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9" r:id="rId2"/>
    <p:sldId id="265" r:id="rId3"/>
    <p:sldId id="256" r:id="rId4"/>
    <p:sldId id="257" r:id="rId5"/>
    <p:sldId id="258" r:id="rId6"/>
    <p:sldId id="260" r:id="rId7"/>
    <p:sldId id="262" r:id="rId8"/>
    <p:sldId id="261" r:id="rId9"/>
    <p:sldId id="264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1" autoAdjust="0"/>
    <p:restoredTop sz="94660"/>
  </p:normalViewPr>
  <p:slideViewPr>
    <p:cSldViewPr snapToGrid="0">
      <p:cViewPr varScale="1">
        <p:scale>
          <a:sx n="72" d="100"/>
          <a:sy n="72" d="100"/>
        </p:scale>
        <p:origin x="3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36FAD2-0041-49F0-992E-78B917CCBD6D}" type="datetimeFigureOut">
              <a:rPr lang="en-GB" smtClean="0"/>
              <a:t>30/06/2021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52810-10F2-406E-BA92-8DACB44930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188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02642-DA03-49ED-93C9-B97A62FF4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DF6CB-9CD5-4699-A288-0711090DB5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831E2-C1F1-4B5B-80DC-07573E886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402DA-7344-492F-8867-B825A459170D}" type="datetime1">
              <a:rPr lang="en-GB" smtClean="0"/>
              <a:t>30/06/2021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D7381-DC09-4480-9AF0-9589D1376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68712-7FF7-4019-9318-F32F4B779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ADD94-36EB-4AFF-B770-BF3A7D2833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443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1AE30-1184-4C26-A9CC-3F1F01C45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974426-327B-493D-B35C-1E1AF0078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52B47-70FF-4B7E-961C-C478452E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BDEC-BA8F-4DE6-9323-61122993D880}" type="datetime1">
              <a:rPr lang="en-GB" smtClean="0"/>
              <a:t>30/06/2021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C4019-4366-4610-99C8-6B715D18A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EF7FC-ED65-43E4-B7F7-5B7A710E2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ADD94-36EB-4AFF-B770-BF3A7D2833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445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10FF44-1B18-49F7-A428-79765CB11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DDE974-86F5-482F-BEE0-232DE13A8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6E4CF-EF42-4E5B-A533-86E5BDF4E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DD96-1617-427F-96DC-6827EC7308DE}" type="datetime1">
              <a:rPr lang="en-GB" smtClean="0"/>
              <a:t>30/06/2021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8C390-6D66-4D20-BB30-45F0E4160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91ED7-79B6-44C1-A8A8-B9F43E6A2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ADD94-36EB-4AFF-B770-BF3A7D2833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826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DB0EC-D277-48B1-AAF4-9B241E2A2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C475A-34EB-406F-B8A8-722C7BF46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D0DA5-D4FC-4766-9443-6091C4AF7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80C8-9842-4AF1-9C12-6CAECFE2BBEF}" type="datetime1">
              <a:rPr lang="en-GB" smtClean="0"/>
              <a:t>30/06/2021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43D12-4C46-4C3F-9A94-60423F235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B704-271D-4829-8A42-3CB87F94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ADD94-36EB-4AFF-B770-BF3A7D2833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543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85306-3AB0-49AE-977B-59E912218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A54D0-9FED-40C8-BFBA-10C44A1A2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00C38-5A0D-41F2-9AD5-DDB090D70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E07E-C92F-404F-9E34-3DEED5CEB47E}" type="datetime1">
              <a:rPr lang="en-GB" smtClean="0"/>
              <a:t>30/06/2021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B6600-1BFE-4F77-AC31-BE4C1C5BB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40EDD-49B8-4B85-A832-F39F0A865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ADD94-36EB-4AFF-B770-BF3A7D2833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66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88643-1457-4387-ACE8-8FB99D4C5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64D3E-B25B-4B4F-BBCD-A8F5F36219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9E6F9-6917-4E5E-A6DA-54C50A682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EA77E-7846-465C-925D-EC1161E9A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658D-0342-4B4B-8BF0-C36927A2E6AA}" type="datetime1">
              <a:rPr lang="en-GB" smtClean="0"/>
              <a:t>30/06/2021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64BC1-8FC1-476F-ACA8-1527B2A95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1BA52-5135-4AA6-9E16-2C83DACB4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ADD94-36EB-4AFF-B770-BF3A7D2833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20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610BD-CA46-496E-98C3-3CDD64654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8D04E-D60C-423B-8BAD-33DED66B4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0C5848-AB1C-496E-AF94-E863543E8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1107FA-7975-4FCE-A238-43884AA8F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028657-A56A-4BDA-A75F-E2A9AD792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37EDA8-2206-454E-85F9-664DEFCF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0714-B8F6-484B-BA88-464C39540D1F}" type="datetime1">
              <a:rPr lang="en-GB" smtClean="0"/>
              <a:t>30/06/2021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E317FA-502B-406E-9136-3D6324B1E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780BE-8CAA-4841-8346-13E6CBE49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ADD94-36EB-4AFF-B770-BF3A7D2833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675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AAA65-4793-4D67-B6BA-1E3FA9A56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F418A6-8690-4A32-B540-447A467E2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8A97-8466-4DC6-86E4-AA3D61C4E8B6}" type="datetime1">
              <a:rPr lang="en-GB" smtClean="0"/>
              <a:t>30/06/2021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C75BE0-3462-42E6-80E9-6010BB61E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7E8DC1-80F4-4C8F-BB09-32453CA3E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ADD94-36EB-4AFF-B770-BF3A7D2833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733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1EDFFF-A81B-4597-8906-B57156BCD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FB18D-FFA7-42D4-ACF1-2141AC6D0DB5}" type="datetime1">
              <a:rPr lang="en-GB" smtClean="0"/>
              <a:t>30/06/2021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3E483A-3511-442B-B6B3-2D745779B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227813-E042-4B2D-B6E8-18319B25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ADD94-36EB-4AFF-B770-BF3A7D2833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932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15CEB-D902-4330-889C-5F724E984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06934-6126-4202-BA11-D53F752BC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A33787-C3F4-44C3-AD19-A3473F80E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99BAC-C44C-4629-8954-3FC493E38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B41B-39E0-471B-86DC-1F9BDC6E112F}" type="datetime1">
              <a:rPr lang="en-GB" smtClean="0"/>
              <a:t>30/06/2021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94E75-A2B8-44E1-8688-399F480ED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4B9FD-0983-476A-82B0-C9078CD16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ADD94-36EB-4AFF-B770-BF3A7D2833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190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D1EE8-1CA2-4E1B-B2B8-E23E3C9DF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79CABA-95ED-43CB-B0B1-254C2F868C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3D9750-3263-46C8-9DE4-3FEF9634B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DE685-3EFB-4A0B-8E7E-192450305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98AA6-BABC-433D-854B-0D8F832035CA}" type="datetime1">
              <a:rPr lang="en-GB" smtClean="0"/>
              <a:t>30/06/2021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9CCD4-B40A-4950-950C-C66D12089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0FFF9-1207-4500-BB74-45C9D791A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ADD94-36EB-4AFF-B770-BF3A7D2833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080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B1CF60-414E-44D9-AE38-3C190AAE6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62321-C1F1-4AF5-ABFC-B4FD04C5C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8E050-FCF5-4D4A-95F7-B7C7C31452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EB70A-09BC-4EDD-BDFD-57170376A1DF}" type="datetime1">
              <a:rPr lang="en-GB" smtClean="0"/>
              <a:t>30/06/2021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3E99C-8AF5-4138-A6D2-A0FD3BB96C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DE0F8-ADCB-45C1-B0BD-C8E8CADE8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ADD94-36EB-4AFF-B770-BF3A7D2833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26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24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6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jp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8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jp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3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jp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8000"/>
            <a:lum/>
          </a:blip>
          <a:srcRect/>
          <a:stretch>
            <a:fillRect l="7000" t="-3000" r="7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A623B28-8C5C-465F-B3CF-67FDFBE5263C}"/>
              </a:ext>
            </a:extLst>
          </p:cNvPr>
          <p:cNvSpPr>
            <a:spLocks noGrp="1"/>
          </p:cNvSpPr>
          <p:nvPr/>
        </p:nvSpPr>
        <p:spPr>
          <a:xfrm>
            <a:off x="2681871" y="5081580"/>
            <a:ext cx="6858000" cy="1366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Hộp Văn bản 9">
            <a:extLst>
              <a:ext uri="{FF2B5EF4-FFF2-40B4-BE49-F238E27FC236}">
                <a16:creationId xmlns:a16="http://schemas.microsoft.com/office/drawing/2014/main" id="{26E05682-8322-46B1-ADFE-46827B5B49AB}"/>
              </a:ext>
            </a:extLst>
          </p:cNvPr>
          <p:cNvSpPr txBox="1"/>
          <p:nvPr/>
        </p:nvSpPr>
        <p:spPr>
          <a:xfrm>
            <a:off x="1958696" y="1439914"/>
            <a:ext cx="67586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32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                   </a:t>
            </a:r>
            <a:r>
              <a:rPr lang="en-US" sz="3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BÀI TẬP LỚN </a:t>
            </a:r>
            <a:r>
              <a:rPr lang="en-US" sz="3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XỬ LÝ ẢNH</a:t>
            </a:r>
            <a:endParaRPr lang="en-US" sz="3000" b="1" kern="12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Hộp Văn bản 11">
            <a:extLst>
              <a:ext uri="{FF2B5EF4-FFF2-40B4-BE49-F238E27FC236}">
                <a16:creationId xmlns:a16="http://schemas.microsoft.com/office/drawing/2014/main" id="{582D0000-F630-4950-99F5-B3CC1A3A85FD}"/>
              </a:ext>
            </a:extLst>
          </p:cNvPr>
          <p:cNvSpPr txBox="1"/>
          <p:nvPr/>
        </p:nvSpPr>
        <p:spPr>
          <a:xfrm>
            <a:off x="1576928" y="2392991"/>
            <a:ext cx="9344476" cy="11462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US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PROJECT 8: </a:t>
            </a:r>
            <a:r>
              <a:rPr lang="vi-VN" sz="2800" dirty="0"/>
              <a:t>Tìm hiểu và xây dựng các bộ lọc xử lý ảnh</a:t>
            </a:r>
            <a:endParaRPr lang="vi-VN" sz="2800" dirty="0">
              <a:cs typeface="Arial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Hộp Văn bản 12">
            <a:extLst>
              <a:ext uri="{FF2B5EF4-FFF2-40B4-BE49-F238E27FC236}">
                <a16:creationId xmlns:a16="http://schemas.microsoft.com/office/drawing/2014/main" id="{1BC81767-5871-4C0F-9690-A8592533C6CD}"/>
              </a:ext>
            </a:extLst>
          </p:cNvPr>
          <p:cNvSpPr txBox="1"/>
          <p:nvPr/>
        </p:nvSpPr>
        <p:spPr>
          <a:xfrm>
            <a:off x="3223589" y="4276503"/>
            <a:ext cx="66365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GVHD: TS. Lê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Lan</a:t>
            </a:r>
            <a:endParaRPr lang="en-US" sz="2200" b="1" dirty="0">
              <a:solidFill>
                <a:schemeClr val="bg1"/>
              </a:solidFill>
            </a:endParaRPr>
          </a:p>
          <a:p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Vương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Kiều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Oanh (20172742)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3BAECE-F035-4C78-AF26-EC01552A84FE}"/>
              </a:ext>
            </a:extLst>
          </p:cNvPr>
          <p:cNvSpPr txBox="1"/>
          <p:nvPr/>
        </p:nvSpPr>
        <p:spPr>
          <a:xfrm>
            <a:off x="2842351" y="5723346"/>
            <a:ext cx="599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Hà Nội, </a:t>
            </a:r>
            <a:r>
              <a:rPr lang="en-GB" dirty="0" err="1">
                <a:solidFill>
                  <a:schemeClr val="bg1"/>
                </a:solidFill>
              </a:rPr>
              <a:t>tháng</a:t>
            </a:r>
            <a:r>
              <a:rPr lang="en-GB" dirty="0">
                <a:solidFill>
                  <a:schemeClr val="bg1"/>
                </a:solidFill>
              </a:rPr>
              <a:t> 6 </a:t>
            </a:r>
            <a:r>
              <a:rPr lang="en-GB" dirty="0" err="1">
                <a:solidFill>
                  <a:schemeClr val="bg1"/>
                </a:solidFill>
              </a:rPr>
              <a:t>năm</a:t>
            </a:r>
            <a:r>
              <a:rPr lang="en-GB" dirty="0">
                <a:solidFill>
                  <a:schemeClr val="bg1"/>
                </a:solidFill>
              </a:rPr>
              <a:t> 2021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A790D0-6CAD-4C57-A8B0-BEE9FF336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ADD94-36EB-4AFF-B770-BF3A7D2833C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898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57AFB6-190A-4FCD-92A6-528799168431}"/>
              </a:ext>
            </a:extLst>
          </p:cNvPr>
          <p:cNvSpPr txBox="1"/>
          <p:nvPr/>
        </p:nvSpPr>
        <p:spPr>
          <a:xfrm>
            <a:off x="2759273" y="300364"/>
            <a:ext cx="6094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3200" b="1" dirty="0"/>
              <a:t>BỘ LỌC LAPLACIAN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41F8961-B90D-4A60-A776-B3FC7D86E739}"/>
                  </a:ext>
                </a:extLst>
              </p:cNvPr>
              <p:cNvSpPr txBox="1"/>
              <p:nvPr/>
            </p:nvSpPr>
            <p:spPr>
              <a:xfrm>
                <a:off x="8163917" y="1145109"/>
                <a:ext cx="3045780" cy="9875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GB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22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200" b="0" i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200" b="0" i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GB" sz="2200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GB" sz="2200" b="0" i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2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GB" sz="22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41F8961-B90D-4A60-A776-B3FC7D86E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3917" y="1145109"/>
                <a:ext cx="3045780" cy="9875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C57FF4-58AC-44D9-914C-B9EA25C8E40F}"/>
                  </a:ext>
                </a:extLst>
              </p:cNvPr>
              <p:cNvSpPr txBox="1"/>
              <p:nvPr/>
            </p:nvSpPr>
            <p:spPr>
              <a:xfrm>
                <a:off x="651323" y="1200947"/>
                <a:ext cx="3045780" cy="9875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GB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20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200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GB" sz="220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C57FF4-58AC-44D9-914C-B9EA25C8E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23" y="1200947"/>
                <a:ext cx="3045780" cy="9875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CD2E16A-B51E-4896-B143-EAF913392B8B}"/>
                  </a:ext>
                </a:extLst>
              </p:cNvPr>
              <p:cNvSpPr txBox="1"/>
              <p:nvPr/>
            </p:nvSpPr>
            <p:spPr>
              <a:xfrm>
                <a:off x="4383229" y="1145109"/>
                <a:ext cx="3045780" cy="9875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GB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2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200" b="0" i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2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CD2E16A-B51E-4896-B143-EAF913392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229" y="1145109"/>
                <a:ext cx="3045780" cy="9875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 descr="A picture containing text, dark&#10;&#10;Description automatically generated">
            <a:extLst>
              <a:ext uri="{FF2B5EF4-FFF2-40B4-BE49-F238E27FC236}">
                <a16:creationId xmlns:a16="http://schemas.microsoft.com/office/drawing/2014/main" id="{3D51D5D4-E986-4B65-B5BD-8B068061CC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44" y="2610136"/>
            <a:ext cx="3707739" cy="3707739"/>
          </a:xfrm>
          <a:prstGeom prst="rect">
            <a:avLst/>
          </a:prstGeom>
        </p:spPr>
      </p:pic>
      <p:pic>
        <p:nvPicPr>
          <p:cNvPr id="37" name="Picture 36" descr="A picture containing text&#10;&#10;Description automatically generated">
            <a:extLst>
              <a:ext uri="{FF2B5EF4-FFF2-40B4-BE49-F238E27FC236}">
                <a16:creationId xmlns:a16="http://schemas.microsoft.com/office/drawing/2014/main" id="{FF08803F-9D50-4656-A437-0D24E2F75D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130" y="2610137"/>
            <a:ext cx="3707739" cy="3707739"/>
          </a:xfrm>
          <a:prstGeom prst="rect">
            <a:avLst/>
          </a:prstGeom>
        </p:spPr>
      </p:pic>
      <p:pic>
        <p:nvPicPr>
          <p:cNvPr id="39" name="Picture 38" descr="A picture containing dark, silhouette, night sky&#10;&#10;Description automatically generated">
            <a:extLst>
              <a:ext uri="{FF2B5EF4-FFF2-40B4-BE49-F238E27FC236}">
                <a16:creationId xmlns:a16="http://schemas.microsoft.com/office/drawing/2014/main" id="{6B830053-4A11-49C2-BA78-C9B4A71969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917" y="2611673"/>
            <a:ext cx="3707739" cy="370773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93FD9B-0608-4ED8-BAFF-9C540CBAD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4C1ADD94-36EB-4AFF-B770-BF3A7D2833C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213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AE0DFE-C7E4-430F-AEB3-89DB1344D125}"/>
              </a:ext>
            </a:extLst>
          </p:cNvPr>
          <p:cNvSpPr txBox="1"/>
          <p:nvPr/>
        </p:nvSpPr>
        <p:spPr>
          <a:xfrm>
            <a:off x="2759273" y="300364"/>
            <a:ext cx="6094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3200" b="1" dirty="0"/>
              <a:t>BỘ LỌC SOBEL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D06045-6801-499A-A026-D0DA3353D2D9}"/>
              </a:ext>
            </a:extLst>
          </p:cNvPr>
          <p:cNvSpPr txBox="1"/>
          <p:nvPr/>
        </p:nvSpPr>
        <p:spPr>
          <a:xfrm>
            <a:off x="377789" y="985975"/>
            <a:ext cx="38716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GB" sz="2000" b="1" dirty="0"/>
              <a:t>Là </a:t>
            </a:r>
            <a:r>
              <a:rPr lang="en-GB" sz="2000" b="1" dirty="0" err="1"/>
              <a:t>bộ</a:t>
            </a:r>
            <a:r>
              <a:rPr lang="en-GB" sz="2000" b="1" dirty="0"/>
              <a:t> </a:t>
            </a:r>
            <a:r>
              <a:rPr lang="en-GB" sz="2000" b="1" dirty="0" err="1"/>
              <a:t>lọc</a:t>
            </a:r>
            <a:r>
              <a:rPr lang="en-GB" sz="2000" b="1" dirty="0"/>
              <a:t> </a:t>
            </a:r>
            <a:r>
              <a:rPr lang="en-GB" sz="2000" b="1" dirty="0" err="1"/>
              <a:t>tuyến</a:t>
            </a:r>
            <a:r>
              <a:rPr lang="en-GB" sz="2000" b="1" dirty="0"/>
              <a:t> </a:t>
            </a:r>
            <a:r>
              <a:rPr lang="en-GB" sz="2000" b="1" dirty="0" err="1"/>
              <a:t>tính</a:t>
            </a:r>
            <a:endParaRPr lang="en-GB" sz="2000" b="1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GB" sz="2000" b="1" dirty="0" err="1"/>
              <a:t>Kết</a:t>
            </a:r>
            <a:r>
              <a:rPr lang="en-GB" sz="2000" b="1" dirty="0"/>
              <a:t> </a:t>
            </a:r>
            <a:r>
              <a:rPr lang="en-GB" sz="2000" b="1" dirty="0" err="1"/>
              <a:t>hợp</a:t>
            </a:r>
            <a:r>
              <a:rPr lang="en-GB" sz="2000" b="1" dirty="0"/>
              <a:t> </a:t>
            </a:r>
            <a:r>
              <a:rPr lang="en-GB" sz="2000" b="1" dirty="0" err="1"/>
              <a:t>với</a:t>
            </a:r>
            <a:r>
              <a:rPr lang="en-GB" sz="2000" b="1" dirty="0"/>
              <a:t> </a:t>
            </a:r>
            <a:r>
              <a:rPr lang="en-GB" sz="2000" b="1" dirty="0" err="1"/>
              <a:t>bộ</a:t>
            </a:r>
            <a:r>
              <a:rPr lang="en-GB" sz="2000" b="1" dirty="0"/>
              <a:t> </a:t>
            </a:r>
            <a:r>
              <a:rPr lang="en-GB" sz="2000" b="1" dirty="0" err="1"/>
              <a:t>lọc</a:t>
            </a:r>
            <a:r>
              <a:rPr lang="en-GB" sz="2000" b="1" dirty="0"/>
              <a:t> Gaussian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GB" sz="2000" b="1" dirty="0"/>
              <a:t>Tìm </a:t>
            </a:r>
            <a:r>
              <a:rPr lang="en-GB" sz="2000" b="1" dirty="0" err="1"/>
              <a:t>biên</a:t>
            </a:r>
            <a:r>
              <a:rPr lang="en-GB" sz="2000" b="1" dirty="0"/>
              <a:t> </a:t>
            </a:r>
            <a:r>
              <a:rPr lang="en-GB" sz="2000" b="1" dirty="0" err="1"/>
              <a:t>ảnh</a:t>
            </a:r>
            <a:r>
              <a:rPr lang="en-GB" sz="2000" b="1" dirty="0"/>
              <a:t> </a:t>
            </a:r>
            <a:r>
              <a:rPr lang="en-GB" sz="2000" b="1" dirty="0" err="1"/>
              <a:t>theo</a:t>
            </a:r>
            <a:r>
              <a:rPr lang="en-GB" sz="2000" b="1" dirty="0"/>
              <a:t> </a:t>
            </a:r>
            <a:r>
              <a:rPr lang="en-GB" sz="2000" b="1" dirty="0" err="1"/>
              <a:t>từng</a:t>
            </a:r>
            <a:r>
              <a:rPr lang="en-GB" sz="2000" b="1" dirty="0"/>
              <a:t> hướng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C6FAC9-01AF-4A47-8A25-23482C8DB7BE}"/>
              </a:ext>
            </a:extLst>
          </p:cNvPr>
          <p:cNvSpPr txBox="1"/>
          <p:nvPr/>
        </p:nvSpPr>
        <p:spPr>
          <a:xfrm>
            <a:off x="1716594" y="6344717"/>
            <a:ext cx="99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Ảnh </a:t>
            </a:r>
            <a:r>
              <a:rPr lang="en-GB" i="1" dirty="0" err="1"/>
              <a:t>gốc</a:t>
            </a:r>
            <a:endParaRPr lang="en-GB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CCE06-7F1B-4980-B0EC-9DFA916F13B7}"/>
              </a:ext>
            </a:extLst>
          </p:cNvPr>
          <p:cNvSpPr txBox="1"/>
          <p:nvPr/>
        </p:nvSpPr>
        <p:spPr>
          <a:xfrm>
            <a:off x="4498019" y="6341398"/>
            <a:ext cx="319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Ảnh </a:t>
            </a:r>
            <a:r>
              <a:rPr lang="en-GB" i="1" dirty="0" err="1"/>
              <a:t>sử</a:t>
            </a:r>
            <a:r>
              <a:rPr lang="en-GB" i="1" dirty="0"/>
              <a:t> </a:t>
            </a:r>
            <a:r>
              <a:rPr lang="en-GB" i="1" dirty="0" err="1"/>
              <a:t>dụng</a:t>
            </a:r>
            <a:r>
              <a:rPr lang="en-GB" i="1" dirty="0"/>
              <a:t> </a:t>
            </a:r>
            <a:r>
              <a:rPr lang="en-GB" i="1" dirty="0" err="1"/>
              <a:t>hàm</a:t>
            </a:r>
            <a:r>
              <a:rPr lang="en-GB" i="1" dirty="0"/>
              <a:t> cv2.Sobel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DCD820-FFC3-4640-93A1-F2565DE6E96A}"/>
              </a:ext>
            </a:extLst>
          </p:cNvPr>
          <p:cNvSpPr txBox="1"/>
          <p:nvPr/>
        </p:nvSpPr>
        <p:spPr>
          <a:xfrm>
            <a:off x="8738190" y="6341398"/>
            <a:ext cx="254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/>
              <a:t>Ảnh </a:t>
            </a:r>
            <a:r>
              <a:rPr lang="en-GB" i="1" dirty="0" err="1"/>
              <a:t>sử</a:t>
            </a:r>
            <a:r>
              <a:rPr lang="en-GB" i="1" dirty="0"/>
              <a:t> </a:t>
            </a:r>
            <a:r>
              <a:rPr lang="en-GB" i="1" dirty="0" err="1"/>
              <a:t>dụng</a:t>
            </a:r>
            <a:r>
              <a:rPr lang="en-GB" i="1" dirty="0"/>
              <a:t> code </a:t>
            </a:r>
            <a:r>
              <a:rPr lang="en-GB" i="1" dirty="0" err="1"/>
              <a:t>tự</a:t>
            </a:r>
            <a:r>
              <a:rPr lang="en-GB" i="1" dirty="0"/>
              <a:t> </a:t>
            </a:r>
            <a:r>
              <a:rPr lang="en-GB" i="1" dirty="0" err="1"/>
              <a:t>viết</a:t>
            </a:r>
            <a:endParaRPr lang="en-GB" i="1" dirty="0"/>
          </a:p>
        </p:txBody>
      </p:sp>
      <p:pic>
        <p:nvPicPr>
          <p:cNvPr id="8" name="Picture 7" descr="A picture containing person, wall, person, indoor&#10;&#10;Description automatically generated">
            <a:extLst>
              <a:ext uri="{FF2B5EF4-FFF2-40B4-BE49-F238E27FC236}">
                <a16:creationId xmlns:a16="http://schemas.microsoft.com/office/drawing/2014/main" id="{4BDC4BB6-B33A-47A0-82D9-13F4DFA0B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44" y="2617551"/>
            <a:ext cx="3707739" cy="37077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09DFD2-6889-4584-B207-563656DE421F}"/>
                  </a:ext>
                </a:extLst>
              </p:cNvPr>
              <p:cNvSpPr txBox="1"/>
              <p:nvPr/>
            </p:nvSpPr>
            <p:spPr>
              <a:xfrm>
                <a:off x="4339435" y="797590"/>
                <a:ext cx="2777929" cy="24080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𝐺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𝑥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𝐹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∗ 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09DFD2-6889-4584-B207-563656DE4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435" y="797590"/>
                <a:ext cx="2777929" cy="24080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82E3E6-5BAD-49AA-8107-1B3FBE2D1363}"/>
                  </a:ext>
                </a:extLst>
              </p:cNvPr>
              <p:cNvSpPr txBox="1"/>
              <p:nvPr/>
            </p:nvSpPr>
            <p:spPr>
              <a:xfrm>
                <a:off x="7028524" y="942086"/>
                <a:ext cx="3116685" cy="823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𝐺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𝑦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𝐹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∗ 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82E3E6-5BAD-49AA-8107-1B3FBE2D1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524" y="942086"/>
                <a:ext cx="3116685" cy="823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4696E1-12A4-42FA-B639-E8B0841E496F}"/>
                  </a:ext>
                </a:extLst>
              </p:cNvPr>
              <p:cNvSpPr txBox="1"/>
              <p:nvPr/>
            </p:nvSpPr>
            <p:spPr>
              <a:xfrm>
                <a:off x="9916610" y="965842"/>
                <a:ext cx="1897601" cy="656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𝐺</m:t>
                      </m:r>
                      <m:r>
                        <a:rPr lang="en-GB" sz="180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4696E1-12A4-42FA-B639-E8B0841E4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6610" y="965842"/>
                <a:ext cx="1897601" cy="6560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 descr="A person with long hair&#10;&#10;Description automatically generated with low confidence">
            <a:extLst>
              <a:ext uri="{FF2B5EF4-FFF2-40B4-BE49-F238E27FC236}">
                <a16:creationId xmlns:a16="http://schemas.microsoft.com/office/drawing/2014/main" id="{F91E7D12-AFA5-4F84-A5C8-687F9AE90B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927" y="2645254"/>
            <a:ext cx="3696144" cy="3696144"/>
          </a:xfrm>
          <a:prstGeom prst="rect">
            <a:avLst/>
          </a:prstGeom>
        </p:spPr>
      </p:pic>
      <p:pic>
        <p:nvPicPr>
          <p:cNvPr id="19" name="Picture 18" descr="A person with long hair&#10;&#10;Description automatically generated with low confidence">
            <a:extLst>
              <a:ext uri="{FF2B5EF4-FFF2-40B4-BE49-F238E27FC236}">
                <a16:creationId xmlns:a16="http://schemas.microsoft.com/office/drawing/2014/main" id="{B3C4500B-7B1B-433D-8FB1-2BAED8F89A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400" y="2645254"/>
            <a:ext cx="3696145" cy="369614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A368114-6E9A-43BB-AE0D-F54C157CF232}"/>
              </a:ext>
            </a:extLst>
          </p:cNvPr>
          <p:cNvSpPr txBox="1"/>
          <p:nvPr/>
        </p:nvSpPr>
        <p:spPr>
          <a:xfrm>
            <a:off x="6790235" y="2248219"/>
            <a:ext cx="254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Theo hướng </a:t>
            </a:r>
            <a:r>
              <a:rPr lang="en-GB" i="1" dirty="0" err="1"/>
              <a:t>thẳng</a:t>
            </a:r>
            <a:r>
              <a:rPr lang="en-GB" i="1" dirty="0"/>
              <a:t> </a:t>
            </a:r>
            <a:r>
              <a:rPr lang="en-GB" i="1" dirty="0" err="1"/>
              <a:t>đứng</a:t>
            </a:r>
            <a:endParaRPr lang="en-GB" i="1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A7D01F41-79B5-4B36-B69A-1551A1C3B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087"/>
            <a:ext cx="2743200" cy="365125"/>
          </a:xfrm>
        </p:spPr>
        <p:txBody>
          <a:bodyPr/>
          <a:lstStyle/>
          <a:p>
            <a:fld id="{4C1ADD94-36EB-4AFF-B770-BF3A7D2833C3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8448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A31558-2E31-43E0-9E3D-46AE4A4B65BC}"/>
              </a:ext>
            </a:extLst>
          </p:cNvPr>
          <p:cNvSpPr txBox="1"/>
          <p:nvPr/>
        </p:nvSpPr>
        <p:spPr>
          <a:xfrm>
            <a:off x="2759273" y="300364"/>
            <a:ext cx="6094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3200" b="1" dirty="0"/>
              <a:t>BỘ LỌC SOBEL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8B135A-E06E-4CAE-AC47-5928059896FF}"/>
              </a:ext>
            </a:extLst>
          </p:cNvPr>
          <p:cNvSpPr txBox="1"/>
          <p:nvPr/>
        </p:nvSpPr>
        <p:spPr>
          <a:xfrm>
            <a:off x="377789" y="985975"/>
            <a:ext cx="38716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GB" sz="2000" b="1" dirty="0"/>
              <a:t>Là </a:t>
            </a:r>
            <a:r>
              <a:rPr lang="en-GB" sz="2000" b="1" dirty="0" err="1"/>
              <a:t>bộ</a:t>
            </a:r>
            <a:r>
              <a:rPr lang="en-GB" sz="2000" b="1" dirty="0"/>
              <a:t> </a:t>
            </a:r>
            <a:r>
              <a:rPr lang="en-GB" sz="2000" b="1" dirty="0" err="1"/>
              <a:t>lọc</a:t>
            </a:r>
            <a:r>
              <a:rPr lang="en-GB" sz="2000" b="1" dirty="0"/>
              <a:t> </a:t>
            </a:r>
            <a:r>
              <a:rPr lang="en-GB" sz="2000" b="1" dirty="0" err="1"/>
              <a:t>tuyến</a:t>
            </a:r>
            <a:r>
              <a:rPr lang="en-GB" sz="2000" b="1" dirty="0"/>
              <a:t> </a:t>
            </a:r>
            <a:r>
              <a:rPr lang="en-GB" sz="2000" b="1" dirty="0" err="1"/>
              <a:t>tính</a:t>
            </a:r>
            <a:endParaRPr lang="en-GB" sz="2000" b="1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GB" sz="2000" b="1" dirty="0" err="1"/>
              <a:t>Kết</a:t>
            </a:r>
            <a:r>
              <a:rPr lang="en-GB" sz="2000" b="1" dirty="0"/>
              <a:t> </a:t>
            </a:r>
            <a:r>
              <a:rPr lang="en-GB" sz="2000" b="1" dirty="0" err="1"/>
              <a:t>hợp</a:t>
            </a:r>
            <a:r>
              <a:rPr lang="en-GB" sz="2000" b="1" dirty="0"/>
              <a:t> </a:t>
            </a:r>
            <a:r>
              <a:rPr lang="en-GB" sz="2000" b="1" dirty="0" err="1"/>
              <a:t>với</a:t>
            </a:r>
            <a:r>
              <a:rPr lang="en-GB" sz="2000" b="1" dirty="0"/>
              <a:t> </a:t>
            </a:r>
            <a:r>
              <a:rPr lang="en-GB" sz="2000" b="1" dirty="0" err="1"/>
              <a:t>bộ</a:t>
            </a:r>
            <a:r>
              <a:rPr lang="en-GB" sz="2000" b="1" dirty="0"/>
              <a:t> </a:t>
            </a:r>
            <a:r>
              <a:rPr lang="en-GB" sz="2000" b="1" dirty="0" err="1"/>
              <a:t>lọc</a:t>
            </a:r>
            <a:r>
              <a:rPr lang="en-GB" sz="2000" b="1" dirty="0"/>
              <a:t> Gaussian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GB" sz="2000" b="1" dirty="0"/>
              <a:t>Tìm </a:t>
            </a:r>
            <a:r>
              <a:rPr lang="en-GB" sz="2000" b="1" dirty="0" err="1"/>
              <a:t>biên</a:t>
            </a:r>
            <a:r>
              <a:rPr lang="en-GB" sz="2000" b="1" dirty="0"/>
              <a:t> </a:t>
            </a:r>
            <a:r>
              <a:rPr lang="en-GB" sz="2000" b="1" dirty="0" err="1"/>
              <a:t>ảnh</a:t>
            </a:r>
            <a:r>
              <a:rPr lang="en-GB" sz="2000" b="1" dirty="0"/>
              <a:t> </a:t>
            </a:r>
            <a:r>
              <a:rPr lang="en-GB" sz="2000" b="1" dirty="0" err="1"/>
              <a:t>theo</a:t>
            </a:r>
            <a:r>
              <a:rPr lang="en-GB" sz="2000" b="1" dirty="0"/>
              <a:t> </a:t>
            </a:r>
            <a:r>
              <a:rPr lang="en-GB" sz="2000" b="1" dirty="0" err="1"/>
              <a:t>từng</a:t>
            </a:r>
            <a:r>
              <a:rPr lang="en-GB" sz="2000" b="1" dirty="0"/>
              <a:t> hướng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238760-F6AD-4385-A731-CE488136F2E1}"/>
              </a:ext>
            </a:extLst>
          </p:cNvPr>
          <p:cNvSpPr txBox="1"/>
          <p:nvPr/>
        </p:nvSpPr>
        <p:spPr>
          <a:xfrm>
            <a:off x="1716594" y="6344717"/>
            <a:ext cx="99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Ảnh </a:t>
            </a:r>
            <a:r>
              <a:rPr lang="en-GB" i="1" dirty="0" err="1"/>
              <a:t>gốc</a:t>
            </a:r>
            <a:endParaRPr lang="en-GB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E74000-0CB9-4570-B08F-BB02136C1669}"/>
              </a:ext>
            </a:extLst>
          </p:cNvPr>
          <p:cNvSpPr txBox="1"/>
          <p:nvPr/>
        </p:nvSpPr>
        <p:spPr>
          <a:xfrm>
            <a:off x="4498019" y="6341398"/>
            <a:ext cx="319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Ảnh </a:t>
            </a:r>
            <a:r>
              <a:rPr lang="en-GB" i="1" dirty="0" err="1"/>
              <a:t>sử</a:t>
            </a:r>
            <a:r>
              <a:rPr lang="en-GB" i="1" dirty="0"/>
              <a:t> </a:t>
            </a:r>
            <a:r>
              <a:rPr lang="en-GB" i="1" dirty="0" err="1"/>
              <a:t>dụng</a:t>
            </a:r>
            <a:r>
              <a:rPr lang="en-GB" i="1" dirty="0"/>
              <a:t> </a:t>
            </a:r>
            <a:r>
              <a:rPr lang="en-GB" i="1" dirty="0" err="1"/>
              <a:t>hàm</a:t>
            </a:r>
            <a:r>
              <a:rPr lang="en-GB" i="1" dirty="0"/>
              <a:t> cv2.Sobel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B4A48C-67E0-4CB3-8793-73F56375CACB}"/>
              </a:ext>
            </a:extLst>
          </p:cNvPr>
          <p:cNvSpPr txBox="1"/>
          <p:nvPr/>
        </p:nvSpPr>
        <p:spPr>
          <a:xfrm>
            <a:off x="8872926" y="6325290"/>
            <a:ext cx="254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/>
              <a:t>Ảnh </a:t>
            </a:r>
            <a:r>
              <a:rPr lang="en-GB" i="1" dirty="0" err="1"/>
              <a:t>sử</a:t>
            </a:r>
            <a:r>
              <a:rPr lang="en-GB" i="1" dirty="0"/>
              <a:t> </a:t>
            </a:r>
            <a:r>
              <a:rPr lang="en-GB" i="1" dirty="0" err="1"/>
              <a:t>dụng</a:t>
            </a:r>
            <a:r>
              <a:rPr lang="en-GB" i="1" dirty="0"/>
              <a:t> code </a:t>
            </a:r>
            <a:r>
              <a:rPr lang="en-GB" i="1" dirty="0" err="1"/>
              <a:t>tự</a:t>
            </a:r>
            <a:r>
              <a:rPr lang="en-GB" i="1" dirty="0"/>
              <a:t> </a:t>
            </a:r>
            <a:r>
              <a:rPr lang="en-GB" i="1" dirty="0" err="1"/>
              <a:t>viết</a:t>
            </a:r>
            <a:endParaRPr lang="en-GB" i="1" dirty="0"/>
          </a:p>
        </p:txBody>
      </p:sp>
      <p:pic>
        <p:nvPicPr>
          <p:cNvPr id="7" name="Picture 6" descr="A picture containing person, wall, person, indoor&#10;&#10;Description automatically generated">
            <a:extLst>
              <a:ext uri="{FF2B5EF4-FFF2-40B4-BE49-F238E27FC236}">
                <a16:creationId xmlns:a16="http://schemas.microsoft.com/office/drawing/2014/main" id="{D5C1BD16-0B3C-4ADE-9C5E-CF03C9E30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44" y="2617551"/>
            <a:ext cx="3707739" cy="37077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BE70BF-2D26-4317-A64C-0BD3D318E75B}"/>
                  </a:ext>
                </a:extLst>
              </p:cNvPr>
              <p:cNvSpPr txBox="1"/>
              <p:nvPr/>
            </p:nvSpPr>
            <p:spPr>
              <a:xfrm>
                <a:off x="4339435" y="797590"/>
                <a:ext cx="2777929" cy="24080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𝐺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𝑥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𝐹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∗ 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BE70BF-2D26-4317-A64C-0BD3D318E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435" y="797590"/>
                <a:ext cx="2777929" cy="24080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CB2321-C1D4-40FE-9F90-CA4C0717A0D0}"/>
                  </a:ext>
                </a:extLst>
              </p:cNvPr>
              <p:cNvSpPr txBox="1"/>
              <p:nvPr/>
            </p:nvSpPr>
            <p:spPr>
              <a:xfrm>
                <a:off x="7028524" y="942086"/>
                <a:ext cx="3116685" cy="823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𝐺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𝑦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𝐹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∗ 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CB2321-C1D4-40FE-9F90-CA4C0717A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524" y="942086"/>
                <a:ext cx="3116685" cy="823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3C8A4BF-7CD6-4324-92C2-4F8F9677E92D}"/>
                  </a:ext>
                </a:extLst>
              </p:cNvPr>
              <p:cNvSpPr txBox="1"/>
              <p:nvPr/>
            </p:nvSpPr>
            <p:spPr>
              <a:xfrm>
                <a:off x="9916610" y="965842"/>
                <a:ext cx="1897601" cy="656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𝐺</m:t>
                      </m:r>
                      <m:r>
                        <a:rPr lang="en-GB" sz="180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3C8A4BF-7CD6-4324-92C2-4F8F9677E9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6610" y="965842"/>
                <a:ext cx="1897601" cy="6560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B15980B-8FD8-45A6-85B9-D0E14B3B2A11}"/>
              </a:ext>
            </a:extLst>
          </p:cNvPr>
          <p:cNvSpPr txBox="1"/>
          <p:nvPr/>
        </p:nvSpPr>
        <p:spPr>
          <a:xfrm>
            <a:off x="7433401" y="2290202"/>
            <a:ext cx="209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Theo hướng </a:t>
            </a:r>
            <a:r>
              <a:rPr lang="en-GB" i="1" dirty="0" err="1"/>
              <a:t>ngang</a:t>
            </a:r>
            <a:endParaRPr lang="en-GB" i="1" dirty="0"/>
          </a:p>
        </p:txBody>
      </p:sp>
      <p:pic>
        <p:nvPicPr>
          <p:cNvPr id="15" name="Picture 14" descr="A picture containing person, dark&#10;&#10;Description automatically generated">
            <a:extLst>
              <a:ext uri="{FF2B5EF4-FFF2-40B4-BE49-F238E27FC236}">
                <a16:creationId xmlns:a16="http://schemas.microsoft.com/office/drawing/2014/main" id="{31299224-CF0D-433E-9659-29C0974369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926" y="2629145"/>
            <a:ext cx="3696145" cy="3696145"/>
          </a:xfrm>
          <a:prstGeom prst="rect">
            <a:avLst/>
          </a:prstGeom>
        </p:spPr>
      </p:pic>
      <p:pic>
        <p:nvPicPr>
          <p:cNvPr id="17" name="Picture 16" descr="A picture containing text, person, dark&#10;&#10;Description automatically generated">
            <a:extLst>
              <a:ext uri="{FF2B5EF4-FFF2-40B4-BE49-F238E27FC236}">
                <a16:creationId xmlns:a16="http://schemas.microsoft.com/office/drawing/2014/main" id="{1289DD95-1277-4A70-9510-A41A439817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400" y="2644340"/>
            <a:ext cx="3696145" cy="3696145"/>
          </a:xfrm>
          <a:prstGeom prst="rect">
            <a:avLst/>
          </a:prstGeom>
        </p:spPr>
      </p:pic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2A02591A-CE1F-4F32-8136-1C1BB55AE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4C1ADD94-36EB-4AFF-B770-BF3A7D2833C3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2165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F5D258-FCC8-4096-9964-009BBF5C0DD5}"/>
              </a:ext>
            </a:extLst>
          </p:cNvPr>
          <p:cNvSpPr txBox="1"/>
          <p:nvPr/>
        </p:nvSpPr>
        <p:spPr>
          <a:xfrm>
            <a:off x="2759273" y="300364"/>
            <a:ext cx="6094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3200" b="1" dirty="0"/>
              <a:t>BỘ LỌC SOBEL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4EDA6E-2E27-4C9D-8854-8FDF33B44DFE}"/>
              </a:ext>
            </a:extLst>
          </p:cNvPr>
          <p:cNvSpPr txBox="1"/>
          <p:nvPr/>
        </p:nvSpPr>
        <p:spPr>
          <a:xfrm>
            <a:off x="377789" y="985975"/>
            <a:ext cx="38716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GB" sz="2000" b="1" dirty="0"/>
              <a:t>Là </a:t>
            </a:r>
            <a:r>
              <a:rPr lang="en-GB" sz="2000" b="1" dirty="0" err="1"/>
              <a:t>bộ</a:t>
            </a:r>
            <a:r>
              <a:rPr lang="en-GB" sz="2000" b="1" dirty="0"/>
              <a:t> </a:t>
            </a:r>
            <a:r>
              <a:rPr lang="en-GB" sz="2000" b="1" dirty="0" err="1"/>
              <a:t>lọc</a:t>
            </a:r>
            <a:r>
              <a:rPr lang="en-GB" sz="2000" b="1" dirty="0"/>
              <a:t> </a:t>
            </a:r>
            <a:r>
              <a:rPr lang="en-GB" sz="2000" b="1" dirty="0" err="1"/>
              <a:t>tuyến</a:t>
            </a:r>
            <a:r>
              <a:rPr lang="en-GB" sz="2000" b="1" dirty="0"/>
              <a:t> </a:t>
            </a:r>
            <a:r>
              <a:rPr lang="en-GB" sz="2000" b="1" dirty="0" err="1"/>
              <a:t>tính</a:t>
            </a:r>
            <a:endParaRPr lang="en-GB" sz="2000" b="1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GB" sz="2000" b="1" dirty="0" err="1"/>
              <a:t>Kết</a:t>
            </a:r>
            <a:r>
              <a:rPr lang="en-GB" sz="2000" b="1" dirty="0"/>
              <a:t> </a:t>
            </a:r>
            <a:r>
              <a:rPr lang="en-GB" sz="2000" b="1" dirty="0" err="1"/>
              <a:t>hợp</a:t>
            </a:r>
            <a:r>
              <a:rPr lang="en-GB" sz="2000" b="1" dirty="0"/>
              <a:t> </a:t>
            </a:r>
            <a:r>
              <a:rPr lang="en-GB" sz="2000" b="1" dirty="0" err="1"/>
              <a:t>với</a:t>
            </a:r>
            <a:r>
              <a:rPr lang="en-GB" sz="2000" b="1" dirty="0"/>
              <a:t> </a:t>
            </a:r>
            <a:r>
              <a:rPr lang="en-GB" sz="2000" b="1" dirty="0" err="1"/>
              <a:t>bộ</a:t>
            </a:r>
            <a:r>
              <a:rPr lang="en-GB" sz="2000" b="1" dirty="0"/>
              <a:t> </a:t>
            </a:r>
            <a:r>
              <a:rPr lang="en-GB" sz="2000" b="1" dirty="0" err="1"/>
              <a:t>lọc</a:t>
            </a:r>
            <a:r>
              <a:rPr lang="en-GB" sz="2000" b="1" dirty="0"/>
              <a:t> Gaussian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GB" sz="2000" b="1" dirty="0"/>
              <a:t>Tìm </a:t>
            </a:r>
            <a:r>
              <a:rPr lang="en-GB" sz="2000" b="1" dirty="0" err="1"/>
              <a:t>biên</a:t>
            </a:r>
            <a:r>
              <a:rPr lang="en-GB" sz="2000" b="1" dirty="0"/>
              <a:t> </a:t>
            </a:r>
            <a:r>
              <a:rPr lang="en-GB" sz="2000" b="1" dirty="0" err="1"/>
              <a:t>ảnh</a:t>
            </a:r>
            <a:r>
              <a:rPr lang="en-GB" sz="2000" b="1" dirty="0"/>
              <a:t> </a:t>
            </a:r>
            <a:r>
              <a:rPr lang="en-GB" sz="2000" b="1" dirty="0" err="1"/>
              <a:t>theo</a:t>
            </a:r>
            <a:r>
              <a:rPr lang="en-GB" sz="2000" b="1" dirty="0"/>
              <a:t> </a:t>
            </a:r>
            <a:r>
              <a:rPr lang="en-GB" sz="2000" b="1" dirty="0" err="1"/>
              <a:t>từng</a:t>
            </a:r>
            <a:r>
              <a:rPr lang="en-GB" sz="2000" b="1" dirty="0"/>
              <a:t> hướng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4365B0-201C-4ECC-8E9D-C3C3551D1D0A}"/>
              </a:ext>
            </a:extLst>
          </p:cNvPr>
          <p:cNvSpPr txBox="1"/>
          <p:nvPr/>
        </p:nvSpPr>
        <p:spPr>
          <a:xfrm>
            <a:off x="1716594" y="6344717"/>
            <a:ext cx="99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Ảnh </a:t>
            </a:r>
            <a:r>
              <a:rPr lang="en-GB" i="1" dirty="0" err="1"/>
              <a:t>gốc</a:t>
            </a:r>
            <a:endParaRPr lang="en-GB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F9E139-FF5F-40B8-8DCD-60CF577327B1}"/>
              </a:ext>
            </a:extLst>
          </p:cNvPr>
          <p:cNvSpPr txBox="1"/>
          <p:nvPr/>
        </p:nvSpPr>
        <p:spPr>
          <a:xfrm>
            <a:off x="4498019" y="6341398"/>
            <a:ext cx="319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Ảnh </a:t>
            </a:r>
            <a:r>
              <a:rPr lang="en-GB" i="1" dirty="0" err="1"/>
              <a:t>sử</a:t>
            </a:r>
            <a:r>
              <a:rPr lang="en-GB" i="1" dirty="0"/>
              <a:t> </a:t>
            </a:r>
            <a:r>
              <a:rPr lang="en-GB" i="1" dirty="0" err="1"/>
              <a:t>dụng</a:t>
            </a:r>
            <a:r>
              <a:rPr lang="en-GB" i="1" dirty="0"/>
              <a:t> </a:t>
            </a:r>
            <a:r>
              <a:rPr lang="en-GB" i="1" dirty="0" err="1"/>
              <a:t>hàm</a:t>
            </a:r>
            <a:r>
              <a:rPr lang="en-GB" i="1" dirty="0"/>
              <a:t> cv2.Sobel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D644D9-601F-4625-B80A-C0264A952C37}"/>
              </a:ext>
            </a:extLst>
          </p:cNvPr>
          <p:cNvSpPr txBox="1"/>
          <p:nvPr/>
        </p:nvSpPr>
        <p:spPr>
          <a:xfrm>
            <a:off x="8738190" y="6341398"/>
            <a:ext cx="254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/>
              <a:t>Ảnh </a:t>
            </a:r>
            <a:r>
              <a:rPr lang="en-GB" i="1" dirty="0" err="1"/>
              <a:t>sử</a:t>
            </a:r>
            <a:r>
              <a:rPr lang="en-GB" i="1" dirty="0"/>
              <a:t> </a:t>
            </a:r>
            <a:r>
              <a:rPr lang="en-GB" i="1" dirty="0" err="1"/>
              <a:t>dụng</a:t>
            </a:r>
            <a:r>
              <a:rPr lang="en-GB" i="1" dirty="0"/>
              <a:t> code </a:t>
            </a:r>
            <a:r>
              <a:rPr lang="en-GB" i="1" dirty="0" err="1"/>
              <a:t>tự</a:t>
            </a:r>
            <a:r>
              <a:rPr lang="en-GB" i="1" dirty="0"/>
              <a:t> </a:t>
            </a:r>
            <a:r>
              <a:rPr lang="en-GB" i="1" dirty="0" err="1"/>
              <a:t>viết</a:t>
            </a:r>
            <a:endParaRPr lang="en-GB" i="1" dirty="0"/>
          </a:p>
        </p:txBody>
      </p:sp>
      <p:pic>
        <p:nvPicPr>
          <p:cNvPr id="7" name="Picture 6" descr="A picture containing person, wall, person, indoor&#10;&#10;Description automatically generated">
            <a:extLst>
              <a:ext uri="{FF2B5EF4-FFF2-40B4-BE49-F238E27FC236}">
                <a16:creationId xmlns:a16="http://schemas.microsoft.com/office/drawing/2014/main" id="{AB385295-06CD-4AFA-A93C-427930F1C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44" y="2617551"/>
            <a:ext cx="3707739" cy="37077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264009-16CD-4F0D-8B1F-FE27A0DAE2E2}"/>
                  </a:ext>
                </a:extLst>
              </p:cNvPr>
              <p:cNvSpPr txBox="1"/>
              <p:nvPr/>
            </p:nvSpPr>
            <p:spPr>
              <a:xfrm>
                <a:off x="4339435" y="797590"/>
                <a:ext cx="2777929" cy="24080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𝐺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𝑥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𝐹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∗ 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264009-16CD-4F0D-8B1F-FE27A0DAE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435" y="797590"/>
                <a:ext cx="2777929" cy="24080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1409F96-5AED-4A72-8880-FE584A0454D8}"/>
                  </a:ext>
                </a:extLst>
              </p:cNvPr>
              <p:cNvSpPr txBox="1"/>
              <p:nvPr/>
            </p:nvSpPr>
            <p:spPr>
              <a:xfrm>
                <a:off x="7028524" y="942086"/>
                <a:ext cx="3116685" cy="823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𝐺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𝑦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𝐹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∗ 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1409F96-5AED-4A72-8880-FE584A045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524" y="942086"/>
                <a:ext cx="3116685" cy="823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35209B-76B8-43E6-A7A7-5BE207D7D928}"/>
                  </a:ext>
                </a:extLst>
              </p:cNvPr>
              <p:cNvSpPr txBox="1"/>
              <p:nvPr/>
            </p:nvSpPr>
            <p:spPr>
              <a:xfrm>
                <a:off x="9916610" y="965842"/>
                <a:ext cx="1897601" cy="656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𝐺</m:t>
                      </m:r>
                      <m:r>
                        <a:rPr lang="en-GB" sz="180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35209B-76B8-43E6-A7A7-5BE207D7D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6610" y="965842"/>
                <a:ext cx="1897601" cy="6560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BF89C809-FB08-4153-80A7-61BC20C94E74}"/>
              </a:ext>
            </a:extLst>
          </p:cNvPr>
          <p:cNvSpPr txBox="1"/>
          <p:nvPr/>
        </p:nvSpPr>
        <p:spPr>
          <a:xfrm>
            <a:off x="7433401" y="2290202"/>
            <a:ext cx="20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Theo </a:t>
            </a:r>
            <a:r>
              <a:rPr lang="en-GB" i="1" dirty="0" err="1"/>
              <a:t>cả</a:t>
            </a:r>
            <a:r>
              <a:rPr lang="en-GB" i="1" dirty="0"/>
              <a:t> 2 hướng</a:t>
            </a:r>
          </a:p>
        </p:txBody>
      </p:sp>
      <p:pic>
        <p:nvPicPr>
          <p:cNvPr id="15" name="Picture 14" descr="A picture containing dark, person, staring&#10;&#10;Description automatically generated">
            <a:extLst>
              <a:ext uri="{FF2B5EF4-FFF2-40B4-BE49-F238E27FC236}">
                <a16:creationId xmlns:a16="http://schemas.microsoft.com/office/drawing/2014/main" id="{96808037-93A8-46B7-8BE1-9104A1F2C8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927" y="2617551"/>
            <a:ext cx="3696144" cy="3696144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8ED6C63F-54CF-40C3-8147-53DFC71465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401" y="2629146"/>
            <a:ext cx="3696144" cy="3696144"/>
          </a:xfrm>
          <a:prstGeom prst="rect">
            <a:avLst/>
          </a:prstGeom>
        </p:spPr>
      </p:pic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65AAF4A9-B597-4671-8EEA-522F77DF4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581400" cy="501650"/>
          </a:xfrm>
        </p:spPr>
        <p:txBody>
          <a:bodyPr/>
          <a:lstStyle/>
          <a:p>
            <a:fld id="{4C1ADD94-36EB-4AFF-B770-BF3A7D2833C3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044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CA4B62-313C-4EBA-992B-925D88AE3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ADD94-36EB-4AFF-B770-BF3A7D2833C3}" type="slidenum">
              <a:rPr lang="en-GB" smtClean="0"/>
              <a:t>14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C0C9EA-3B52-4869-AF33-D5ACFD349A64}"/>
              </a:ext>
            </a:extLst>
          </p:cNvPr>
          <p:cNvSpPr txBox="1"/>
          <p:nvPr/>
        </p:nvSpPr>
        <p:spPr>
          <a:xfrm>
            <a:off x="2411767" y="172735"/>
            <a:ext cx="8078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SO SÁNH BỘ LỌC DÙNG TÍCH CHẬP VỚI DÙNG TƯƠNG QUAN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612496-6806-425B-B83C-3A20B2936998}"/>
              </a:ext>
            </a:extLst>
          </p:cNvPr>
          <p:cNvSpPr txBox="1"/>
          <p:nvPr/>
        </p:nvSpPr>
        <p:spPr>
          <a:xfrm>
            <a:off x="5637321" y="1045787"/>
            <a:ext cx="5912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/>
              <a:t>Sử</a:t>
            </a:r>
            <a:r>
              <a:rPr lang="en-GB" i="1" dirty="0"/>
              <a:t> </a:t>
            </a:r>
            <a:r>
              <a:rPr lang="en-GB" i="1" dirty="0" err="1"/>
              <a:t>dụng</a:t>
            </a:r>
            <a:r>
              <a:rPr lang="en-GB" i="1" dirty="0"/>
              <a:t> </a:t>
            </a:r>
            <a:r>
              <a:rPr lang="en-GB" i="1" dirty="0" err="1"/>
              <a:t>hàm</a:t>
            </a:r>
            <a:r>
              <a:rPr lang="en-GB" i="1" dirty="0"/>
              <a:t> convolute </a:t>
            </a:r>
            <a:r>
              <a:rPr lang="en-GB" i="1" dirty="0" err="1"/>
              <a:t>tự</a:t>
            </a:r>
            <a:r>
              <a:rPr lang="en-GB" i="1" dirty="0"/>
              <a:t> </a:t>
            </a:r>
            <a:r>
              <a:rPr lang="en-GB" i="1" dirty="0" err="1"/>
              <a:t>viết</a:t>
            </a:r>
            <a:r>
              <a:rPr lang="en-GB" i="1" dirty="0"/>
              <a:t> </a:t>
            </a:r>
            <a:r>
              <a:rPr lang="en-GB" i="1" dirty="0" err="1"/>
              <a:t>trả</a:t>
            </a:r>
            <a:r>
              <a:rPr lang="en-GB" i="1" dirty="0"/>
              <a:t> về </a:t>
            </a:r>
            <a:r>
              <a:rPr lang="en-GB" i="1" dirty="0" err="1"/>
              <a:t>kết</a:t>
            </a:r>
            <a:r>
              <a:rPr lang="en-GB" i="1" dirty="0"/>
              <a:t> </a:t>
            </a:r>
            <a:r>
              <a:rPr lang="en-GB" i="1" dirty="0" err="1"/>
              <a:t>quả</a:t>
            </a:r>
            <a:r>
              <a:rPr lang="en-GB" i="1" dirty="0"/>
              <a:t> </a:t>
            </a:r>
            <a:r>
              <a:rPr lang="en-GB" i="1" dirty="0" err="1"/>
              <a:t>phép</a:t>
            </a:r>
            <a:r>
              <a:rPr lang="en-GB" i="1" dirty="0"/>
              <a:t> </a:t>
            </a:r>
            <a:r>
              <a:rPr lang="en-GB" i="1" dirty="0" err="1"/>
              <a:t>tích</a:t>
            </a:r>
            <a:r>
              <a:rPr lang="en-GB" i="1" dirty="0"/>
              <a:t> </a:t>
            </a:r>
            <a:r>
              <a:rPr lang="en-GB" i="1" dirty="0" err="1"/>
              <a:t>chập</a:t>
            </a:r>
            <a:endParaRPr lang="en-GB" i="1" dirty="0"/>
          </a:p>
          <a:p>
            <a:r>
              <a:rPr lang="en-GB" i="1" dirty="0" err="1"/>
              <a:t>Sử</a:t>
            </a:r>
            <a:r>
              <a:rPr lang="en-GB" i="1" dirty="0"/>
              <a:t> </a:t>
            </a:r>
            <a:r>
              <a:rPr lang="en-GB" i="1" dirty="0" err="1"/>
              <a:t>dụng</a:t>
            </a:r>
            <a:r>
              <a:rPr lang="en-GB" i="1" dirty="0"/>
              <a:t> </a:t>
            </a:r>
            <a:r>
              <a:rPr lang="en-GB" i="1" dirty="0" err="1"/>
              <a:t>hàm</a:t>
            </a:r>
            <a:r>
              <a:rPr lang="en-GB" i="1" dirty="0"/>
              <a:t> cv2.filter </a:t>
            </a:r>
            <a:r>
              <a:rPr lang="en-GB" i="1" dirty="0" err="1"/>
              <a:t>trả</a:t>
            </a:r>
            <a:r>
              <a:rPr lang="en-GB" i="1" dirty="0"/>
              <a:t> về </a:t>
            </a:r>
            <a:r>
              <a:rPr lang="en-GB" i="1" dirty="0" err="1"/>
              <a:t>kết</a:t>
            </a:r>
            <a:r>
              <a:rPr lang="en-GB" i="1" dirty="0"/>
              <a:t> </a:t>
            </a:r>
            <a:r>
              <a:rPr lang="en-GB" i="1" dirty="0" err="1"/>
              <a:t>quả</a:t>
            </a:r>
            <a:r>
              <a:rPr lang="en-GB" i="1" dirty="0"/>
              <a:t> là </a:t>
            </a:r>
            <a:r>
              <a:rPr lang="en-GB" i="1" dirty="0" err="1"/>
              <a:t>phép</a:t>
            </a:r>
            <a:r>
              <a:rPr lang="en-GB" i="1" dirty="0"/>
              <a:t> tương </a:t>
            </a:r>
            <a:r>
              <a:rPr lang="en-GB" i="1" dirty="0" err="1"/>
              <a:t>quan</a:t>
            </a:r>
            <a:endParaRPr lang="en-GB" i="1" dirty="0"/>
          </a:p>
          <a:p>
            <a:endParaRPr lang="en-GB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FAFEB9-8F80-4A2D-A020-EB1C99DF1E53}"/>
                  </a:ext>
                </a:extLst>
              </p:cNvPr>
              <p:cNvSpPr txBox="1"/>
              <p:nvPr/>
            </p:nvSpPr>
            <p:spPr>
              <a:xfrm>
                <a:off x="634018" y="1045787"/>
                <a:ext cx="3419381" cy="8387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GB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GB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GB" i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GB" i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GB" i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  <m:e>
                                      <m:r>
                                        <a:rPr lang="en-GB" i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GB" i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  <m:e>
                                      <m:r>
                                        <a:rPr lang="en-GB" i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GB" i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e>
                                    <m:e>
                                      <m:r>
                                        <a:rPr lang="en-GB" i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GB" i="0">
                                          <a:latin typeface="Cambria Math" panose="02040503050406030204" pitchFamily="18" charset="0"/>
                                        </a:rPr>
                                        <m:t>14</m:t>
                                      </m:r>
                                    </m:e>
                                    <m:e>
                                      <m:r>
                                        <a:rPr lang="en-GB" i="0">
                                          <a:latin typeface="Cambria Math" panose="02040503050406030204" pitchFamily="18" charset="0"/>
                                        </a:rPr>
                                        <m:t>15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FAFEB9-8F80-4A2D-A020-EB1C99DF1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018" y="1045787"/>
                <a:ext cx="3419381" cy="8387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54DC100-23AA-42DC-B632-3C1A684013DE}"/>
                  </a:ext>
                </a:extLst>
              </p:cNvPr>
              <p:cNvSpPr txBox="1"/>
              <p:nvPr/>
            </p:nvSpPr>
            <p:spPr>
              <a:xfrm>
                <a:off x="243400" y="2402174"/>
                <a:ext cx="3809999" cy="2685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50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GB" sz="15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sz="15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5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5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5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5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5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5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5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150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5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5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5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500" dirty="0"/>
              </a:p>
              <a:p>
                <a:endParaRPr lang="en-GB" sz="15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50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GB" sz="1500" b="0" i="1" smtClean="0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GB" sz="15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5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sz="15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GB" sz="15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GB" sz="1500" b="0" i="1" smtClean="0">
                          <a:latin typeface="Cambria Math" panose="02040503050406030204" pitchFamily="18" charset="0"/>
                        </a:rPr>
                        <m:t>1=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5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5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5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GB" sz="1500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  <m:e>
                                      <m:r>
                                        <a:rPr lang="en-GB" sz="1500" b="0" i="1" smtClean="0">
                                          <a:latin typeface="Cambria Math" panose="02040503050406030204" pitchFamily="18" charset="0"/>
                                        </a:rPr>
                                        <m:t>14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GB" sz="1500" b="0" i="0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5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GB" sz="1500" b="0" i="0" smtClean="0">
                                          <a:latin typeface="Cambria Math" panose="02040503050406030204" pitchFamily="18" charset="0"/>
                                        </a:rPr>
                                        <m:t>18</m:t>
                                      </m:r>
                                    </m:e>
                                    <m:e>
                                      <m:r>
                                        <a:rPr lang="en-GB" sz="15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GB" sz="150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5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GB" sz="1500" b="0" i="0" smtClean="0">
                                          <a:latin typeface="Cambria Math" panose="02040503050406030204" pitchFamily="18" charset="0"/>
                                        </a:rPr>
                                        <m:t>19</m:t>
                                      </m:r>
                                    </m:e>
                                    <m:e>
                                      <m:r>
                                        <a:rPr lang="en-GB" sz="1500" b="0" i="0" smtClean="0">
                                          <a:latin typeface="Cambria Math" panose="02040503050406030204" pitchFamily="18" charset="0"/>
                                        </a:rPr>
                                        <m:t>28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GB" sz="1500" b="0" i="0" smtClean="0"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5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GB" sz="1500" b="0" i="0" smtClean="0">
                                          <a:latin typeface="Cambria Math" panose="02040503050406030204" pitchFamily="18" charset="0"/>
                                        </a:rPr>
                                        <m:t>36</m:t>
                                      </m:r>
                                    </m:e>
                                    <m:e>
                                      <m:r>
                                        <a:rPr lang="en-GB" sz="1500" b="0" i="0" smtClean="0">
                                          <a:latin typeface="Cambria Math" panose="02040503050406030204" pitchFamily="18" charset="0"/>
                                        </a:rPr>
                                        <m:t>29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5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GB" sz="15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GB" sz="1500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  <m:e>
                                      <m:r>
                                        <a:rPr lang="en-GB" sz="15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GB" sz="15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GB" sz="15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5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GB" sz="15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GB" sz="1500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  <m:e>
                                      <m:r>
                                        <a:rPr lang="en-GB" sz="1500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GB" sz="150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500" dirty="0"/>
              </a:p>
              <a:p>
                <a:endParaRPr lang="en-GB" sz="15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50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GB" sz="1500" b="0" i="1" smtClean="0"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GB" sz="15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5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sz="1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r>
                        <a:rPr lang="en-GB" sz="1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en-GB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GB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5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5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5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GB" sz="1500" i="1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  <m:e>
                                      <m:r>
                                        <a:rPr lang="en-GB" sz="1500" i="1">
                                          <a:latin typeface="Cambria Math" panose="02040503050406030204" pitchFamily="18" charset="0"/>
                                        </a:rPr>
                                        <m:t>14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GB" sz="150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5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GB" sz="1500">
                                          <a:latin typeface="Cambria Math" panose="02040503050406030204" pitchFamily="18" charset="0"/>
                                        </a:rPr>
                                        <m:t>18</m:t>
                                      </m:r>
                                    </m:e>
                                    <m:e>
                                      <m:r>
                                        <a:rPr lang="en-GB" sz="15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GB" sz="150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5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GB" sz="1500">
                                          <a:latin typeface="Cambria Math" panose="02040503050406030204" pitchFamily="18" charset="0"/>
                                        </a:rPr>
                                        <m:t>19</m:t>
                                      </m:r>
                                    </m:e>
                                    <m:e>
                                      <m:r>
                                        <a:rPr lang="en-GB" sz="1500">
                                          <a:latin typeface="Cambria Math" panose="02040503050406030204" pitchFamily="18" charset="0"/>
                                        </a:rPr>
                                        <m:t>28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GB" sz="1500"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5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GB" sz="1500">
                                          <a:latin typeface="Cambria Math" panose="02040503050406030204" pitchFamily="18" charset="0"/>
                                        </a:rPr>
                                        <m:t>36</m:t>
                                      </m:r>
                                    </m:e>
                                    <m:e>
                                      <m:r>
                                        <a:rPr lang="en-GB" sz="1500">
                                          <a:latin typeface="Cambria Math" panose="02040503050406030204" pitchFamily="18" charset="0"/>
                                        </a:rPr>
                                        <m:t>29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5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GB" sz="15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GB" sz="1500" i="1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  <m:e>
                                      <m:r>
                                        <a:rPr lang="en-GB" sz="15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GB" sz="15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GB" sz="15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sz="15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5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GB" sz="15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GB" sz="1500" i="1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  <m:e>
                                      <m:r>
                                        <a:rPr lang="en-GB" sz="1500">
                                          <a:latin typeface="Cambria Math" panose="02040503050406030204" pitchFamily="18" charset="0"/>
                                        </a:rPr>
                                        <m:t>25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500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54DC100-23AA-42DC-B632-3C1A68401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00" y="2402174"/>
                <a:ext cx="3809999" cy="26851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261B8E2-61A3-45D0-86B9-FB6917510E46}"/>
                  </a:ext>
                </a:extLst>
              </p:cNvPr>
              <p:cNvSpPr txBox="1"/>
              <p:nvPr/>
            </p:nvSpPr>
            <p:spPr>
              <a:xfrm>
                <a:off x="4119237" y="2441691"/>
                <a:ext cx="4019365" cy="2407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50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GB" sz="15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15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5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5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5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5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5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5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5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15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5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5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500" dirty="0"/>
              </a:p>
              <a:p>
                <a:endParaRPr lang="en-GB" sz="15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50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GB" sz="1500" b="0" i="1" smtClean="0">
                          <a:latin typeface="Cambria Math" panose="02040503050406030204" pitchFamily="18" charset="0"/>
                        </a:rPr>
                        <m:t>21</m:t>
                      </m:r>
                      <m:r>
                        <a:rPr lang="en-GB" sz="15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5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sz="15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GB" sz="15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GB" sz="1500" b="0" i="1" smtClean="0">
                          <a:latin typeface="Cambria Math" panose="02040503050406030204" pitchFamily="18" charset="0"/>
                        </a:rPr>
                        <m:t>2=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5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5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5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GB" sz="1500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e>
                                    <m:e>
                                      <m:r>
                                        <a:rPr lang="en-GB" sz="1500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GB" sz="1500" b="0" i="0" smtClean="0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5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GB" sz="1500" b="0" i="0" smtClean="0">
                                          <a:latin typeface="Cambria Math" panose="02040503050406030204" pitchFamily="18" charset="0"/>
                                        </a:rPr>
                                        <m:t>34</m:t>
                                      </m:r>
                                    </m:e>
                                    <m:e>
                                      <m:r>
                                        <a:rPr lang="en-GB" sz="1500" b="0" i="0" smtClean="0">
                                          <a:latin typeface="Cambria Math" panose="02040503050406030204" pitchFamily="18" charset="0"/>
                                        </a:rPr>
                                        <m:t>23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50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GB" sz="1500" b="0" i="0" smtClean="0">
                                          <a:latin typeface="Cambria Math" panose="02040503050406030204" pitchFamily="18" charset="0"/>
                                        </a:rPr>
                                        <m:t>29</m:t>
                                      </m:r>
                                    </m:e>
                                    <m:e>
                                      <m:r>
                                        <a:rPr lang="en-GB" sz="1500" b="0" i="0" smtClean="0">
                                          <a:latin typeface="Cambria Math" panose="02040503050406030204" pitchFamily="18" charset="0"/>
                                        </a:rPr>
                                        <m:t>48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GB" sz="1500" b="0" i="0" smtClean="0">
                                    <a:latin typeface="Cambria Math" panose="02040503050406030204" pitchFamily="18" charset="0"/>
                                  </a:rPr>
                                  <m:t>52</m:t>
                                </m:r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5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GB" sz="1500" b="0" i="0" smtClean="0">
                                          <a:latin typeface="Cambria Math" panose="02040503050406030204" pitchFamily="18" charset="0"/>
                                        </a:rPr>
                                        <m:t>56</m:t>
                                      </m:r>
                                    </m:e>
                                    <m:e>
                                      <m:r>
                                        <a:rPr lang="en-GB" sz="1500" b="0" i="0" smtClean="0">
                                          <a:latin typeface="Cambria Math" panose="02040503050406030204" pitchFamily="18" charset="0"/>
                                        </a:rPr>
                                        <m:t>39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5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GB" sz="1500" b="0" i="1" smtClean="0">
                                          <a:latin typeface="Cambria Math" panose="02040503050406030204" pitchFamily="18" charset="0"/>
                                        </a:rPr>
                                        <m:t>27</m:t>
                                      </m:r>
                                    </m:e>
                                    <m:e>
                                      <m:r>
                                        <a:rPr lang="en-GB" sz="1500" b="0" i="1" smtClean="0">
                                          <a:latin typeface="Cambria Math" panose="02040503050406030204" pitchFamily="18" charset="0"/>
                                        </a:rPr>
                                        <m:t>34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36</m:t>
                                </m:r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5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GB" sz="1500" b="0" i="1" smtClean="0">
                                          <a:latin typeface="Cambria Math" panose="02040503050406030204" pitchFamily="18" charset="0"/>
                                        </a:rPr>
                                        <m:t>38</m:t>
                                      </m:r>
                                    </m:e>
                                    <m:e>
                                      <m:r>
                                        <a:rPr lang="en-GB" sz="1500" b="0" i="0" smtClean="0">
                                          <a:latin typeface="Cambria Math" panose="02040503050406030204" pitchFamily="18" charset="0"/>
                                        </a:rPr>
                                        <m:t>35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500" dirty="0"/>
              </a:p>
              <a:p>
                <a:endParaRPr lang="en-GB" sz="15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50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GB" sz="1500" b="0" i="0" smtClean="0">
                          <a:latin typeface="Cambria Math" panose="02040503050406030204" pitchFamily="18" charset="0"/>
                        </a:rPr>
                        <m:t>22</m:t>
                      </m:r>
                      <m:r>
                        <a:rPr lang="en-GB" sz="15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5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sz="1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r>
                        <a:rPr lang="en-GB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en-GB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5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5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5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GB" sz="1500" b="0" i="1" smtClean="0"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</m:e>
                                    <m:e>
                                      <m:r>
                                        <a:rPr lang="en-GB" sz="1500" b="0" i="1" smtClean="0">
                                          <a:latin typeface="Cambria Math" panose="02040503050406030204" pitchFamily="18" charset="0"/>
                                        </a:rPr>
                                        <m:t>−6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GB" sz="1500" b="0" i="0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5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GB" sz="1500" b="0" i="0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e>
                                    <m:e>
                                      <m:r>
                                        <a:rPr lang="en-GB" sz="150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5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GB" sz="150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  <m:e>
                                      <m:r>
                                        <a:rPr lang="en-GB" sz="150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GB" sz="15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sz="15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5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GB" sz="1500" b="0" i="0" smtClean="0">
                                          <a:latin typeface="Cambria Math" panose="02040503050406030204" pitchFamily="18" charset="0"/>
                                        </a:rPr>
                                        <m:t>16</m:t>
                                      </m:r>
                                    </m:e>
                                    <m:e>
                                      <m:r>
                                        <a:rPr lang="en-GB" sz="1500" b="0" i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GB" sz="150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5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GB" sz="1500" b="0" i="0" smtClean="0">
                                          <a:latin typeface="Cambria Math" panose="02040503050406030204" pitchFamily="18" charset="0"/>
                                        </a:rPr>
                                        <m:t>41</m:t>
                                      </m:r>
                                    </m:e>
                                    <m:e>
                                      <m:r>
                                        <a:rPr lang="en-GB" sz="1500" b="0" i="1" smtClean="0">
                                          <a:latin typeface="Cambria Math" panose="02040503050406030204" pitchFamily="18" charset="0"/>
                                        </a:rPr>
                                        <m:t>62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GB" sz="15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5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GB" sz="1500" b="0" i="0" smtClean="0">
                                          <a:latin typeface="Cambria Math" panose="02040503050406030204" pitchFamily="18" charset="0"/>
                                        </a:rPr>
                                        <m:t>74</m:t>
                                      </m:r>
                                    </m:e>
                                    <m:e>
                                      <m:r>
                                        <a:rPr lang="en-GB" sz="150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  <m:r>
                                        <a:rPr lang="en-GB" sz="1500" b="0" i="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5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261B8E2-61A3-45D0-86B9-FB6917510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237" y="2441691"/>
                <a:ext cx="4019365" cy="24073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FAB25DC-6FA9-475C-8C46-DB2027F211B8}"/>
              </a:ext>
            </a:extLst>
          </p:cNvPr>
          <p:cNvSpPr txBox="1"/>
          <p:nvPr/>
        </p:nvSpPr>
        <p:spPr>
          <a:xfrm>
            <a:off x="243400" y="5559907"/>
            <a:ext cx="48486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dirty="0" err="1"/>
              <a:t>Nếu</a:t>
            </a:r>
            <a:r>
              <a:rPr lang="en-GB" dirty="0"/>
              <a:t> kernel </a:t>
            </a:r>
            <a:r>
              <a:rPr lang="en-GB" dirty="0" err="1"/>
              <a:t>đối</a:t>
            </a:r>
            <a:r>
              <a:rPr lang="en-GB" dirty="0"/>
              <a:t> </a:t>
            </a:r>
            <a:r>
              <a:rPr lang="en-GB" dirty="0" err="1"/>
              <a:t>xứng</a:t>
            </a:r>
            <a:r>
              <a:rPr lang="en-GB" dirty="0"/>
              <a:t> qua </a:t>
            </a:r>
            <a:r>
              <a:rPr lang="en-GB" dirty="0" err="1"/>
              <a:t>cả</a:t>
            </a:r>
            <a:r>
              <a:rPr lang="en-GB" dirty="0"/>
              <a:t> </a:t>
            </a:r>
            <a:r>
              <a:rPr lang="en-GB" dirty="0" err="1"/>
              <a:t>trục</a:t>
            </a:r>
            <a:r>
              <a:rPr lang="en-GB" dirty="0"/>
              <a:t> x và y , </a:t>
            </a:r>
            <a:r>
              <a:rPr lang="en-GB" dirty="0" err="1"/>
              <a:t>phép</a:t>
            </a:r>
            <a:r>
              <a:rPr lang="en-GB" dirty="0"/>
              <a:t> tương </a:t>
            </a:r>
            <a:r>
              <a:rPr lang="en-GB" dirty="0" err="1"/>
              <a:t>quan</a:t>
            </a:r>
            <a:r>
              <a:rPr lang="en-GB" dirty="0"/>
              <a:t> và </a:t>
            </a:r>
            <a:r>
              <a:rPr lang="en-GB" dirty="0" err="1"/>
              <a:t>phép</a:t>
            </a:r>
            <a:r>
              <a:rPr lang="en-GB" dirty="0"/>
              <a:t> </a:t>
            </a:r>
            <a:r>
              <a:rPr lang="en-GB" dirty="0" err="1"/>
              <a:t>tích</a:t>
            </a:r>
            <a:r>
              <a:rPr lang="en-GB" dirty="0"/>
              <a:t> </a:t>
            </a:r>
            <a:r>
              <a:rPr lang="en-GB" dirty="0" err="1"/>
              <a:t>chập</a:t>
            </a:r>
            <a:r>
              <a:rPr lang="en-GB" dirty="0"/>
              <a:t> </a:t>
            </a:r>
            <a:r>
              <a:rPr lang="en-GB" dirty="0" err="1"/>
              <a:t>cho</a:t>
            </a:r>
            <a:r>
              <a:rPr lang="en-GB" dirty="0"/>
              <a:t> </a:t>
            </a:r>
            <a:r>
              <a:rPr lang="en-GB" dirty="0" err="1"/>
              <a:t>kết</a:t>
            </a:r>
            <a:r>
              <a:rPr lang="en-GB" dirty="0"/>
              <a:t> </a:t>
            </a:r>
            <a:r>
              <a:rPr lang="en-GB" dirty="0" err="1"/>
              <a:t>quả</a:t>
            </a:r>
            <a:r>
              <a:rPr lang="en-GB" dirty="0"/>
              <a:t> </a:t>
            </a:r>
            <a:r>
              <a:rPr lang="en-GB" dirty="0" err="1"/>
              <a:t>giống</a:t>
            </a:r>
            <a:r>
              <a:rPr lang="en-GB" dirty="0"/>
              <a:t> </a:t>
            </a:r>
            <a:r>
              <a:rPr lang="en-GB" dirty="0" err="1"/>
              <a:t>nhau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9837D7-55C9-486E-BC66-5BCA6D544C0B}"/>
                  </a:ext>
                </a:extLst>
              </p:cNvPr>
              <p:cNvSpPr txBox="1"/>
              <p:nvPr/>
            </p:nvSpPr>
            <p:spPr>
              <a:xfrm>
                <a:off x="8138602" y="2601846"/>
                <a:ext cx="4019365" cy="24034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50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GB" sz="15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sz="15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5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5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5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5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50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5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5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15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500" b="0" i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5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5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500" b="0" i="1" dirty="0">
                  <a:latin typeface="Cambria Math" panose="02040503050406030204" pitchFamily="18" charset="0"/>
                </a:endParaRPr>
              </a:p>
              <a:p>
                <a:pPr/>
                <a:endParaRPr lang="en-GB" sz="15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50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GB" sz="1500" b="0" i="1" smtClean="0">
                          <a:latin typeface="Cambria Math" panose="02040503050406030204" pitchFamily="18" charset="0"/>
                        </a:rPr>
                        <m:t>21</m:t>
                      </m:r>
                      <m:r>
                        <a:rPr lang="en-GB" sz="15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5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sz="15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GB" sz="15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GB" sz="15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5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5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5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GB" sz="1500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e>
                                    <m:e>
                                      <m:r>
                                        <a:rPr lang="en-GB" sz="15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GB" sz="1500" b="0" i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5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GB" sz="15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  <m:e>
                                      <m:r>
                                        <a:rPr lang="en-GB" sz="1500" b="0" i="1" smtClean="0">
                                          <a:latin typeface="Cambria Math" panose="02040503050406030204" pitchFamily="18" charset="0"/>
                                        </a:rPr>
                                        <m:t>−17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50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GB" sz="1500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GB" sz="1500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  <m:e>
                                      <m:r>
                                        <a:rPr lang="en-GB" sz="1500" b="0" i="0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5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GB" sz="1500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  <m:e>
                                      <m:r>
                                        <a:rPr lang="en-GB" sz="1500" b="0" i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sz="1500" b="0" i="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GB" sz="15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5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GB" sz="1500" b="0" i="1" smtClean="0">
                                          <a:latin typeface="Cambria Math" panose="02040503050406030204" pitchFamily="18" charset="0"/>
                                        </a:rPr>
                                        <m:t>31</m:t>
                                      </m:r>
                                    </m:e>
                                    <m:e>
                                      <m:r>
                                        <a:rPr lang="en-GB" sz="15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5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GB" sz="15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  <m:e>
                                      <m:r>
                                        <a:rPr lang="en-GB" sz="1500" b="0" i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sz="1500" b="0" i="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GB" sz="1500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500" dirty="0"/>
              </a:p>
              <a:p>
                <a:endParaRPr lang="en-GB" sz="15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50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GB" sz="1500" b="0" i="0" smtClean="0">
                          <a:latin typeface="Cambria Math" panose="02040503050406030204" pitchFamily="18" charset="0"/>
                        </a:rPr>
                        <m:t>22</m:t>
                      </m:r>
                      <m:r>
                        <a:rPr lang="en-GB" sz="15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5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sz="1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r>
                        <a:rPr lang="en-GB" sz="1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en-GB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GB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5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5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5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GB" sz="1500" b="0" i="1" smtClean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sz="1500" i="1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e>
                                    <m:e>
                                      <m:r>
                                        <a:rPr lang="en-GB" sz="15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sz="1500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50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5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GB" sz="1500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  <m:e>
                                      <m:r>
                                        <a:rPr lang="en-GB" sz="1500" i="1">
                                          <a:latin typeface="Cambria Math" panose="02040503050406030204" pitchFamily="18" charset="0"/>
                                        </a:rPr>
                                        <m:t>17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5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GB" sz="1500" b="0" i="0" smtClean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sz="15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GB" sz="1500" i="1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  <m:e>
                                      <m:r>
                                        <a:rPr lang="en-GB" sz="1500" b="0" i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sz="150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500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5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GB" sz="1500" b="0" i="1" smtClean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sz="1500" i="1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  <m:e>
                                      <m:r>
                                        <a:rPr lang="en-GB" sz="150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GB" sz="1500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5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GB" sz="1500" b="0" i="1" smtClean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sz="1500" i="1">
                                          <a:latin typeface="Cambria Math" panose="02040503050406030204" pitchFamily="18" charset="0"/>
                                        </a:rPr>
                                        <m:t>31</m:t>
                                      </m:r>
                                    </m:e>
                                    <m:e>
                                      <m:r>
                                        <a:rPr lang="en-GB" sz="15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sz="1500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5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5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GB" sz="1500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  <m:e>
                                      <m:r>
                                        <a:rPr lang="en-GB" sz="150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GB" sz="1500" i="1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5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9837D7-55C9-486E-BC66-5BCA6D544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8602" y="2601846"/>
                <a:ext cx="4019365" cy="24034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406131E8-47EA-42FA-9142-3E674F0436FB}"/>
              </a:ext>
            </a:extLst>
          </p:cNvPr>
          <p:cNvSpPr txBox="1"/>
          <p:nvPr/>
        </p:nvSpPr>
        <p:spPr>
          <a:xfrm>
            <a:off x="6763306" y="5559907"/>
            <a:ext cx="48486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dirty="0" err="1"/>
              <a:t>Nếu</a:t>
            </a:r>
            <a:r>
              <a:rPr lang="en-GB" dirty="0"/>
              <a:t> kernel </a:t>
            </a:r>
            <a:r>
              <a:rPr lang="en-GB" dirty="0" err="1"/>
              <a:t>phản</a:t>
            </a:r>
            <a:r>
              <a:rPr lang="en-GB" dirty="0"/>
              <a:t> </a:t>
            </a:r>
            <a:r>
              <a:rPr lang="en-GB" dirty="0" err="1"/>
              <a:t>đối</a:t>
            </a:r>
            <a:r>
              <a:rPr lang="en-GB" dirty="0"/>
              <a:t> </a:t>
            </a:r>
            <a:r>
              <a:rPr lang="en-GB" dirty="0" err="1"/>
              <a:t>xứng</a:t>
            </a:r>
            <a:r>
              <a:rPr lang="en-GB" dirty="0"/>
              <a:t> qua một </a:t>
            </a:r>
            <a:r>
              <a:rPr lang="en-GB" dirty="0" err="1"/>
              <a:t>trục</a:t>
            </a:r>
            <a:r>
              <a:rPr lang="en-GB" dirty="0"/>
              <a:t> có </a:t>
            </a:r>
            <a:r>
              <a:rPr lang="en-GB" dirty="0" err="1"/>
              <a:t>toàn</a:t>
            </a:r>
            <a:r>
              <a:rPr lang="en-GB" dirty="0"/>
              <a:t> giá </a:t>
            </a:r>
            <a:r>
              <a:rPr lang="en-GB" dirty="0" err="1"/>
              <a:t>trị</a:t>
            </a:r>
            <a:r>
              <a:rPr lang="en-GB" dirty="0"/>
              <a:t> 0, </a:t>
            </a:r>
            <a:r>
              <a:rPr lang="en-GB" dirty="0" err="1"/>
              <a:t>phép</a:t>
            </a:r>
            <a:r>
              <a:rPr lang="en-GB" dirty="0"/>
              <a:t> tương </a:t>
            </a:r>
            <a:r>
              <a:rPr lang="en-GB" dirty="0" err="1"/>
              <a:t>quan</a:t>
            </a:r>
            <a:r>
              <a:rPr lang="en-GB" dirty="0"/>
              <a:t> và </a:t>
            </a:r>
            <a:r>
              <a:rPr lang="en-GB" dirty="0" err="1"/>
              <a:t>phép</a:t>
            </a:r>
            <a:r>
              <a:rPr lang="en-GB" dirty="0"/>
              <a:t> </a:t>
            </a:r>
            <a:r>
              <a:rPr lang="en-GB" dirty="0" err="1"/>
              <a:t>tích</a:t>
            </a:r>
            <a:r>
              <a:rPr lang="en-GB" dirty="0"/>
              <a:t> </a:t>
            </a:r>
            <a:r>
              <a:rPr lang="en-GB" dirty="0" err="1"/>
              <a:t>chập</a:t>
            </a:r>
            <a:r>
              <a:rPr lang="en-GB" dirty="0"/>
              <a:t> </a:t>
            </a:r>
            <a:r>
              <a:rPr lang="en-GB" dirty="0" err="1"/>
              <a:t>cho</a:t>
            </a:r>
            <a:r>
              <a:rPr lang="en-GB" dirty="0"/>
              <a:t> </a:t>
            </a:r>
            <a:r>
              <a:rPr lang="en-GB" dirty="0" err="1"/>
              <a:t>kết</a:t>
            </a:r>
            <a:r>
              <a:rPr lang="en-GB" dirty="0"/>
              <a:t> </a:t>
            </a:r>
            <a:r>
              <a:rPr lang="en-GB" dirty="0" err="1"/>
              <a:t>quả</a:t>
            </a:r>
            <a:r>
              <a:rPr lang="en-GB" dirty="0"/>
              <a:t> </a:t>
            </a:r>
            <a:r>
              <a:rPr lang="en-GB" dirty="0" err="1"/>
              <a:t>đối</a:t>
            </a:r>
            <a:r>
              <a:rPr lang="en-GB" dirty="0"/>
              <a:t> </a:t>
            </a:r>
            <a:r>
              <a:rPr lang="en-GB" dirty="0" err="1"/>
              <a:t>nhau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5965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EB73BC-0AC9-4824-B04C-A74EC537C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ADD94-36EB-4AFF-B770-BF3A7D2833C3}" type="slidenum">
              <a:rPr lang="en-GB" smtClean="0"/>
              <a:t>15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C54C31-8167-494B-A710-E07692BAA438}"/>
              </a:ext>
            </a:extLst>
          </p:cNvPr>
          <p:cNvSpPr txBox="1"/>
          <p:nvPr/>
        </p:nvSpPr>
        <p:spPr>
          <a:xfrm>
            <a:off x="2479686" y="224192"/>
            <a:ext cx="8078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SO SÁNH BỘ LỌC DÙNG TÍCH CHẬP VỚI DÙNG TƯƠNG QUAN </a:t>
            </a:r>
          </a:p>
        </p:txBody>
      </p:sp>
      <p:pic>
        <p:nvPicPr>
          <p:cNvPr id="7" name="Picture 6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1273A16A-210F-4205-BC45-DEFF02B30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700" y="932200"/>
            <a:ext cx="2853280" cy="2853280"/>
          </a:xfrm>
          <a:prstGeom prst="rect">
            <a:avLst/>
          </a:prstGeom>
        </p:spPr>
      </p:pic>
      <p:pic>
        <p:nvPicPr>
          <p:cNvPr id="9" name="Picture 8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A2FC6CA1-471B-4EE1-B0FC-C4C579492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97" y="932200"/>
            <a:ext cx="2853280" cy="2853280"/>
          </a:xfrm>
          <a:prstGeom prst="rect">
            <a:avLst/>
          </a:prstGeom>
        </p:spPr>
      </p:pic>
      <p:pic>
        <p:nvPicPr>
          <p:cNvPr id="11" name="Picture 10" descr="A child with flowers on her head&#10;&#10;Description automatically generated with low confidence">
            <a:extLst>
              <a:ext uri="{FF2B5EF4-FFF2-40B4-BE49-F238E27FC236}">
                <a16:creationId xmlns:a16="http://schemas.microsoft.com/office/drawing/2014/main" id="{9355B52C-DE87-4396-96A9-9E696C4B9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97" y="3868195"/>
            <a:ext cx="2853280" cy="2853280"/>
          </a:xfrm>
          <a:prstGeom prst="rect">
            <a:avLst/>
          </a:prstGeom>
        </p:spPr>
      </p:pic>
      <p:pic>
        <p:nvPicPr>
          <p:cNvPr id="13" name="Picture 12" descr="A child with flowers on her head&#10;&#10;Description automatically generated with low confidence">
            <a:extLst>
              <a:ext uri="{FF2B5EF4-FFF2-40B4-BE49-F238E27FC236}">
                <a16:creationId xmlns:a16="http://schemas.microsoft.com/office/drawing/2014/main" id="{26899C1F-B8F0-4865-BB05-3905F1932E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700" y="3899216"/>
            <a:ext cx="2853280" cy="28532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10BDAEB-5A74-4C5D-B981-6D22D94A3156}"/>
              </a:ext>
            </a:extLst>
          </p:cNvPr>
          <p:cNvSpPr txBox="1"/>
          <p:nvPr/>
        </p:nvSpPr>
        <p:spPr>
          <a:xfrm>
            <a:off x="2335782" y="1045936"/>
            <a:ext cx="140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FF0000"/>
                </a:highlight>
              </a:rPr>
              <a:t>Mean Filter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DB972B-31FF-4F1A-9773-42400CB7AFFA}"/>
              </a:ext>
            </a:extLst>
          </p:cNvPr>
          <p:cNvSpPr txBox="1"/>
          <p:nvPr/>
        </p:nvSpPr>
        <p:spPr>
          <a:xfrm>
            <a:off x="2208024" y="3973702"/>
            <a:ext cx="166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FF0000"/>
                </a:highlight>
              </a:rPr>
              <a:t>Gaussian Filter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F87D9A-2B77-4053-A933-3D90154255F4}"/>
              </a:ext>
            </a:extLst>
          </p:cNvPr>
          <p:cNvSpPr txBox="1"/>
          <p:nvPr/>
        </p:nvSpPr>
        <p:spPr>
          <a:xfrm>
            <a:off x="2095932" y="3467842"/>
            <a:ext cx="102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highlight>
                  <a:srgbClr val="FFFF00"/>
                </a:highlight>
              </a:rPr>
              <a:t>Covolution</a:t>
            </a:r>
            <a:r>
              <a:rPr lang="en-GB" dirty="0">
                <a:highlight>
                  <a:srgbClr val="FF0000"/>
                </a:highlight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D7D895-80A8-4D91-AEE6-B7A0FF8E70C5}"/>
              </a:ext>
            </a:extLst>
          </p:cNvPr>
          <p:cNvSpPr txBox="1"/>
          <p:nvPr/>
        </p:nvSpPr>
        <p:spPr>
          <a:xfrm>
            <a:off x="5019426" y="3459609"/>
            <a:ext cx="102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highlight>
                  <a:srgbClr val="00FF00"/>
                </a:highlight>
              </a:rPr>
              <a:t>Correlation</a:t>
            </a:r>
            <a:r>
              <a:rPr lang="en-GB" dirty="0">
                <a:highlight>
                  <a:srgbClr val="FF0000"/>
                </a:highlight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F66DBA-A471-4981-92EC-77D8FF2BE801}"/>
              </a:ext>
            </a:extLst>
          </p:cNvPr>
          <p:cNvSpPr txBox="1"/>
          <p:nvPr/>
        </p:nvSpPr>
        <p:spPr>
          <a:xfrm>
            <a:off x="2063668" y="6383164"/>
            <a:ext cx="10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highlight>
                  <a:srgbClr val="FFFF00"/>
                </a:highlight>
              </a:rPr>
              <a:t>Covolution</a:t>
            </a:r>
            <a:r>
              <a:rPr lang="en-GB" dirty="0">
                <a:highlight>
                  <a:srgbClr val="FF0000"/>
                </a:highlight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12753F-07BB-4A69-8654-08A1AE0CCDA0}"/>
              </a:ext>
            </a:extLst>
          </p:cNvPr>
          <p:cNvSpPr txBox="1"/>
          <p:nvPr/>
        </p:nvSpPr>
        <p:spPr>
          <a:xfrm>
            <a:off x="5039339" y="6440749"/>
            <a:ext cx="1056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highlight>
                  <a:srgbClr val="00FF00"/>
                </a:highlight>
              </a:rPr>
              <a:t>Correlation</a:t>
            </a:r>
            <a:r>
              <a:rPr lang="en-GB" dirty="0">
                <a:highlight>
                  <a:srgbClr val="FF0000"/>
                </a:highlight>
              </a:rPr>
              <a:t> </a:t>
            </a:r>
          </a:p>
        </p:txBody>
      </p:sp>
      <p:pic>
        <p:nvPicPr>
          <p:cNvPr id="25" name="Picture 24" descr="A picture containing text&#10;&#10;Description automatically generated">
            <a:extLst>
              <a:ext uri="{FF2B5EF4-FFF2-40B4-BE49-F238E27FC236}">
                <a16:creationId xmlns:a16="http://schemas.microsoft.com/office/drawing/2014/main" id="{B34ACB7B-3C45-4AF8-84FE-CF34807FEC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808" y="932200"/>
            <a:ext cx="2853280" cy="2853280"/>
          </a:xfrm>
          <a:prstGeom prst="rect">
            <a:avLst/>
          </a:prstGeom>
        </p:spPr>
      </p:pic>
      <p:pic>
        <p:nvPicPr>
          <p:cNvPr id="27" name="Picture 26" descr="A picture containing text&#10;&#10;Description automatically generated">
            <a:extLst>
              <a:ext uri="{FF2B5EF4-FFF2-40B4-BE49-F238E27FC236}">
                <a16:creationId xmlns:a16="http://schemas.microsoft.com/office/drawing/2014/main" id="{CE33FE4D-9849-43D2-9AC1-BD26D1D860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635" y="889355"/>
            <a:ext cx="2896125" cy="289612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FE5A686-1737-47B9-9C9E-EC64A45ECFD6}"/>
              </a:ext>
            </a:extLst>
          </p:cNvPr>
          <p:cNvSpPr txBox="1"/>
          <p:nvPr/>
        </p:nvSpPr>
        <p:spPr>
          <a:xfrm>
            <a:off x="11132381" y="3429000"/>
            <a:ext cx="1272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highlight>
                  <a:srgbClr val="00FF00"/>
                </a:highlight>
              </a:rPr>
              <a:t>Correlation</a:t>
            </a:r>
            <a:r>
              <a:rPr lang="en-GB" dirty="0">
                <a:highlight>
                  <a:srgbClr val="FF0000"/>
                </a:highlight>
              </a:rPr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565315-80D1-4350-A21A-8D55140E0BCC}"/>
              </a:ext>
            </a:extLst>
          </p:cNvPr>
          <p:cNvSpPr txBox="1"/>
          <p:nvPr/>
        </p:nvSpPr>
        <p:spPr>
          <a:xfrm>
            <a:off x="8059934" y="3416148"/>
            <a:ext cx="102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highlight>
                  <a:srgbClr val="FFFF00"/>
                </a:highlight>
              </a:rPr>
              <a:t>Covolution</a:t>
            </a:r>
            <a:r>
              <a:rPr lang="en-GB" dirty="0">
                <a:highlight>
                  <a:srgbClr val="FF0000"/>
                </a:highlight>
              </a:rPr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CE6591-AB26-4271-B2D9-975DD4062531}"/>
              </a:ext>
            </a:extLst>
          </p:cNvPr>
          <p:cNvSpPr txBox="1"/>
          <p:nvPr/>
        </p:nvSpPr>
        <p:spPr>
          <a:xfrm>
            <a:off x="8261898" y="1045936"/>
            <a:ext cx="16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FF0000"/>
                </a:highlight>
              </a:rPr>
              <a:t>Laplacian Filter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9CE042-5B47-47E3-862A-CE12A7447E38}"/>
              </a:ext>
            </a:extLst>
          </p:cNvPr>
          <p:cNvSpPr txBox="1"/>
          <p:nvPr/>
        </p:nvSpPr>
        <p:spPr>
          <a:xfrm>
            <a:off x="7142715" y="4762993"/>
            <a:ext cx="41717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/>
              <a:t>Các </a:t>
            </a:r>
            <a:r>
              <a:rPr lang="en-GB" dirty="0" err="1"/>
              <a:t>bộ</a:t>
            </a:r>
            <a:r>
              <a:rPr lang="en-GB" dirty="0"/>
              <a:t> </a:t>
            </a:r>
            <a:r>
              <a:rPr lang="en-GB" dirty="0" err="1"/>
              <a:t>lọc</a:t>
            </a:r>
            <a:r>
              <a:rPr lang="en-GB" dirty="0"/>
              <a:t> </a:t>
            </a:r>
            <a:r>
              <a:rPr lang="en-GB" dirty="0" err="1"/>
              <a:t>với</a:t>
            </a:r>
            <a:r>
              <a:rPr lang="en-GB" dirty="0"/>
              <a:t> kernel </a:t>
            </a:r>
            <a:r>
              <a:rPr lang="en-GB" dirty="0" err="1"/>
              <a:t>đối</a:t>
            </a:r>
            <a:r>
              <a:rPr lang="en-GB" dirty="0"/>
              <a:t> </a:t>
            </a:r>
            <a:r>
              <a:rPr lang="en-GB" dirty="0" err="1"/>
              <a:t>xứng</a:t>
            </a:r>
            <a:r>
              <a:rPr lang="en-GB" dirty="0"/>
              <a:t> </a:t>
            </a:r>
            <a:r>
              <a:rPr lang="en-GB" dirty="0" err="1"/>
              <a:t>theo</a:t>
            </a:r>
            <a:r>
              <a:rPr lang="en-GB" dirty="0"/>
              <a:t> </a:t>
            </a:r>
            <a:r>
              <a:rPr lang="en-GB" dirty="0" err="1"/>
              <a:t>cả</a:t>
            </a:r>
            <a:r>
              <a:rPr lang="en-GB" dirty="0"/>
              <a:t> </a:t>
            </a:r>
            <a:r>
              <a:rPr lang="en-GB" dirty="0" err="1"/>
              <a:t>trục</a:t>
            </a:r>
            <a:r>
              <a:rPr lang="en-GB" dirty="0"/>
              <a:t> x và y, </a:t>
            </a:r>
            <a:r>
              <a:rPr lang="en-GB" dirty="0" err="1"/>
              <a:t>cho</a:t>
            </a:r>
            <a:r>
              <a:rPr lang="en-GB" dirty="0"/>
              <a:t> </a:t>
            </a:r>
            <a:r>
              <a:rPr lang="en-GB" dirty="0" err="1"/>
              <a:t>kết</a:t>
            </a:r>
            <a:r>
              <a:rPr lang="en-GB" dirty="0"/>
              <a:t> </a:t>
            </a:r>
            <a:r>
              <a:rPr lang="en-GB" dirty="0" err="1"/>
              <a:t>quả</a:t>
            </a:r>
            <a:r>
              <a:rPr lang="en-GB" dirty="0"/>
              <a:t> của </a:t>
            </a:r>
            <a:r>
              <a:rPr lang="en-GB" dirty="0" err="1"/>
              <a:t>Phép</a:t>
            </a:r>
            <a:r>
              <a:rPr lang="en-GB" dirty="0"/>
              <a:t> tương </a:t>
            </a:r>
            <a:r>
              <a:rPr lang="en-GB" dirty="0" err="1"/>
              <a:t>quan</a:t>
            </a:r>
            <a:r>
              <a:rPr lang="en-GB" dirty="0"/>
              <a:t> và </a:t>
            </a:r>
            <a:r>
              <a:rPr lang="en-GB" dirty="0" err="1"/>
              <a:t>phép</a:t>
            </a:r>
            <a:r>
              <a:rPr lang="en-GB" dirty="0"/>
              <a:t> </a:t>
            </a:r>
            <a:r>
              <a:rPr lang="en-GB" dirty="0" err="1"/>
              <a:t>tích</a:t>
            </a:r>
            <a:r>
              <a:rPr lang="en-GB" dirty="0"/>
              <a:t> </a:t>
            </a:r>
            <a:r>
              <a:rPr lang="en-GB" dirty="0" err="1"/>
              <a:t>chập</a:t>
            </a:r>
            <a:r>
              <a:rPr lang="en-GB" dirty="0"/>
              <a:t> </a:t>
            </a:r>
            <a:r>
              <a:rPr lang="en-GB" dirty="0" err="1"/>
              <a:t>giống</a:t>
            </a:r>
            <a:r>
              <a:rPr lang="en-GB" dirty="0"/>
              <a:t> </a:t>
            </a:r>
            <a:r>
              <a:rPr lang="en-GB" dirty="0" err="1"/>
              <a:t>nhau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0825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2C7746-62B9-41A0-9BD8-E475861E8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ADD94-36EB-4AFF-B770-BF3A7D2833C3}" type="slidenum">
              <a:rPr lang="en-GB" smtClean="0"/>
              <a:t>16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8062A1-FB1F-46EA-9CBC-40D4A34C2547}"/>
              </a:ext>
            </a:extLst>
          </p:cNvPr>
          <p:cNvSpPr txBox="1"/>
          <p:nvPr/>
        </p:nvSpPr>
        <p:spPr>
          <a:xfrm>
            <a:off x="2479686" y="224192"/>
            <a:ext cx="8078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SO SÁNH BỘ LỌC DÙNG TÍCH CHẬP VỚI DÙNG TƯƠNG QUAN 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87979809-B7B3-43CD-B57C-41600FBC1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770" y="989487"/>
            <a:ext cx="4249774" cy="4249774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71610652-A751-465B-B29C-E43345C41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713" y="989487"/>
            <a:ext cx="4249773" cy="42497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EC32BC-2185-401A-A027-4DFF059BDAD4}"/>
              </a:ext>
            </a:extLst>
          </p:cNvPr>
          <p:cNvSpPr txBox="1"/>
          <p:nvPr/>
        </p:nvSpPr>
        <p:spPr>
          <a:xfrm>
            <a:off x="5392293" y="1179100"/>
            <a:ext cx="140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FF0000"/>
                </a:highlight>
              </a:rPr>
              <a:t>Sobel Filter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7C4240-B081-49A6-A7E4-3B8B85DA8EA2}"/>
              </a:ext>
            </a:extLst>
          </p:cNvPr>
          <p:cNvSpPr txBox="1"/>
          <p:nvPr/>
        </p:nvSpPr>
        <p:spPr>
          <a:xfrm>
            <a:off x="4676520" y="4869928"/>
            <a:ext cx="102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highlight>
                  <a:srgbClr val="FFFF00"/>
                </a:highlight>
              </a:rPr>
              <a:t>Covolution</a:t>
            </a:r>
            <a:r>
              <a:rPr lang="en-GB" dirty="0">
                <a:highlight>
                  <a:srgbClr val="FF0000"/>
                </a:highlight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646A7D-6AC9-4722-B185-12285B59470B}"/>
              </a:ext>
            </a:extLst>
          </p:cNvPr>
          <p:cNvSpPr txBox="1"/>
          <p:nvPr/>
        </p:nvSpPr>
        <p:spPr>
          <a:xfrm>
            <a:off x="9795612" y="4869928"/>
            <a:ext cx="102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highlight>
                  <a:srgbClr val="00FF00"/>
                </a:highlight>
              </a:rPr>
              <a:t>Correlation</a:t>
            </a:r>
            <a:r>
              <a:rPr lang="en-GB" dirty="0">
                <a:highlight>
                  <a:srgbClr val="FF0000"/>
                </a:highlight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0C9713-9B05-4D8B-AC20-9C53F34278FA}"/>
              </a:ext>
            </a:extLst>
          </p:cNvPr>
          <p:cNvSpPr txBox="1"/>
          <p:nvPr/>
        </p:nvSpPr>
        <p:spPr>
          <a:xfrm>
            <a:off x="1298771" y="5622825"/>
            <a:ext cx="94367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dirty="0" err="1"/>
              <a:t>Với</a:t>
            </a:r>
            <a:r>
              <a:rPr lang="en-GB" dirty="0"/>
              <a:t> </a:t>
            </a:r>
            <a:r>
              <a:rPr lang="en-GB" dirty="0" err="1"/>
              <a:t>bộ</a:t>
            </a:r>
            <a:r>
              <a:rPr lang="en-GB" dirty="0"/>
              <a:t> </a:t>
            </a:r>
            <a:r>
              <a:rPr lang="en-GB" dirty="0" err="1"/>
              <a:t>lọc</a:t>
            </a:r>
            <a:r>
              <a:rPr lang="en-GB" dirty="0"/>
              <a:t> kernel </a:t>
            </a:r>
            <a:r>
              <a:rPr lang="en-GB" dirty="0" err="1"/>
              <a:t>phản</a:t>
            </a:r>
            <a:r>
              <a:rPr lang="en-GB" dirty="0"/>
              <a:t> </a:t>
            </a:r>
            <a:r>
              <a:rPr lang="en-GB" dirty="0" err="1"/>
              <a:t>đối</a:t>
            </a:r>
            <a:r>
              <a:rPr lang="en-GB" dirty="0"/>
              <a:t> </a:t>
            </a:r>
            <a:r>
              <a:rPr lang="en-GB" dirty="0" err="1"/>
              <a:t>xứng</a:t>
            </a:r>
            <a:r>
              <a:rPr lang="en-GB" dirty="0"/>
              <a:t> qua một </a:t>
            </a:r>
            <a:r>
              <a:rPr lang="en-GB" dirty="0" err="1"/>
              <a:t>trục</a:t>
            </a:r>
            <a:r>
              <a:rPr lang="en-GB" dirty="0"/>
              <a:t> có </a:t>
            </a:r>
            <a:r>
              <a:rPr lang="en-GB" dirty="0" err="1"/>
              <a:t>toàn</a:t>
            </a:r>
            <a:r>
              <a:rPr lang="en-GB" dirty="0"/>
              <a:t> giá </a:t>
            </a:r>
            <a:r>
              <a:rPr lang="en-GB" dirty="0" err="1"/>
              <a:t>trị</a:t>
            </a:r>
            <a:r>
              <a:rPr lang="en-GB" dirty="0"/>
              <a:t> 0, </a:t>
            </a:r>
            <a:r>
              <a:rPr lang="en-GB" dirty="0" err="1"/>
              <a:t>phép</a:t>
            </a:r>
            <a:r>
              <a:rPr lang="en-GB" dirty="0"/>
              <a:t> tương </a:t>
            </a:r>
            <a:r>
              <a:rPr lang="en-GB" dirty="0" err="1"/>
              <a:t>quan</a:t>
            </a:r>
            <a:r>
              <a:rPr lang="en-GB" dirty="0"/>
              <a:t> và </a:t>
            </a:r>
            <a:r>
              <a:rPr lang="en-GB" dirty="0" err="1"/>
              <a:t>phép</a:t>
            </a:r>
            <a:r>
              <a:rPr lang="en-GB" dirty="0"/>
              <a:t> </a:t>
            </a:r>
            <a:r>
              <a:rPr lang="en-GB" dirty="0" err="1"/>
              <a:t>tích</a:t>
            </a:r>
            <a:r>
              <a:rPr lang="en-GB" dirty="0"/>
              <a:t> </a:t>
            </a:r>
            <a:r>
              <a:rPr lang="en-GB" dirty="0" err="1"/>
              <a:t>chập</a:t>
            </a:r>
            <a:r>
              <a:rPr lang="en-GB" dirty="0"/>
              <a:t> </a:t>
            </a:r>
            <a:r>
              <a:rPr lang="en-GB" dirty="0" err="1"/>
              <a:t>cho</a:t>
            </a:r>
            <a:r>
              <a:rPr lang="en-GB" dirty="0"/>
              <a:t> </a:t>
            </a:r>
            <a:r>
              <a:rPr lang="en-GB" dirty="0" err="1"/>
              <a:t>kết</a:t>
            </a:r>
            <a:r>
              <a:rPr lang="en-GB" dirty="0"/>
              <a:t> </a:t>
            </a:r>
            <a:r>
              <a:rPr lang="en-GB" dirty="0" err="1"/>
              <a:t>quả</a:t>
            </a:r>
            <a:r>
              <a:rPr lang="en-GB" dirty="0"/>
              <a:t> </a:t>
            </a:r>
            <a:r>
              <a:rPr lang="en-GB" dirty="0" err="1"/>
              <a:t>đối</a:t>
            </a:r>
            <a:r>
              <a:rPr lang="en-GB" dirty="0"/>
              <a:t> </a:t>
            </a:r>
            <a:r>
              <a:rPr lang="en-GB" dirty="0" err="1"/>
              <a:t>nhau</a:t>
            </a:r>
            <a:r>
              <a:rPr lang="en-GB" dirty="0"/>
              <a:t>. Khi lấy </a:t>
            </a:r>
            <a:r>
              <a:rPr lang="en-GB" dirty="0" err="1"/>
              <a:t>trị</a:t>
            </a:r>
            <a:r>
              <a:rPr lang="en-GB" dirty="0"/>
              <a:t> </a:t>
            </a:r>
            <a:r>
              <a:rPr lang="en-GB" dirty="0" err="1"/>
              <a:t>tuyệt</a:t>
            </a:r>
            <a:r>
              <a:rPr lang="en-GB" dirty="0"/>
              <a:t> </a:t>
            </a:r>
            <a:r>
              <a:rPr lang="en-GB" dirty="0" err="1"/>
              <a:t>đối</a:t>
            </a:r>
            <a:r>
              <a:rPr lang="en-GB" dirty="0"/>
              <a:t> </a:t>
            </a:r>
            <a:r>
              <a:rPr lang="en-GB" dirty="0" err="1"/>
              <a:t>lại</a:t>
            </a:r>
            <a:r>
              <a:rPr lang="en-GB" dirty="0"/>
              <a:t> </a:t>
            </a:r>
            <a:r>
              <a:rPr lang="en-GB" dirty="0" err="1"/>
              <a:t>cho</a:t>
            </a:r>
            <a:r>
              <a:rPr lang="en-GB" dirty="0"/>
              <a:t> giá </a:t>
            </a:r>
            <a:r>
              <a:rPr lang="en-GB" dirty="0" err="1"/>
              <a:t>trị</a:t>
            </a:r>
            <a:r>
              <a:rPr lang="en-GB" dirty="0"/>
              <a:t> </a:t>
            </a:r>
            <a:r>
              <a:rPr lang="en-GB" dirty="0" err="1"/>
              <a:t>giống</a:t>
            </a:r>
            <a:r>
              <a:rPr lang="en-GB" dirty="0"/>
              <a:t> </a:t>
            </a:r>
            <a:r>
              <a:rPr lang="en-GB" dirty="0" err="1"/>
              <a:t>nhau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1409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93EF1C-CC21-4317-8F00-8B5CE5FDE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ADD94-36EB-4AFF-B770-BF3A7D2833C3}" type="slidenum">
              <a:rPr lang="en-GB" smtClean="0"/>
              <a:t>17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078DAD-AF50-4E3B-9A53-5BD0A506D160}"/>
              </a:ext>
            </a:extLst>
          </p:cNvPr>
          <p:cNvSpPr txBox="1"/>
          <p:nvPr/>
        </p:nvSpPr>
        <p:spPr>
          <a:xfrm>
            <a:off x="2638271" y="1809386"/>
            <a:ext cx="6372564" cy="2785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3000"/>
              </a:spcAft>
            </a:pPr>
            <a:r>
              <a:rPr lang="en-GB" sz="2400" dirty="0" err="1"/>
              <a:t>Kết</a:t>
            </a:r>
            <a:r>
              <a:rPr lang="en-GB" sz="2400" dirty="0"/>
              <a:t> </a:t>
            </a:r>
            <a:r>
              <a:rPr lang="en-GB" sz="2400" dirty="0" err="1"/>
              <a:t>luận</a:t>
            </a:r>
            <a:endParaRPr lang="en-GB" sz="24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dirty="0" err="1"/>
              <a:t>Phép</a:t>
            </a:r>
            <a:r>
              <a:rPr lang="en-GB" dirty="0"/>
              <a:t> tương </a:t>
            </a:r>
            <a:r>
              <a:rPr lang="en-GB" dirty="0" err="1"/>
              <a:t>quan</a:t>
            </a:r>
            <a:r>
              <a:rPr lang="en-GB" dirty="0"/>
              <a:t> và </a:t>
            </a:r>
            <a:r>
              <a:rPr lang="en-GB" dirty="0" err="1"/>
              <a:t>tích</a:t>
            </a:r>
            <a:r>
              <a:rPr lang="en-GB" dirty="0"/>
              <a:t> </a:t>
            </a:r>
            <a:r>
              <a:rPr lang="en-GB" dirty="0" err="1"/>
              <a:t>chập</a:t>
            </a:r>
            <a:r>
              <a:rPr lang="en-GB" dirty="0"/>
              <a:t> </a:t>
            </a:r>
            <a:r>
              <a:rPr lang="en-GB" dirty="0" err="1"/>
              <a:t>đều</a:t>
            </a:r>
            <a:r>
              <a:rPr lang="en-GB" dirty="0"/>
              <a:t> được </a:t>
            </a:r>
            <a:r>
              <a:rPr lang="en-GB" dirty="0" err="1"/>
              <a:t>sử</a:t>
            </a:r>
            <a:r>
              <a:rPr lang="en-GB" dirty="0"/>
              <a:t> </a:t>
            </a:r>
            <a:r>
              <a:rPr lang="en-GB" dirty="0" err="1"/>
              <a:t>dụng</a:t>
            </a:r>
            <a:r>
              <a:rPr lang="en-GB" dirty="0"/>
              <a:t> trong </a:t>
            </a:r>
            <a:r>
              <a:rPr lang="en-GB" dirty="0" err="1"/>
              <a:t>bộ</a:t>
            </a:r>
            <a:r>
              <a:rPr lang="en-GB" dirty="0"/>
              <a:t> </a:t>
            </a:r>
            <a:r>
              <a:rPr lang="en-GB" dirty="0" err="1"/>
              <a:t>lọc</a:t>
            </a:r>
            <a:r>
              <a:rPr lang="en-GB" dirty="0"/>
              <a:t> </a:t>
            </a:r>
            <a:r>
              <a:rPr lang="en-GB" dirty="0" err="1"/>
              <a:t>tuyến</a:t>
            </a:r>
            <a:r>
              <a:rPr lang="en-GB" dirty="0"/>
              <a:t> </a:t>
            </a:r>
            <a:r>
              <a:rPr lang="en-GB" dirty="0" err="1"/>
              <a:t>tính</a:t>
            </a:r>
            <a:r>
              <a:rPr lang="en-GB" dirty="0"/>
              <a:t>. Thông </a:t>
            </a:r>
            <a:r>
              <a:rPr lang="en-GB" dirty="0" err="1"/>
              <a:t>thường</a:t>
            </a:r>
            <a:r>
              <a:rPr lang="en-GB" dirty="0"/>
              <a:t>, chúng </a:t>
            </a:r>
            <a:r>
              <a:rPr lang="en-GB" dirty="0" err="1"/>
              <a:t>cho</a:t>
            </a:r>
            <a:r>
              <a:rPr lang="en-GB" dirty="0"/>
              <a:t> </a:t>
            </a:r>
            <a:r>
              <a:rPr lang="en-GB" dirty="0" err="1"/>
              <a:t>kết</a:t>
            </a:r>
            <a:r>
              <a:rPr lang="en-GB" dirty="0"/>
              <a:t> </a:t>
            </a:r>
            <a:r>
              <a:rPr lang="en-GB" dirty="0" err="1"/>
              <a:t>quả</a:t>
            </a:r>
            <a:r>
              <a:rPr lang="en-GB" dirty="0"/>
              <a:t> </a:t>
            </a:r>
            <a:r>
              <a:rPr lang="en-GB" dirty="0" err="1"/>
              <a:t>khác</a:t>
            </a:r>
            <a:r>
              <a:rPr lang="en-GB" dirty="0"/>
              <a:t> </a:t>
            </a:r>
            <a:r>
              <a:rPr lang="en-GB" dirty="0" err="1"/>
              <a:t>nhau</a:t>
            </a:r>
            <a:r>
              <a:rPr lang="en-GB" dirty="0"/>
              <a:t>. </a:t>
            </a:r>
            <a:r>
              <a:rPr lang="en-GB" dirty="0" err="1"/>
              <a:t>Tuy</a:t>
            </a:r>
            <a:r>
              <a:rPr lang="en-GB" dirty="0"/>
              <a:t> </a:t>
            </a:r>
            <a:r>
              <a:rPr lang="en-GB" dirty="0" err="1"/>
              <a:t>nhiên</a:t>
            </a:r>
            <a:r>
              <a:rPr lang="en-GB" dirty="0"/>
              <a:t> </a:t>
            </a:r>
            <a:r>
              <a:rPr lang="en-GB" dirty="0" err="1"/>
              <a:t>với</a:t>
            </a:r>
            <a:r>
              <a:rPr lang="en-GB" dirty="0"/>
              <a:t> những kernel </a:t>
            </a:r>
            <a:r>
              <a:rPr lang="en-GB" dirty="0" err="1"/>
              <a:t>đặc</a:t>
            </a:r>
            <a:r>
              <a:rPr lang="en-GB" dirty="0"/>
              <a:t> </a:t>
            </a:r>
            <a:r>
              <a:rPr lang="en-GB" dirty="0" err="1"/>
              <a:t>biệt</a:t>
            </a:r>
            <a:r>
              <a:rPr lang="en-GB" dirty="0"/>
              <a:t>, chúng </a:t>
            </a:r>
            <a:r>
              <a:rPr lang="en-GB" dirty="0" err="1"/>
              <a:t>lại</a:t>
            </a:r>
            <a:r>
              <a:rPr lang="en-GB" dirty="0"/>
              <a:t> </a:t>
            </a:r>
            <a:r>
              <a:rPr lang="en-GB" dirty="0" err="1"/>
              <a:t>cho</a:t>
            </a:r>
            <a:r>
              <a:rPr lang="en-GB" dirty="0"/>
              <a:t> </a:t>
            </a:r>
            <a:r>
              <a:rPr lang="en-GB" dirty="0" err="1"/>
              <a:t>kết</a:t>
            </a:r>
            <a:r>
              <a:rPr lang="en-GB" dirty="0"/>
              <a:t> </a:t>
            </a:r>
            <a:r>
              <a:rPr lang="en-GB" dirty="0" err="1"/>
              <a:t>quả</a:t>
            </a:r>
            <a:r>
              <a:rPr lang="en-GB" dirty="0"/>
              <a:t> tương </a:t>
            </a:r>
            <a:r>
              <a:rPr lang="en-GB" dirty="0" err="1"/>
              <a:t>đồng</a:t>
            </a:r>
            <a:r>
              <a:rPr lang="en-GB" dirty="0"/>
              <a:t>, </a:t>
            </a:r>
            <a:r>
              <a:rPr lang="en-GB" dirty="0" err="1"/>
              <a:t>nên</a:t>
            </a:r>
            <a:r>
              <a:rPr lang="en-GB" dirty="0"/>
              <a:t> </a:t>
            </a:r>
            <a:r>
              <a:rPr lang="en-GB" dirty="0" err="1"/>
              <a:t>với</a:t>
            </a:r>
            <a:r>
              <a:rPr lang="en-GB" dirty="0"/>
              <a:t> các </a:t>
            </a:r>
            <a:r>
              <a:rPr lang="en-GB" dirty="0" err="1"/>
              <a:t>bộ</a:t>
            </a:r>
            <a:r>
              <a:rPr lang="en-GB" dirty="0"/>
              <a:t> </a:t>
            </a:r>
            <a:r>
              <a:rPr lang="en-GB" dirty="0" err="1"/>
              <a:t>lọc</a:t>
            </a:r>
            <a:r>
              <a:rPr lang="en-GB" dirty="0"/>
              <a:t> </a:t>
            </a:r>
            <a:r>
              <a:rPr lang="en-GB" dirty="0" err="1"/>
              <a:t>sử</a:t>
            </a:r>
            <a:r>
              <a:rPr lang="en-GB" dirty="0"/>
              <a:t> </a:t>
            </a:r>
            <a:r>
              <a:rPr lang="en-GB" dirty="0" err="1"/>
              <a:t>dụng</a:t>
            </a:r>
            <a:r>
              <a:rPr lang="en-GB" dirty="0"/>
              <a:t> kernel </a:t>
            </a:r>
            <a:r>
              <a:rPr lang="en-GB" dirty="0" err="1"/>
              <a:t>đó</a:t>
            </a:r>
            <a:r>
              <a:rPr lang="en-GB" dirty="0"/>
              <a:t> </a:t>
            </a:r>
            <a:r>
              <a:rPr lang="en-GB" dirty="0" err="1"/>
              <a:t>thì</a:t>
            </a:r>
            <a:r>
              <a:rPr lang="en-GB" dirty="0"/>
              <a:t> </a:t>
            </a:r>
            <a:r>
              <a:rPr lang="en-GB" dirty="0" err="1"/>
              <a:t>ảnh</a:t>
            </a:r>
            <a:r>
              <a:rPr lang="en-GB" dirty="0"/>
              <a:t> </a:t>
            </a:r>
            <a:r>
              <a:rPr lang="en-GB" dirty="0" err="1"/>
              <a:t>đầu</a:t>
            </a:r>
            <a:r>
              <a:rPr lang="en-GB" dirty="0"/>
              <a:t> </a:t>
            </a:r>
            <a:r>
              <a:rPr lang="en-GB" dirty="0" err="1"/>
              <a:t>ra</a:t>
            </a:r>
            <a:r>
              <a:rPr lang="en-GB" dirty="0"/>
              <a:t> </a:t>
            </a:r>
            <a:r>
              <a:rPr lang="en-GB" dirty="0" err="1"/>
              <a:t>với</a:t>
            </a:r>
            <a:r>
              <a:rPr lang="en-GB" dirty="0"/>
              <a:t> </a:t>
            </a:r>
            <a:r>
              <a:rPr lang="en-GB" dirty="0" err="1"/>
              <a:t>hai</a:t>
            </a:r>
            <a:r>
              <a:rPr lang="en-GB" dirty="0"/>
              <a:t> </a:t>
            </a:r>
            <a:r>
              <a:rPr lang="en-GB" dirty="0" err="1"/>
              <a:t>phép</a:t>
            </a:r>
            <a:r>
              <a:rPr lang="en-GB" dirty="0"/>
              <a:t> </a:t>
            </a:r>
            <a:r>
              <a:rPr lang="en-GB" dirty="0" err="1"/>
              <a:t>toán</a:t>
            </a:r>
            <a:r>
              <a:rPr lang="en-GB" dirty="0"/>
              <a:t> </a:t>
            </a:r>
            <a:r>
              <a:rPr lang="en-GB" dirty="0" err="1"/>
              <a:t>này</a:t>
            </a:r>
            <a:r>
              <a:rPr lang="en-GB" dirty="0"/>
              <a:t> </a:t>
            </a:r>
            <a:r>
              <a:rPr lang="en-GB" dirty="0" err="1"/>
              <a:t>hoàn</a:t>
            </a:r>
            <a:r>
              <a:rPr lang="en-GB" dirty="0"/>
              <a:t> </a:t>
            </a:r>
            <a:r>
              <a:rPr lang="en-GB" dirty="0" err="1"/>
              <a:t>toàn</a:t>
            </a:r>
            <a:r>
              <a:rPr lang="en-GB" dirty="0"/>
              <a:t> </a:t>
            </a:r>
            <a:r>
              <a:rPr lang="en-GB" dirty="0" err="1"/>
              <a:t>giống</a:t>
            </a:r>
            <a:r>
              <a:rPr lang="en-GB" dirty="0"/>
              <a:t> </a:t>
            </a:r>
            <a:r>
              <a:rPr lang="en-GB" dirty="0" err="1"/>
              <a:t>nhau</a:t>
            </a:r>
            <a:r>
              <a:rPr lang="en-GB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dirty="0"/>
              <a:t>Có rất nhiều </a:t>
            </a:r>
            <a:r>
              <a:rPr lang="en-GB" dirty="0" err="1"/>
              <a:t>bộ</a:t>
            </a:r>
            <a:r>
              <a:rPr lang="en-GB" dirty="0"/>
              <a:t> </a:t>
            </a:r>
            <a:r>
              <a:rPr lang="en-GB" dirty="0" err="1"/>
              <a:t>lọc</a:t>
            </a:r>
            <a:r>
              <a:rPr lang="en-GB" dirty="0"/>
              <a:t> </a:t>
            </a:r>
            <a:r>
              <a:rPr lang="en-GB" dirty="0" err="1"/>
              <a:t>ảnh</a:t>
            </a:r>
            <a:r>
              <a:rPr lang="en-GB" dirty="0"/>
              <a:t> </a:t>
            </a:r>
            <a:r>
              <a:rPr lang="en-GB" dirty="0" err="1"/>
              <a:t>với</a:t>
            </a:r>
            <a:r>
              <a:rPr lang="en-GB" dirty="0"/>
              <a:t> nhiều </a:t>
            </a:r>
            <a:r>
              <a:rPr lang="en-GB" dirty="0" err="1"/>
              <a:t>mục</a:t>
            </a:r>
            <a:r>
              <a:rPr lang="en-GB" dirty="0"/>
              <a:t> </a:t>
            </a:r>
            <a:r>
              <a:rPr lang="en-GB" dirty="0" err="1"/>
              <a:t>đích</a:t>
            </a:r>
            <a:r>
              <a:rPr lang="en-GB" dirty="0"/>
              <a:t> </a:t>
            </a:r>
            <a:r>
              <a:rPr lang="en-GB" dirty="0" err="1"/>
              <a:t>sử</a:t>
            </a:r>
            <a:r>
              <a:rPr lang="en-GB" dirty="0"/>
              <a:t> </a:t>
            </a:r>
            <a:r>
              <a:rPr lang="en-GB" dirty="0" err="1"/>
              <a:t>dụng</a:t>
            </a:r>
            <a:r>
              <a:rPr lang="en-GB" dirty="0"/>
              <a:t> </a:t>
            </a:r>
            <a:r>
              <a:rPr lang="en-GB" dirty="0" err="1"/>
              <a:t>khác</a:t>
            </a:r>
            <a:r>
              <a:rPr lang="en-GB" dirty="0"/>
              <a:t> </a:t>
            </a:r>
            <a:r>
              <a:rPr lang="en-GB" dirty="0" err="1"/>
              <a:t>nhau</a:t>
            </a:r>
            <a:r>
              <a:rPr lang="en-GB" dirty="0"/>
              <a:t>: </a:t>
            </a:r>
            <a:r>
              <a:rPr lang="en-GB" dirty="0" err="1"/>
              <a:t>làm</a:t>
            </a:r>
            <a:r>
              <a:rPr lang="en-GB" dirty="0"/>
              <a:t> </a:t>
            </a:r>
            <a:r>
              <a:rPr lang="en-GB" dirty="0" err="1"/>
              <a:t>mịn</a:t>
            </a:r>
            <a:r>
              <a:rPr lang="en-GB" dirty="0"/>
              <a:t>, </a:t>
            </a:r>
            <a:r>
              <a:rPr lang="en-GB" dirty="0" err="1"/>
              <a:t>làm</a:t>
            </a:r>
            <a:r>
              <a:rPr lang="en-GB" dirty="0"/>
              <a:t> </a:t>
            </a:r>
            <a:r>
              <a:rPr lang="en-GB" dirty="0" err="1"/>
              <a:t>mờ</a:t>
            </a:r>
            <a:r>
              <a:rPr lang="en-GB" dirty="0"/>
              <a:t>, </a:t>
            </a:r>
            <a:r>
              <a:rPr lang="en-GB" dirty="0" err="1"/>
              <a:t>lọc</a:t>
            </a:r>
            <a:r>
              <a:rPr lang="en-GB" dirty="0"/>
              <a:t> các </a:t>
            </a:r>
            <a:r>
              <a:rPr lang="en-GB" dirty="0" err="1"/>
              <a:t>loại</a:t>
            </a:r>
            <a:r>
              <a:rPr lang="en-GB" dirty="0"/>
              <a:t> </a:t>
            </a:r>
            <a:r>
              <a:rPr lang="en-GB" dirty="0" err="1"/>
              <a:t>nhiễu</a:t>
            </a:r>
            <a:r>
              <a:rPr lang="en-GB" dirty="0"/>
              <a:t>, </a:t>
            </a:r>
            <a:r>
              <a:rPr lang="en-GB" dirty="0" err="1"/>
              <a:t>làm</a:t>
            </a:r>
            <a:r>
              <a:rPr lang="en-GB" dirty="0"/>
              <a:t> </a:t>
            </a:r>
            <a:r>
              <a:rPr lang="en-GB" dirty="0" err="1"/>
              <a:t>nổi</a:t>
            </a:r>
            <a:r>
              <a:rPr lang="en-GB" dirty="0"/>
              <a:t> </a:t>
            </a:r>
            <a:r>
              <a:rPr lang="en-GB" dirty="0" err="1"/>
              <a:t>biên</a:t>
            </a:r>
            <a:r>
              <a:rPr lang="en-GB" dirty="0"/>
              <a:t>, </a:t>
            </a:r>
            <a:r>
              <a:rPr lang="en-GB" dirty="0" err="1"/>
              <a:t>sắc</a:t>
            </a:r>
            <a:r>
              <a:rPr lang="en-GB" dirty="0"/>
              <a:t> </a:t>
            </a:r>
            <a:r>
              <a:rPr lang="en-GB" dirty="0" err="1"/>
              <a:t>nét</a:t>
            </a:r>
            <a:r>
              <a:rPr lang="en-GB" dirty="0"/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3876785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FE1387-42A3-40EB-BEF7-B6073C673E33}"/>
              </a:ext>
            </a:extLst>
          </p:cNvPr>
          <p:cNvSpPr txBox="1"/>
          <p:nvPr/>
        </p:nvSpPr>
        <p:spPr>
          <a:xfrm>
            <a:off x="1713390" y="337351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/>
              <a:t>NỘI DUNG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EDCC8F-0993-4EA6-B8F0-2493AA0AF742}"/>
              </a:ext>
            </a:extLst>
          </p:cNvPr>
          <p:cNvSpPr txBox="1"/>
          <p:nvPr/>
        </p:nvSpPr>
        <p:spPr>
          <a:xfrm>
            <a:off x="1713390" y="1917577"/>
            <a:ext cx="954349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dirty="0" err="1"/>
              <a:t>Phép</a:t>
            </a:r>
            <a:r>
              <a:rPr lang="en-GB" sz="2800" dirty="0"/>
              <a:t> </a:t>
            </a:r>
            <a:r>
              <a:rPr lang="en-GB" sz="2800" dirty="0" err="1"/>
              <a:t>tích</a:t>
            </a:r>
            <a:r>
              <a:rPr lang="en-GB" sz="2800" dirty="0"/>
              <a:t> </a:t>
            </a:r>
            <a:r>
              <a:rPr lang="en-GB" sz="2800" dirty="0" err="1"/>
              <a:t>chập</a:t>
            </a:r>
            <a:r>
              <a:rPr lang="en-GB" sz="2800" dirty="0"/>
              <a:t> và </a:t>
            </a:r>
            <a:r>
              <a:rPr lang="en-GB" sz="2800" dirty="0" err="1"/>
              <a:t>phép</a:t>
            </a:r>
            <a:r>
              <a:rPr lang="en-GB" sz="2800" dirty="0"/>
              <a:t> tương </a:t>
            </a:r>
            <a:r>
              <a:rPr lang="en-GB" sz="2800" dirty="0" err="1"/>
              <a:t>quan</a:t>
            </a:r>
            <a:r>
              <a:rPr lang="en-GB" sz="2800" dirty="0"/>
              <a:t> </a:t>
            </a:r>
            <a:r>
              <a:rPr lang="en-GB" sz="2800" dirty="0" err="1"/>
              <a:t>chéo</a:t>
            </a:r>
            <a:endParaRPr lang="en-GB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dirty="0" err="1"/>
              <a:t>Bộ</a:t>
            </a:r>
            <a:r>
              <a:rPr lang="en-GB" sz="2800" dirty="0"/>
              <a:t> </a:t>
            </a:r>
            <a:r>
              <a:rPr lang="en-GB" sz="2800" dirty="0" err="1"/>
              <a:t>lọc</a:t>
            </a:r>
            <a:r>
              <a:rPr lang="en-GB" sz="2800" dirty="0"/>
              <a:t> </a:t>
            </a:r>
            <a:r>
              <a:rPr lang="en-GB" sz="2800" dirty="0" err="1"/>
              <a:t>làm</a:t>
            </a:r>
            <a:r>
              <a:rPr lang="en-GB" sz="2800" dirty="0"/>
              <a:t> </a:t>
            </a:r>
            <a:r>
              <a:rPr lang="en-GB" sz="2800" dirty="0" err="1"/>
              <a:t>mịn</a:t>
            </a:r>
            <a:r>
              <a:rPr lang="en-GB" sz="2800" dirty="0"/>
              <a:t> </a:t>
            </a:r>
            <a:r>
              <a:rPr lang="en-GB" sz="2800" dirty="0" err="1"/>
              <a:t>ảnh</a:t>
            </a:r>
            <a:r>
              <a:rPr lang="en-GB" sz="2800" dirty="0"/>
              <a:t>, </a:t>
            </a:r>
            <a:r>
              <a:rPr lang="en-GB" sz="2800" dirty="0" err="1"/>
              <a:t>giảm</a:t>
            </a:r>
            <a:r>
              <a:rPr lang="en-GB" sz="2800" dirty="0"/>
              <a:t> </a:t>
            </a:r>
            <a:r>
              <a:rPr lang="en-GB" sz="2800" dirty="0" err="1"/>
              <a:t>nhiễu</a:t>
            </a:r>
            <a:endParaRPr lang="en-GB" sz="28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GB" sz="2600" dirty="0" err="1"/>
              <a:t>Bộ</a:t>
            </a:r>
            <a:r>
              <a:rPr lang="en-GB" sz="2600" dirty="0"/>
              <a:t> </a:t>
            </a:r>
            <a:r>
              <a:rPr lang="en-GB" sz="2600" dirty="0" err="1"/>
              <a:t>lọc</a:t>
            </a:r>
            <a:r>
              <a:rPr lang="en-GB" sz="2600" dirty="0"/>
              <a:t> </a:t>
            </a:r>
            <a:r>
              <a:rPr lang="en-GB" sz="2600" dirty="0" err="1"/>
              <a:t>trung</a:t>
            </a:r>
            <a:r>
              <a:rPr lang="en-GB" sz="2600" dirty="0"/>
              <a:t> </a:t>
            </a:r>
            <a:r>
              <a:rPr lang="en-GB" sz="2600" dirty="0" err="1"/>
              <a:t>bình</a:t>
            </a:r>
            <a:endParaRPr lang="en-GB" sz="26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GB" sz="2600" dirty="0" err="1"/>
              <a:t>Bộ</a:t>
            </a:r>
            <a:r>
              <a:rPr lang="en-GB" sz="2600" dirty="0"/>
              <a:t> </a:t>
            </a:r>
            <a:r>
              <a:rPr lang="en-GB" sz="2600" dirty="0" err="1"/>
              <a:t>lọc</a:t>
            </a:r>
            <a:r>
              <a:rPr lang="en-GB" sz="2600" dirty="0"/>
              <a:t> Gaussian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GB" sz="2600" dirty="0" err="1"/>
              <a:t>Bộ</a:t>
            </a:r>
            <a:r>
              <a:rPr lang="en-GB" sz="2600" dirty="0"/>
              <a:t> </a:t>
            </a:r>
            <a:r>
              <a:rPr lang="en-GB" sz="2600" dirty="0" err="1"/>
              <a:t>lọc</a:t>
            </a:r>
            <a:r>
              <a:rPr lang="en-GB" sz="2600" dirty="0"/>
              <a:t> </a:t>
            </a:r>
            <a:r>
              <a:rPr lang="en-GB" sz="2600" dirty="0" err="1"/>
              <a:t>trung</a:t>
            </a:r>
            <a:r>
              <a:rPr lang="en-GB" sz="2600" dirty="0"/>
              <a:t> vị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dirty="0" err="1"/>
              <a:t>Bộ</a:t>
            </a:r>
            <a:r>
              <a:rPr lang="en-GB" sz="2800" dirty="0"/>
              <a:t> </a:t>
            </a:r>
            <a:r>
              <a:rPr lang="en-GB" sz="2800" dirty="0" err="1"/>
              <a:t>lọc</a:t>
            </a:r>
            <a:r>
              <a:rPr lang="en-GB" sz="2800" dirty="0"/>
              <a:t> tìm </a:t>
            </a:r>
            <a:r>
              <a:rPr lang="en-GB" sz="2800" dirty="0" err="1"/>
              <a:t>biên</a:t>
            </a:r>
            <a:r>
              <a:rPr lang="en-GB" sz="2800" dirty="0"/>
              <a:t> </a:t>
            </a:r>
            <a:r>
              <a:rPr lang="en-GB" sz="2800" dirty="0" err="1"/>
              <a:t>ảnh</a:t>
            </a:r>
            <a:endParaRPr lang="en-GB" sz="28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GB" sz="2600" dirty="0" err="1"/>
              <a:t>Bộ</a:t>
            </a:r>
            <a:r>
              <a:rPr lang="en-GB" sz="2600" dirty="0"/>
              <a:t> </a:t>
            </a:r>
            <a:r>
              <a:rPr lang="en-GB" sz="2600" dirty="0" err="1"/>
              <a:t>lọc</a:t>
            </a:r>
            <a:r>
              <a:rPr lang="en-GB" sz="2600" dirty="0"/>
              <a:t> Laplacian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GB" sz="2600" dirty="0" err="1"/>
              <a:t>Bộ</a:t>
            </a:r>
            <a:r>
              <a:rPr lang="en-GB" sz="2600" dirty="0"/>
              <a:t> </a:t>
            </a:r>
            <a:r>
              <a:rPr lang="en-GB" sz="2600" dirty="0" err="1"/>
              <a:t>lọc</a:t>
            </a:r>
            <a:r>
              <a:rPr lang="en-GB" sz="2600" dirty="0"/>
              <a:t> Sobel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3DCBD-69FC-4A2B-BB12-677336BEA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4C1ADD94-36EB-4AFF-B770-BF3A7D2833C3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0534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E3B8AE78-F5BA-4B70-B594-57E6F07AC506}"/>
              </a:ext>
            </a:extLst>
          </p:cNvPr>
          <p:cNvSpPr txBox="1"/>
          <p:nvPr/>
        </p:nvSpPr>
        <p:spPr>
          <a:xfrm>
            <a:off x="2171699" y="308610"/>
            <a:ext cx="8599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PHÉP TÍCH CHẬP VÀ PHÉP TƯƠNG QUAN CHÉO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99E4857-A560-4894-9A53-6877ADC4E463}"/>
                  </a:ext>
                </a:extLst>
              </p:cNvPr>
              <p:cNvSpPr txBox="1"/>
              <p:nvPr/>
            </p:nvSpPr>
            <p:spPr>
              <a:xfrm>
                <a:off x="891495" y="2094932"/>
                <a:ext cx="5204505" cy="9111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𝑮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GB" b="1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GB" b="1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GB" b="1" i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sub>
                        <m:sup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a:rPr lang="en-GB" b="1" i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sub>
                            <m:sup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sup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b="1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GB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  <m:r>
                                    <a:rPr lang="en-GB" b="1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n-GB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GB" b="1" i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b="1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  <m:r>
                                    <a:rPr lang="en-GB" b="1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99E4857-A560-4894-9A53-6877ADC4E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95" y="2094932"/>
                <a:ext cx="5204505" cy="9111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12C76DE-1F9E-4750-A1FB-B021519D6A8B}"/>
                  </a:ext>
                </a:extLst>
              </p:cNvPr>
              <p:cNvSpPr txBox="1"/>
              <p:nvPr/>
            </p:nvSpPr>
            <p:spPr>
              <a:xfrm>
                <a:off x="-13334" y="1526254"/>
                <a:ext cx="609790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GB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GB" b="1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12C76DE-1F9E-4750-A1FB-B021519D6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334" y="1526254"/>
                <a:ext cx="609790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DB09B65-3995-4395-8041-450BD5DECC4E}"/>
                  </a:ext>
                </a:extLst>
              </p:cNvPr>
              <p:cNvSpPr txBox="1"/>
              <p:nvPr/>
            </p:nvSpPr>
            <p:spPr>
              <a:xfrm>
                <a:off x="4980623" y="1142110"/>
                <a:ext cx="6097904" cy="7682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GB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𝑭</m:t>
                      </m:r>
                      <m:nary>
                        <m:naryPr>
                          <m:chr m:val="⨂"/>
                          <m:subHide m:val="on"/>
                          <m:supHide m:val="on"/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</m:nary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DB09B65-3995-4395-8041-450BD5DEC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623" y="1142110"/>
                <a:ext cx="6097904" cy="7682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D08D685-7DA1-404A-BE1C-A1DFAE641CE7}"/>
                  </a:ext>
                </a:extLst>
              </p:cNvPr>
              <p:cNvSpPr txBox="1"/>
              <p:nvPr/>
            </p:nvSpPr>
            <p:spPr>
              <a:xfrm>
                <a:off x="5380673" y="2080121"/>
                <a:ext cx="6097904" cy="8768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𝑮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GB" b="1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GB" b="1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GB" b="1" i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sub>
                        <m:sup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a:rPr lang="en-GB" b="1" i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sub>
                            <m:sup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sup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b="1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GB" b="1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  <m:r>
                                    <a:rPr lang="en-GB" b="1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n-GB" b="1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GB" b="1" i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b="1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  <m:r>
                                    <a:rPr lang="en-GB" b="1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D08D685-7DA1-404A-BE1C-A1DFAE641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673" y="2080121"/>
                <a:ext cx="6097904" cy="8768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F3FFC51-4C57-4426-A813-0AEDC2C29336}"/>
                  </a:ext>
                </a:extLst>
              </p:cNvPr>
              <p:cNvSpPr txBox="1"/>
              <p:nvPr/>
            </p:nvSpPr>
            <p:spPr>
              <a:xfrm>
                <a:off x="1840230" y="3214165"/>
                <a:ext cx="3897630" cy="4296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Ma 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trận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mặt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nạ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(2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+1)×(2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+1)</m:t>
                        </m:r>
                      </m:sub>
                    </m:sSub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F3FFC51-4C57-4426-A813-0AEDC2C29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230" y="3214165"/>
                <a:ext cx="3897630" cy="429669"/>
              </a:xfrm>
              <a:prstGeom prst="rect">
                <a:avLst/>
              </a:prstGeom>
              <a:blipFill>
                <a:blip r:embed="rId6"/>
                <a:stretch>
                  <a:fillRect l="-1721" t="-7042" b="-169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>
            <a:extLst>
              <a:ext uri="{FF2B5EF4-FFF2-40B4-BE49-F238E27FC236}">
                <a16:creationId xmlns:a16="http://schemas.microsoft.com/office/drawing/2014/main" id="{7A617680-C932-4D8A-B09F-7DE7B9B2A4B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554" t="45430" r="21464" b="9707"/>
          <a:stretch/>
        </p:blipFill>
        <p:spPr>
          <a:xfrm>
            <a:off x="1259707" y="3781273"/>
            <a:ext cx="8532348" cy="307672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37D6889-C417-40AF-9E2D-C5829E6BFD7A}"/>
              </a:ext>
            </a:extLst>
          </p:cNvPr>
          <p:cNvSpPr txBox="1"/>
          <p:nvPr/>
        </p:nvSpPr>
        <p:spPr>
          <a:xfrm>
            <a:off x="6296537" y="3343222"/>
            <a:ext cx="47819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trận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mặt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nạ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sẽ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được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lật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nếu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là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tích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chập</a:t>
            </a:r>
            <a:endParaRPr lang="en-GB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8C543C-D3E6-4546-8E28-352C51AD8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4C1ADD94-36EB-4AFF-B770-BF3A7D2833C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814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96B26F-21F9-45EE-9E9E-04BEA21222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12" t="52868" r="13053" b="7907"/>
          <a:stretch/>
        </p:blipFill>
        <p:spPr>
          <a:xfrm>
            <a:off x="1745068" y="2661329"/>
            <a:ext cx="9197162" cy="26900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AAAA664-25EB-4E47-9A58-066A2CFEB696}"/>
                  </a:ext>
                </a:extLst>
              </p:cNvPr>
              <p:cNvSpPr txBox="1"/>
              <p:nvPr/>
            </p:nvSpPr>
            <p:spPr>
              <a:xfrm>
                <a:off x="2626042" y="1876143"/>
                <a:ext cx="8038147" cy="4802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Ma 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trận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ảnh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đầu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vào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𝑚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×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cần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thêm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padding 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trở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thành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𝑚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h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)×(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𝑛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h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</m:t>
                        </m:r>
                      </m:sub>
                    </m:sSub>
                  </m:oMath>
                </a14:m>
                <a:endParaRPr lang="en-GB" sz="20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AAAA664-25EB-4E47-9A58-066A2CFEB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042" y="1876143"/>
                <a:ext cx="8038147" cy="480260"/>
              </a:xfrm>
              <a:prstGeom prst="rect">
                <a:avLst/>
              </a:prstGeom>
              <a:blipFill>
                <a:blip r:embed="rId3"/>
                <a:stretch>
                  <a:fillRect l="-835" b="-151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4E79B9E-DCAB-42C6-A4CF-EB5CFDEA58AB}"/>
              </a:ext>
            </a:extLst>
          </p:cNvPr>
          <p:cNvSpPr txBox="1"/>
          <p:nvPr/>
        </p:nvSpPr>
        <p:spPr>
          <a:xfrm>
            <a:off x="2171699" y="308610"/>
            <a:ext cx="8599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PHÉP TÍCH CHẬP VÀ PHÉP TƯƠNG QUAN CHÉO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2E119D-988B-4F55-A414-557D51FF4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2789"/>
            <a:ext cx="2743200" cy="365125"/>
          </a:xfrm>
        </p:spPr>
        <p:txBody>
          <a:bodyPr/>
          <a:lstStyle/>
          <a:p>
            <a:fld id="{4C1ADD94-36EB-4AFF-B770-BF3A7D2833C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094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4FA4F4C-7089-432D-A11B-13AFF6409B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74" t="39070" r="5813" b="22016"/>
          <a:stretch/>
        </p:blipFill>
        <p:spPr>
          <a:xfrm>
            <a:off x="531628" y="2534092"/>
            <a:ext cx="10962168" cy="26687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0C72B7-E33B-49D3-9AF4-E29DB4BDCC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383" t="67390" r="43866" b="27804"/>
          <a:stretch/>
        </p:blipFill>
        <p:spPr>
          <a:xfrm>
            <a:off x="8228803" y="2814081"/>
            <a:ext cx="457199" cy="3296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CF0179-8848-4859-B51F-D785BF485C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663" t="62480" r="39913" b="23101"/>
          <a:stretch/>
        </p:blipFill>
        <p:spPr>
          <a:xfrm>
            <a:off x="914398" y="2814081"/>
            <a:ext cx="1392866" cy="9888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B21510-3D3F-4068-B53F-551A43CB8A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383" t="67390" r="43866" b="27804"/>
          <a:stretch/>
        </p:blipFill>
        <p:spPr>
          <a:xfrm>
            <a:off x="8696637" y="2814081"/>
            <a:ext cx="457199" cy="3296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5C643A8-9780-4AC4-A219-B0593B91E6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663" t="62480" r="39913" b="23101"/>
          <a:stretch/>
        </p:blipFill>
        <p:spPr>
          <a:xfrm>
            <a:off x="1382232" y="2814081"/>
            <a:ext cx="1392866" cy="98882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7492751-F7DE-477F-B9AB-5C943A061D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383" t="67390" r="43866" b="27804"/>
          <a:stretch/>
        </p:blipFill>
        <p:spPr>
          <a:xfrm>
            <a:off x="9164471" y="2814081"/>
            <a:ext cx="457199" cy="32960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B23960A-BCB2-493B-80EB-2759C0AE19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663" t="62480" r="39913" b="23101"/>
          <a:stretch/>
        </p:blipFill>
        <p:spPr>
          <a:xfrm>
            <a:off x="1850066" y="2814081"/>
            <a:ext cx="1392866" cy="98882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3DB73D8-6863-4014-95A0-99C892819B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383" t="67390" r="43866" b="27804"/>
          <a:stretch/>
        </p:blipFill>
        <p:spPr>
          <a:xfrm>
            <a:off x="9621669" y="2814081"/>
            <a:ext cx="457199" cy="32960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66C3784-C456-48B3-B942-8C8A435373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663" t="62480" r="39913" b="23101"/>
          <a:stretch/>
        </p:blipFill>
        <p:spPr>
          <a:xfrm>
            <a:off x="2307264" y="2814081"/>
            <a:ext cx="1392866" cy="98882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86286AD-E173-4A40-B226-D2255257A8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383" t="67390" r="43866" b="27804"/>
          <a:stretch/>
        </p:blipFill>
        <p:spPr>
          <a:xfrm>
            <a:off x="10077272" y="2814081"/>
            <a:ext cx="457199" cy="32960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9BBFD2A-B638-4078-98DD-1D5886F2CF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663" t="62480" r="39913" b="23101"/>
          <a:stretch/>
        </p:blipFill>
        <p:spPr>
          <a:xfrm>
            <a:off x="2762867" y="2814081"/>
            <a:ext cx="1392866" cy="98882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4B11AEF-6479-4498-9C00-FE94E16024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383" t="67390" r="43866" b="27804"/>
          <a:stretch/>
        </p:blipFill>
        <p:spPr>
          <a:xfrm>
            <a:off x="10532875" y="2814081"/>
            <a:ext cx="457199" cy="32960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935AC48-225F-4301-B2AB-5B69F964B3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663" t="62480" r="39913" b="23101"/>
          <a:stretch/>
        </p:blipFill>
        <p:spPr>
          <a:xfrm>
            <a:off x="3218470" y="2814081"/>
            <a:ext cx="1392866" cy="9888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FFED39E-9F76-468D-9B14-56E277068A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383" t="67390" r="43866" b="27804"/>
          <a:stretch/>
        </p:blipFill>
        <p:spPr>
          <a:xfrm>
            <a:off x="10976247" y="2812484"/>
            <a:ext cx="457199" cy="32960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8AA4443-9EC2-476C-A577-C88D7E0C7C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663" t="62480" r="39913" b="23101"/>
          <a:stretch/>
        </p:blipFill>
        <p:spPr>
          <a:xfrm>
            <a:off x="3661842" y="2812484"/>
            <a:ext cx="1392866" cy="98882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A286734-326D-4895-8AA8-E41786349B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383" t="67390" r="43866" b="27804"/>
          <a:stretch/>
        </p:blipFill>
        <p:spPr>
          <a:xfrm>
            <a:off x="8239439" y="3142093"/>
            <a:ext cx="457199" cy="32960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CF25940-EB0A-4F1E-92B3-E2A52A763C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663" t="62480" r="39913" b="23101"/>
          <a:stretch/>
        </p:blipFill>
        <p:spPr>
          <a:xfrm>
            <a:off x="925034" y="3142093"/>
            <a:ext cx="1392866" cy="98882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4613AF9-8D31-41D2-BDC1-EFA13F3E3C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383" t="67390" r="43866" b="27804"/>
          <a:stretch/>
        </p:blipFill>
        <p:spPr>
          <a:xfrm>
            <a:off x="8696636" y="3142093"/>
            <a:ext cx="457199" cy="32960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DAA9C08-D28B-4208-8052-2AB54954A3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663" t="62480" r="39913" b="23101"/>
          <a:stretch/>
        </p:blipFill>
        <p:spPr>
          <a:xfrm>
            <a:off x="1382231" y="3142093"/>
            <a:ext cx="1392866" cy="98882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B08EAE1-826A-4F79-882E-D6DBD80982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383" t="67390" r="43866" b="27804"/>
          <a:stretch/>
        </p:blipFill>
        <p:spPr>
          <a:xfrm>
            <a:off x="9175106" y="3142093"/>
            <a:ext cx="457199" cy="32960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9858FFE-F406-4B8A-AE96-34400D62EC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663" t="62480" r="39913" b="23101"/>
          <a:stretch/>
        </p:blipFill>
        <p:spPr>
          <a:xfrm>
            <a:off x="1860701" y="3142093"/>
            <a:ext cx="1392866" cy="98882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1645BE9-95C5-4AD1-BF7D-2E8CA84F1B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383" t="67390" r="43866" b="27804"/>
          <a:stretch/>
        </p:blipFill>
        <p:spPr>
          <a:xfrm>
            <a:off x="9642940" y="3148922"/>
            <a:ext cx="457199" cy="32960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E6060E2-CDDB-496F-8EE9-FC7CCCF7E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663" t="62480" r="39913" b="23101"/>
          <a:stretch/>
        </p:blipFill>
        <p:spPr>
          <a:xfrm>
            <a:off x="2328535" y="3148922"/>
            <a:ext cx="1392866" cy="98882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5FD4968-5D27-465D-AB78-16BE6E41EC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383" t="67390" r="43866" b="27804"/>
          <a:stretch/>
        </p:blipFill>
        <p:spPr>
          <a:xfrm>
            <a:off x="10073284" y="3135264"/>
            <a:ext cx="457199" cy="32960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E4669A6-9110-45CA-9C2C-03780B42EB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663" t="62480" r="39913" b="23101"/>
          <a:stretch/>
        </p:blipFill>
        <p:spPr>
          <a:xfrm>
            <a:off x="2758879" y="3135264"/>
            <a:ext cx="1392866" cy="98882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9CFAF18-4ABC-426C-A6C6-F6CAFE8132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383" t="67390" r="43866" b="27804"/>
          <a:stretch/>
        </p:blipFill>
        <p:spPr>
          <a:xfrm>
            <a:off x="10519846" y="3138679"/>
            <a:ext cx="457199" cy="32960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B05B3E8-CA57-47CA-995B-45867258CE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663" t="62480" r="39913" b="23101"/>
          <a:stretch/>
        </p:blipFill>
        <p:spPr>
          <a:xfrm>
            <a:off x="3205441" y="3138679"/>
            <a:ext cx="1392866" cy="98882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3D82AC7-513A-4D1A-9493-D15D3C38F1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383" t="67390" r="43866" b="27804"/>
          <a:stretch/>
        </p:blipFill>
        <p:spPr>
          <a:xfrm>
            <a:off x="10976246" y="3155751"/>
            <a:ext cx="457199" cy="32960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28B3A8B4-9CEF-4CE6-B255-B89775CE1B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663" t="62480" r="39913" b="23101"/>
          <a:stretch/>
        </p:blipFill>
        <p:spPr>
          <a:xfrm>
            <a:off x="3661841" y="3155751"/>
            <a:ext cx="1392866" cy="988828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3223FE2D-84DA-4ECC-B03F-139F5763FB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383" t="67390" r="43866" b="27804"/>
          <a:stretch/>
        </p:blipFill>
        <p:spPr>
          <a:xfrm>
            <a:off x="8246070" y="3470105"/>
            <a:ext cx="457199" cy="32960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C7A2A58-F358-4444-A813-74AFE86B44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663" t="62480" r="39913" b="23101"/>
          <a:stretch/>
        </p:blipFill>
        <p:spPr>
          <a:xfrm>
            <a:off x="931665" y="3470105"/>
            <a:ext cx="1392866" cy="98882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EA6FEC67-1DA1-48E2-B468-C009488658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383" t="67390" r="43866" b="27804"/>
          <a:stretch/>
        </p:blipFill>
        <p:spPr>
          <a:xfrm>
            <a:off x="8702470" y="3458837"/>
            <a:ext cx="457199" cy="329609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6AFB0E1-B826-4AED-8898-C510140577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663" t="62480" r="39913" b="23101"/>
          <a:stretch/>
        </p:blipFill>
        <p:spPr>
          <a:xfrm>
            <a:off x="1388065" y="3458837"/>
            <a:ext cx="1392866" cy="98882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80B7DA4-38DC-4E5E-915A-04598211AB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383" t="67390" r="43866" b="27804"/>
          <a:stretch/>
        </p:blipFill>
        <p:spPr>
          <a:xfrm>
            <a:off x="9172712" y="3471702"/>
            <a:ext cx="457199" cy="329609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E8123411-688F-46DD-9312-A17B396B83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663" t="62480" r="39913" b="23101"/>
          <a:stretch/>
        </p:blipFill>
        <p:spPr>
          <a:xfrm>
            <a:off x="1858307" y="3471702"/>
            <a:ext cx="1392866" cy="98882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07845AC5-DC8A-41AD-8338-6514E13B5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383" t="67390" r="43866" b="27804"/>
          <a:stretch/>
        </p:blipFill>
        <p:spPr>
          <a:xfrm>
            <a:off x="9592405" y="3458837"/>
            <a:ext cx="457199" cy="329609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CBB7D39-2F95-4B62-9FD1-653F89841F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663" t="62480" r="39913" b="23101"/>
          <a:stretch/>
        </p:blipFill>
        <p:spPr>
          <a:xfrm>
            <a:off x="2278000" y="3458837"/>
            <a:ext cx="1392866" cy="988828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2129633-7ACC-4784-8569-E722BDAC5E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383" t="67390" r="43866" b="27804"/>
          <a:stretch/>
        </p:blipFill>
        <p:spPr>
          <a:xfrm>
            <a:off x="10062649" y="3480349"/>
            <a:ext cx="457199" cy="329609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8CBC9D99-9F56-47D6-85A7-ACA1082219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663" t="62480" r="39913" b="23101"/>
          <a:stretch/>
        </p:blipFill>
        <p:spPr>
          <a:xfrm>
            <a:off x="2748244" y="3480349"/>
            <a:ext cx="1392866" cy="988828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DFA4C84C-FB88-4853-AF77-3D548E31F4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383" t="67390" r="43866" b="27804"/>
          <a:stretch/>
        </p:blipFill>
        <p:spPr>
          <a:xfrm>
            <a:off x="10532878" y="3478531"/>
            <a:ext cx="457199" cy="329609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2FA1AD43-9BA3-45D6-80A0-394E113DCB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663" t="62480" r="39913" b="23101"/>
          <a:stretch/>
        </p:blipFill>
        <p:spPr>
          <a:xfrm>
            <a:off x="3218473" y="3478531"/>
            <a:ext cx="1392866" cy="98882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7EB384D-A8C6-4476-B5D1-2E3E776943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383" t="67390" r="43866" b="27804"/>
          <a:stretch/>
        </p:blipFill>
        <p:spPr>
          <a:xfrm>
            <a:off x="10987665" y="3480349"/>
            <a:ext cx="457199" cy="329609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051F6B7F-FADA-40D9-BBA6-F33F8AB1B3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663" t="62480" r="39913" b="23101"/>
          <a:stretch/>
        </p:blipFill>
        <p:spPr>
          <a:xfrm>
            <a:off x="3673260" y="3480349"/>
            <a:ext cx="1392866" cy="98882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3CF16640-D4A1-4020-8F2F-0CC7CDDE9A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383" t="67390" r="43866" b="27804"/>
          <a:stretch/>
        </p:blipFill>
        <p:spPr>
          <a:xfrm>
            <a:off x="8235434" y="3801311"/>
            <a:ext cx="457199" cy="329609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B1258F56-BA9C-4AD1-B88B-D99C5D4711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663" t="62480" r="39913" b="23101"/>
          <a:stretch/>
        </p:blipFill>
        <p:spPr>
          <a:xfrm>
            <a:off x="921029" y="3801311"/>
            <a:ext cx="1392866" cy="98882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506C12C3-EF56-4ED6-B6F3-1C429A41A3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383" t="67390" r="43866" b="27804"/>
          <a:stretch/>
        </p:blipFill>
        <p:spPr>
          <a:xfrm>
            <a:off x="8690221" y="3801311"/>
            <a:ext cx="457199" cy="329609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877D6DBC-FB51-4224-8151-79DC04B226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663" t="62480" r="39913" b="23101"/>
          <a:stretch/>
        </p:blipFill>
        <p:spPr>
          <a:xfrm>
            <a:off x="1375816" y="3801311"/>
            <a:ext cx="1392866" cy="988828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08B6E8AE-1C6D-4B09-9F40-4011AEB8E6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383" t="67390" r="43866" b="27804"/>
          <a:stretch/>
        </p:blipFill>
        <p:spPr>
          <a:xfrm>
            <a:off x="9147419" y="3790043"/>
            <a:ext cx="457199" cy="329609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924FBF89-37F5-46B1-92B6-B65626C067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663" t="62480" r="39913" b="23101"/>
          <a:stretch/>
        </p:blipFill>
        <p:spPr>
          <a:xfrm>
            <a:off x="1833014" y="3790043"/>
            <a:ext cx="1392866" cy="988828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FA5B7C9F-2BA1-4FBD-9172-7F2E6767F0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383" t="67390" r="43866" b="27804"/>
          <a:stretch/>
        </p:blipFill>
        <p:spPr>
          <a:xfrm>
            <a:off x="9605450" y="3813117"/>
            <a:ext cx="457199" cy="329609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D99E34CE-B4D0-4D79-9127-78E15948DD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663" t="62480" r="39913" b="23101"/>
          <a:stretch/>
        </p:blipFill>
        <p:spPr>
          <a:xfrm>
            <a:off x="2291045" y="3813117"/>
            <a:ext cx="1392866" cy="988828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7479F4A3-B5E8-47B7-A509-D10AEFBD06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383" t="67390" r="43866" b="27804"/>
          <a:stretch/>
        </p:blipFill>
        <p:spPr>
          <a:xfrm>
            <a:off x="10062647" y="3814530"/>
            <a:ext cx="457199" cy="329609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4856B7F3-E68D-4F23-B1C8-D70AFAF0F3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663" t="62480" r="39913" b="23101"/>
          <a:stretch/>
        </p:blipFill>
        <p:spPr>
          <a:xfrm>
            <a:off x="2748242" y="3814530"/>
            <a:ext cx="1392866" cy="988828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B5D0C529-C3F2-4AFC-B281-2E40078CE6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383" t="67390" r="43866" b="27804"/>
          <a:stretch/>
        </p:blipFill>
        <p:spPr>
          <a:xfrm>
            <a:off x="10519846" y="3801127"/>
            <a:ext cx="457199" cy="329609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BB5280E1-177A-4A4D-97FE-D554029AF1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663" t="62480" r="39913" b="23101"/>
          <a:stretch/>
        </p:blipFill>
        <p:spPr>
          <a:xfrm>
            <a:off x="3205441" y="3801127"/>
            <a:ext cx="1392866" cy="988828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12D41450-BA3D-4812-912A-E2E9093930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383" t="67390" r="43866" b="27804"/>
          <a:stretch/>
        </p:blipFill>
        <p:spPr>
          <a:xfrm>
            <a:off x="10976246" y="3823616"/>
            <a:ext cx="457199" cy="329609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55986305-8799-40C2-B841-A4CA7B4D41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663" t="62480" r="39913" b="23101"/>
          <a:stretch/>
        </p:blipFill>
        <p:spPr>
          <a:xfrm>
            <a:off x="3661841" y="3823616"/>
            <a:ext cx="1392866" cy="988828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F486BFCD-0003-4877-B1C1-9F9CBF0A36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383" t="67390" r="43866" b="27804"/>
          <a:stretch/>
        </p:blipFill>
        <p:spPr>
          <a:xfrm>
            <a:off x="8235434" y="4143897"/>
            <a:ext cx="457199" cy="329609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01AF5764-72D0-4FC5-86EB-EADB48C394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663" t="62480" r="39913" b="23101"/>
          <a:stretch/>
        </p:blipFill>
        <p:spPr>
          <a:xfrm>
            <a:off x="921029" y="4143897"/>
            <a:ext cx="1392866" cy="988828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415CB72A-7F11-4C77-9EEF-AE50CB8B33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383" t="67390" r="43866" b="27804"/>
          <a:stretch/>
        </p:blipFill>
        <p:spPr>
          <a:xfrm>
            <a:off x="8690220" y="4144990"/>
            <a:ext cx="457199" cy="329609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67195D35-0DD2-400F-ADAF-B45A930D2C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663" t="62480" r="39913" b="23101"/>
          <a:stretch/>
        </p:blipFill>
        <p:spPr>
          <a:xfrm>
            <a:off x="1375815" y="4144990"/>
            <a:ext cx="1392866" cy="988828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7992489B-6BD1-4FE2-92E9-772A51E6C5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383" t="67390" r="43866" b="27804"/>
          <a:stretch/>
        </p:blipFill>
        <p:spPr>
          <a:xfrm>
            <a:off x="9147419" y="4132013"/>
            <a:ext cx="457199" cy="329609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6542AA06-4D14-4D28-A570-76E43EF614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663" t="62480" r="39913" b="23101"/>
          <a:stretch/>
        </p:blipFill>
        <p:spPr>
          <a:xfrm>
            <a:off x="1833014" y="4132013"/>
            <a:ext cx="1392866" cy="988828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D7CAF1DC-4285-461D-9259-E8CEB5A75C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383" t="67390" r="43866" b="27804"/>
          <a:stretch/>
        </p:blipFill>
        <p:spPr>
          <a:xfrm>
            <a:off x="9617698" y="4132560"/>
            <a:ext cx="457199" cy="329609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8F12A1D3-8A7B-4A3C-B33E-D1960D2E92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663" t="62480" r="39913" b="23101"/>
          <a:stretch/>
        </p:blipFill>
        <p:spPr>
          <a:xfrm>
            <a:off x="2303293" y="4132560"/>
            <a:ext cx="1392866" cy="988828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23EBC524-923B-4C45-AE0E-2386415D21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383" t="67390" r="43866" b="27804"/>
          <a:stretch/>
        </p:blipFill>
        <p:spPr>
          <a:xfrm>
            <a:off x="10073284" y="4143897"/>
            <a:ext cx="457199" cy="329609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49E41924-C1E4-4B09-A7CB-8E182B824F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663" t="62480" r="39913" b="23101"/>
          <a:stretch/>
        </p:blipFill>
        <p:spPr>
          <a:xfrm>
            <a:off x="2758879" y="4143897"/>
            <a:ext cx="1392866" cy="988828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D0424D61-5D85-4922-BC7D-76599A7C97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383" t="67390" r="43866" b="27804"/>
          <a:stretch/>
        </p:blipFill>
        <p:spPr>
          <a:xfrm>
            <a:off x="10530466" y="4143897"/>
            <a:ext cx="457199" cy="329609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D6BA7796-5508-42AF-96F8-880F2323DD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663" t="62480" r="39913" b="23101"/>
          <a:stretch/>
        </p:blipFill>
        <p:spPr>
          <a:xfrm>
            <a:off x="3216061" y="4143897"/>
            <a:ext cx="1392866" cy="988828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799110CA-8187-43DF-8C63-95F530655F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383" t="67390" r="43866" b="27804"/>
          <a:stretch/>
        </p:blipFill>
        <p:spPr>
          <a:xfrm>
            <a:off x="10987665" y="4144058"/>
            <a:ext cx="457199" cy="329609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8E030743-82ED-4635-91F2-07AFB22F8B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663" t="62480" r="39913" b="23101"/>
          <a:stretch/>
        </p:blipFill>
        <p:spPr>
          <a:xfrm>
            <a:off x="3673260" y="4144058"/>
            <a:ext cx="1392866" cy="988828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42D230D6-3062-44A3-87A9-42E9494605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554" t="44206" r="59702" b="14461"/>
          <a:stretch/>
        </p:blipFill>
        <p:spPr>
          <a:xfrm>
            <a:off x="5339721" y="2534092"/>
            <a:ext cx="2258676" cy="1654261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936104F2-F90B-4123-9E72-B68DA7AC4C71}"/>
              </a:ext>
            </a:extLst>
          </p:cNvPr>
          <p:cNvSpPr txBox="1"/>
          <p:nvPr/>
        </p:nvSpPr>
        <p:spPr>
          <a:xfrm>
            <a:off x="2171699" y="308610"/>
            <a:ext cx="8599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PHÉP TÍCH CHẬP VÀ PHÉP TƯƠNG QUAN CHÉO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72ABBBF-A6C5-4EB5-8EA0-4280AB1280D0}"/>
                  </a:ext>
                </a:extLst>
              </p:cNvPr>
              <p:cNvSpPr txBox="1"/>
              <p:nvPr/>
            </p:nvSpPr>
            <p:spPr>
              <a:xfrm>
                <a:off x="8580983" y="1503884"/>
                <a:ext cx="2852462" cy="4294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Ma 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trận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ảnh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đầu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𝐺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𝑚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×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𝑛</m:t>
                        </m:r>
                      </m:sub>
                    </m:sSub>
                  </m:oMath>
                </a14:m>
                <a:endParaRPr lang="en-GB" sz="20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72ABBBF-A6C5-4EB5-8EA0-4280AB128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983" y="1503884"/>
                <a:ext cx="2852462" cy="429413"/>
              </a:xfrm>
              <a:prstGeom prst="rect">
                <a:avLst/>
              </a:prstGeom>
              <a:blipFill>
                <a:blip r:embed="rId5"/>
                <a:stretch>
                  <a:fillRect l="-2350" t="-1429" b="-2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6050A28-21E8-493C-BF90-B24FF43553DC}"/>
                  </a:ext>
                </a:extLst>
              </p:cNvPr>
              <p:cNvSpPr txBox="1"/>
              <p:nvPr/>
            </p:nvSpPr>
            <p:spPr>
              <a:xfrm>
                <a:off x="-300710" y="1628534"/>
                <a:ext cx="6097904" cy="429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𝑀𝑎</m:t>
                      </m:r>
                      <m:r>
                        <a:rPr lang="en-GB" sz="200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 </m:t>
                      </m:r>
                      <m:r>
                        <a:rPr lang="en-GB" sz="200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𝑡𝑟</m:t>
                      </m:r>
                      <m:r>
                        <a:rPr lang="en-GB" sz="200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ậ</m:t>
                      </m:r>
                      <m:r>
                        <a:rPr lang="en-GB" sz="200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𝑛</m:t>
                      </m:r>
                      <m:r>
                        <a:rPr lang="en-GB" sz="200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 đầ</m:t>
                      </m:r>
                      <m:r>
                        <a:rPr lang="en-GB" sz="200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𝑢</m:t>
                      </m:r>
                      <m:r>
                        <a:rPr lang="en-GB" sz="200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 </m:t>
                      </m:r>
                      <m:r>
                        <a:rPr lang="en-GB" sz="200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𝑣</m:t>
                      </m:r>
                      <m:r>
                        <a:rPr lang="en-GB" sz="200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à</m:t>
                      </m:r>
                      <m:r>
                        <a:rPr lang="en-GB" sz="200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𝑜</m:t>
                      </m:r>
                      <m:r>
                        <a:rPr lang="en-GB" sz="200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 </m:t>
                      </m:r>
                      <m:r>
                        <a:rPr lang="en-GB" sz="200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𝑐</m:t>
                      </m:r>
                      <m:r>
                        <a:rPr lang="en-GB" sz="200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ó </m:t>
                      </m:r>
                      <m:r>
                        <a:rPr lang="en-GB" sz="200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𝑝𝑎𝑑𝑑𝑖𝑛𝑔</m:t>
                      </m:r>
                      <m:r>
                        <a:rPr lang="en-GB" sz="200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 </m:t>
                      </m:r>
                      <m:sSub>
                        <m:sSubPr>
                          <m:ctrlPr>
                            <a:rPr lang="en-GB" sz="200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(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𝑚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+2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h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)×(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𝑛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+2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h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6050A28-21E8-493C-BF90-B24FF4355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0710" y="1628534"/>
                <a:ext cx="6097904" cy="429669"/>
              </a:xfrm>
              <a:prstGeom prst="rect">
                <a:avLst/>
              </a:prstGeom>
              <a:blipFill>
                <a:blip r:embed="rId6"/>
                <a:stretch>
                  <a:fillRect b="-112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52B6FCD-BFC2-4FE7-B0DA-734307A7DD3B}"/>
                  </a:ext>
                </a:extLst>
              </p:cNvPr>
              <p:cNvSpPr txBox="1"/>
              <p:nvPr/>
            </p:nvSpPr>
            <p:spPr>
              <a:xfrm>
                <a:off x="5198370" y="2064661"/>
                <a:ext cx="6246494" cy="429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Ma 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trận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mặt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nạ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(2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+1)×(2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+1)</m:t>
                        </m:r>
                      </m:sub>
                    </m:sSub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52B6FCD-BFC2-4FE7-B0DA-734307A7D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370" y="2064661"/>
                <a:ext cx="6246494" cy="429669"/>
              </a:xfrm>
              <a:prstGeom prst="rect">
                <a:avLst/>
              </a:prstGeom>
              <a:blipFill>
                <a:blip r:embed="rId7"/>
                <a:stretch>
                  <a:fillRect l="-1074" t="-8571" b="-1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DA3E52-E5BF-4C25-AC5B-2E30537D2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58816"/>
            <a:ext cx="2743200" cy="365125"/>
          </a:xfrm>
        </p:spPr>
        <p:txBody>
          <a:bodyPr/>
          <a:lstStyle/>
          <a:p>
            <a:fld id="{4C1ADD94-36EB-4AFF-B770-BF3A7D2833C3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545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597833-8A2D-4E81-9FE7-34A9A2824A25}"/>
              </a:ext>
            </a:extLst>
          </p:cNvPr>
          <p:cNvSpPr txBox="1"/>
          <p:nvPr/>
        </p:nvSpPr>
        <p:spPr>
          <a:xfrm>
            <a:off x="1210324" y="1145199"/>
            <a:ext cx="42790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GB" sz="2000" b="1" dirty="0"/>
              <a:t>Là </a:t>
            </a:r>
            <a:r>
              <a:rPr lang="en-GB" sz="2000" b="1" dirty="0" err="1"/>
              <a:t>bộ</a:t>
            </a:r>
            <a:r>
              <a:rPr lang="en-GB" sz="2000" b="1" dirty="0"/>
              <a:t> </a:t>
            </a:r>
            <a:r>
              <a:rPr lang="en-GB" sz="2000" b="1" dirty="0" err="1"/>
              <a:t>lọc</a:t>
            </a:r>
            <a:r>
              <a:rPr lang="en-GB" sz="2000" b="1" dirty="0"/>
              <a:t> </a:t>
            </a:r>
            <a:r>
              <a:rPr lang="en-GB" sz="2000" b="1" dirty="0" err="1"/>
              <a:t>tuyến</a:t>
            </a:r>
            <a:r>
              <a:rPr lang="en-GB" sz="2000" b="1" dirty="0"/>
              <a:t> </a:t>
            </a:r>
            <a:r>
              <a:rPr lang="en-GB" sz="2000" b="1" dirty="0" err="1"/>
              <a:t>tính</a:t>
            </a:r>
            <a:endParaRPr lang="en-GB" sz="2000" b="1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GB" sz="2000" b="1" dirty="0" err="1"/>
              <a:t>Sử</a:t>
            </a:r>
            <a:r>
              <a:rPr lang="en-GB" sz="2000" b="1" dirty="0"/>
              <a:t> </a:t>
            </a:r>
            <a:r>
              <a:rPr lang="en-GB" sz="2000" b="1" dirty="0" err="1"/>
              <a:t>dụng</a:t>
            </a:r>
            <a:r>
              <a:rPr lang="en-GB" sz="2000" b="1" dirty="0"/>
              <a:t> </a:t>
            </a:r>
            <a:r>
              <a:rPr lang="en-GB" sz="2000" b="1" dirty="0" err="1"/>
              <a:t>phép</a:t>
            </a:r>
            <a:r>
              <a:rPr lang="en-GB" sz="2000" b="1" dirty="0"/>
              <a:t> </a:t>
            </a:r>
            <a:r>
              <a:rPr lang="en-GB" sz="2000" b="1" dirty="0" err="1"/>
              <a:t>tích</a:t>
            </a:r>
            <a:r>
              <a:rPr lang="en-GB" sz="2000" b="1" dirty="0"/>
              <a:t> </a:t>
            </a:r>
            <a:r>
              <a:rPr lang="en-GB" sz="2000" b="1" dirty="0" err="1"/>
              <a:t>chập</a:t>
            </a:r>
            <a:r>
              <a:rPr lang="en-GB" sz="2000" b="1" dirty="0"/>
              <a:t> </a:t>
            </a:r>
            <a:r>
              <a:rPr lang="en-GB" sz="2000" b="1" dirty="0" err="1"/>
              <a:t>với</a:t>
            </a:r>
            <a:r>
              <a:rPr lang="en-GB" sz="2000" b="1" dirty="0"/>
              <a:t> ma </a:t>
            </a:r>
            <a:r>
              <a:rPr lang="en-GB" sz="2000" b="1" dirty="0" err="1"/>
              <a:t>trận</a:t>
            </a:r>
            <a:r>
              <a:rPr lang="en-GB" sz="2000" b="1" dirty="0"/>
              <a:t> </a:t>
            </a:r>
            <a:r>
              <a:rPr lang="en-GB" sz="2000" b="1" dirty="0" err="1"/>
              <a:t>mặt</a:t>
            </a:r>
            <a:r>
              <a:rPr lang="en-GB" sz="2000" b="1" dirty="0"/>
              <a:t> </a:t>
            </a:r>
            <a:r>
              <a:rPr lang="en-GB" sz="2000" b="1" dirty="0" err="1"/>
              <a:t>nạ</a:t>
            </a:r>
            <a:r>
              <a:rPr lang="en-GB" sz="2000" b="1" dirty="0"/>
              <a:t> có các </a:t>
            </a:r>
            <a:r>
              <a:rPr lang="en-GB" sz="2000" b="1" dirty="0" err="1"/>
              <a:t>hệ</a:t>
            </a:r>
            <a:r>
              <a:rPr lang="en-GB" sz="2000" b="1" dirty="0"/>
              <a:t> </a:t>
            </a:r>
            <a:r>
              <a:rPr lang="en-GB" sz="2000" b="1" dirty="0" err="1"/>
              <a:t>số</a:t>
            </a:r>
            <a:r>
              <a:rPr lang="en-GB" sz="2000" b="1" dirty="0"/>
              <a:t> </a:t>
            </a:r>
            <a:r>
              <a:rPr lang="en-GB" sz="2000" b="1" dirty="0" err="1"/>
              <a:t>bằng</a:t>
            </a:r>
            <a:r>
              <a:rPr lang="en-GB" sz="2000" b="1" dirty="0"/>
              <a:t> </a:t>
            </a:r>
            <a:r>
              <a:rPr lang="en-GB" sz="2000" b="1" dirty="0" err="1"/>
              <a:t>nhau</a:t>
            </a:r>
            <a:endParaRPr lang="en-GB" sz="2000" b="1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GB" sz="2000" b="1" dirty="0" err="1"/>
              <a:t>Làm</a:t>
            </a:r>
            <a:r>
              <a:rPr lang="en-GB" sz="2000" b="1" dirty="0"/>
              <a:t> </a:t>
            </a:r>
            <a:r>
              <a:rPr lang="en-GB" sz="2000" b="1" dirty="0" err="1"/>
              <a:t>mịn</a:t>
            </a:r>
            <a:r>
              <a:rPr lang="en-GB" sz="2000" b="1" dirty="0"/>
              <a:t>, </a:t>
            </a:r>
            <a:r>
              <a:rPr lang="en-GB" sz="2000" b="1" dirty="0" err="1"/>
              <a:t>làm</a:t>
            </a:r>
            <a:r>
              <a:rPr lang="en-GB" sz="2000" b="1" dirty="0"/>
              <a:t> </a:t>
            </a:r>
            <a:r>
              <a:rPr lang="en-GB" sz="2000" b="1" dirty="0" err="1"/>
              <a:t>mờ</a:t>
            </a:r>
            <a:r>
              <a:rPr lang="en-GB" sz="2000" b="1" dirty="0"/>
              <a:t>, </a:t>
            </a:r>
            <a:r>
              <a:rPr lang="en-GB" sz="2000" b="1" dirty="0" err="1"/>
              <a:t>giảm</a:t>
            </a:r>
            <a:r>
              <a:rPr lang="en-GB" sz="2000" b="1" dirty="0"/>
              <a:t> </a:t>
            </a:r>
            <a:r>
              <a:rPr lang="en-GB" sz="2000" b="1" dirty="0" err="1"/>
              <a:t>nhiễu</a:t>
            </a:r>
            <a:endParaRPr lang="en-GB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283F31-F371-41AB-9471-2DEECDF720CB}"/>
              </a:ext>
            </a:extLst>
          </p:cNvPr>
          <p:cNvSpPr txBox="1"/>
          <p:nvPr/>
        </p:nvSpPr>
        <p:spPr>
          <a:xfrm>
            <a:off x="1716594" y="6344717"/>
            <a:ext cx="99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Ảnh </a:t>
            </a:r>
            <a:r>
              <a:rPr lang="en-GB" i="1" dirty="0" err="1"/>
              <a:t>gốc</a:t>
            </a:r>
            <a:endParaRPr lang="en-GB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625F48-48DB-481C-82B8-092005A7A62B}"/>
              </a:ext>
            </a:extLst>
          </p:cNvPr>
          <p:cNvSpPr txBox="1"/>
          <p:nvPr/>
        </p:nvSpPr>
        <p:spPr>
          <a:xfrm>
            <a:off x="4813026" y="6341398"/>
            <a:ext cx="2703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Ảnh </a:t>
            </a:r>
            <a:r>
              <a:rPr lang="en-GB" i="1" dirty="0" err="1"/>
              <a:t>sử</a:t>
            </a:r>
            <a:r>
              <a:rPr lang="en-GB" i="1" dirty="0"/>
              <a:t> </a:t>
            </a:r>
            <a:r>
              <a:rPr lang="en-GB" i="1" dirty="0" err="1"/>
              <a:t>dụng</a:t>
            </a:r>
            <a:r>
              <a:rPr lang="en-GB" i="1" dirty="0"/>
              <a:t> </a:t>
            </a:r>
            <a:r>
              <a:rPr lang="en-GB" i="1" dirty="0" err="1"/>
              <a:t>hàm</a:t>
            </a:r>
            <a:r>
              <a:rPr lang="en-GB" i="1" dirty="0"/>
              <a:t> cv2.blur</a:t>
            </a:r>
          </a:p>
        </p:txBody>
      </p:sp>
      <p:pic>
        <p:nvPicPr>
          <p:cNvPr id="16" name="Picture 15" descr="A child with flowers on her head&#10;&#10;Description automatically generated with low confidence">
            <a:extLst>
              <a:ext uri="{FF2B5EF4-FFF2-40B4-BE49-F238E27FC236}">
                <a16:creationId xmlns:a16="http://schemas.microsoft.com/office/drawing/2014/main" id="{7E0484D2-7D51-45CF-A041-39651D1BE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52" y="2641307"/>
            <a:ext cx="3693110" cy="3693110"/>
          </a:xfrm>
          <a:prstGeom prst="rect">
            <a:avLst/>
          </a:prstGeom>
        </p:spPr>
      </p:pic>
      <p:pic>
        <p:nvPicPr>
          <p:cNvPr id="20" name="Picture 19" descr="A child with flowers on her head&#10;&#10;Description automatically generated with low confidence">
            <a:extLst>
              <a:ext uri="{FF2B5EF4-FFF2-40B4-BE49-F238E27FC236}">
                <a16:creationId xmlns:a16="http://schemas.microsoft.com/office/drawing/2014/main" id="{1269698F-B3D2-46B5-9E67-B280B084BA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085" y="2648288"/>
            <a:ext cx="3693110" cy="3693110"/>
          </a:xfrm>
          <a:prstGeom prst="rect">
            <a:avLst/>
          </a:prstGeom>
        </p:spPr>
      </p:pic>
      <p:pic>
        <p:nvPicPr>
          <p:cNvPr id="22" name="Picture 21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43D7CC7F-3B97-41A5-AF33-D4B3E6F98B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918" y="2641307"/>
            <a:ext cx="3693110" cy="36931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E4A0606-B7CE-402F-A9A9-2F283C8A2DD1}"/>
                  </a:ext>
                </a:extLst>
              </p:cNvPr>
              <p:cNvSpPr txBox="1"/>
              <p:nvPr/>
            </p:nvSpPr>
            <p:spPr>
              <a:xfrm>
                <a:off x="4916546" y="2244587"/>
                <a:ext cx="23589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2000" b="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en-US" sz="200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GB" sz="2000" b="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E4A0606-B7CE-402F-A9A9-2F283C8A2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546" y="2244587"/>
                <a:ext cx="2358908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0A2E804B-D350-4ADC-959A-8F9C837B10B8}"/>
              </a:ext>
            </a:extLst>
          </p:cNvPr>
          <p:cNvSpPr txBox="1"/>
          <p:nvPr/>
        </p:nvSpPr>
        <p:spPr>
          <a:xfrm>
            <a:off x="8738190" y="6331027"/>
            <a:ext cx="254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/>
              <a:t>Ảnh </a:t>
            </a:r>
            <a:r>
              <a:rPr lang="en-GB" i="1" dirty="0" err="1"/>
              <a:t>sử</a:t>
            </a:r>
            <a:r>
              <a:rPr lang="en-GB" i="1" dirty="0"/>
              <a:t> </a:t>
            </a:r>
            <a:r>
              <a:rPr lang="en-GB" i="1" dirty="0" err="1"/>
              <a:t>dụng</a:t>
            </a:r>
            <a:r>
              <a:rPr lang="en-GB" i="1" dirty="0"/>
              <a:t> code </a:t>
            </a:r>
            <a:r>
              <a:rPr lang="en-GB" i="1" dirty="0" err="1"/>
              <a:t>tự</a:t>
            </a:r>
            <a:r>
              <a:rPr lang="en-GB" i="1" dirty="0"/>
              <a:t> </a:t>
            </a:r>
            <a:r>
              <a:rPr lang="en-GB" i="1" dirty="0" err="1"/>
              <a:t>viết</a:t>
            </a:r>
            <a:endParaRPr lang="en-GB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A0DFDD9-8825-4DB5-B9BA-368041163DF1}"/>
                  </a:ext>
                </a:extLst>
              </p:cNvPr>
              <p:cNvSpPr txBox="1"/>
              <p:nvPr/>
            </p:nvSpPr>
            <p:spPr>
              <a:xfrm>
                <a:off x="6702641" y="1120434"/>
                <a:ext cx="4279036" cy="13395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GB" sz="22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2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2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GB" sz="22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GB" sz="22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22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GB" sz="22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GB" sz="2200" i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GB" sz="22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2200" i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GB" sz="22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GB" sz="2200" i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GB" sz="2200" i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22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GB" sz="22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GB" sz="2200" i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GB" sz="2200" i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2200" i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GB" sz="22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A0DFDD9-8825-4DB5-B9BA-368041163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2641" y="1120434"/>
                <a:ext cx="4279036" cy="13395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7C74239B-1D78-4399-8F42-B2990507EF4D}"/>
              </a:ext>
            </a:extLst>
          </p:cNvPr>
          <p:cNvSpPr txBox="1"/>
          <p:nvPr/>
        </p:nvSpPr>
        <p:spPr>
          <a:xfrm>
            <a:off x="2759273" y="300364"/>
            <a:ext cx="6094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3200" b="1" dirty="0"/>
              <a:t>BỘ LỌC TRUNG BÌNH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1D9D5D-E9E3-4858-86E0-56B7BC319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4C1ADD94-36EB-4AFF-B770-BF3A7D2833C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002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C72DCD-A55D-4387-B97A-7C545719F81F}"/>
              </a:ext>
            </a:extLst>
          </p:cNvPr>
          <p:cNvSpPr txBox="1"/>
          <p:nvPr/>
        </p:nvSpPr>
        <p:spPr>
          <a:xfrm>
            <a:off x="2759273" y="300364"/>
            <a:ext cx="6094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3200" b="1" dirty="0"/>
              <a:t>BỘ LỌC GAUSSIAN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6AEA1AB-BEE8-46D7-9544-8AD5EFD82E00}"/>
                  </a:ext>
                </a:extLst>
              </p:cNvPr>
              <p:cNvSpPr txBox="1"/>
              <p:nvPr/>
            </p:nvSpPr>
            <p:spPr>
              <a:xfrm>
                <a:off x="5047229" y="2247134"/>
                <a:ext cx="23589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GB" sz="20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a:rPr lang="en-US" sz="20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GB" sz="20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GB" sz="2000" dirty="0"/>
                  <a:t>, </a:t>
                </a:r>
                <a14:m>
                  <m:oMath xmlns:m="http://schemas.openxmlformats.org/officeDocument/2006/math">
                    <m:r>
                      <a:rPr lang="en-GB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=0.95</m:t>
                    </m:r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6AEA1AB-BEE8-46D7-9544-8AD5EFD82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7229" y="2247134"/>
                <a:ext cx="2358908" cy="400110"/>
              </a:xfrm>
              <a:prstGeom prst="rect">
                <a:avLst/>
              </a:prstGeom>
              <a:blipFill>
                <a:blip r:embed="rId2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CF2270C7-CA89-4833-AADF-74646C7DA178}"/>
              </a:ext>
            </a:extLst>
          </p:cNvPr>
          <p:cNvSpPr txBox="1"/>
          <p:nvPr/>
        </p:nvSpPr>
        <p:spPr>
          <a:xfrm>
            <a:off x="996565" y="947615"/>
            <a:ext cx="42790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GB" sz="2000" b="1" dirty="0"/>
              <a:t>Là </a:t>
            </a:r>
            <a:r>
              <a:rPr lang="en-GB" sz="2000" b="1" dirty="0" err="1"/>
              <a:t>bộ</a:t>
            </a:r>
            <a:r>
              <a:rPr lang="en-GB" sz="2000" b="1" dirty="0"/>
              <a:t> </a:t>
            </a:r>
            <a:r>
              <a:rPr lang="en-GB" sz="2000" b="1" dirty="0" err="1"/>
              <a:t>lọc</a:t>
            </a:r>
            <a:r>
              <a:rPr lang="en-GB" sz="2000" b="1" dirty="0"/>
              <a:t> </a:t>
            </a:r>
            <a:r>
              <a:rPr lang="en-GB" sz="2000" b="1" dirty="0" err="1"/>
              <a:t>tuyến</a:t>
            </a:r>
            <a:r>
              <a:rPr lang="en-GB" sz="2000" b="1" dirty="0"/>
              <a:t> </a:t>
            </a:r>
            <a:r>
              <a:rPr lang="en-GB" sz="2000" b="1" dirty="0" err="1"/>
              <a:t>tính</a:t>
            </a:r>
            <a:endParaRPr lang="en-GB" sz="2000" b="1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GB" sz="2000" b="1" dirty="0"/>
              <a:t>Ma </a:t>
            </a:r>
            <a:r>
              <a:rPr lang="en-GB" sz="2000" b="1" dirty="0" err="1"/>
              <a:t>trận</a:t>
            </a:r>
            <a:r>
              <a:rPr lang="en-GB" sz="2000" b="1" dirty="0"/>
              <a:t> </a:t>
            </a:r>
            <a:r>
              <a:rPr lang="en-GB" sz="2000" b="1" dirty="0" err="1"/>
              <a:t>mặt</a:t>
            </a:r>
            <a:r>
              <a:rPr lang="en-GB" sz="2000" b="1" dirty="0"/>
              <a:t> </a:t>
            </a:r>
            <a:r>
              <a:rPr lang="en-GB" sz="2000" b="1" dirty="0" err="1"/>
              <a:t>nạ</a:t>
            </a:r>
            <a:r>
              <a:rPr lang="en-GB" sz="2000" b="1" dirty="0"/>
              <a:t> có các </a:t>
            </a:r>
            <a:r>
              <a:rPr lang="en-GB" sz="2000" b="1" dirty="0" err="1"/>
              <a:t>hệ</a:t>
            </a:r>
            <a:r>
              <a:rPr lang="en-GB" sz="2000" b="1" dirty="0"/>
              <a:t> </a:t>
            </a:r>
            <a:r>
              <a:rPr lang="en-GB" sz="2000" b="1" dirty="0" err="1"/>
              <a:t>số</a:t>
            </a:r>
            <a:r>
              <a:rPr lang="en-GB" sz="2000" b="1" dirty="0"/>
              <a:t> </a:t>
            </a:r>
            <a:r>
              <a:rPr lang="en-GB" sz="2000" b="1" dirty="0" err="1"/>
              <a:t>theo</a:t>
            </a:r>
            <a:r>
              <a:rPr lang="en-GB" sz="2000" b="1" dirty="0"/>
              <a:t> </a:t>
            </a:r>
            <a:r>
              <a:rPr lang="en-GB" sz="2000" b="1" dirty="0" err="1"/>
              <a:t>phân</a:t>
            </a:r>
            <a:r>
              <a:rPr lang="en-GB" sz="2000" b="1" dirty="0"/>
              <a:t> </a:t>
            </a:r>
            <a:r>
              <a:rPr lang="en-GB" sz="2000" b="1" dirty="0" err="1"/>
              <a:t>phối</a:t>
            </a:r>
            <a:r>
              <a:rPr lang="en-GB" sz="2000" b="1" dirty="0"/>
              <a:t> Gauss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GB" sz="2000" b="1" dirty="0" err="1"/>
              <a:t>Làm</a:t>
            </a:r>
            <a:r>
              <a:rPr lang="en-GB" sz="2000" b="1" dirty="0"/>
              <a:t> </a:t>
            </a:r>
            <a:r>
              <a:rPr lang="en-GB" sz="2000" b="1" dirty="0" err="1"/>
              <a:t>mịn</a:t>
            </a:r>
            <a:r>
              <a:rPr lang="en-GB" sz="2000" b="1" dirty="0"/>
              <a:t>, </a:t>
            </a:r>
            <a:r>
              <a:rPr lang="en-GB" sz="2000" b="1" dirty="0" err="1"/>
              <a:t>làm</a:t>
            </a:r>
            <a:r>
              <a:rPr lang="en-GB" sz="2000" b="1" dirty="0"/>
              <a:t> </a:t>
            </a:r>
            <a:r>
              <a:rPr lang="en-GB" sz="2000" b="1" dirty="0" err="1"/>
              <a:t>mờ</a:t>
            </a:r>
            <a:r>
              <a:rPr lang="en-GB" sz="2000" b="1" dirty="0"/>
              <a:t>, </a:t>
            </a:r>
            <a:r>
              <a:rPr lang="en-GB" sz="2000" b="1" dirty="0" err="1"/>
              <a:t>giảm</a:t>
            </a:r>
            <a:r>
              <a:rPr lang="en-GB" sz="2000" b="1" dirty="0"/>
              <a:t> </a:t>
            </a:r>
            <a:r>
              <a:rPr lang="en-GB" sz="2000" b="1" dirty="0" err="1"/>
              <a:t>nhiễu</a:t>
            </a:r>
            <a:endParaRPr lang="en-GB" sz="2000" b="1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GB" sz="2000" b="1" dirty="0" err="1"/>
              <a:t>Ít</a:t>
            </a:r>
            <a:r>
              <a:rPr lang="en-GB" sz="2000" b="1" dirty="0"/>
              <a:t> </a:t>
            </a:r>
            <a:r>
              <a:rPr lang="en-GB" sz="2000" b="1" dirty="0" err="1"/>
              <a:t>mờ</a:t>
            </a:r>
            <a:r>
              <a:rPr lang="en-GB" sz="2000" b="1" dirty="0"/>
              <a:t> </a:t>
            </a:r>
            <a:r>
              <a:rPr lang="en-GB" sz="2000" b="1" dirty="0" err="1"/>
              <a:t>hơn</a:t>
            </a:r>
            <a:r>
              <a:rPr lang="en-GB" sz="2000" b="1" dirty="0"/>
              <a:t> </a:t>
            </a:r>
            <a:r>
              <a:rPr lang="en-GB" sz="2000" b="1" dirty="0" err="1"/>
              <a:t>bộ</a:t>
            </a:r>
            <a:r>
              <a:rPr lang="en-GB" sz="2000" b="1" dirty="0"/>
              <a:t> </a:t>
            </a:r>
            <a:r>
              <a:rPr lang="en-GB" sz="2000" b="1" dirty="0" err="1"/>
              <a:t>lọc</a:t>
            </a:r>
            <a:r>
              <a:rPr lang="en-GB" sz="2000" b="1" dirty="0"/>
              <a:t> </a:t>
            </a:r>
            <a:r>
              <a:rPr lang="en-GB" sz="2000" b="1" dirty="0" err="1"/>
              <a:t>trung</a:t>
            </a:r>
            <a:r>
              <a:rPr lang="en-GB" sz="2000" b="1" dirty="0"/>
              <a:t> </a:t>
            </a:r>
            <a:r>
              <a:rPr lang="en-GB" sz="2000" b="1" dirty="0" err="1"/>
              <a:t>bình</a:t>
            </a:r>
            <a:endParaRPr lang="en-GB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7636C6D-1043-4EAE-97A8-7A9873D69188}"/>
                  </a:ext>
                </a:extLst>
              </p:cNvPr>
              <p:cNvSpPr txBox="1"/>
              <p:nvPr/>
            </p:nvSpPr>
            <p:spPr>
              <a:xfrm>
                <a:off x="5666173" y="940558"/>
                <a:ext cx="6094520" cy="13065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GB" i="0">
                                          <a:latin typeface="Cambria Math" panose="02040503050406030204" pitchFamily="18" charset="0"/>
                                        </a:rPr>
                                        <m:t>0.00212</m:t>
                                      </m:r>
                                    </m:e>
                                    <m:e>
                                      <m:r>
                                        <a:rPr lang="en-GB" i="0">
                                          <a:latin typeface="Cambria Math" panose="02040503050406030204" pitchFamily="18" charset="0"/>
                                        </a:rPr>
                                        <m:t>0.01118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i="0">
                                          <a:latin typeface="Cambria Math" panose="02040503050406030204" pitchFamily="18" charset="0"/>
                                        </a:rPr>
                                        <m:t>0.01118</m:t>
                                      </m:r>
                                    </m:e>
                                    <m:e>
                                      <m:r>
                                        <a:rPr lang="en-GB" i="0">
                                          <a:latin typeface="Cambria Math" panose="02040503050406030204" pitchFamily="18" charset="0"/>
                                        </a:rPr>
                                        <m:t>0.05892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GB" i="0">
                                          <a:latin typeface="Cambria Math" panose="02040503050406030204" pitchFamily="18" charset="0"/>
                                        </a:rPr>
                                        <m:t>0.01946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i="0">
                                          <a:latin typeface="Cambria Math" panose="02040503050406030204" pitchFamily="18" charset="0"/>
                                        </a:rPr>
                                        <m:t>0.10253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GB" i="0">
                                          <a:latin typeface="Cambria Math" panose="02040503050406030204" pitchFamily="18" charset="0"/>
                                        </a:rPr>
                                        <m:t>0.01118</m:t>
                                      </m:r>
                                    </m:e>
                                    <m:e>
                                      <m:r>
                                        <a:rPr lang="en-GB" i="0">
                                          <a:latin typeface="Cambria Math" panose="02040503050406030204" pitchFamily="18" charset="0"/>
                                        </a:rPr>
                                        <m:t>0.00212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i="0">
                                          <a:latin typeface="Cambria Math" panose="02040503050406030204" pitchFamily="18" charset="0"/>
                                        </a:rPr>
                                        <m:t>0.05892</m:t>
                                      </m:r>
                                    </m:e>
                                    <m:e>
                                      <m:r>
                                        <a:rPr lang="en-GB" i="0">
                                          <a:latin typeface="Cambria Math" panose="02040503050406030204" pitchFamily="18" charset="0"/>
                                        </a:rPr>
                                        <m:t>0.01118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GB" i="0">
                                          <a:latin typeface="Cambria Math" panose="02040503050406030204" pitchFamily="18" charset="0"/>
                                        </a:rPr>
                                        <m:t>0.01946</m:t>
                                      </m:r>
                                    </m:e>
                                    <m:e>
                                      <m:r>
                                        <a:rPr lang="en-GB" i="0">
                                          <a:latin typeface="Cambria Math" panose="02040503050406030204" pitchFamily="18" charset="0"/>
                                        </a:rPr>
                                        <m:t>0.10253 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0.17843</m:t>
                                </m:r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GB" i="0">
                                          <a:latin typeface="Cambria Math" panose="02040503050406030204" pitchFamily="18" charset="0"/>
                                        </a:rPr>
                                        <m:t>0.10253 </m:t>
                                      </m:r>
                                    </m:e>
                                    <m:e>
                                      <m:r>
                                        <a:rPr lang="en-GB" i="0">
                                          <a:latin typeface="Cambria Math" panose="02040503050406030204" pitchFamily="18" charset="0"/>
                                        </a:rPr>
                                        <m:t>0.01946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GB" i="0">
                                          <a:latin typeface="Cambria Math" panose="02040503050406030204" pitchFamily="18" charset="0"/>
                                        </a:rPr>
                                        <m:t>0.01118</m:t>
                                      </m:r>
                                    </m:e>
                                    <m:e>
                                      <m:r>
                                        <a:rPr lang="en-GB" i="0">
                                          <a:latin typeface="Cambria Math" panose="02040503050406030204" pitchFamily="18" charset="0"/>
                                        </a:rPr>
                                        <m:t>0.05892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i="0">
                                          <a:latin typeface="Cambria Math" panose="02040503050406030204" pitchFamily="18" charset="0"/>
                                        </a:rPr>
                                        <m:t>0.00212</m:t>
                                      </m:r>
                                    </m:e>
                                    <m:e>
                                      <m:r>
                                        <a:rPr lang="en-GB" i="0">
                                          <a:latin typeface="Cambria Math" panose="02040503050406030204" pitchFamily="18" charset="0"/>
                                        </a:rPr>
                                        <m:t>0.01118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GB" i="0">
                                          <a:latin typeface="Cambria Math" panose="02040503050406030204" pitchFamily="18" charset="0"/>
                                        </a:rPr>
                                        <m:t>0.10253 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i="0">
                                          <a:latin typeface="Cambria Math" panose="02040503050406030204" pitchFamily="18" charset="0"/>
                                        </a:rPr>
                                        <m:t>0.01946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GB" i="0">
                                          <a:latin typeface="Cambria Math" panose="02040503050406030204" pitchFamily="18" charset="0"/>
                                        </a:rPr>
                                        <m:t>0.05892</m:t>
                                      </m:r>
                                    </m:e>
                                    <m:e>
                                      <m:r>
                                        <a:rPr lang="en-GB" i="0">
                                          <a:latin typeface="Cambria Math" panose="02040503050406030204" pitchFamily="18" charset="0"/>
                                        </a:rPr>
                                        <m:t>0.01118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i="0">
                                          <a:latin typeface="Cambria Math" panose="02040503050406030204" pitchFamily="18" charset="0"/>
                                        </a:rPr>
                                        <m:t>0.01118</m:t>
                                      </m:r>
                                    </m:e>
                                    <m:e>
                                      <m:r>
                                        <a:rPr lang="en-GB" i="0">
                                          <a:latin typeface="Cambria Math" panose="02040503050406030204" pitchFamily="18" charset="0"/>
                                        </a:rPr>
                                        <m:t>0.00212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7636C6D-1043-4EAE-97A8-7A9873D69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173" y="940558"/>
                <a:ext cx="6094520" cy="13065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8A354D10-C0B2-404C-B34E-24E55AE67A7F}"/>
              </a:ext>
            </a:extLst>
          </p:cNvPr>
          <p:cNvSpPr txBox="1"/>
          <p:nvPr/>
        </p:nvSpPr>
        <p:spPr>
          <a:xfrm>
            <a:off x="1716594" y="6344717"/>
            <a:ext cx="99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Ảnh </a:t>
            </a:r>
            <a:r>
              <a:rPr lang="en-GB" i="1" dirty="0" err="1"/>
              <a:t>gốc</a:t>
            </a:r>
            <a:endParaRPr lang="en-GB" i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A4B236-0878-4D19-B965-0796E722FEC4}"/>
              </a:ext>
            </a:extLst>
          </p:cNvPr>
          <p:cNvSpPr txBox="1"/>
          <p:nvPr/>
        </p:nvSpPr>
        <p:spPr>
          <a:xfrm>
            <a:off x="4350059" y="6341398"/>
            <a:ext cx="3693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Ảnh </a:t>
            </a:r>
            <a:r>
              <a:rPr lang="en-GB" i="1" dirty="0" err="1"/>
              <a:t>sử</a:t>
            </a:r>
            <a:r>
              <a:rPr lang="en-GB" i="1" dirty="0"/>
              <a:t> </a:t>
            </a:r>
            <a:r>
              <a:rPr lang="en-GB" i="1" dirty="0" err="1"/>
              <a:t>dụng</a:t>
            </a:r>
            <a:r>
              <a:rPr lang="en-GB" i="1" dirty="0"/>
              <a:t> </a:t>
            </a:r>
            <a:r>
              <a:rPr lang="en-GB" i="1" dirty="0" err="1"/>
              <a:t>hàm</a:t>
            </a:r>
            <a:r>
              <a:rPr lang="en-GB" i="1" dirty="0"/>
              <a:t> cv2.GaussianBlur</a:t>
            </a:r>
          </a:p>
        </p:txBody>
      </p:sp>
      <p:pic>
        <p:nvPicPr>
          <p:cNvPr id="33" name="Picture 32" descr="A child with flowers on her head&#10;&#10;Description automatically generated with low confidence">
            <a:extLst>
              <a:ext uri="{FF2B5EF4-FFF2-40B4-BE49-F238E27FC236}">
                <a16:creationId xmlns:a16="http://schemas.microsoft.com/office/drawing/2014/main" id="{9FF8082B-007F-4FA7-9BFA-73A8972C14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52" y="2641307"/>
            <a:ext cx="3693110" cy="369311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6E9DE1B-6AF1-4C3B-8FBB-4C94211C3BDA}"/>
              </a:ext>
            </a:extLst>
          </p:cNvPr>
          <p:cNvSpPr txBox="1"/>
          <p:nvPr/>
        </p:nvSpPr>
        <p:spPr>
          <a:xfrm>
            <a:off x="8738190" y="6341398"/>
            <a:ext cx="254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/>
              <a:t>Ảnh </a:t>
            </a:r>
            <a:r>
              <a:rPr lang="en-GB" i="1" dirty="0" err="1"/>
              <a:t>sử</a:t>
            </a:r>
            <a:r>
              <a:rPr lang="en-GB" i="1" dirty="0"/>
              <a:t> </a:t>
            </a:r>
            <a:r>
              <a:rPr lang="en-GB" i="1" dirty="0" err="1"/>
              <a:t>dụng</a:t>
            </a:r>
            <a:r>
              <a:rPr lang="en-GB" i="1" dirty="0"/>
              <a:t> code </a:t>
            </a:r>
            <a:r>
              <a:rPr lang="en-GB" i="1" dirty="0" err="1"/>
              <a:t>tự</a:t>
            </a:r>
            <a:r>
              <a:rPr lang="en-GB" i="1" dirty="0"/>
              <a:t> </a:t>
            </a:r>
            <a:r>
              <a:rPr lang="en-GB" i="1" dirty="0" err="1"/>
              <a:t>viết</a:t>
            </a:r>
            <a:endParaRPr lang="en-GB" i="1" dirty="0"/>
          </a:p>
        </p:txBody>
      </p:sp>
      <p:pic>
        <p:nvPicPr>
          <p:cNvPr id="38" name="Picture 37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1EF3B010-0CF8-466D-9A0B-CDFADC8E15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084" y="2648287"/>
            <a:ext cx="3693111" cy="3693111"/>
          </a:xfrm>
          <a:prstGeom prst="rect">
            <a:avLst/>
          </a:prstGeom>
        </p:spPr>
      </p:pic>
      <p:pic>
        <p:nvPicPr>
          <p:cNvPr id="40" name="Picture 39" descr="A picture containing person, wall, indoor&#10;&#10;Description automatically generated">
            <a:extLst>
              <a:ext uri="{FF2B5EF4-FFF2-40B4-BE49-F238E27FC236}">
                <a16:creationId xmlns:a16="http://schemas.microsoft.com/office/drawing/2014/main" id="{4196B9F1-4720-4BC3-BDD7-F42586D4A7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246" y="2639963"/>
            <a:ext cx="3694454" cy="369445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AB3C90-F728-4AD4-A4D0-A795C1B0E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4C1ADD94-36EB-4AFF-B770-BF3A7D2833C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793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60764F-4A5E-4D24-A9E7-5A99BFA8649B}"/>
              </a:ext>
            </a:extLst>
          </p:cNvPr>
          <p:cNvSpPr txBox="1"/>
          <p:nvPr/>
        </p:nvSpPr>
        <p:spPr>
          <a:xfrm>
            <a:off x="2890835" y="905309"/>
            <a:ext cx="64429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GB" sz="2000" b="1" dirty="0"/>
              <a:t>Là </a:t>
            </a:r>
            <a:r>
              <a:rPr lang="en-GB" sz="2000" b="1" dirty="0" err="1"/>
              <a:t>bộ</a:t>
            </a:r>
            <a:r>
              <a:rPr lang="en-GB" sz="2000" b="1" dirty="0"/>
              <a:t> </a:t>
            </a:r>
            <a:r>
              <a:rPr lang="en-GB" sz="2000" b="1" dirty="0" err="1"/>
              <a:t>lọc</a:t>
            </a:r>
            <a:r>
              <a:rPr lang="en-GB" sz="2000" b="1" dirty="0"/>
              <a:t> phi  </a:t>
            </a:r>
            <a:r>
              <a:rPr lang="en-GB" sz="2000" b="1" dirty="0" err="1"/>
              <a:t>tuyến</a:t>
            </a:r>
            <a:endParaRPr lang="en-GB" sz="2000" b="1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GB" sz="2000" b="1" dirty="0" err="1"/>
              <a:t>Chọn</a:t>
            </a:r>
            <a:r>
              <a:rPr lang="en-GB" sz="2000" b="1" dirty="0"/>
              <a:t> </a:t>
            </a:r>
            <a:r>
              <a:rPr lang="en-GB" sz="2000" b="1" dirty="0" err="1"/>
              <a:t>ra</a:t>
            </a:r>
            <a:r>
              <a:rPr lang="en-GB" sz="2000" b="1" dirty="0"/>
              <a:t> điểm </a:t>
            </a:r>
            <a:r>
              <a:rPr lang="en-GB" sz="2000" b="1" dirty="0" err="1"/>
              <a:t>ảnh</a:t>
            </a:r>
            <a:r>
              <a:rPr lang="en-GB" sz="2000" b="1" dirty="0"/>
              <a:t> có giá </a:t>
            </a:r>
            <a:r>
              <a:rPr lang="en-GB" sz="2000" b="1" dirty="0" err="1"/>
              <a:t>trị</a:t>
            </a:r>
            <a:r>
              <a:rPr lang="en-GB" sz="2000" b="1" dirty="0"/>
              <a:t> </a:t>
            </a:r>
            <a:r>
              <a:rPr lang="en-GB" sz="2000" b="1" dirty="0" err="1"/>
              <a:t>nằm</a:t>
            </a:r>
            <a:r>
              <a:rPr lang="en-GB" sz="2000" b="1" dirty="0"/>
              <a:t> </a:t>
            </a:r>
            <a:r>
              <a:rPr lang="en-GB" sz="2000" b="1" dirty="0" err="1"/>
              <a:t>chính</a:t>
            </a:r>
            <a:r>
              <a:rPr lang="en-GB" sz="2000" b="1" dirty="0"/>
              <a:t> </a:t>
            </a:r>
            <a:r>
              <a:rPr lang="en-GB" sz="2000" b="1" dirty="0" err="1"/>
              <a:t>giữa</a:t>
            </a:r>
            <a:r>
              <a:rPr lang="en-GB" sz="2000" b="1" dirty="0"/>
              <a:t> trong các điểm </a:t>
            </a:r>
            <a:r>
              <a:rPr lang="en-GB" sz="2000" b="1" dirty="0" err="1"/>
              <a:t>ảnh</a:t>
            </a:r>
            <a:r>
              <a:rPr lang="en-GB" sz="2000" b="1" dirty="0"/>
              <a:t> </a:t>
            </a:r>
            <a:r>
              <a:rPr lang="en-GB" sz="2000" b="1" dirty="0" err="1"/>
              <a:t>lân</a:t>
            </a:r>
            <a:r>
              <a:rPr lang="en-GB" sz="2000" b="1" dirty="0"/>
              <a:t> </a:t>
            </a:r>
            <a:r>
              <a:rPr lang="en-GB" sz="2000" b="1" dirty="0" err="1"/>
              <a:t>cận</a:t>
            </a:r>
            <a:r>
              <a:rPr lang="en-GB" sz="2000" b="1" dirty="0"/>
              <a:t> </a:t>
            </a:r>
            <a:r>
              <a:rPr lang="en-GB" sz="2000" b="1" dirty="0" err="1"/>
              <a:t>làm</a:t>
            </a:r>
            <a:r>
              <a:rPr lang="en-GB" sz="2000" b="1" dirty="0"/>
              <a:t> </a:t>
            </a:r>
            <a:r>
              <a:rPr lang="en-GB" sz="2000" b="1" dirty="0" err="1"/>
              <a:t>đại</a:t>
            </a:r>
            <a:r>
              <a:rPr lang="en-GB" sz="2000" b="1" dirty="0"/>
              <a:t> </a:t>
            </a:r>
            <a:r>
              <a:rPr lang="en-GB" sz="2000" b="1" dirty="0" err="1"/>
              <a:t>diện</a:t>
            </a:r>
            <a:r>
              <a:rPr lang="en-GB" sz="2000" b="1" dirty="0"/>
              <a:t> </a:t>
            </a:r>
            <a:r>
              <a:rPr lang="en-GB" sz="2000" b="1" dirty="0" err="1"/>
              <a:t>cho</a:t>
            </a:r>
            <a:r>
              <a:rPr lang="en-GB" sz="2000" b="1" dirty="0"/>
              <a:t> của điểm </a:t>
            </a:r>
            <a:r>
              <a:rPr lang="en-GB" sz="2000" b="1" dirty="0" err="1"/>
              <a:t>ảnh</a:t>
            </a:r>
            <a:r>
              <a:rPr lang="en-GB" sz="2000" b="1" dirty="0"/>
              <a:t> </a:t>
            </a:r>
            <a:r>
              <a:rPr lang="en-GB" sz="2000" b="1" dirty="0" err="1"/>
              <a:t>đầu</a:t>
            </a:r>
            <a:r>
              <a:rPr lang="en-GB" sz="2000" b="1" dirty="0"/>
              <a:t> </a:t>
            </a:r>
            <a:r>
              <a:rPr lang="en-GB" sz="2000" b="1" dirty="0" err="1"/>
              <a:t>ra</a:t>
            </a:r>
            <a:endParaRPr lang="en-GB" sz="2000" b="1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GB" sz="2000" b="1" dirty="0" err="1"/>
              <a:t>Lọc</a:t>
            </a:r>
            <a:r>
              <a:rPr lang="en-GB" sz="2000" b="1" dirty="0"/>
              <a:t> </a:t>
            </a:r>
            <a:r>
              <a:rPr lang="en-GB" sz="2000" b="1" dirty="0" err="1"/>
              <a:t>nhiễu</a:t>
            </a:r>
            <a:r>
              <a:rPr lang="en-GB" sz="2000" b="1" dirty="0"/>
              <a:t> </a:t>
            </a:r>
            <a:r>
              <a:rPr lang="en-GB" sz="2000" b="1" dirty="0" err="1"/>
              <a:t>đốm</a:t>
            </a:r>
            <a:r>
              <a:rPr lang="en-GB" sz="2000" b="1" dirty="0"/>
              <a:t>, </a:t>
            </a:r>
            <a:r>
              <a:rPr lang="en-GB" sz="2000" b="1" dirty="0" err="1"/>
              <a:t>muối</a:t>
            </a:r>
            <a:r>
              <a:rPr lang="en-GB" sz="2000" b="1" dirty="0"/>
              <a:t> </a:t>
            </a:r>
            <a:r>
              <a:rPr lang="en-GB" sz="2000" b="1" dirty="0" err="1"/>
              <a:t>tiêu</a:t>
            </a:r>
            <a:endParaRPr lang="en-GB" sz="2000" b="1" dirty="0"/>
          </a:p>
        </p:txBody>
      </p:sp>
      <p:pic>
        <p:nvPicPr>
          <p:cNvPr id="10" name="Picture 9" descr="A child with flowers on her head&#10;&#10;Description automatically generated with low confidence">
            <a:extLst>
              <a:ext uri="{FF2B5EF4-FFF2-40B4-BE49-F238E27FC236}">
                <a16:creationId xmlns:a16="http://schemas.microsoft.com/office/drawing/2014/main" id="{2E0ED470-3968-44F4-8393-5CECFABAC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077" y="2626775"/>
            <a:ext cx="3694453" cy="3694453"/>
          </a:xfrm>
          <a:prstGeom prst="rect">
            <a:avLst/>
          </a:prstGeom>
        </p:spPr>
      </p:pic>
      <p:pic>
        <p:nvPicPr>
          <p:cNvPr id="12" name="Picture 11" descr="A child with flowers on her head&#10;&#10;Description automatically generated with low confidence">
            <a:extLst>
              <a:ext uri="{FF2B5EF4-FFF2-40B4-BE49-F238E27FC236}">
                <a16:creationId xmlns:a16="http://schemas.microsoft.com/office/drawing/2014/main" id="{4AFD97AE-90C0-4553-B737-E6ACC1F571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246" y="2646945"/>
            <a:ext cx="3694453" cy="36944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8939856-9AF3-4AF6-A83E-375B01DD137F}"/>
                  </a:ext>
                </a:extLst>
              </p:cNvPr>
              <p:cNvSpPr txBox="1"/>
              <p:nvPr/>
            </p:nvSpPr>
            <p:spPr>
              <a:xfrm>
                <a:off x="4932850" y="2266084"/>
                <a:ext cx="23589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2000" b="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en-US" sz="200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GB" sz="2000" b="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8939856-9AF3-4AF6-A83E-375B01DD1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850" y="2266084"/>
                <a:ext cx="2358908" cy="400110"/>
              </a:xfrm>
              <a:prstGeom prst="rect">
                <a:avLst/>
              </a:prstGeom>
              <a:blipFill>
                <a:blip r:embed="rId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FA184536-5553-4A48-9631-EF6AA7F3FCAF}"/>
              </a:ext>
            </a:extLst>
          </p:cNvPr>
          <p:cNvSpPr txBox="1"/>
          <p:nvPr/>
        </p:nvSpPr>
        <p:spPr>
          <a:xfrm>
            <a:off x="1716594" y="6344717"/>
            <a:ext cx="99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Ảnh </a:t>
            </a:r>
            <a:r>
              <a:rPr lang="en-GB" i="1" dirty="0" err="1"/>
              <a:t>gốc</a:t>
            </a:r>
            <a:endParaRPr lang="en-GB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BFAD71-3D83-46DB-B962-D5D6B12151FE}"/>
              </a:ext>
            </a:extLst>
          </p:cNvPr>
          <p:cNvSpPr txBox="1"/>
          <p:nvPr/>
        </p:nvSpPr>
        <p:spPr>
          <a:xfrm>
            <a:off x="4350059" y="6341398"/>
            <a:ext cx="3693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Ảnh </a:t>
            </a:r>
            <a:r>
              <a:rPr lang="en-GB" i="1" dirty="0" err="1"/>
              <a:t>sử</a:t>
            </a:r>
            <a:r>
              <a:rPr lang="en-GB" i="1" dirty="0"/>
              <a:t> </a:t>
            </a:r>
            <a:r>
              <a:rPr lang="en-GB" i="1" dirty="0" err="1"/>
              <a:t>dụng</a:t>
            </a:r>
            <a:r>
              <a:rPr lang="en-GB" i="1" dirty="0"/>
              <a:t> </a:t>
            </a:r>
            <a:r>
              <a:rPr lang="en-GB" i="1" dirty="0" err="1"/>
              <a:t>hàm</a:t>
            </a:r>
            <a:r>
              <a:rPr lang="en-GB" i="1" dirty="0"/>
              <a:t> cv2.MedianBlur</a:t>
            </a:r>
          </a:p>
        </p:txBody>
      </p:sp>
      <p:pic>
        <p:nvPicPr>
          <p:cNvPr id="15" name="Picture 14" descr="A child with flowers on her head&#10;&#10;Description automatically generated with low confidence">
            <a:extLst>
              <a:ext uri="{FF2B5EF4-FFF2-40B4-BE49-F238E27FC236}">
                <a16:creationId xmlns:a16="http://schemas.microsoft.com/office/drawing/2014/main" id="{B1FD72F7-84C1-4444-BFA9-771592918B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52" y="2641307"/>
            <a:ext cx="3693110" cy="36931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0130E04-F5FD-4EC0-9F6E-CCC79019742B}"/>
              </a:ext>
            </a:extLst>
          </p:cNvPr>
          <p:cNvSpPr txBox="1"/>
          <p:nvPr/>
        </p:nvSpPr>
        <p:spPr>
          <a:xfrm>
            <a:off x="8738190" y="6341398"/>
            <a:ext cx="254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/>
              <a:t>Ảnh </a:t>
            </a:r>
            <a:r>
              <a:rPr lang="en-GB" i="1" dirty="0" err="1"/>
              <a:t>sử</a:t>
            </a:r>
            <a:r>
              <a:rPr lang="en-GB" i="1" dirty="0"/>
              <a:t> </a:t>
            </a:r>
            <a:r>
              <a:rPr lang="en-GB" i="1" dirty="0" err="1"/>
              <a:t>dụng</a:t>
            </a:r>
            <a:r>
              <a:rPr lang="en-GB" i="1" dirty="0"/>
              <a:t> code </a:t>
            </a:r>
            <a:r>
              <a:rPr lang="en-GB" i="1" dirty="0" err="1"/>
              <a:t>tự</a:t>
            </a:r>
            <a:r>
              <a:rPr lang="en-GB" i="1" dirty="0"/>
              <a:t> </a:t>
            </a:r>
            <a:r>
              <a:rPr lang="en-GB" i="1" dirty="0" err="1"/>
              <a:t>viết</a:t>
            </a:r>
            <a:endParaRPr lang="en-GB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33CFEC-69D2-4CBC-8293-333B4E5CFCE9}"/>
              </a:ext>
            </a:extLst>
          </p:cNvPr>
          <p:cNvSpPr txBox="1"/>
          <p:nvPr/>
        </p:nvSpPr>
        <p:spPr>
          <a:xfrm>
            <a:off x="2759273" y="300364"/>
            <a:ext cx="6094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3200" b="1" dirty="0"/>
              <a:t>BỘ LỌC TRUNG VỊ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4B9EA2-6630-4F91-8466-F781BF176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4C1ADD94-36EB-4AFF-B770-BF3A7D2833C3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7538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002C7C-5B30-4FA1-9F5E-7A2C45AC1DA0}"/>
              </a:ext>
            </a:extLst>
          </p:cNvPr>
          <p:cNvSpPr txBox="1"/>
          <p:nvPr/>
        </p:nvSpPr>
        <p:spPr>
          <a:xfrm>
            <a:off x="2759273" y="300364"/>
            <a:ext cx="6094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3200" b="1" dirty="0"/>
              <a:t>BỘ LỌC LAPLACIAN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DC5280D-CC82-4847-BDC3-F0CC94B0C99C}"/>
                  </a:ext>
                </a:extLst>
              </p:cNvPr>
              <p:cNvSpPr txBox="1"/>
              <p:nvPr/>
            </p:nvSpPr>
            <p:spPr>
              <a:xfrm>
                <a:off x="8487583" y="782593"/>
                <a:ext cx="3045780" cy="9875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GB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200" i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GB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DC5280D-CC82-4847-BDC3-F0CC94B0C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7583" y="782593"/>
                <a:ext cx="3045780" cy="9875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375DC3E0-8830-4306-9F98-46D43C6D6A0C}"/>
              </a:ext>
            </a:extLst>
          </p:cNvPr>
          <p:cNvSpPr txBox="1"/>
          <p:nvPr/>
        </p:nvSpPr>
        <p:spPr>
          <a:xfrm>
            <a:off x="377789" y="757878"/>
            <a:ext cx="2884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GB" sz="2000" b="1" dirty="0"/>
              <a:t>Là </a:t>
            </a:r>
            <a:r>
              <a:rPr lang="en-GB" sz="2000" b="1" dirty="0" err="1"/>
              <a:t>bộ</a:t>
            </a:r>
            <a:r>
              <a:rPr lang="en-GB" sz="2000" b="1" dirty="0"/>
              <a:t> </a:t>
            </a:r>
            <a:r>
              <a:rPr lang="en-GB" sz="2000" b="1" dirty="0" err="1"/>
              <a:t>lọc</a:t>
            </a:r>
            <a:r>
              <a:rPr lang="en-GB" sz="2000" b="1" dirty="0"/>
              <a:t> </a:t>
            </a:r>
            <a:r>
              <a:rPr lang="en-GB" sz="2000" b="1" dirty="0" err="1"/>
              <a:t>tuyến</a:t>
            </a:r>
            <a:r>
              <a:rPr lang="en-GB" sz="2000" b="1" dirty="0"/>
              <a:t> </a:t>
            </a:r>
            <a:r>
              <a:rPr lang="en-GB" sz="2000" b="1" dirty="0" err="1"/>
              <a:t>tính</a:t>
            </a:r>
            <a:endParaRPr lang="en-GB" sz="2000" b="1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GB" sz="2000" b="1" dirty="0"/>
              <a:t>Tìm </a:t>
            </a:r>
            <a:r>
              <a:rPr lang="en-GB" sz="2000" b="1" dirty="0" err="1"/>
              <a:t>biên</a:t>
            </a:r>
            <a:r>
              <a:rPr lang="en-GB" sz="2000" b="1" dirty="0"/>
              <a:t> </a:t>
            </a:r>
            <a:r>
              <a:rPr lang="en-GB" sz="2000" b="1" dirty="0" err="1"/>
              <a:t>ảnh</a:t>
            </a:r>
            <a:endParaRPr lang="en-GB" sz="2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7D89CF-7684-4676-8A8B-8C5657B4FC03}"/>
              </a:ext>
            </a:extLst>
          </p:cNvPr>
          <p:cNvSpPr txBox="1"/>
          <p:nvPr/>
        </p:nvSpPr>
        <p:spPr>
          <a:xfrm>
            <a:off x="1716594" y="6344717"/>
            <a:ext cx="99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Ảnh </a:t>
            </a:r>
            <a:r>
              <a:rPr lang="en-GB" i="1" dirty="0" err="1"/>
              <a:t>gốc</a:t>
            </a:r>
            <a:endParaRPr lang="en-GB" i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65D4B0-3183-45CC-B43E-B0D5C71DAC71}"/>
              </a:ext>
            </a:extLst>
          </p:cNvPr>
          <p:cNvSpPr txBox="1"/>
          <p:nvPr/>
        </p:nvSpPr>
        <p:spPr>
          <a:xfrm>
            <a:off x="4498019" y="6341398"/>
            <a:ext cx="319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Ảnh </a:t>
            </a:r>
            <a:r>
              <a:rPr lang="en-GB" i="1" dirty="0" err="1"/>
              <a:t>sử</a:t>
            </a:r>
            <a:r>
              <a:rPr lang="en-GB" i="1" dirty="0"/>
              <a:t> </a:t>
            </a:r>
            <a:r>
              <a:rPr lang="en-GB" i="1" dirty="0" err="1"/>
              <a:t>dụng</a:t>
            </a:r>
            <a:r>
              <a:rPr lang="en-GB" i="1" dirty="0"/>
              <a:t> </a:t>
            </a:r>
            <a:r>
              <a:rPr lang="en-GB" i="1" dirty="0" err="1"/>
              <a:t>hàm</a:t>
            </a:r>
            <a:r>
              <a:rPr lang="en-GB" i="1" dirty="0"/>
              <a:t> cv2.Laplacian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456EA1-427D-42F0-B44E-67F037274AD4}"/>
              </a:ext>
            </a:extLst>
          </p:cNvPr>
          <p:cNvSpPr txBox="1"/>
          <p:nvPr/>
        </p:nvSpPr>
        <p:spPr>
          <a:xfrm>
            <a:off x="8738190" y="6341398"/>
            <a:ext cx="254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/>
              <a:t>Ảnh </a:t>
            </a:r>
            <a:r>
              <a:rPr lang="en-GB" i="1" dirty="0" err="1"/>
              <a:t>sử</a:t>
            </a:r>
            <a:r>
              <a:rPr lang="en-GB" i="1" dirty="0"/>
              <a:t> </a:t>
            </a:r>
            <a:r>
              <a:rPr lang="en-GB" i="1" dirty="0" err="1"/>
              <a:t>dụng</a:t>
            </a:r>
            <a:r>
              <a:rPr lang="en-GB" i="1" dirty="0"/>
              <a:t> code </a:t>
            </a:r>
            <a:r>
              <a:rPr lang="en-GB" i="1" dirty="0" err="1"/>
              <a:t>tự</a:t>
            </a:r>
            <a:r>
              <a:rPr lang="en-GB" i="1" dirty="0"/>
              <a:t> </a:t>
            </a:r>
            <a:r>
              <a:rPr lang="en-GB" i="1" dirty="0" err="1"/>
              <a:t>viết</a:t>
            </a:r>
            <a:endParaRPr lang="en-GB" i="1" dirty="0"/>
          </a:p>
        </p:txBody>
      </p:sp>
      <p:pic>
        <p:nvPicPr>
          <p:cNvPr id="31" name="Picture 30" descr="A picture containing person, wall, person, indoor&#10;&#10;Description automatically generated">
            <a:extLst>
              <a:ext uri="{FF2B5EF4-FFF2-40B4-BE49-F238E27FC236}">
                <a16:creationId xmlns:a16="http://schemas.microsoft.com/office/drawing/2014/main" id="{9565123D-8194-421F-9D5E-98629E1FF3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44" y="2617551"/>
            <a:ext cx="3707739" cy="3707739"/>
          </a:xfrm>
          <a:prstGeom prst="rect">
            <a:avLst/>
          </a:prstGeom>
        </p:spPr>
      </p:pic>
      <p:pic>
        <p:nvPicPr>
          <p:cNvPr id="33" name="Picture 32" descr="A picture containing dark, ape, primate&#10;&#10;Description automatically generated">
            <a:extLst>
              <a:ext uri="{FF2B5EF4-FFF2-40B4-BE49-F238E27FC236}">
                <a16:creationId xmlns:a16="http://schemas.microsoft.com/office/drawing/2014/main" id="{C4CB99E9-85C2-4CBE-A4C7-8B1C763691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445" y="2626302"/>
            <a:ext cx="3693110" cy="3693110"/>
          </a:xfrm>
          <a:prstGeom prst="rect">
            <a:avLst/>
          </a:prstGeom>
        </p:spPr>
      </p:pic>
      <p:pic>
        <p:nvPicPr>
          <p:cNvPr id="35" name="Picture 34" descr="A picture containing ape, dark, primate&#10;&#10;Description automatically generated">
            <a:extLst>
              <a:ext uri="{FF2B5EF4-FFF2-40B4-BE49-F238E27FC236}">
                <a16:creationId xmlns:a16="http://schemas.microsoft.com/office/drawing/2014/main" id="{3DA09291-E841-49EC-AE8B-6C6D0AD1AA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918" y="2611673"/>
            <a:ext cx="3693110" cy="36931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CD3B7D7-A12D-461B-A990-ECEA14DFEF93}"/>
                  </a:ext>
                </a:extLst>
              </p:cNvPr>
              <p:cNvSpPr txBox="1"/>
              <p:nvPr/>
            </p:nvSpPr>
            <p:spPr>
              <a:xfrm>
                <a:off x="563436" y="1548251"/>
                <a:ext cx="8863463" cy="8930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180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∆</m:t>
                      </m:r>
                      <m:r>
                        <a:rPr lang="en-GB" sz="180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𝑓</m:t>
                      </m:r>
                      <m:d>
                        <m:dPr>
                          <m:ctrlP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𝑥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,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𝑦</m:t>
                          </m:r>
                        </m:e>
                      </m:d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𝑓</m:t>
                          </m:r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+</m:t>
                      </m:r>
                      <m:f>
                        <m:fPr>
                          <m:ctrlP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𝑓</m:t>
                          </m:r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+1,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−1,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e>
                      </m:d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−4</m:t>
                      </m:r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CD3B7D7-A12D-461B-A990-ECEA14DFE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36" y="1548251"/>
                <a:ext cx="8863463" cy="8930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568E75-3338-4342-A30C-82DF65BA8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26899" y="6495617"/>
            <a:ext cx="2743200" cy="365125"/>
          </a:xfrm>
        </p:spPr>
        <p:txBody>
          <a:bodyPr/>
          <a:lstStyle/>
          <a:p>
            <a:fld id="{4C1ADD94-36EB-4AFF-B770-BF3A7D2833C3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9634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CD6F2BB13DADB345882905426723F21F" ma:contentTypeVersion="8" ma:contentTypeDescription="Tạo tài liệu mới." ma:contentTypeScope="" ma:versionID="766fb7cc3ed457fc714f61dd88eb6fd5">
  <xsd:schema xmlns:xsd="http://www.w3.org/2001/XMLSchema" xmlns:xs="http://www.w3.org/2001/XMLSchema" xmlns:p="http://schemas.microsoft.com/office/2006/metadata/properties" xmlns:ns2="cfabd2e2-cd6f-4303-b59c-3fa5959453df" targetNamespace="http://schemas.microsoft.com/office/2006/metadata/properties" ma:root="true" ma:fieldsID="91c1ae1af028981f2f0757140ef69aec" ns2:_="">
    <xsd:import namespace="cfabd2e2-cd6f-4303-b59c-3fa5959453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abd2e2-cd6f-4303-b59c-3fa5959453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8C62874-4B50-4FF7-B715-F325F4D62827}"/>
</file>

<file path=customXml/itemProps2.xml><?xml version="1.0" encoding="utf-8"?>
<ds:datastoreItem xmlns:ds="http://schemas.openxmlformats.org/officeDocument/2006/customXml" ds:itemID="{350B185B-0CC2-47B8-9480-AF7AC92F3C9C}"/>
</file>

<file path=customXml/itemProps3.xml><?xml version="1.0" encoding="utf-8"?>
<ds:datastoreItem xmlns:ds="http://schemas.openxmlformats.org/officeDocument/2006/customXml" ds:itemID="{95C885BE-D264-4E86-8E78-5C25AA8001A8}"/>
</file>

<file path=docProps/app.xml><?xml version="1.0" encoding="utf-8"?>
<Properties xmlns="http://schemas.openxmlformats.org/officeDocument/2006/extended-properties" xmlns:vt="http://schemas.openxmlformats.org/officeDocument/2006/docPropsVTypes">
  <TotalTime>3284</TotalTime>
  <Words>947</Words>
  <Application>Microsoft Office PowerPoint</Application>
  <PresentationFormat>Widescreen</PresentationFormat>
  <Paragraphs>159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Vuong Kieu Oanh 20172742</dc:creator>
  <cp:lastModifiedBy>Vuong Kieu Oanh 20172742</cp:lastModifiedBy>
  <cp:revision>51</cp:revision>
  <dcterms:created xsi:type="dcterms:W3CDTF">2021-06-22T16:25:39Z</dcterms:created>
  <dcterms:modified xsi:type="dcterms:W3CDTF">2021-06-30T02:43:53Z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0x010100CD6F2BB13DADB345882905426723F21F</vt:lpwstr>
  </property>
</Properties>
</file>