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4" autoAdjust="0"/>
    <p:restoredTop sz="94658" autoAdjust="0"/>
  </p:normalViewPr>
  <p:slideViewPr>
    <p:cSldViewPr>
      <p:cViewPr varScale="1">
        <p:scale>
          <a:sx n="78" d="100"/>
          <a:sy n="78" d="100"/>
        </p:scale>
        <p:origin x="-1475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069" y="-69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1EFAF-293D-4E56-AE95-2600923D6A30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北京吉视汇通科技有限责任公司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CD296-E0DF-41C0-A063-55A1DC640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560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61C80-256C-41A2-9F79-115F8563B6A8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北京吉视汇通科技有限责任公司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3A4F-B08A-4FE0-8314-1C8F332C0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83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A4F-B08A-4FE0-8314-1C8F332C0A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08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06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018040" y="6453336"/>
            <a:ext cx="87444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04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018040" y="6453336"/>
            <a:ext cx="87444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18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018040" y="6453336"/>
            <a:ext cx="87444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1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018040" y="6453336"/>
            <a:ext cx="87444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28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018040" y="6453336"/>
            <a:ext cx="87444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99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018040" y="6453336"/>
            <a:ext cx="87444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53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220486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220486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018040" y="6453336"/>
            <a:ext cx="87444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89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018040" y="6453336"/>
            <a:ext cx="87444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60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018040" y="6453336"/>
            <a:ext cx="87444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82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173052" y="971436"/>
            <a:ext cx="2094692" cy="369218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018040" y="6453336"/>
            <a:ext cx="87444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51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3008313" cy="8864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08720"/>
            <a:ext cx="5111750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018040" y="6453336"/>
            <a:ext cx="87444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6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Pictures\图片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2" y="5805884"/>
            <a:ext cx="544353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348880"/>
            <a:ext cx="8229600" cy="377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26" name="Picture 2" descr="C:\Users\Administrator\Pictures\logo_1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14"/>
            <a:ext cx="652027" cy="6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Pictures\logo_2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632"/>
            <a:ext cx="1296144" cy="3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8" r:id="rId8"/>
    <p:sldLayoutId id="2147483704" r:id="rId9"/>
    <p:sldLayoutId id="2147483705" r:id="rId10"/>
    <p:sldLayoutId id="2147483706" r:id="rId11"/>
    <p:sldLayoutId id="214748370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yun.com/" TargetMode="External"/><Relationship Id="rId2" Type="http://schemas.openxmlformats.org/officeDocument/2006/relationships/hyperlink" Target="https://cloud.baidu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uputech.com/" TargetMode="External"/><Relationship Id="rId4" Type="http://schemas.openxmlformats.org/officeDocument/2006/relationships/hyperlink" Target="https://cloud.tencen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63688" y="4725144"/>
            <a:ext cx="6624736" cy="504056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2000" i="1" dirty="0" smtClean="0">
                <a:solidFill>
                  <a:schemeClr val="accent1"/>
                </a:solidFill>
              </a:rPr>
              <a:t>并未对开发资料进行验证，文中信息来自各平台官方资料</a:t>
            </a:r>
            <a:endParaRPr lang="zh-CN" altLang="en-US" sz="2000" i="1" dirty="0">
              <a:solidFill>
                <a:schemeClr val="accen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032" y="2492896"/>
            <a:ext cx="7772400" cy="792088"/>
          </a:xfrm>
        </p:spPr>
        <p:txBody>
          <a:bodyPr/>
          <a:lstStyle/>
          <a:p>
            <a:r>
              <a:rPr lang="en-US" altLang="zh-CN" dirty="0" smtClean="0"/>
              <a:t>AI </a:t>
            </a:r>
            <a:r>
              <a:rPr lang="zh-CN" altLang="en-US" dirty="0" smtClean="0"/>
              <a:t>图像智能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89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39">
        <p:fade/>
      </p:transition>
    </mc:Choice>
    <mc:Fallback>
      <p:transition spd="med" advTm="16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阿里云</a:t>
            </a:r>
            <a:r>
              <a:rPr lang="en-US" altLang="zh-CN" b="1" dirty="0" smtClean="0"/>
              <a:t>—</a:t>
            </a:r>
            <a:r>
              <a:rPr lang="zh-CN" altLang="en-US" b="1" dirty="0" smtClean="0">
                <a:solidFill>
                  <a:schemeClr val="accent6"/>
                </a:solidFill>
              </a:rPr>
              <a:t>人脸识别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3360" y="1700808"/>
            <a:ext cx="78598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功能</a:t>
            </a:r>
            <a:r>
              <a:rPr lang="zh-CN" altLang="en-US" dirty="0" smtClean="0"/>
              <a:t>：</a:t>
            </a:r>
            <a:r>
              <a:rPr lang="zh-CN" altLang="en-US" sz="1600" dirty="0"/>
              <a:t>人脸检测定位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识别图像中是否有人脸并给出人脸区域，进行人脸检测后返回</a:t>
            </a:r>
            <a:r>
              <a:rPr lang="zh-CN" altLang="en-US" sz="1400" dirty="0" smtClean="0">
                <a:solidFill>
                  <a:schemeClr val="accent1"/>
                </a:solidFill>
              </a:rPr>
              <a:t>检测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>
                <a:solidFill>
                  <a:schemeClr val="accent1"/>
                </a:solidFill>
              </a:rPr>
              <a:t>	</a:t>
            </a:r>
            <a:r>
              <a:rPr lang="zh-CN" altLang="en-US" sz="1400" dirty="0" smtClean="0">
                <a:solidFill>
                  <a:schemeClr val="accent1"/>
                </a:solidFill>
              </a:rPr>
              <a:t>到</a:t>
            </a:r>
            <a:r>
              <a:rPr lang="zh-CN" altLang="en-US" sz="1400" dirty="0">
                <a:solidFill>
                  <a:schemeClr val="accent1"/>
                </a:solidFill>
              </a:rPr>
              <a:t>的人脸矩形框</a:t>
            </a:r>
            <a:r>
              <a:rPr lang="zh-CN" altLang="en-US" sz="1400" dirty="0" smtClean="0">
                <a:solidFill>
                  <a:schemeClr val="accent1"/>
                </a:solidFill>
              </a:rPr>
              <a:t>坐标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人脸属性</a:t>
            </a:r>
            <a:r>
              <a:rPr lang="zh-CN" altLang="en-US" sz="1600" dirty="0" smtClean="0"/>
              <a:t>识别</a:t>
            </a:r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识别各个检测人脸的</a:t>
            </a:r>
            <a:r>
              <a:rPr lang="zh-CN" altLang="en-US" sz="1400" dirty="0" smtClean="0">
                <a:solidFill>
                  <a:schemeClr val="accent1"/>
                </a:solidFill>
              </a:rPr>
              <a:t>性别、年龄</a:t>
            </a:r>
            <a:r>
              <a:rPr lang="zh-CN" altLang="en-US" sz="1400" dirty="0">
                <a:solidFill>
                  <a:schemeClr val="accent1"/>
                </a:solidFill>
              </a:rPr>
              <a:t>、</a:t>
            </a:r>
            <a:r>
              <a:rPr lang="zh-CN" altLang="en-US" sz="1400" dirty="0" smtClean="0">
                <a:solidFill>
                  <a:schemeClr val="accent1"/>
                </a:solidFill>
              </a:rPr>
              <a:t>表情、眼镜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>
                <a:solidFill>
                  <a:schemeClr val="accent1"/>
                </a:solidFill>
              </a:rPr>
              <a:t>	</a:t>
            </a:r>
            <a:r>
              <a:rPr lang="zh-CN" altLang="en-US" sz="1400" dirty="0" smtClean="0">
                <a:solidFill>
                  <a:schemeClr val="accent1"/>
                </a:solidFill>
              </a:rPr>
              <a:t>四</a:t>
            </a:r>
            <a:r>
              <a:rPr lang="zh-CN" altLang="en-US" sz="1400" dirty="0">
                <a:solidFill>
                  <a:schemeClr val="accent1"/>
                </a:solidFill>
              </a:rPr>
              <a:t>种属性</a:t>
            </a:r>
            <a:r>
              <a:rPr lang="en-US" altLang="zh-CN" sz="1400" dirty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人脸比对、人脸查找</a:t>
            </a:r>
            <a:r>
              <a:rPr lang="en-US" altLang="zh-CN" sz="1600" dirty="0"/>
              <a:t>1</a:t>
            </a:r>
            <a:r>
              <a:rPr lang="zh-CN" altLang="en-US" sz="1600" dirty="0"/>
              <a:t>：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70203" y="2699628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应用场景</a:t>
            </a:r>
            <a:r>
              <a:rPr lang="zh-CN" altLang="en-US" dirty="0" smtClean="0"/>
              <a:t>：</a:t>
            </a:r>
            <a:r>
              <a:rPr lang="zh-CN" altLang="en-US" sz="1600" dirty="0"/>
              <a:t>身份验证场景、安防监控</a:t>
            </a:r>
            <a:r>
              <a:rPr lang="zh-CN" altLang="en-US" sz="1600" dirty="0" smtClean="0"/>
              <a:t>场景。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212976"/>
            <a:ext cx="782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产品优势</a:t>
            </a:r>
            <a:r>
              <a:rPr lang="zh-CN" altLang="en-US" dirty="0" smtClean="0"/>
              <a:t>：</a:t>
            </a:r>
            <a:r>
              <a:rPr lang="zh-CN" altLang="en-US" sz="1600" dirty="0"/>
              <a:t>识别精准度</a:t>
            </a:r>
            <a:r>
              <a:rPr lang="zh-CN" altLang="en-US" sz="1600" dirty="0" smtClean="0"/>
              <a:t>高、</a:t>
            </a:r>
            <a:r>
              <a:rPr lang="zh-CN" altLang="en-US" sz="1600" dirty="0"/>
              <a:t>识别效率高</a:t>
            </a:r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支持实时识别</a:t>
            </a:r>
            <a:r>
              <a:rPr lang="en-US" altLang="zh-CN" sz="1400" dirty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服务定制化、一站式解决方案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717032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使用方式</a:t>
            </a:r>
            <a:r>
              <a:rPr lang="zh-CN" altLang="en-US" dirty="0" smtClean="0"/>
              <a:t>：</a:t>
            </a:r>
            <a:r>
              <a:rPr lang="zh-CN" altLang="en-US" sz="1600" dirty="0"/>
              <a:t>在线</a:t>
            </a:r>
            <a:r>
              <a:rPr lang="zh-CN" altLang="en-US" sz="1600" dirty="0" smtClean="0"/>
              <a:t>接口、</a:t>
            </a:r>
            <a:r>
              <a:rPr lang="zh-CN" altLang="en-US" sz="1600" dirty="0"/>
              <a:t>离线</a:t>
            </a:r>
            <a:r>
              <a:rPr lang="en-US" altLang="zh-CN" sz="1600" dirty="0" smtClean="0"/>
              <a:t>SDK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221088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定价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免费试用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按次收费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2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阿里云</a:t>
            </a:r>
            <a:r>
              <a:rPr lang="en-US" altLang="zh-CN" b="1" dirty="0" smtClean="0"/>
              <a:t>—</a:t>
            </a:r>
            <a:r>
              <a:rPr lang="zh-CN" altLang="en-US" b="1" dirty="0" smtClean="0">
                <a:solidFill>
                  <a:schemeClr val="accent6"/>
                </a:solidFill>
              </a:rPr>
              <a:t>图像识别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3360" y="1700808"/>
            <a:ext cx="71481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功能</a:t>
            </a:r>
            <a:r>
              <a:rPr lang="zh-CN" altLang="en-US" dirty="0" smtClean="0"/>
              <a:t>：</a:t>
            </a:r>
            <a:r>
              <a:rPr lang="zh-CN" altLang="en-US" sz="1600" dirty="0"/>
              <a:t>图像打标</a:t>
            </a:r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日常生活各场景中常见的内容品类，如电脑、水杯、汽车等</a:t>
            </a:r>
            <a:r>
              <a:rPr lang="en-US" altLang="zh-CN" sz="1400" dirty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zh-CN" altLang="en-US" sz="1600" dirty="0" smtClean="0"/>
              <a:t>场景识别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自动识别图像中的数十种常见的场景，如天空、草地、人物</a:t>
            </a:r>
            <a:r>
              <a:rPr lang="zh-CN" altLang="en-US" sz="1400" dirty="0" smtClean="0">
                <a:solidFill>
                  <a:schemeClr val="accent1"/>
                </a:solidFill>
              </a:rPr>
              <a:t>等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 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70203" y="2492896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应用场景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智能相册、视频场景分析。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059668"/>
            <a:ext cx="782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产品优势</a:t>
            </a:r>
            <a:r>
              <a:rPr lang="zh-CN" altLang="en-US" dirty="0" smtClean="0"/>
              <a:t>：</a:t>
            </a:r>
            <a:r>
              <a:rPr lang="zh-CN" altLang="en-US" sz="1600" dirty="0"/>
              <a:t>识别精准度</a:t>
            </a:r>
            <a:r>
              <a:rPr lang="zh-CN" altLang="en-US" sz="1600" dirty="0" smtClean="0"/>
              <a:t>高、</a:t>
            </a:r>
            <a:r>
              <a:rPr lang="zh-CN" altLang="en-US" sz="1600" dirty="0"/>
              <a:t>识别效率高</a:t>
            </a:r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支持实时识别</a:t>
            </a:r>
            <a:r>
              <a:rPr lang="en-US" altLang="zh-CN" sz="1400" dirty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服务定制化、一站式解决方案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635732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使用方式</a:t>
            </a:r>
            <a:r>
              <a:rPr lang="zh-CN" altLang="en-US" dirty="0" smtClean="0"/>
              <a:t>：</a:t>
            </a:r>
            <a:r>
              <a:rPr lang="zh-CN" altLang="en-US" sz="1600" dirty="0"/>
              <a:t>在线</a:t>
            </a:r>
            <a:r>
              <a:rPr lang="zh-CN" altLang="en-US" sz="1600" dirty="0" smtClean="0"/>
              <a:t>接口。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211796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定价</a:t>
            </a:r>
            <a:r>
              <a:rPr lang="zh-CN" altLang="en-US" dirty="0" smtClean="0"/>
              <a:t>：</a:t>
            </a:r>
            <a:r>
              <a:rPr lang="zh-CN" altLang="en-US" sz="1600" dirty="0"/>
              <a:t>计费方式有两种，后付费和预付资源包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83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阿里云</a:t>
            </a:r>
            <a:r>
              <a:rPr lang="en-US" altLang="zh-CN" b="1" dirty="0" smtClean="0"/>
              <a:t>—</a:t>
            </a:r>
            <a:r>
              <a:rPr lang="zh-CN" altLang="en-US" b="1" dirty="0" smtClean="0">
                <a:solidFill>
                  <a:schemeClr val="accent6"/>
                </a:solidFill>
              </a:rPr>
              <a:t>图像搜索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3360" y="1700808"/>
            <a:ext cx="740779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功能</a:t>
            </a:r>
            <a:r>
              <a:rPr lang="zh-CN" altLang="en-US" dirty="0" smtClean="0"/>
              <a:t>：</a:t>
            </a:r>
            <a:r>
              <a:rPr lang="zh-CN" altLang="en-US" sz="1600" dirty="0"/>
              <a:t>商品图像搜索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商品查找、商品推荐</a:t>
            </a:r>
            <a:r>
              <a:rPr lang="en-US" altLang="zh-CN" sz="1400" dirty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、通用图像搜索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图库网站图像搜索</a:t>
            </a:r>
            <a:r>
              <a:rPr lang="zh-CN" altLang="en-US" sz="1400" dirty="0" smtClean="0">
                <a:solidFill>
                  <a:schemeClr val="accent1"/>
                </a:solidFill>
              </a:rPr>
              <a:t>、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>
                <a:solidFill>
                  <a:schemeClr val="accent1"/>
                </a:solidFill>
              </a:rPr>
              <a:t>	</a:t>
            </a:r>
            <a:r>
              <a:rPr lang="zh-CN" altLang="en-US" sz="1400" dirty="0" smtClean="0">
                <a:solidFill>
                  <a:schemeClr val="accent1"/>
                </a:solidFill>
              </a:rPr>
              <a:t>原创</a:t>
            </a:r>
            <a:r>
              <a:rPr lang="zh-CN" altLang="en-US" sz="1400" dirty="0">
                <a:solidFill>
                  <a:schemeClr val="accent1"/>
                </a:solidFill>
              </a:rPr>
              <a:t>设计图像搜索</a:t>
            </a:r>
            <a:r>
              <a:rPr lang="en-US" altLang="zh-CN" sz="1400" dirty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 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70203" y="2492896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应用场景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电商图库类场景、通用图库类场景。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059668"/>
            <a:ext cx="78296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产品优势</a:t>
            </a:r>
            <a:r>
              <a:rPr lang="zh-CN" altLang="en-US" dirty="0" smtClean="0"/>
              <a:t>：</a:t>
            </a:r>
            <a:r>
              <a:rPr lang="zh-CN" altLang="en-US" sz="1600" dirty="0"/>
              <a:t>搜索</a:t>
            </a:r>
            <a:r>
              <a:rPr lang="zh-CN" altLang="en-US" sz="1600" dirty="0" smtClean="0"/>
              <a:t>精</a:t>
            </a:r>
            <a:r>
              <a:rPr lang="zh-CN" altLang="en-US" sz="1600" dirty="0"/>
              <a:t>准度</a:t>
            </a:r>
            <a:r>
              <a:rPr lang="zh-CN" altLang="en-US" sz="1600" dirty="0" smtClean="0"/>
              <a:t>高、搜索效率</a:t>
            </a:r>
            <a:r>
              <a:rPr lang="zh-CN" altLang="en-US" sz="1600" dirty="0"/>
              <a:t>高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zh-CN" altLang="en-US" sz="1400" dirty="0" smtClean="0">
                <a:solidFill>
                  <a:schemeClr val="accent1"/>
                </a:solidFill>
              </a:rPr>
              <a:t>毫秒级响应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、支持海量数据</a:t>
            </a:r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百亿级</a:t>
            </a:r>
            <a:r>
              <a:rPr lang="en-US" altLang="zh-CN" sz="1400" dirty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、定制化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服务。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使用方式</a:t>
            </a:r>
            <a:r>
              <a:rPr lang="zh-CN" altLang="en-US" dirty="0" smtClean="0"/>
              <a:t>：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SDK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365104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定价</a:t>
            </a:r>
            <a:r>
              <a:rPr lang="zh-CN" altLang="en-US" dirty="0" smtClean="0"/>
              <a:t>：</a:t>
            </a:r>
            <a:r>
              <a:rPr lang="zh-CN" altLang="en-US" sz="1600" dirty="0"/>
              <a:t>计费方式有两种，后付费和预付资源包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99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灯片编号占位符 1"/>
          <p:cNvSpPr txBox="1">
            <a:spLocks/>
          </p:cNvSpPr>
          <p:nvPr/>
        </p:nvSpPr>
        <p:spPr>
          <a:xfrm>
            <a:off x="8018040" y="6453336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980728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腾讯云</a:t>
            </a:r>
            <a:r>
              <a:rPr lang="en-US" altLang="zh-CN" b="1" dirty="0" smtClean="0"/>
              <a:t>——</a:t>
            </a:r>
            <a:r>
              <a:rPr lang="zh-CN" altLang="en-US" b="1" dirty="0">
                <a:solidFill>
                  <a:schemeClr val="accent6"/>
                </a:solidFill>
              </a:rPr>
              <a:t>云智</a:t>
            </a:r>
            <a:r>
              <a:rPr lang="en-US" altLang="zh-CN" b="1" dirty="0">
                <a:solidFill>
                  <a:schemeClr val="accent6"/>
                </a:solidFill>
              </a:rPr>
              <a:t>AI</a:t>
            </a:r>
            <a:r>
              <a:rPr lang="zh-CN" altLang="en-US" b="1" dirty="0">
                <a:solidFill>
                  <a:schemeClr val="accent6"/>
                </a:solidFill>
              </a:rPr>
              <a:t>应用服务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554055" y="2453202"/>
            <a:ext cx="2585190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036" y="2565257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图片标签</a:t>
            </a:r>
            <a:endParaRPr lang="zh-CN" altLang="en-US" sz="2000" dirty="0"/>
          </a:p>
        </p:txBody>
      </p:sp>
      <p:sp>
        <p:nvSpPr>
          <p:cNvPr id="8" name="圆角矩形 7"/>
          <p:cNvSpPr/>
          <p:nvPr/>
        </p:nvSpPr>
        <p:spPr>
          <a:xfrm>
            <a:off x="1690972" y="2519671"/>
            <a:ext cx="447702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1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54762" y="3239751"/>
            <a:ext cx="2585190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7743" y="335180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文字识别</a:t>
            </a:r>
            <a:endParaRPr lang="zh-CN" altLang="en-US" sz="2000" dirty="0"/>
          </a:p>
        </p:txBody>
      </p:sp>
      <p:sp>
        <p:nvSpPr>
          <p:cNvPr id="11" name="圆角矩形 10"/>
          <p:cNvSpPr/>
          <p:nvPr/>
        </p:nvSpPr>
        <p:spPr>
          <a:xfrm>
            <a:off x="1691679" y="3306220"/>
            <a:ext cx="447702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2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54762" y="4005064"/>
            <a:ext cx="2585190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3" y="4117119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人脸识别</a:t>
            </a:r>
            <a:endParaRPr lang="zh-CN" altLang="en-US" sz="2000" dirty="0"/>
          </a:p>
        </p:txBody>
      </p:sp>
      <p:sp>
        <p:nvSpPr>
          <p:cNvPr id="14" name="圆角矩形 13"/>
          <p:cNvSpPr/>
          <p:nvPr/>
        </p:nvSpPr>
        <p:spPr>
          <a:xfrm>
            <a:off x="1691679" y="4071533"/>
            <a:ext cx="447702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3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腾讯云</a:t>
            </a:r>
            <a:r>
              <a:rPr lang="en-US" altLang="zh-CN" b="1" dirty="0" smtClean="0"/>
              <a:t>——</a:t>
            </a:r>
            <a:r>
              <a:rPr lang="zh-CN" altLang="en-US" b="1" dirty="0"/>
              <a:t>云智</a:t>
            </a:r>
            <a:r>
              <a:rPr lang="en-US" altLang="zh-CN" b="1" dirty="0"/>
              <a:t>AI</a:t>
            </a:r>
            <a:r>
              <a:rPr lang="zh-CN" altLang="en-US" b="1" dirty="0"/>
              <a:t>应用</a:t>
            </a:r>
            <a:r>
              <a:rPr lang="zh-CN" altLang="en-US" b="1" dirty="0" smtClean="0"/>
              <a:t>服务</a:t>
            </a:r>
            <a:r>
              <a:rPr lang="en-US" altLang="zh-CN" b="1" dirty="0" smtClean="0"/>
              <a:t>——</a:t>
            </a:r>
            <a:r>
              <a:rPr lang="zh-CN" altLang="en-US" b="1" dirty="0" smtClean="0">
                <a:solidFill>
                  <a:schemeClr val="accent6"/>
                </a:solidFill>
              </a:rPr>
              <a:t>图片标签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0203" y="2978368"/>
            <a:ext cx="75424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特性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准确率高</a:t>
            </a:r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en-US" altLang="zh-CN" sz="1400" dirty="0">
                <a:solidFill>
                  <a:schemeClr val="accent1"/>
                </a:solidFill>
              </a:rPr>
              <a:t>20 </a:t>
            </a:r>
            <a:r>
              <a:rPr lang="zh-CN" altLang="en-US" sz="1400" dirty="0">
                <a:solidFill>
                  <a:schemeClr val="accent1"/>
                </a:solidFill>
              </a:rPr>
              <a:t>个类别平均准确率</a:t>
            </a:r>
            <a:r>
              <a:rPr lang="en-US" altLang="zh-CN" sz="1400" dirty="0">
                <a:solidFill>
                  <a:schemeClr val="accent1"/>
                </a:solidFill>
              </a:rPr>
              <a:t>MAP &gt; 90% </a:t>
            </a:r>
            <a:r>
              <a:rPr lang="zh-CN" altLang="en-US" sz="1400" dirty="0">
                <a:solidFill>
                  <a:schemeClr val="accent1"/>
                </a:solidFill>
              </a:rPr>
              <a:t>以上，</a:t>
            </a:r>
            <a:r>
              <a:rPr lang="en-US" altLang="zh-CN" sz="1400" dirty="0">
                <a:solidFill>
                  <a:schemeClr val="accent1"/>
                </a:solidFill>
              </a:rPr>
              <a:t>200 </a:t>
            </a:r>
            <a:r>
              <a:rPr lang="zh-CN" altLang="en-US" sz="1400" dirty="0">
                <a:solidFill>
                  <a:schemeClr val="accent1"/>
                </a:solidFill>
              </a:rPr>
              <a:t>多种标签的 </a:t>
            </a:r>
            <a:r>
              <a:rPr lang="en-US" altLang="zh-CN" sz="1400" dirty="0">
                <a:solidFill>
                  <a:schemeClr val="accent1"/>
                </a:solidFill>
              </a:rPr>
              <a:t>MAP &gt; 63% </a:t>
            </a:r>
            <a:r>
              <a:rPr lang="zh-CN" altLang="en-US" sz="1400" dirty="0">
                <a:solidFill>
                  <a:schemeClr val="accent1"/>
                </a:solidFill>
              </a:rPr>
              <a:t>以上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  <a:r>
              <a:rPr lang="zh-CN" altLang="en-US" sz="1400" dirty="0" smtClean="0">
                <a:solidFill>
                  <a:schemeClr val="accent1"/>
                </a:solidFill>
              </a:rPr>
              <a:t>、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 smtClean="0">
                <a:solidFill>
                  <a:schemeClr val="accent1"/>
                </a:solidFill>
              </a:rPr>
              <a:t>                  </a:t>
            </a:r>
            <a:r>
              <a:rPr lang="zh-CN" altLang="en-US" sz="1600" dirty="0" smtClean="0"/>
              <a:t>标签丰富</a:t>
            </a:r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支持社交领域的热词标签</a:t>
            </a:r>
            <a:r>
              <a:rPr lang="en-US" altLang="zh-CN" sz="1400" dirty="0">
                <a:solidFill>
                  <a:schemeClr val="accent1"/>
                </a:solidFill>
              </a:rPr>
              <a:t>200</a:t>
            </a:r>
            <a:r>
              <a:rPr lang="zh-CN" altLang="en-US" sz="1400" dirty="0">
                <a:solidFill>
                  <a:schemeClr val="accent1"/>
                </a:solidFill>
              </a:rPr>
              <a:t>多种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  <a:r>
              <a:rPr lang="zh-CN" altLang="en-US" sz="1600" dirty="0"/>
              <a:t>、拓展性高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基于智能的深度学习</a:t>
            </a:r>
            <a:r>
              <a:rPr lang="zh-CN" altLang="en-US" sz="1400" dirty="0" smtClean="0">
                <a:solidFill>
                  <a:schemeClr val="accent1"/>
                </a:solidFill>
              </a:rPr>
              <a:t>算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 smtClean="0">
                <a:solidFill>
                  <a:schemeClr val="accent1"/>
                </a:solidFill>
              </a:rPr>
              <a:t>                  </a:t>
            </a:r>
            <a:r>
              <a:rPr lang="zh-CN" altLang="en-US" sz="1400" dirty="0" smtClean="0">
                <a:solidFill>
                  <a:schemeClr val="accent1"/>
                </a:solidFill>
              </a:rPr>
              <a:t>法</a:t>
            </a:r>
            <a:r>
              <a:rPr lang="zh-CN" altLang="en-US" sz="1400" dirty="0">
                <a:solidFill>
                  <a:schemeClr val="accent1"/>
                </a:solidFill>
              </a:rPr>
              <a:t>，具备迁移学习能力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933056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应用场景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相册管理、广告推荐、内容识别。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435932"/>
            <a:ext cx="425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客户案例</a:t>
            </a:r>
            <a:r>
              <a:rPr lang="zh-CN" altLang="en-US" dirty="0" smtClean="0"/>
              <a:t>：</a:t>
            </a:r>
            <a:r>
              <a:rPr lang="en-US" altLang="zh-CN" sz="1600" dirty="0" smtClean="0"/>
              <a:t>OPPO</a:t>
            </a:r>
            <a:r>
              <a:rPr lang="zh-CN" altLang="en-US" sz="1600" dirty="0" smtClean="0"/>
              <a:t>、宝宝树、</a:t>
            </a:r>
            <a:r>
              <a:rPr lang="en-US" altLang="zh-CN" sz="1600" dirty="0" err="1" smtClean="0"/>
              <a:t>ColourData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等。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437112"/>
            <a:ext cx="650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定价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每月定量免费。计费</a:t>
            </a:r>
            <a:r>
              <a:rPr lang="zh-CN" altLang="en-US" sz="1600" dirty="0"/>
              <a:t>方式有两种，后付费和预付资源包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941168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使用方式</a:t>
            </a:r>
            <a:r>
              <a:rPr lang="zh-CN" altLang="en-US" dirty="0" smtClean="0"/>
              <a:t>：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SDK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772816"/>
            <a:ext cx="77075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简介</a:t>
            </a:r>
            <a:r>
              <a:rPr lang="zh-CN" altLang="en-US" dirty="0" smtClean="0"/>
              <a:t>：</a:t>
            </a:r>
            <a:r>
              <a:rPr lang="zh-CN" altLang="en-US" sz="1600" dirty="0"/>
              <a:t>图片标签由世界一流水平的深度识别引擎打造，基于社交生活场景的</a:t>
            </a:r>
            <a:r>
              <a:rPr lang="zh-CN" altLang="en-US" sz="1600" dirty="0" smtClean="0"/>
              <a:t>海量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</a:t>
            </a:r>
            <a:r>
              <a:rPr lang="zh-CN" altLang="en-US" sz="1600" dirty="0" smtClean="0"/>
              <a:t>图像</a:t>
            </a:r>
            <a:r>
              <a:rPr lang="zh-CN" altLang="en-US" sz="1600" dirty="0"/>
              <a:t>数据挖掘，覆盖 </a:t>
            </a:r>
            <a:r>
              <a:rPr lang="en-US" altLang="zh-CN" sz="1600" dirty="0"/>
              <a:t>95% </a:t>
            </a:r>
            <a:r>
              <a:rPr lang="zh-CN" altLang="en-US" sz="1600" dirty="0"/>
              <a:t>的社交图片，支持社交领域的热词标 </a:t>
            </a:r>
            <a:r>
              <a:rPr lang="en-US" altLang="zh-CN" sz="1600" dirty="0"/>
              <a:t>200 </a:t>
            </a:r>
            <a:r>
              <a:rPr lang="zh-CN" altLang="en-US" sz="1600" dirty="0"/>
              <a:t>多种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</a:t>
            </a:r>
            <a:r>
              <a:rPr lang="zh-CN" altLang="en-US" sz="1600" dirty="0" smtClean="0"/>
              <a:t>包含</a:t>
            </a:r>
            <a:r>
              <a:rPr lang="zh-CN" altLang="en-US" sz="1600" dirty="0"/>
              <a:t>日常生活照片的各个信息维度，能准确读懂图片内容信息并实现</a:t>
            </a:r>
            <a:r>
              <a:rPr lang="zh-CN" altLang="en-US" sz="1600" dirty="0" smtClean="0"/>
              <a:t>智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</a:t>
            </a:r>
            <a:r>
              <a:rPr lang="zh-CN" altLang="en-US" sz="1600" dirty="0" smtClean="0"/>
              <a:t>能</a:t>
            </a:r>
            <a:r>
              <a:rPr lang="zh-CN" altLang="en-US" sz="1600" dirty="0"/>
              <a:t>归类，帮助更好地管理</a:t>
            </a:r>
            <a:r>
              <a:rPr lang="zh-CN" altLang="en-US" sz="1600" dirty="0" smtClean="0"/>
              <a:t>照片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525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灯片编号占位符 1"/>
          <p:cNvSpPr txBox="1">
            <a:spLocks/>
          </p:cNvSpPr>
          <p:nvPr/>
        </p:nvSpPr>
        <p:spPr>
          <a:xfrm>
            <a:off x="8018040" y="6453336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980728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腾讯云</a:t>
            </a:r>
            <a:r>
              <a:rPr lang="en-US" altLang="zh-CN" b="1" dirty="0" smtClean="0"/>
              <a:t>——</a:t>
            </a:r>
            <a:r>
              <a:rPr lang="zh-CN" altLang="en-US" b="1" dirty="0"/>
              <a:t>云智</a:t>
            </a:r>
            <a:r>
              <a:rPr lang="en-US" altLang="zh-CN" b="1" dirty="0"/>
              <a:t>AI</a:t>
            </a:r>
            <a:r>
              <a:rPr lang="zh-CN" altLang="en-US" b="1" dirty="0"/>
              <a:t>应用</a:t>
            </a:r>
            <a:r>
              <a:rPr lang="zh-CN" altLang="en-US" b="1" dirty="0" smtClean="0"/>
              <a:t>服务</a:t>
            </a:r>
            <a:r>
              <a:rPr lang="en-US" altLang="zh-CN" b="1" dirty="0" smtClean="0"/>
              <a:t>——</a:t>
            </a:r>
            <a:r>
              <a:rPr lang="zh-CN" altLang="en-US" b="1" dirty="0" smtClean="0">
                <a:solidFill>
                  <a:schemeClr val="accent6"/>
                </a:solidFill>
              </a:rPr>
              <a:t>文字识别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0203" y="2708920"/>
            <a:ext cx="79784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特性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准确率高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印刷体的平均准确率可达 </a:t>
            </a:r>
            <a:r>
              <a:rPr lang="en-US" altLang="zh-CN" sz="1400" dirty="0">
                <a:solidFill>
                  <a:schemeClr val="accent1"/>
                </a:solidFill>
              </a:rPr>
              <a:t>90% </a:t>
            </a:r>
            <a:r>
              <a:rPr lang="zh-CN" altLang="en-US" sz="1400" dirty="0">
                <a:solidFill>
                  <a:schemeClr val="accent1"/>
                </a:solidFill>
              </a:rPr>
              <a:t>以上，手写体的识别平均准确率高达 </a:t>
            </a:r>
            <a:r>
              <a:rPr lang="en-US" altLang="zh-CN" sz="1400" dirty="0">
                <a:solidFill>
                  <a:schemeClr val="accent1"/>
                </a:solidFill>
              </a:rPr>
              <a:t>85% </a:t>
            </a:r>
            <a:r>
              <a:rPr lang="zh-CN" altLang="en-US" sz="1400" dirty="0">
                <a:solidFill>
                  <a:schemeClr val="accent1"/>
                </a:solidFill>
              </a:rPr>
              <a:t>以上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  <a:r>
              <a:rPr lang="zh-CN" altLang="en-US" sz="1400" dirty="0" smtClean="0">
                <a:solidFill>
                  <a:schemeClr val="accent1"/>
                </a:solidFill>
              </a:rPr>
              <a:t>、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 smtClean="0">
                <a:solidFill>
                  <a:schemeClr val="accent1"/>
                </a:solidFill>
              </a:rPr>
              <a:t>                  </a:t>
            </a:r>
            <a:r>
              <a:rPr lang="zh-CN" altLang="en-US" sz="1600" dirty="0"/>
              <a:t>稳定性</a:t>
            </a:r>
            <a:r>
              <a:rPr lang="zh-CN" altLang="en-US" sz="1600" dirty="0" smtClean="0"/>
              <a:t>强、适用性高、简单易用、应用广泛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429000"/>
            <a:ext cx="765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应用场景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用户身份认证、文字违规识别、出版物图像转文字、手写内容识别。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866838"/>
            <a:ext cx="54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客户案例</a:t>
            </a:r>
            <a:r>
              <a:rPr lang="zh-CN" altLang="en-US" dirty="0" smtClean="0"/>
              <a:t>：</a:t>
            </a:r>
            <a:r>
              <a:rPr lang="en-US" altLang="zh-CN" sz="1600" dirty="0" smtClean="0"/>
              <a:t>OPPO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QQ</a:t>
            </a:r>
            <a:r>
              <a:rPr lang="zh-CN" altLang="en-US" sz="1600" dirty="0" smtClean="0"/>
              <a:t>钱包、大众点评、快手、顺丰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等。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3930734"/>
            <a:ext cx="650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定价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每月定量免费。计费</a:t>
            </a:r>
            <a:r>
              <a:rPr lang="zh-CN" altLang="en-US" sz="1600" dirty="0"/>
              <a:t>方式有两种，后付费和预付资源包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443479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使用方式</a:t>
            </a:r>
            <a:r>
              <a:rPr lang="zh-CN" altLang="en-US" dirty="0" smtClean="0"/>
              <a:t>：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SDK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949351"/>
            <a:ext cx="74462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简介</a:t>
            </a:r>
            <a:r>
              <a:rPr lang="zh-CN" altLang="en-US" dirty="0" smtClean="0"/>
              <a:t>：</a:t>
            </a:r>
            <a:r>
              <a:rPr lang="zh-CN" altLang="en-US" sz="1600" dirty="0"/>
              <a:t>基于腾讯优图实验室世界领先的深度学习技术，将图片上的文字内容，</a:t>
            </a:r>
            <a:r>
              <a:rPr lang="zh-CN" altLang="en-US" sz="1600" dirty="0" smtClean="0"/>
              <a:t>智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</a:t>
            </a:r>
            <a:r>
              <a:rPr lang="zh-CN" altLang="en-US" sz="1600" dirty="0" smtClean="0"/>
              <a:t>能</a:t>
            </a:r>
            <a:r>
              <a:rPr lang="zh-CN" altLang="en-US" sz="1600" dirty="0"/>
              <a:t>识别成为可编辑的文本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5252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腾讯云</a:t>
            </a:r>
            <a:r>
              <a:rPr lang="en-US" altLang="zh-CN" b="1" dirty="0" smtClean="0"/>
              <a:t>——</a:t>
            </a:r>
            <a:r>
              <a:rPr lang="zh-CN" altLang="en-US" b="1" dirty="0"/>
              <a:t>云智</a:t>
            </a:r>
            <a:r>
              <a:rPr lang="en-US" altLang="zh-CN" b="1" dirty="0"/>
              <a:t>AI</a:t>
            </a:r>
            <a:r>
              <a:rPr lang="zh-CN" altLang="en-US" b="1" dirty="0"/>
              <a:t>应用</a:t>
            </a:r>
            <a:r>
              <a:rPr lang="zh-CN" altLang="en-US" b="1" dirty="0" smtClean="0"/>
              <a:t>服务</a:t>
            </a:r>
            <a:r>
              <a:rPr lang="en-US" altLang="zh-CN" b="1" dirty="0" smtClean="0"/>
              <a:t>——</a:t>
            </a:r>
            <a:r>
              <a:rPr lang="zh-CN" altLang="en-US" b="1" dirty="0" smtClean="0">
                <a:solidFill>
                  <a:schemeClr val="accent6"/>
                </a:solidFill>
              </a:rPr>
              <a:t>人脸识别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3568" y="1988840"/>
            <a:ext cx="544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产品细分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人脸识别、人脸核身、人脸支付、人脸融合。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411596"/>
            <a:ext cx="729558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应用场景</a:t>
            </a:r>
            <a:r>
              <a:rPr lang="zh-CN" altLang="en-US" dirty="0" smtClean="0"/>
              <a:t>：</a:t>
            </a:r>
            <a:r>
              <a:rPr lang="zh-CN" altLang="en-US" sz="1600" dirty="0"/>
              <a:t>门禁系统</a:t>
            </a:r>
            <a:r>
              <a:rPr lang="zh-CN" altLang="en-US" sz="1600" dirty="0" smtClean="0"/>
              <a:t>、摄像监控系统、人流监控、广告精准投放、相册分类、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zh-CN" altLang="en-US" sz="1600" dirty="0" smtClean="0"/>
              <a:t>美颜美妆、智能终端支付等。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068960"/>
            <a:ext cx="72330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产品特性</a:t>
            </a:r>
            <a:r>
              <a:rPr lang="zh-CN" altLang="en-US" dirty="0" smtClean="0"/>
              <a:t>：</a:t>
            </a:r>
            <a:r>
              <a:rPr lang="zh-CN" altLang="en-US" sz="1600" dirty="0"/>
              <a:t>准确性高</a:t>
            </a:r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人脸比对在 </a:t>
            </a:r>
            <a:r>
              <a:rPr lang="en-US" altLang="zh-CN" sz="1400" dirty="0">
                <a:solidFill>
                  <a:schemeClr val="accent1"/>
                </a:solidFill>
              </a:rPr>
              <a:t>2017 </a:t>
            </a:r>
            <a:r>
              <a:rPr lang="zh-CN" altLang="en-US" sz="1400" dirty="0">
                <a:solidFill>
                  <a:schemeClr val="accent1"/>
                </a:solidFill>
              </a:rPr>
              <a:t>年的</a:t>
            </a:r>
            <a:r>
              <a:rPr lang="en-US" altLang="zh-CN" sz="1400" dirty="0">
                <a:solidFill>
                  <a:schemeClr val="accent1"/>
                </a:solidFill>
              </a:rPr>
              <a:t>LFW </a:t>
            </a:r>
            <a:r>
              <a:rPr lang="zh-CN" altLang="en-US" sz="1400" dirty="0">
                <a:solidFill>
                  <a:schemeClr val="accent1"/>
                </a:solidFill>
              </a:rPr>
              <a:t>测评准确度高达 </a:t>
            </a:r>
            <a:r>
              <a:rPr lang="en-US" altLang="zh-CN" sz="1400" dirty="0">
                <a:solidFill>
                  <a:schemeClr val="accent1"/>
                </a:solidFill>
              </a:rPr>
              <a:t>99.80%</a:t>
            </a:r>
            <a:r>
              <a:rPr lang="zh-CN" altLang="en-US" sz="1400" dirty="0">
                <a:solidFill>
                  <a:schemeClr val="accent1"/>
                </a:solidFill>
              </a:rPr>
              <a:t>，人脸检索在 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>
                <a:solidFill>
                  <a:schemeClr val="accent1"/>
                </a:solidFill>
              </a:rPr>
              <a:t>	</a:t>
            </a:r>
            <a:r>
              <a:rPr lang="en-US" altLang="zh-CN" sz="1400" dirty="0" err="1" smtClean="0">
                <a:solidFill>
                  <a:schemeClr val="accent1"/>
                </a:solidFill>
              </a:rPr>
              <a:t>MegaFace</a:t>
            </a:r>
            <a:r>
              <a:rPr lang="en-US" altLang="zh-CN" sz="1400" dirty="0" smtClean="0">
                <a:solidFill>
                  <a:schemeClr val="accent1"/>
                </a:solidFill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</a:rPr>
              <a:t>竞赛 </a:t>
            </a:r>
            <a:r>
              <a:rPr lang="en-US" altLang="zh-CN" sz="1400" dirty="0">
                <a:solidFill>
                  <a:schemeClr val="accent1"/>
                </a:solidFill>
              </a:rPr>
              <a:t>100 </a:t>
            </a:r>
            <a:r>
              <a:rPr lang="zh-CN" altLang="en-US" sz="1400" dirty="0">
                <a:solidFill>
                  <a:schemeClr val="accent1"/>
                </a:solidFill>
              </a:rPr>
              <a:t>万规模中首选识别率 </a:t>
            </a:r>
            <a:r>
              <a:rPr lang="en-US" altLang="zh-CN" sz="1400" dirty="0">
                <a:solidFill>
                  <a:schemeClr val="accent1"/>
                </a:solidFill>
              </a:rPr>
              <a:t>83.29% 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、稳定性强、算法领先、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zh-CN" altLang="en-US" sz="1600" dirty="0" smtClean="0"/>
              <a:t>简单易用、应用广泛。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995772"/>
            <a:ext cx="739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客户案例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滴滴、永辉超市、</a:t>
            </a:r>
            <a:r>
              <a:rPr lang="en-US" altLang="zh-CN" sz="1600" dirty="0" err="1" smtClean="0"/>
              <a:t>WeBank</a:t>
            </a:r>
            <a:r>
              <a:rPr lang="zh-CN" altLang="en-US" sz="1600" dirty="0" smtClean="0"/>
              <a:t>、天天</a:t>
            </a:r>
            <a:r>
              <a:rPr lang="en-US" altLang="zh-CN" sz="1600" dirty="0" smtClean="0"/>
              <a:t>P</a:t>
            </a:r>
            <a:r>
              <a:rPr lang="zh-CN" altLang="en-US" sz="1600" dirty="0" smtClean="0"/>
              <a:t>图、家乐福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QQ</a:t>
            </a:r>
            <a:r>
              <a:rPr lang="zh-CN" altLang="en-US" sz="1600" dirty="0" smtClean="0"/>
              <a:t>空间、小米等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931876"/>
            <a:ext cx="650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定价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每月定量免费。计费</a:t>
            </a:r>
            <a:r>
              <a:rPr lang="zh-CN" altLang="en-US" sz="1600" dirty="0"/>
              <a:t>方式有两种，后付费和预付资源包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443479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使用方式</a:t>
            </a:r>
            <a:r>
              <a:rPr lang="zh-CN" altLang="en-US" dirty="0" smtClean="0"/>
              <a:t>：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SDK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9361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灯片编号占位符 2"/>
          <p:cNvSpPr txBox="1">
            <a:spLocks/>
          </p:cNvSpPr>
          <p:nvPr/>
        </p:nvSpPr>
        <p:spPr>
          <a:xfrm>
            <a:off x="8018040" y="6453336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98072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图普科技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554054" y="1844824"/>
            <a:ext cx="3235073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034" y="1956879"/>
            <a:ext cx="234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图像内容审核</a:t>
            </a:r>
            <a:endParaRPr lang="zh-CN" altLang="en-US" sz="2000" dirty="0"/>
          </a:p>
        </p:txBody>
      </p:sp>
      <p:sp>
        <p:nvSpPr>
          <p:cNvPr id="8" name="圆角矩形 7"/>
          <p:cNvSpPr/>
          <p:nvPr/>
        </p:nvSpPr>
        <p:spPr>
          <a:xfrm>
            <a:off x="1690971" y="1911293"/>
            <a:ext cx="560248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1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54054" y="2676959"/>
            <a:ext cx="3235073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7035" y="2789014"/>
            <a:ext cx="2342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人脸识别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690971" y="2743428"/>
            <a:ext cx="560248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2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54761" y="3463508"/>
            <a:ext cx="3235073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2" y="3575563"/>
            <a:ext cx="234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人体识别</a:t>
            </a:r>
            <a:endParaRPr lang="zh-CN" altLang="en-US" sz="2000" dirty="0"/>
          </a:p>
        </p:txBody>
      </p:sp>
      <p:sp>
        <p:nvSpPr>
          <p:cNvPr id="14" name="圆角矩形 13"/>
          <p:cNvSpPr/>
          <p:nvPr/>
        </p:nvSpPr>
        <p:spPr>
          <a:xfrm>
            <a:off x="1691678" y="3529977"/>
            <a:ext cx="560248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3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554761" y="4228821"/>
            <a:ext cx="3235073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7742" y="4340876"/>
            <a:ext cx="234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文字识别</a:t>
            </a:r>
            <a:endParaRPr lang="zh-CN" altLang="en-US" sz="2000" dirty="0"/>
          </a:p>
        </p:txBody>
      </p:sp>
      <p:sp>
        <p:nvSpPr>
          <p:cNvPr id="17" name="圆角矩形 16"/>
          <p:cNvSpPr/>
          <p:nvPr/>
        </p:nvSpPr>
        <p:spPr>
          <a:xfrm>
            <a:off x="1691678" y="4295290"/>
            <a:ext cx="560248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4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554761" y="5047684"/>
            <a:ext cx="3235073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67742" y="5159739"/>
            <a:ext cx="234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图像场景识别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1691678" y="5114153"/>
            <a:ext cx="560248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5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89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76" y="1218626"/>
            <a:ext cx="5692592" cy="261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774" y="4008893"/>
            <a:ext cx="5671294" cy="208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98072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图普科技</a:t>
            </a:r>
            <a:r>
              <a:rPr lang="en-US" altLang="zh-CN" b="1" dirty="0" smtClean="0"/>
              <a:t>—</a:t>
            </a:r>
            <a:r>
              <a:rPr lang="zh-CN" altLang="en-US" b="1" dirty="0" smtClean="0">
                <a:solidFill>
                  <a:schemeClr val="accent6"/>
                </a:solidFill>
              </a:rPr>
              <a:t>商业合作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47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31640" y="1196752"/>
            <a:ext cx="5328592" cy="8376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5777" y="130279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百度云</a:t>
            </a:r>
            <a:r>
              <a:rPr lang="en-US" altLang="zh-CN" sz="2400" b="1" dirty="0" smtClean="0"/>
              <a:t>——</a:t>
            </a:r>
            <a:r>
              <a:rPr lang="zh-CN" altLang="en-US" sz="2000" dirty="0" smtClean="0"/>
              <a:t>图像技术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1403647" y="1295183"/>
            <a:ext cx="802938" cy="6443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accent2"/>
                </a:solidFill>
              </a:rPr>
              <a:t>1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5188" y="1700809"/>
            <a:ext cx="205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2"/>
              </a:rPr>
              <a:t>https://cloud.baidu.com/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1331640" y="2420888"/>
            <a:ext cx="5328592" cy="8376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2526931"/>
            <a:ext cx="299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阿里云</a:t>
            </a:r>
            <a:endParaRPr lang="zh-CN" altLang="en-US" sz="2400" b="1" dirty="0"/>
          </a:p>
        </p:txBody>
      </p:sp>
      <p:sp>
        <p:nvSpPr>
          <p:cNvPr id="15" name="圆角矩形 14"/>
          <p:cNvSpPr/>
          <p:nvPr/>
        </p:nvSpPr>
        <p:spPr>
          <a:xfrm>
            <a:off x="1403647" y="2519319"/>
            <a:ext cx="802938" cy="6443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accent2"/>
                </a:solidFill>
              </a:rPr>
              <a:t>2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5188" y="2924945"/>
            <a:ext cx="205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https://www.aliyun.com/</a:t>
            </a:r>
            <a:endParaRPr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1331640" y="3645024"/>
            <a:ext cx="5328592" cy="8376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5776" y="3751067"/>
            <a:ext cx="35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腾讯云</a:t>
            </a:r>
            <a:r>
              <a:rPr lang="en-US" altLang="zh-CN" sz="2400" b="1" dirty="0" smtClean="0"/>
              <a:t>——</a:t>
            </a:r>
            <a:r>
              <a:rPr lang="zh-CN" altLang="en-US" sz="2000" dirty="0"/>
              <a:t>云智</a:t>
            </a:r>
            <a:r>
              <a:rPr lang="en-US" altLang="zh-CN" sz="2000" dirty="0"/>
              <a:t>AI</a:t>
            </a:r>
            <a:r>
              <a:rPr lang="zh-CN" altLang="en-US" sz="2000" dirty="0"/>
              <a:t>应用服务</a:t>
            </a:r>
            <a:endParaRPr lang="zh-CN" altLang="en-US" sz="2000" dirty="0"/>
          </a:p>
        </p:txBody>
      </p:sp>
      <p:sp>
        <p:nvSpPr>
          <p:cNvPr id="17" name="圆角矩形 16"/>
          <p:cNvSpPr/>
          <p:nvPr/>
        </p:nvSpPr>
        <p:spPr>
          <a:xfrm>
            <a:off x="1403647" y="3743455"/>
            <a:ext cx="802938" cy="6443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accent2"/>
                </a:solidFill>
              </a:rPr>
              <a:t>3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5188" y="4149081"/>
            <a:ext cx="220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https://cloud.tencent.com/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1331640" y="4895581"/>
            <a:ext cx="5328592" cy="8376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55776" y="5001624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图普科技</a:t>
            </a:r>
            <a:endParaRPr lang="zh-CN" altLang="en-US" sz="2000" dirty="0"/>
          </a:p>
        </p:txBody>
      </p:sp>
      <p:sp>
        <p:nvSpPr>
          <p:cNvPr id="21" name="圆角矩形 20"/>
          <p:cNvSpPr/>
          <p:nvPr/>
        </p:nvSpPr>
        <p:spPr>
          <a:xfrm>
            <a:off x="1403647" y="4994012"/>
            <a:ext cx="802938" cy="6443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accent2"/>
                </a:solidFill>
              </a:rPr>
              <a:t>4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85188" y="5399638"/>
            <a:ext cx="2346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5"/>
              </a:rPr>
              <a:t>https://</a:t>
            </a:r>
            <a:r>
              <a:rPr lang="en-US" altLang="zh-CN" sz="1400" dirty="0" smtClean="0">
                <a:hlinkClick r:id="rId5"/>
              </a:rPr>
              <a:t>www.tuputech.com/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4588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百度云</a:t>
            </a:r>
            <a:r>
              <a:rPr lang="en-US" altLang="zh-CN" b="1" dirty="0" smtClean="0"/>
              <a:t>—</a:t>
            </a:r>
            <a:r>
              <a:rPr lang="zh-CN" altLang="en-US" b="1" dirty="0" smtClean="0">
                <a:solidFill>
                  <a:schemeClr val="accent6"/>
                </a:solidFill>
              </a:rPr>
              <a:t>图像技术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554055" y="1844824"/>
            <a:ext cx="2585190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036" y="1956879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文字识别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690972" y="1911293"/>
            <a:ext cx="447702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1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54055" y="2676959"/>
            <a:ext cx="2585190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036" y="278901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人脸识别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690972" y="2743428"/>
            <a:ext cx="447702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2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554762" y="3463508"/>
            <a:ext cx="2585190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3" y="3575563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图像识别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691679" y="3529977"/>
            <a:ext cx="447702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3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54762" y="4228821"/>
            <a:ext cx="2585190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7743" y="434087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图像搜索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691679" y="4295290"/>
            <a:ext cx="447702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4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554762" y="5047684"/>
            <a:ext cx="2585190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7743" y="5159739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人体分析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691679" y="5114153"/>
            <a:ext cx="447702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5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0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百度云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图像技术</a:t>
            </a:r>
            <a:r>
              <a:rPr lang="en-US" altLang="zh-CN" b="1" dirty="0" smtClean="0"/>
              <a:t>—</a:t>
            </a:r>
            <a:r>
              <a:rPr lang="zh-CN" altLang="en-US" b="1" dirty="0" smtClean="0">
                <a:solidFill>
                  <a:schemeClr val="accent6"/>
                </a:solidFill>
              </a:rPr>
              <a:t>文字识别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3360" y="1700808"/>
            <a:ext cx="78790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功能</a:t>
            </a:r>
            <a:r>
              <a:rPr lang="zh-CN" altLang="en-US" dirty="0" smtClean="0"/>
              <a:t>：</a:t>
            </a:r>
            <a:r>
              <a:rPr lang="zh-CN" altLang="en-US" sz="1600" dirty="0"/>
              <a:t>通用文字</a:t>
            </a:r>
            <a:r>
              <a:rPr lang="zh-CN" altLang="en-US" sz="1600" dirty="0" smtClean="0"/>
              <a:t>识别、</a:t>
            </a:r>
            <a:r>
              <a:rPr lang="zh-CN" altLang="en-US" sz="1600" dirty="0"/>
              <a:t>卡片证照</a:t>
            </a:r>
            <a:r>
              <a:rPr lang="zh-CN" altLang="en-US" sz="1600" dirty="0" smtClean="0"/>
              <a:t>识别、</a:t>
            </a:r>
            <a:r>
              <a:rPr lang="zh-CN" altLang="en-US" sz="1600" dirty="0"/>
              <a:t>网络图片文字</a:t>
            </a:r>
            <a:r>
              <a:rPr lang="zh-CN" altLang="en-US" sz="1600" dirty="0" smtClean="0"/>
              <a:t>识别、</a:t>
            </a:r>
            <a:r>
              <a:rPr lang="zh-CN" altLang="en-US" sz="1600" dirty="0"/>
              <a:t>表格文字</a:t>
            </a:r>
            <a:r>
              <a:rPr lang="zh-CN" altLang="en-US" sz="1600" dirty="0" smtClean="0"/>
              <a:t>识别、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营业执照</a:t>
            </a:r>
            <a:r>
              <a:rPr lang="zh-CN" altLang="en-US" sz="1600" dirty="0" smtClean="0"/>
              <a:t>识别、</a:t>
            </a:r>
            <a:r>
              <a:rPr lang="zh-CN" altLang="en-US" sz="1600" dirty="0"/>
              <a:t>手写</a:t>
            </a:r>
            <a:r>
              <a:rPr lang="zh-CN" altLang="en-US" sz="1600" dirty="0" smtClean="0"/>
              <a:t>识别、</a:t>
            </a:r>
            <a:r>
              <a:rPr lang="zh-CN" altLang="en-US" sz="1600" dirty="0"/>
              <a:t>二维码</a:t>
            </a:r>
            <a:r>
              <a:rPr lang="zh-CN" altLang="en-US" sz="1600" dirty="0" smtClean="0"/>
              <a:t>识别、</a:t>
            </a:r>
            <a:r>
              <a:rPr lang="zh-CN" altLang="en-US" sz="1600" dirty="0"/>
              <a:t>车牌</a:t>
            </a:r>
            <a:r>
              <a:rPr lang="zh-CN" altLang="en-US" sz="1600" dirty="0" smtClean="0"/>
              <a:t>识别、</a:t>
            </a:r>
            <a:r>
              <a:rPr lang="zh-CN" altLang="en-US" sz="1600" dirty="0"/>
              <a:t>通用票据</a:t>
            </a:r>
            <a:r>
              <a:rPr lang="zh-CN" altLang="en-US" sz="1600" dirty="0" smtClean="0"/>
              <a:t>识别、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火车票</a:t>
            </a:r>
            <a:r>
              <a:rPr lang="zh-CN" altLang="en-US" sz="1600" dirty="0" smtClean="0"/>
              <a:t>识别、</a:t>
            </a:r>
            <a:r>
              <a:rPr lang="zh-CN" altLang="en-US" sz="1600" dirty="0"/>
              <a:t>出租车票</a:t>
            </a:r>
            <a:r>
              <a:rPr lang="zh-CN" altLang="en-US" sz="1600" dirty="0" smtClean="0"/>
              <a:t>识别、</a:t>
            </a:r>
            <a:r>
              <a:rPr lang="zh-CN" altLang="en-US" sz="1600" dirty="0"/>
              <a:t>彩票</a:t>
            </a:r>
            <a:r>
              <a:rPr lang="zh-CN" altLang="en-US" sz="1600" dirty="0" smtClean="0"/>
              <a:t>识别、</a:t>
            </a:r>
            <a:r>
              <a:rPr lang="zh-CN" altLang="en-US" sz="1600" dirty="0"/>
              <a:t>数字</a:t>
            </a:r>
            <a:r>
              <a:rPr lang="zh-CN" altLang="en-US" sz="1600" dirty="0" smtClean="0"/>
              <a:t>识别、</a:t>
            </a:r>
            <a:r>
              <a:rPr lang="zh-CN" altLang="en-US" sz="1600" dirty="0"/>
              <a:t>自定义模板文字</a:t>
            </a:r>
            <a:r>
              <a:rPr lang="zh-CN" altLang="en-US" sz="1600" dirty="0" smtClean="0"/>
              <a:t>识别。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70203" y="2809325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应用场景</a:t>
            </a:r>
            <a:r>
              <a:rPr lang="zh-CN" altLang="en-US" dirty="0" smtClean="0"/>
              <a:t>：</a:t>
            </a:r>
            <a:r>
              <a:rPr lang="zh-CN" altLang="en-US" sz="1600" dirty="0"/>
              <a:t>远程身份</a:t>
            </a:r>
            <a:r>
              <a:rPr lang="zh-CN" altLang="en-US" sz="1600" dirty="0" smtClean="0"/>
              <a:t>认证、</a:t>
            </a:r>
            <a:r>
              <a:rPr lang="zh-CN" altLang="en-US" sz="1600" dirty="0"/>
              <a:t>内容审核与</a:t>
            </a:r>
            <a:r>
              <a:rPr lang="zh-CN" altLang="en-US" sz="1600" dirty="0" smtClean="0"/>
              <a:t>监管、</a:t>
            </a:r>
            <a:r>
              <a:rPr lang="zh-CN" altLang="en-US" sz="1600" dirty="0"/>
              <a:t>纸质文档票据</a:t>
            </a:r>
            <a:r>
              <a:rPr lang="zh-CN" altLang="en-US" sz="1600" dirty="0" smtClean="0"/>
              <a:t>电子化。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419708"/>
            <a:ext cx="78085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产品优势</a:t>
            </a:r>
            <a:r>
              <a:rPr lang="zh-CN" altLang="en-US" dirty="0" smtClean="0"/>
              <a:t>：</a:t>
            </a:r>
            <a:r>
              <a:rPr lang="zh-CN" altLang="en-US" sz="1600" dirty="0"/>
              <a:t>简单易用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成熟</a:t>
            </a:r>
            <a:r>
              <a:rPr lang="zh-CN" altLang="en-US" sz="1600" dirty="0" smtClean="0"/>
              <a:t>稳定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支持实时文字识别能力、弹性灵活的高并发承载及</a:t>
            </a:r>
            <a:r>
              <a:rPr lang="en-US" altLang="zh-CN" sz="1400" dirty="0">
                <a:solidFill>
                  <a:schemeClr val="accent1"/>
                </a:solidFill>
              </a:rPr>
              <a:t>99.95</a:t>
            </a:r>
            <a:r>
              <a:rPr lang="en-US" altLang="zh-CN" sz="1400" dirty="0" smtClean="0">
                <a:solidFill>
                  <a:schemeClr val="accent1"/>
                </a:solidFill>
              </a:rPr>
              <a:t>%</a:t>
            </a:r>
          </a:p>
          <a:p>
            <a:r>
              <a:rPr lang="en-US" altLang="zh-CN" sz="1400" dirty="0">
                <a:solidFill>
                  <a:schemeClr val="accent1"/>
                </a:solidFill>
              </a:rPr>
              <a:t>	</a:t>
            </a:r>
            <a:r>
              <a:rPr lang="zh-CN" altLang="en-US" sz="1400" dirty="0" smtClean="0">
                <a:solidFill>
                  <a:schemeClr val="accent1"/>
                </a:solidFill>
              </a:rPr>
              <a:t>的可用性保证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、准确性高</a:t>
            </a:r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基于百度深度学习算法和中文检测识别技术，整体识别</a:t>
            </a:r>
            <a:r>
              <a:rPr lang="zh-CN" altLang="en-US" sz="1400" dirty="0" smtClean="0">
                <a:solidFill>
                  <a:schemeClr val="accent1"/>
                </a:solidFill>
              </a:rPr>
              <a:t>准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>
                <a:solidFill>
                  <a:schemeClr val="accent1"/>
                </a:solidFill>
              </a:rPr>
              <a:t>	</a:t>
            </a:r>
            <a:r>
              <a:rPr lang="zh-CN" altLang="en-US" sz="1400" dirty="0" smtClean="0">
                <a:solidFill>
                  <a:schemeClr val="accent1"/>
                </a:solidFill>
              </a:rPr>
              <a:t>确</a:t>
            </a:r>
            <a:r>
              <a:rPr lang="zh-CN" altLang="en-US" sz="1400" dirty="0">
                <a:solidFill>
                  <a:schemeClr val="accent1"/>
                </a:solidFill>
              </a:rPr>
              <a:t>率达</a:t>
            </a:r>
            <a:r>
              <a:rPr lang="en-US" altLang="zh-CN" sz="1400" dirty="0">
                <a:solidFill>
                  <a:schemeClr val="accent1"/>
                </a:solidFill>
              </a:rPr>
              <a:t>90%</a:t>
            </a:r>
            <a:r>
              <a:rPr lang="zh-CN" altLang="en-US" sz="1400" dirty="0">
                <a:solidFill>
                  <a:schemeClr val="accent1"/>
                </a:solidFill>
              </a:rPr>
              <a:t>以上</a:t>
            </a:r>
            <a:r>
              <a:rPr lang="en-US" altLang="zh-CN" sz="1400" dirty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499828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服务类型</a:t>
            </a:r>
            <a:r>
              <a:rPr lang="zh-CN" altLang="en-US" dirty="0" smtClean="0"/>
              <a:t>：</a:t>
            </a:r>
            <a:r>
              <a:rPr lang="zh-CN" altLang="en-US" sz="1600" dirty="0"/>
              <a:t>云端服务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离线识别</a:t>
            </a:r>
            <a:r>
              <a:rPr lang="en-US" altLang="zh-CN" sz="1600" dirty="0"/>
              <a:t>SDK</a:t>
            </a:r>
            <a:r>
              <a:rPr lang="zh-CN" altLang="en-US" sz="1600" dirty="0"/>
              <a:t>、私有化部署。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5075892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客户案例</a:t>
            </a:r>
            <a:r>
              <a:rPr lang="zh-CN" altLang="en-US" dirty="0" smtClean="0"/>
              <a:t>：</a:t>
            </a:r>
            <a:r>
              <a:rPr lang="zh-CN" altLang="en-US" sz="1600" dirty="0"/>
              <a:t>云</a:t>
            </a:r>
            <a:r>
              <a:rPr lang="zh-CN" altLang="en-US" sz="1600" dirty="0" smtClean="0"/>
              <a:t>白条、叭叭速配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94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百度云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图像技术</a:t>
            </a:r>
            <a:r>
              <a:rPr lang="en-US" altLang="zh-CN" b="1" dirty="0" smtClean="0"/>
              <a:t>—</a:t>
            </a:r>
            <a:r>
              <a:rPr lang="zh-CN" altLang="en-US" b="1" dirty="0" smtClean="0">
                <a:solidFill>
                  <a:schemeClr val="accent6"/>
                </a:solidFill>
              </a:rPr>
              <a:t>人脸识别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3360" y="1700808"/>
            <a:ext cx="77027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功能</a:t>
            </a:r>
            <a:r>
              <a:rPr lang="zh-CN" altLang="en-US" dirty="0" smtClean="0"/>
              <a:t>：</a:t>
            </a:r>
            <a:r>
              <a:rPr lang="zh-CN" altLang="en-US" sz="1600" dirty="0"/>
              <a:t>人脸检测与属性</a:t>
            </a:r>
            <a:r>
              <a:rPr lang="zh-CN" altLang="en-US" sz="1600" dirty="0" smtClean="0"/>
              <a:t>分析</a:t>
            </a:r>
            <a:r>
              <a:rPr lang="en-US" altLang="zh-CN" sz="1400" dirty="0" smtClean="0">
                <a:solidFill>
                  <a:schemeClr val="accent5"/>
                </a:solidFill>
              </a:rPr>
              <a:t>(</a:t>
            </a:r>
            <a:r>
              <a:rPr lang="zh-CN" altLang="en-US" sz="1400" dirty="0">
                <a:solidFill>
                  <a:schemeClr val="accent5"/>
                </a:solidFill>
              </a:rPr>
              <a:t>获得眼、口、鼻等</a:t>
            </a:r>
            <a:r>
              <a:rPr lang="en-US" altLang="zh-CN" sz="1400" dirty="0">
                <a:solidFill>
                  <a:schemeClr val="accent5"/>
                </a:solidFill>
              </a:rPr>
              <a:t>72</a:t>
            </a:r>
            <a:r>
              <a:rPr lang="zh-CN" altLang="en-US" sz="1400" dirty="0">
                <a:solidFill>
                  <a:schemeClr val="accent5"/>
                </a:solidFill>
              </a:rPr>
              <a:t>个关键点位置，分析性别、年龄</a:t>
            </a:r>
            <a:r>
              <a:rPr lang="zh-CN" altLang="en-US" sz="1400" dirty="0" smtClean="0">
                <a:solidFill>
                  <a:schemeClr val="accent5"/>
                </a:solidFill>
              </a:rPr>
              <a:t>、</a:t>
            </a:r>
            <a:endParaRPr lang="en-US" altLang="zh-CN" sz="1400" dirty="0" smtClean="0">
              <a:solidFill>
                <a:schemeClr val="accent5"/>
              </a:solidFill>
            </a:endParaRPr>
          </a:p>
          <a:p>
            <a:r>
              <a:rPr lang="en-US" altLang="zh-CN" sz="1400" dirty="0">
                <a:solidFill>
                  <a:schemeClr val="accent5"/>
                </a:solidFill>
              </a:rPr>
              <a:t>	</a:t>
            </a:r>
            <a:r>
              <a:rPr lang="zh-CN" altLang="en-US" sz="1400" dirty="0" smtClean="0">
                <a:solidFill>
                  <a:schemeClr val="accent5"/>
                </a:solidFill>
              </a:rPr>
              <a:t>表情</a:t>
            </a:r>
            <a:r>
              <a:rPr lang="zh-CN" altLang="en-US" sz="1400" dirty="0">
                <a:solidFill>
                  <a:schemeClr val="accent5"/>
                </a:solidFill>
              </a:rPr>
              <a:t>等多种人脸属性</a:t>
            </a:r>
            <a:r>
              <a:rPr lang="en-US" altLang="zh-CN" sz="1400" dirty="0" smtClean="0">
                <a:solidFill>
                  <a:schemeClr val="accent5"/>
                </a:solidFill>
              </a:rPr>
              <a:t>)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人脸</a:t>
            </a:r>
            <a:r>
              <a:rPr lang="zh-CN" altLang="en-US" sz="1600" dirty="0" smtClean="0"/>
              <a:t>对比、</a:t>
            </a:r>
            <a:r>
              <a:rPr lang="zh-CN" altLang="en-US" sz="1600" dirty="0"/>
              <a:t>人脸</a:t>
            </a:r>
            <a:r>
              <a:rPr lang="zh-CN" altLang="en-US" sz="1600" dirty="0" smtClean="0"/>
              <a:t>搜索、</a:t>
            </a:r>
            <a:r>
              <a:rPr lang="zh-CN" altLang="en-US" sz="1600" dirty="0"/>
              <a:t>活体</a:t>
            </a:r>
            <a:r>
              <a:rPr lang="zh-CN" altLang="en-US" sz="1600" dirty="0" smtClean="0"/>
              <a:t>检测、</a:t>
            </a:r>
            <a:r>
              <a:rPr lang="zh-CN" altLang="en-US" sz="1600" dirty="0"/>
              <a:t>视频流人脸</a:t>
            </a:r>
            <a:r>
              <a:rPr lang="zh-CN" altLang="en-US" sz="1600" dirty="0" smtClean="0"/>
              <a:t>采集。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70203" y="2420888"/>
            <a:ext cx="77059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应用场景</a:t>
            </a:r>
            <a:r>
              <a:rPr lang="zh-CN" altLang="en-US" dirty="0" smtClean="0"/>
              <a:t>：</a:t>
            </a:r>
            <a:r>
              <a:rPr lang="zh-CN" altLang="en-US" sz="1600" dirty="0"/>
              <a:t>远程身份认证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刷脸门禁考勤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安防</a:t>
            </a:r>
            <a:r>
              <a:rPr lang="zh-CN" altLang="en-US" sz="1600" dirty="0" smtClean="0"/>
              <a:t>监控、</a:t>
            </a:r>
            <a:r>
              <a:rPr lang="zh-CN" altLang="en-US" sz="1600" dirty="0"/>
              <a:t>智能相册</a:t>
            </a:r>
            <a:r>
              <a:rPr lang="zh-CN" altLang="en-US" sz="1600" dirty="0" smtClean="0"/>
              <a:t>分类、</a:t>
            </a:r>
            <a:r>
              <a:rPr lang="zh-CN" altLang="en-US" sz="1600" dirty="0"/>
              <a:t>人脸</a:t>
            </a:r>
            <a:r>
              <a:rPr lang="zh-CN" altLang="en-US" sz="1600" dirty="0" smtClean="0"/>
              <a:t>美颜、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人脸</a:t>
            </a:r>
            <a:r>
              <a:rPr lang="zh-CN" altLang="en-US" sz="1600" dirty="0" smtClean="0"/>
              <a:t>签到、</a:t>
            </a:r>
            <a:r>
              <a:rPr lang="zh-CN" altLang="en-US" sz="1600" dirty="0"/>
              <a:t>会员</a:t>
            </a:r>
            <a:r>
              <a:rPr lang="zh-CN" altLang="en-US" sz="1600" dirty="0" smtClean="0"/>
              <a:t>识别、</a:t>
            </a:r>
            <a:r>
              <a:rPr lang="zh-CN" altLang="en-US" sz="1600" dirty="0"/>
              <a:t>人脸闸</a:t>
            </a:r>
            <a:r>
              <a:rPr lang="zh-CN" altLang="en-US" sz="1600" dirty="0" smtClean="0"/>
              <a:t>机、</a:t>
            </a:r>
            <a:r>
              <a:rPr lang="zh-CN" altLang="en-US" sz="1600" dirty="0"/>
              <a:t>人脸</a:t>
            </a:r>
            <a:r>
              <a:rPr lang="zh-CN" altLang="en-US" sz="1600" dirty="0" smtClean="0"/>
              <a:t>考勤、</a:t>
            </a:r>
            <a:r>
              <a:rPr lang="zh-CN" altLang="en-US" sz="1600" dirty="0"/>
              <a:t>人脸</a:t>
            </a:r>
            <a:r>
              <a:rPr lang="zh-CN" altLang="en-US" sz="1600" dirty="0" smtClean="0"/>
              <a:t>支付、</a:t>
            </a:r>
            <a:r>
              <a:rPr lang="zh-CN" altLang="en-US" sz="1600" dirty="0"/>
              <a:t>人脸登录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068960"/>
            <a:ext cx="75889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产品优势</a:t>
            </a:r>
            <a:r>
              <a:rPr lang="zh-CN" altLang="en-US" dirty="0" smtClean="0"/>
              <a:t>：</a:t>
            </a:r>
            <a:r>
              <a:rPr lang="zh-CN" altLang="en-US" sz="1600" dirty="0"/>
              <a:t>全线免费</a:t>
            </a:r>
            <a:r>
              <a:rPr lang="zh-CN" altLang="en-US" sz="1600" dirty="0" smtClean="0"/>
              <a:t>接入</a:t>
            </a:r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在线接口</a:t>
            </a:r>
            <a:r>
              <a:rPr lang="en-US" altLang="zh-CN" sz="1400" dirty="0">
                <a:solidFill>
                  <a:schemeClr val="accent1"/>
                </a:solidFill>
              </a:rPr>
              <a:t>10qps</a:t>
            </a:r>
            <a:r>
              <a:rPr lang="zh-CN" altLang="en-US" sz="1400" dirty="0">
                <a:solidFill>
                  <a:schemeClr val="accent1"/>
                </a:solidFill>
              </a:rPr>
              <a:t>以内无限量免费</a:t>
            </a:r>
            <a:r>
              <a:rPr lang="zh-CN" altLang="en-US" sz="1400" dirty="0" smtClean="0">
                <a:solidFill>
                  <a:schemeClr val="accent1"/>
                </a:solidFill>
              </a:rPr>
              <a:t>调用人</a:t>
            </a:r>
            <a:r>
              <a:rPr lang="zh-CN" altLang="en-US" sz="1400" dirty="0">
                <a:solidFill>
                  <a:schemeClr val="accent1"/>
                </a:solidFill>
              </a:rPr>
              <a:t>脸采集</a:t>
            </a:r>
            <a:r>
              <a:rPr lang="en-US" altLang="zh-CN" sz="1400" dirty="0">
                <a:solidFill>
                  <a:schemeClr val="accent1"/>
                </a:solidFill>
              </a:rPr>
              <a:t>SDK</a:t>
            </a:r>
            <a:r>
              <a:rPr lang="zh-CN" altLang="en-US" sz="1400" dirty="0">
                <a:solidFill>
                  <a:schemeClr val="accent1"/>
                </a:solidFill>
              </a:rPr>
              <a:t>永久免费</a:t>
            </a:r>
            <a:r>
              <a:rPr lang="en-US" altLang="zh-CN" sz="1400" dirty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zh-CN" altLang="en-US" sz="1600" dirty="0" smtClean="0"/>
              <a:t>端</a:t>
            </a:r>
            <a:r>
              <a:rPr lang="zh-CN" altLang="en-US" sz="1600" dirty="0"/>
              <a:t>云能力齐备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在线</a:t>
            </a:r>
            <a:r>
              <a:rPr lang="en-US" altLang="zh-CN" sz="1400" dirty="0">
                <a:solidFill>
                  <a:schemeClr val="accent1"/>
                </a:solidFill>
              </a:rPr>
              <a:t>API</a:t>
            </a:r>
            <a:r>
              <a:rPr lang="zh-CN" altLang="en-US" sz="1400" dirty="0">
                <a:solidFill>
                  <a:schemeClr val="accent1"/>
                </a:solidFill>
              </a:rPr>
              <a:t>、离线</a:t>
            </a:r>
            <a:r>
              <a:rPr lang="en-US" altLang="zh-CN" sz="1400" dirty="0">
                <a:solidFill>
                  <a:schemeClr val="accent1"/>
                </a:solidFill>
              </a:rPr>
              <a:t>SDK</a:t>
            </a:r>
            <a:r>
              <a:rPr lang="zh-CN" altLang="en-US" sz="1400" dirty="0">
                <a:solidFill>
                  <a:schemeClr val="accent1"/>
                </a:solidFill>
              </a:rPr>
              <a:t>、私有化部署多种服务形式全面开放，适配</a:t>
            </a:r>
            <a:r>
              <a:rPr lang="zh-CN" altLang="en-US" sz="1400" dirty="0" smtClean="0">
                <a:solidFill>
                  <a:schemeClr val="accent1"/>
                </a:solidFill>
              </a:rPr>
              <a:t>各种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>
                <a:solidFill>
                  <a:schemeClr val="accent1"/>
                </a:solidFill>
              </a:rPr>
              <a:t>	</a:t>
            </a:r>
            <a:r>
              <a:rPr lang="zh-CN" altLang="en-US" sz="1400" dirty="0" smtClean="0">
                <a:solidFill>
                  <a:schemeClr val="accent1"/>
                </a:solidFill>
              </a:rPr>
              <a:t>应用</a:t>
            </a:r>
            <a:r>
              <a:rPr lang="zh-CN" altLang="en-US" sz="1400" dirty="0">
                <a:solidFill>
                  <a:schemeClr val="accent1"/>
                </a:solidFill>
              </a:rPr>
              <a:t>场景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稳定服务</a:t>
            </a:r>
            <a:r>
              <a:rPr lang="zh-CN" altLang="en-US" sz="1600" dirty="0" smtClean="0"/>
              <a:t>保障。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005064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服务类型</a:t>
            </a:r>
            <a:r>
              <a:rPr lang="zh-CN" altLang="en-US" dirty="0" smtClean="0"/>
              <a:t>：</a:t>
            </a:r>
            <a:r>
              <a:rPr lang="zh-CN" altLang="en-US" sz="1600" dirty="0"/>
              <a:t>在线接口</a:t>
            </a:r>
            <a:r>
              <a:rPr lang="zh-CN" altLang="en-US" sz="1600" dirty="0" smtClean="0"/>
              <a:t>、离线</a:t>
            </a:r>
            <a:r>
              <a:rPr lang="en-US" altLang="zh-CN" sz="1600" dirty="0" smtClean="0"/>
              <a:t>SDK</a:t>
            </a:r>
            <a:r>
              <a:rPr lang="zh-CN" altLang="en-US" sz="1600" dirty="0"/>
              <a:t>、私有化部署。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4437112"/>
            <a:ext cx="73661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定价</a:t>
            </a:r>
            <a:r>
              <a:rPr lang="zh-CN" altLang="en-US" dirty="0" smtClean="0"/>
              <a:t>：</a:t>
            </a:r>
            <a:r>
              <a:rPr lang="en-US" altLang="zh-CN" sz="1600" dirty="0"/>
              <a:t>API</a:t>
            </a:r>
            <a:r>
              <a:rPr lang="zh-CN" altLang="en-US" sz="1600" dirty="0"/>
              <a:t>调用全部免费：针对人脸检测、人脸对比、人脸搜索三款</a:t>
            </a:r>
            <a:r>
              <a:rPr lang="zh-CN" altLang="en-US" sz="1600" dirty="0" smtClean="0"/>
              <a:t>产品。</a:t>
            </a:r>
            <a:endParaRPr lang="zh-CN" altLang="en-US" sz="1600" dirty="0"/>
          </a:p>
          <a:p>
            <a:r>
              <a:rPr lang="en-US" altLang="zh-CN" sz="1600" dirty="0" smtClean="0"/>
              <a:t>	     QPS</a:t>
            </a:r>
            <a:r>
              <a:rPr lang="zh-CN" altLang="en-US" sz="1600" dirty="0"/>
              <a:t>按照阶梯价格计费，可按天按月灵活</a:t>
            </a:r>
            <a:r>
              <a:rPr lang="zh-CN" altLang="en-US" sz="1600" dirty="0" smtClean="0"/>
              <a:t>购买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121818" y="5805264"/>
            <a:ext cx="71945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solidFill>
                  <a:schemeClr val="accent1"/>
                </a:solidFill>
              </a:rPr>
              <a:t>说明</a:t>
            </a:r>
            <a:r>
              <a:rPr lang="zh-CN" altLang="en-US" sz="1050" dirty="0">
                <a:solidFill>
                  <a:schemeClr val="accent1"/>
                </a:solidFill>
              </a:rPr>
              <a:t>：</a:t>
            </a:r>
            <a:r>
              <a:rPr lang="en-US" altLang="zh-CN" sz="1050" dirty="0">
                <a:solidFill>
                  <a:schemeClr val="accent1"/>
                </a:solidFill>
              </a:rPr>
              <a:t>QPS</a:t>
            </a:r>
            <a:r>
              <a:rPr lang="zh-CN" altLang="en-US" sz="1050" dirty="0">
                <a:solidFill>
                  <a:schemeClr val="accent1"/>
                </a:solidFill>
              </a:rPr>
              <a:t>（</a:t>
            </a:r>
            <a:r>
              <a:rPr lang="en-US" altLang="zh-CN" sz="1050" dirty="0">
                <a:solidFill>
                  <a:schemeClr val="accent1"/>
                </a:solidFill>
              </a:rPr>
              <a:t>query per second</a:t>
            </a:r>
            <a:r>
              <a:rPr lang="zh-CN" altLang="en-US" sz="1050" dirty="0">
                <a:solidFill>
                  <a:schemeClr val="accent1"/>
                </a:solidFill>
              </a:rPr>
              <a:t>）指每秒向服务发送的请求数量峰值，相当于每个</a:t>
            </a:r>
            <a:r>
              <a:rPr lang="en-US" altLang="zh-CN" sz="1050" dirty="0">
                <a:solidFill>
                  <a:schemeClr val="accent1"/>
                </a:solidFill>
              </a:rPr>
              <a:t>API</a:t>
            </a:r>
            <a:r>
              <a:rPr lang="zh-CN" altLang="en-US" sz="1050" dirty="0">
                <a:solidFill>
                  <a:schemeClr val="accent1"/>
                </a:solidFill>
              </a:rPr>
              <a:t>每秒可以允许请求的最大上限数量。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5075892"/>
            <a:ext cx="526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客户案例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百度网盘、百度魔图、用友、泰康保险等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08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百度云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图像技术</a:t>
            </a:r>
            <a:r>
              <a:rPr lang="en-US" altLang="zh-CN" b="1" dirty="0" smtClean="0"/>
              <a:t>—</a:t>
            </a:r>
            <a:r>
              <a:rPr lang="zh-CN" altLang="en-US" b="1" dirty="0" smtClean="0">
                <a:solidFill>
                  <a:schemeClr val="accent6"/>
                </a:solidFill>
              </a:rPr>
              <a:t>图像识别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3360" y="1700808"/>
            <a:ext cx="76771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功能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通用</a:t>
            </a:r>
            <a:r>
              <a:rPr lang="zh-CN" altLang="en-US" sz="1600" dirty="0"/>
              <a:t>图像分析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细粒度图像识别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人体</a:t>
            </a:r>
            <a:r>
              <a:rPr lang="zh-CN" altLang="en-US" sz="1600" dirty="0" smtClean="0"/>
              <a:t>分析</a:t>
            </a:r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支持人体关键点检测、</a:t>
            </a:r>
            <a:r>
              <a:rPr lang="zh-CN" altLang="en-US" sz="1400" dirty="0" smtClean="0">
                <a:solidFill>
                  <a:schemeClr val="accent1"/>
                </a:solidFill>
              </a:rPr>
              <a:t>人流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>
                <a:solidFill>
                  <a:schemeClr val="accent1"/>
                </a:solidFill>
              </a:rPr>
              <a:t>	</a:t>
            </a:r>
            <a:r>
              <a:rPr lang="zh-CN" altLang="en-US" sz="1400" dirty="0" smtClean="0">
                <a:solidFill>
                  <a:schemeClr val="accent1"/>
                </a:solidFill>
              </a:rPr>
              <a:t>统计</a:t>
            </a:r>
            <a:r>
              <a:rPr lang="zh-CN" altLang="en-US" sz="1400" dirty="0">
                <a:solidFill>
                  <a:schemeClr val="accent1"/>
                </a:solidFill>
              </a:rPr>
              <a:t>、人体属性</a:t>
            </a:r>
            <a:r>
              <a:rPr lang="zh-CN" altLang="en-US" sz="1400" dirty="0" smtClean="0">
                <a:solidFill>
                  <a:schemeClr val="accent1"/>
                </a:solidFill>
              </a:rPr>
              <a:t>分析三</a:t>
            </a:r>
            <a:r>
              <a:rPr lang="zh-CN" altLang="en-US" sz="1400" dirty="0">
                <a:solidFill>
                  <a:schemeClr val="accent1"/>
                </a:solidFill>
              </a:rPr>
              <a:t>项核心能力，可用于图像或视频分析</a:t>
            </a:r>
            <a:r>
              <a:rPr lang="en-US" altLang="zh-CN" sz="1400" dirty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定制化图像识别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车辆定损</a:t>
            </a:r>
            <a:r>
              <a:rPr lang="zh-CN" altLang="en-US" sz="1600" dirty="0" smtClean="0"/>
              <a:t>检测</a:t>
            </a:r>
            <a:r>
              <a:rPr lang="zh-CN" altLang="en-US" sz="1600" dirty="0"/>
              <a:t>、</a:t>
            </a:r>
            <a:r>
              <a:rPr lang="zh-CN" altLang="en-US" sz="1600" dirty="0" smtClean="0"/>
              <a:t>相册</a:t>
            </a:r>
            <a:r>
              <a:rPr lang="zh-CN" altLang="en-US" sz="1600" dirty="0"/>
              <a:t>分类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70203" y="2564904"/>
            <a:ext cx="717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应用场景</a:t>
            </a:r>
            <a:r>
              <a:rPr lang="zh-CN" altLang="en-US" dirty="0" smtClean="0"/>
              <a:t>：</a:t>
            </a:r>
            <a:r>
              <a:rPr lang="zh-CN" altLang="en-US" sz="1600" dirty="0"/>
              <a:t>图片内容</a:t>
            </a:r>
            <a:r>
              <a:rPr lang="zh-CN" altLang="en-US" sz="1600" dirty="0" smtClean="0"/>
              <a:t>检索</a:t>
            </a:r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动物识别 植物识别 车型识别</a:t>
            </a:r>
            <a:r>
              <a:rPr lang="en-US" altLang="zh-CN" sz="1400" dirty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相册分类及智能美</a:t>
            </a:r>
            <a:r>
              <a:rPr lang="zh-CN" altLang="en-US" sz="1600" dirty="0" smtClean="0"/>
              <a:t>图</a:t>
            </a:r>
            <a:r>
              <a:rPr lang="zh-CN" altLang="en-US" sz="1600" dirty="0"/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924944"/>
            <a:ext cx="74302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产品优势</a:t>
            </a:r>
            <a:r>
              <a:rPr lang="zh-CN" altLang="en-US" dirty="0" smtClean="0"/>
              <a:t>：</a:t>
            </a:r>
            <a:r>
              <a:rPr lang="zh-CN" altLang="en-US" sz="1600" dirty="0"/>
              <a:t>稳定性好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提供</a:t>
            </a:r>
            <a:r>
              <a:rPr lang="en-US" altLang="zh-CN" sz="1400" dirty="0">
                <a:solidFill>
                  <a:schemeClr val="accent1"/>
                </a:solidFill>
              </a:rPr>
              <a:t>24</a:t>
            </a:r>
            <a:r>
              <a:rPr lang="zh-CN" altLang="en-US" sz="1400" dirty="0">
                <a:solidFill>
                  <a:schemeClr val="accent1"/>
                </a:solidFill>
              </a:rPr>
              <a:t>小时云端高稳定服务，宕机率低，故障恢复快，单图毫秒</a:t>
            </a:r>
            <a:r>
              <a:rPr lang="zh-CN" altLang="en-US" sz="1400" dirty="0" smtClean="0">
                <a:solidFill>
                  <a:schemeClr val="accent1"/>
                </a:solidFill>
              </a:rPr>
              <a:t>级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>
                <a:solidFill>
                  <a:schemeClr val="accent1"/>
                </a:solidFill>
              </a:rPr>
              <a:t>	</a:t>
            </a:r>
            <a:r>
              <a:rPr lang="zh-CN" altLang="en-US" sz="1400" dirty="0" smtClean="0">
                <a:solidFill>
                  <a:schemeClr val="accent1"/>
                </a:solidFill>
              </a:rPr>
              <a:t>响应</a:t>
            </a:r>
            <a:r>
              <a:rPr lang="zh-CN" altLang="en-US" sz="1400" dirty="0">
                <a:solidFill>
                  <a:schemeClr val="accent1"/>
                </a:solidFill>
              </a:rPr>
              <a:t>，服务可用性高达</a:t>
            </a:r>
            <a:r>
              <a:rPr lang="en-US" altLang="zh-CN" sz="1400" dirty="0">
                <a:solidFill>
                  <a:schemeClr val="accent1"/>
                </a:solidFill>
              </a:rPr>
              <a:t>99.95%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准确度</a:t>
            </a:r>
            <a:r>
              <a:rPr lang="zh-CN" altLang="en-US" sz="1600" dirty="0" smtClean="0"/>
              <a:t>高、</a:t>
            </a:r>
            <a:r>
              <a:rPr lang="zh-CN" altLang="en-US" sz="1600" dirty="0"/>
              <a:t>功能丰富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573016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服务类型</a:t>
            </a:r>
            <a:r>
              <a:rPr lang="zh-CN" altLang="en-US" dirty="0" smtClean="0"/>
              <a:t>：</a:t>
            </a:r>
            <a:r>
              <a:rPr lang="en-US" altLang="zh-CN" sz="1600" dirty="0" smtClean="0"/>
              <a:t>SDK</a:t>
            </a:r>
            <a:r>
              <a:rPr lang="zh-CN" altLang="en-US" sz="1600" dirty="0" smtClean="0"/>
              <a:t>需申请开放。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4278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定价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69160"/>
            <a:ext cx="734481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4005064"/>
            <a:ext cx="197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客户案例</a:t>
            </a:r>
            <a:r>
              <a:rPr lang="zh-CN" altLang="en-US" dirty="0" smtClean="0"/>
              <a:t>：</a:t>
            </a:r>
            <a:r>
              <a:rPr lang="en-US" altLang="zh-CN" sz="1600" dirty="0" smtClean="0"/>
              <a:t>start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37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百度云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图像技术</a:t>
            </a:r>
            <a:r>
              <a:rPr lang="en-US" altLang="zh-CN" b="1" dirty="0" smtClean="0"/>
              <a:t>—</a:t>
            </a:r>
            <a:r>
              <a:rPr lang="zh-CN" altLang="en-US" b="1" dirty="0" smtClean="0">
                <a:solidFill>
                  <a:schemeClr val="accent6"/>
                </a:solidFill>
              </a:rPr>
              <a:t>图像搜索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3360" y="1700808"/>
            <a:ext cx="580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功能</a:t>
            </a:r>
            <a:r>
              <a:rPr lang="zh-CN" altLang="en-US" dirty="0" smtClean="0"/>
              <a:t>：</a:t>
            </a:r>
            <a:r>
              <a:rPr lang="zh-CN" altLang="en-US" sz="1600" dirty="0"/>
              <a:t>相似图片搜索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相同图片搜索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商品图片搜索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70203" y="2267580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应用场景</a:t>
            </a:r>
            <a:r>
              <a:rPr lang="zh-CN" altLang="en-US" dirty="0" smtClean="0"/>
              <a:t>：</a:t>
            </a:r>
            <a:r>
              <a:rPr lang="zh-CN" altLang="en-US" sz="1600" dirty="0"/>
              <a:t>商品搜索及</a:t>
            </a:r>
            <a:r>
              <a:rPr lang="zh-CN" altLang="en-US" sz="1600" dirty="0" smtClean="0"/>
              <a:t>推荐、</a:t>
            </a:r>
            <a:r>
              <a:rPr lang="zh-CN" altLang="en-US" sz="1600" dirty="0"/>
              <a:t>美术摄影作品查找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780928"/>
            <a:ext cx="78662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产品优势</a:t>
            </a:r>
            <a:r>
              <a:rPr lang="zh-CN" altLang="en-US" dirty="0" smtClean="0"/>
              <a:t>：</a:t>
            </a:r>
            <a:r>
              <a:rPr lang="zh-CN" altLang="en-US" sz="1600" dirty="0"/>
              <a:t>超大图库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自建图库支持亿级图片量上传入库，实现实时检索，单图毫秒级响应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zh-CN" altLang="en-US" sz="1600" dirty="0" smtClean="0"/>
              <a:t>准确度高、</a:t>
            </a:r>
            <a:r>
              <a:rPr lang="zh-CN" altLang="en-US" sz="1600" dirty="0"/>
              <a:t>可视化管理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501008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服务类型</a:t>
            </a:r>
            <a:r>
              <a:rPr lang="zh-CN" altLang="en-US" dirty="0" smtClean="0"/>
              <a:t>：</a:t>
            </a:r>
            <a:r>
              <a:rPr lang="en-US" altLang="zh-CN" sz="1600" dirty="0" smtClean="0"/>
              <a:t>SDK</a:t>
            </a:r>
            <a:r>
              <a:rPr lang="zh-CN" altLang="en-US" sz="1600" dirty="0" smtClean="0"/>
              <a:t>需申请开放。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0050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定价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72" y="4509120"/>
            <a:ext cx="7567252" cy="98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5651956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客户案例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百度像素、百度图片、美玉秀秀等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31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百度云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图像技术</a:t>
            </a:r>
            <a:r>
              <a:rPr lang="en-US" altLang="zh-CN" b="1" dirty="0" smtClean="0"/>
              <a:t>—</a:t>
            </a:r>
            <a:r>
              <a:rPr lang="zh-CN" altLang="en-US" b="1" dirty="0" smtClean="0">
                <a:solidFill>
                  <a:schemeClr val="accent6"/>
                </a:solidFill>
              </a:rPr>
              <a:t>人体分析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3360" y="1700808"/>
            <a:ext cx="79880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功能</a:t>
            </a:r>
            <a:r>
              <a:rPr lang="zh-CN" altLang="en-US" dirty="0" smtClean="0"/>
              <a:t>：</a:t>
            </a:r>
            <a:r>
              <a:rPr lang="zh-CN" altLang="en-US" sz="1600" dirty="0"/>
              <a:t>人体关键点</a:t>
            </a:r>
            <a:r>
              <a:rPr lang="zh-CN" altLang="en-US" sz="1600" dirty="0" smtClean="0"/>
              <a:t>识别</a:t>
            </a:r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定位人体的</a:t>
            </a:r>
            <a:r>
              <a:rPr lang="en-US" altLang="zh-CN" sz="1400" dirty="0">
                <a:solidFill>
                  <a:schemeClr val="accent1"/>
                </a:solidFill>
              </a:rPr>
              <a:t>14</a:t>
            </a:r>
            <a:r>
              <a:rPr lang="zh-CN" altLang="en-US" sz="1400" dirty="0">
                <a:solidFill>
                  <a:schemeClr val="accent1"/>
                </a:solidFill>
              </a:rPr>
              <a:t>个核心关键点，包含四肢、脖颈、鼻子等部位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，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>
                <a:solidFill>
                  <a:schemeClr val="accent1"/>
                </a:solidFill>
              </a:rPr>
              <a:t>	</a:t>
            </a:r>
            <a:r>
              <a:rPr lang="zh-CN" altLang="en-US" sz="1400" dirty="0" smtClean="0">
                <a:solidFill>
                  <a:schemeClr val="accent1"/>
                </a:solidFill>
              </a:rPr>
              <a:t>支持</a:t>
            </a:r>
            <a:r>
              <a:rPr lang="zh-CN" altLang="en-US" sz="1400" dirty="0">
                <a:solidFill>
                  <a:schemeClr val="accent1"/>
                </a:solidFill>
              </a:rPr>
              <a:t>多人检测、大动作等复杂场景</a:t>
            </a:r>
            <a:r>
              <a:rPr lang="en-US" altLang="zh-CN" sz="1400" dirty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人流量</a:t>
            </a:r>
            <a:r>
              <a:rPr lang="zh-CN" altLang="en-US" sz="1600" dirty="0" smtClean="0"/>
              <a:t>统计、</a:t>
            </a:r>
            <a:r>
              <a:rPr lang="zh-CN" altLang="en-US" sz="1600" dirty="0"/>
              <a:t>人体属性</a:t>
            </a:r>
            <a:r>
              <a:rPr lang="zh-CN" altLang="en-US" sz="1600" dirty="0" smtClean="0"/>
              <a:t>识别</a:t>
            </a:r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识别人体</a:t>
            </a:r>
            <a:r>
              <a:rPr lang="zh-CN" altLang="en-US" sz="1400" dirty="0" smtClean="0">
                <a:solidFill>
                  <a:schemeClr val="accent1"/>
                </a:solidFill>
              </a:rPr>
              <a:t>的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>
                <a:solidFill>
                  <a:schemeClr val="accent1"/>
                </a:solidFill>
              </a:rPr>
              <a:t>	</a:t>
            </a:r>
            <a:r>
              <a:rPr lang="en-US" altLang="zh-CN" sz="1400" dirty="0" smtClean="0">
                <a:solidFill>
                  <a:schemeClr val="accent1"/>
                </a:solidFill>
              </a:rPr>
              <a:t>20</a:t>
            </a:r>
            <a:r>
              <a:rPr lang="zh-CN" altLang="en-US" sz="1400" dirty="0">
                <a:solidFill>
                  <a:schemeClr val="accent1"/>
                </a:solidFill>
              </a:rPr>
              <a:t>余类属性信息，包含性别年龄、服饰类别及颜色、佩戴物、身体朝向、行为动作等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  <a:r>
              <a:rPr lang="zh-CN" altLang="en-US" sz="1400" dirty="0" smtClean="0">
                <a:solidFill>
                  <a:schemeClr val="accent1"/>
                </a:solidFill>
              </a:rPr>
              <a:t>、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>
                <a:solidFill>
                  <a:schemeClr val="accent1"/>
                </a:solidFill>
              </a:rPr>
              <a:t>	</a:t>
            </a:r>
            <a:r>
              <a:rPr lang="zh-CN" altLang="en-US" sz="1600" dirty="0"/>
              <a:t>人像</a:t>
            </a:r>
            <a:r>
              <a:rPr lang="zh-CN" altLang="en-US" sz="1600" dirty="0" smtClean="0"/>
              <a:t>分割、</a:t>
            </a:r>
            <a:r>
              <a:rPr lang="zh-CN" altLang="en-US" sz="1600" dirty="0"/>
              <a:t>手势</a:t>
            </a:r>
            <a:r>
              <a:rPr lang="zh-CN" altLang="en-US" sz="1600" dirty="0" smtClean="0"/>
              <a:t>识别、</a:t>
            </a:r>
            <a:r>
              <a:rPr lang="zh-CN" altLang="en-US" sz="1600" dirty="0"/>
              <a:t>驾驶行为分析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70203" y="2852936"/>
            <a:ext cx="544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应用场景</a:t>
            </a:r>
            <a:r>
              <a:rPr lang="zh-CN" altLang="en-US" dirty="0" smtClean="0"/>
              <a:t>：</a:t>
            </a:r>
            <a:r>
              <a:rPr lang="zh-CN" altLang="en-US" sz="1600" dirty="0"/>
              <a:t>安防监控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智慧</a:t>
            </a:r>
            <a:r>
              <a:rPr lang="zh-CN" altLang="en-US" sz="1600" dirty="0" smtClean="0"/>
              <a:t>零售、</a:t>
            </a:r>
            <a:r>
              <a:rPr lang="zh-CN" altLang="en-US" sz="1600" dirty="0"/>
              <a:t>驾驶</a:t>
            </a:r>
            <a:r>
              <a:rPr lang="zh-CN" altLang="en-US" sz="1600" dirty="0" smtClean="0"/>
              <a:t>监测、体育</a:t>
            </a:r>
            <a:r>
              <a:rPr lang="zh-CN" altLang="en-US" sz="1600" dirty="0"/>
              <a:t>娱乐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356992"/>
            <a:ext cx="7984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产品优势</a:t>
            </a:r>
            <a:r>
              <a:rPr lang="zh-CN" altLang="en-US" dirty="0" smtClean="0"/>
              <a:t>：</a:t>
            </a:r>
            <a:r>
              <a:rPr lang="zh-CN" altLang="en-US" sz="1600" dirty="0"/>
              <a:t>能力丰富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en-US" altLang="zh-CN" sz="1400" dirty="0">
                <a:solidFill>
                  <a:schemeClr val="accent1"/>
                </a:solidFill>
              </a:rPr>
              <a:t>6</a:t>
            </a:r>
            <a:r>
              <a:rPr lang="zh-CN" altLang="en-US" sz="1400" dirty="0">
                <a:solidFill>
                  <a:schemeClr val="accent1"/>
                </a:solidFill>
              </a:rPr>
              <a:t>项人体识别能力，可根据业务需要灵活搭配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深入</a:t>
            </a:r>
            <a:r>
              <a:rPr lang="zh-CN" altLang="en-US" sz="1600" dirty="0" smtClean="0"/>
              <a:t>场景</a:t>
            </a:r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针对人群</a:t>
            </a:r>
            <a:r>
              <a:rPr lang="zh-CN" altLang="en-US" sz="1400" dirty="0" smtClean="0">
                <a:solidFill>
                  <a:schemeClr val="accent1"/>
                </a:solidFill>
              </a:rPr>
              <a:t>密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>
                <a:solidFill>
                  <a:schemeClr val="accent1"/>
                </a:solidFill>
              </a:rPr>
              <a:t>	</a:t>
            </a:r>
            <a:r>
              <a:rPr lang="zh-CN" altLang="en-US" sz="1400" dirty="0" smtClean="0">
                <a:solidFill>
                  <a:schemeClr val="accent1"/>
                </a:solidFill>
              </a:rPr>
              <a:t>集</a:t>
            </a:r>
            <a:r>
              <a:rPr lang="zh-CN" altLang="en-US" sz="1400" dirty="0">
                <a:solidFill>
                  <a:schemeClr val="accent1"/>
                </a:solidFill>
              </a:rPr>
              <a:t>和车载场景，专项训练人流量统计、驾驶行为分析模型，更多垂直服务持续拓展中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  <a:r>
              <a:rPr lang="zh-CN" altLang="en-US" sz="1400" dirty="0" smtClean="0">
                <a:solidFill>
                  <a:schemeClr val="accent1"/>
                </a:solidFill>
              </a:rPr>
              <a:t>、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灵活易</a:t>
            </a:r>
            <a:r>
              <a:rPr lang="zh-CN" altLang="en-US" sz="1600" dirty="0" smtClean="0"/>
              <a:t>用。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221088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使用方式</a:t>
            </a:r>
            <a:r>
              <a:rPr lang="zh-CN" altLang="en-US" dirty="0" smtClean="0"/>
              <a:t>：</a:t>
            </a:r>
            <a:r>
              <a:rPr lang="zh-CN" altLang="en-US" sz="1600" dirty="0"/>
              <a:t>在线</a:t>
            </a:r>
            <a:r>
              <a:rPr lang="zh-CN" altLang="en-US" sz="1600" dirty="0" smtClean="0"/>
              <a:t>接口、</a:t>
            </a:r>
            <a:r>
              <a:rPr lang="zh-CN" altLang="en-US" sz="1600" dirty="0"/>
              <a:t>离线</a:t>
            </a:r>
            <a:r>
              <a:rPr lang="en-US" altLang="zh-CN" sz="1600" dirty="0" smtClean="0"/>
              <a:t>SDK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私有化部署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653136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产品</a:t>
            </a:r>
            <a:r>
              <a:rPr lang="zh-CN" altLang="en-US" b="1" dirty="0" smtClean="0"/>
              <a:t>定价</a:t>
            </a:r>
            <a:r>
              <a:rPr lang="zh-CN" altLang="en-US" dirty="0" smtClean="0"/>
              <a:t>：暂无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935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阿里云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971436"/>
            <a:ext cx="0" cy="369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554055" y="2453202"/>
            <a:ext cx="2585190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036" y="2565257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人脸识别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690972" y="2519671"/>
            <a:ext cx="447702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1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54762" y="3239751"/>
            <a:ext cx="2585190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743" y="335180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图像识别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691679" y="3306220"/>
            <a:ext cx="447702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2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554762" y="4005064"/>
            <a:ext cx="2585190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3" y="4117119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图像搜索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691679" y="4071533"/>
            <a:ext cx="447702" cy="4431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</a:rPr>
              <a:t>3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9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k_01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1450</Words>
  <Application>Microsoft Office PowerPoint</Application>
  <PresentationFormat>全屏显示(4:3)</PresentationFormat>
  <Paragraphs>178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mk_01​</vt:lpstr>
      <vt:lpstr>AI 图像智能分析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mk</dc:creator>
  <cp:lastModifiedBy>makai</cp:lastModifiedBy>
  <cp:revision>58</cp:revision>
  <dcterms:created xsi:type="dcterms:W3CDTF">2018-12-10T01:53:37Z</dcterms:created>
  <dcterms:modified xsi:type="dcterms:W3CDTF">2018-12-11T08:03:21Z</dcterms:modified>
  <cp:contentStatus/>
</cp:coreProperties>
</file>