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77" r:id="rId5"/>
    <p:sldId id="259" r:id="rId6"/>
    <p:sldId id="260" r:id="rId7"/>
    <p:sldId id="281" r:id="rId8"/>
    <p:sldId id="271" r:id="rId9"/>
    <p:sldId id="282" r:id="rId10"/>
    <p:sldId id="286" r:id="rId11"/>
    <p:sldId id="285" r:id="rId12"/>
    <p:sldId id="283" r:id="rId13"/>
    <p:sldId id="284" r:id="rId14"/>
    <p:sldId id="265" r:id="rId15"/>
    <p:sldId id="266" r:id="rId16"/>
    <p:sldId id="267" r:id="rId17"/>
    <p:sldId id="268" r:id="rId18"/>
    <p:sldId id="287" r:id="rId19"/>
    <p:sldId id="288" r:id="rId20"/>
    <p:sldId id="269" r:id="rId21"/>
    <p:sldId id="270" r:id="rId22"/>
    <p:sldId id="289" r:id="rId23"/>
    <p:sldId id="290" r:id="rId24"/>
    <p:sldId id="276" r:id="rId25"/>
    <p:sldId id="272" r:id="rId26"/>
    <p:sldId id="274" r:id="rId27"/>
    <p:sldId id="273" r:id="rId28"/>
    <p:sldId id="291" r:id="rId29"/>
    <p:sldId id="275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65" autoAdjust="0"/>
  </p:normalViewPr>
  <p:slideViewPr>
    <p:cSldViewPr snapToGrid="0">
      <p:cViewPr>
        <p:scale>
          <a:sx n="66" d="100"/>
          <a:sy n="66" d="100"/>
        </p:scale>
        <p:origin x="668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349DB-7845-4C16-A4D8-4F1CA48FAD4F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5261A-5B52-449B-9B85-FF830420B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5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我们的目标是给定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的取值范围，尽可能精确的求</a:t>
            </a:r>
            <a:r>
              <a:rPr lang="en-US" altLang="zh-CN" dirty="0"/>
              <a:t>Y</a:t>
            </a:r>
            <a:r>
              <a:rPr lang="zh-CN" altLang="en-US" dirty="0"/>
              <a:t>的取值范围。</a:t>
            </a:r>
            <a:endParaRPr lang="en-US" altLang="zh-CN" dirty="0"/>
          </a:p>
          <a:p>
            <a:r>
              <a:rPr lang="zh-CN" altLang="en-US" dirty="0"/>
              <a:t>约定两个运算公式：如左边。可以理解成一个是交，一个是并。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从无穷收敛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6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从无穷收敛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9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从无穷收敛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2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第一张图是一个简单的样例程序。</a:t>
            </a:r>
            <a:endParaRPr lang="en-US" altLang="zh-CN" dirty="0"/>
          </a:p>
          <a:p>
            <a:r>
              <a:rPr lang="zh-CN" altLang="en-US" dirty="0"/>
              <a:t>第二张图是</a:t>
            </a:r>
            <a:r>
              <a:rPr lang="en-US" altLang="zh-CN" dirty="0"/>
              <a:t>SSA </a:t>
            </a:r>
            <a:r>
              <a:rPr lang="zh-CN" altLang="en-US" dirty="0"/>
              <a:t>形式。</a:t>
            </a:r>
            <a:endParaRPr lang="en-US" altLang="zh-CN" dirty="0"/>
          </a:p>
          <a:p>
            <a:r>
              <a:rPr lang="en-US" altLang="zh-CN" dirty="0"/>
              <a:t>e-SSA form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和声明的不同在于，在遇到分支的时候，会将分支条件的变量加上范围加入到分支中。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第一步是将程序从原来的形式，转到</a:t>
            </a:r>
            <a:r>
              <a:rPr lang="en-US" altLang="zh-CN" dirty="0"/>
              <a:t>e-SSA</a:t>
            </a:r>
            <a:r>
              <a:rPr lang="zh-CN" altLang="en-US" dirty="0"/>
              <a:t>形式。</a:t>
            </a:r>
            <a:endParaRPr lang="en-US" altLang="zh-CN" dirty="0"/>
          </a:p>
          <a:p>
            <a:r>
              <a:rPr lang="zh-CN" altLang="en-US" dirty="0"/>
              <a:t>基本和</a:t>
            </a:r>
            <a:r>
              <a:rPr lang="en-US" altLang="zh-CN" dirty="0"/>
              <a:t>SSA</a:t>
            </a:r>
            <a:r>
              <a:rPr lang="zh-CN" altLang="en-US" dirty="0"/>
              <a:t>形式一样。什么是</a:t>
            </a:r>
            <a:r>
              <a:rPr lang="en-US" altLang="zh-CN" dirty="0"/>
              <a:t>e-SSA</a:t>
            </a:r>
            <a:r>
              <a:rPr lang="zh-CN" altLang="en-US" dirty="0"/>
              <a:t>形式呢？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第一张图是一个简单的样例程序。</a:t>
            </a:r>
            <a:endParaRPr lang="en-US" altLang="zh-CN" dirty="0"/>
          </a:p>
          <a:p>
            <a:r>
              <a:rPr lang="zh-CN" altLang="en-US" dirty="0"/>
              <a:t>第二张图是</a:t>
            </a:r>
            <a:r>
              <a:rPr lang="en-US" altLang="zh-CN" dirty="0"/>
              <a:t>SSA </a:t>
            </a:r>
            <a:r>
              <a:rPr lang="zh-CN" altLang="en-US" dirty="0"/>
              <a:t>形式。</a:t>
            </a:r>
            <a:endParaRPr lang="en-US" altLang="zh-CN" dirty="0"/>
          </a:p>
          <a:p>
            <a:r>
              <a:rPr lang="en-US" altLang="zh-CN" dirty="0"/>
              <a:t>e-SSA form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和声明的不同在于，在遇到分支的时候，会将分支条件的变量加上范围加入到分支中。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8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第二步：从程序中提取所有的约束。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0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第二步：从程序中提取变量和约束。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9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希望构建这样一个依赖图。</a:t>
            </a:r>
            <a:endParaRPr lang="en-US" altLang="zh-CN" dirty="0"/>
          </a:p>
          <a:p>
            <a:r>
              <a:rPr lang="en-US" altLang="zh-CN" dirty="0"/>
              <a:t>∩</a:t>
            </a:r>
            <a:r>
              <a:rPr lang="zh-CN" altLang="en-US" dirty="0"/>
              <a:t>可以理解为条件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6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</a:t>
            </a:r>
            <a:r>
              <a:rPr lang="en-US" altLang="zh-CN" dirty="0"/>
              <a:t>strongly connected components</a:t>
            </a:r>
            <a:r>
              <a:rPr lang="zh-CN" altLang="en-US" dirty="0"/>
              <a:t>，就是指有关系的节点。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5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Range Analysis 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第一步：将程序表示成</a:t>
            </a:r>
            <a:r>
              <a:rPr lang="en-US" altLang="zh-CN" dirty="0"/>
              <a:t>sparse analysis</a:t>
            </a:r>
            <a:r>
              <a:rPr lang="zh-CN" altLang="en-US" dirty="0"/>
              <a:t>的形式。</a:t>
            </a:r>
            <a:endParaRPr lang="en-US" altLang="zh-CN" dirty="0"/>
          </a:p>
          <a:p>
            <a:r>
              <a:rPr lang="zh-CN" altLang="en-US" dirty="0"/>
              <a:t>第二步：从程序中提取变量和约束。</a:t>
            </a:r>
            <a:endParaRPr lang="en-US" altLang="zh-CN" dirty="0"/>
          </a:p>
          <a:p>
            <a:r>
              <a:rPr lang="zh-CN" altLang="en-US" dirty="0"/>
              <a:t>第三步：构建一个</a:t>
            </a:r>
            <a:r>
              <a:rPr lang="en-US" altLang="zh-CN" dirty="0"/>
              <a:t>constraint graph</a:t>
            </a:r>
          </a:p>
          <a:p>
            <a:r>
              <a:rPr lang="zh-CN" altLang="en-US" dirty="0"/>
              <a:t>第四步：寻找变量的计算关系</a:t>
            </a:r>
            <a:endParaRPr lang="en-US" altLang="zh-CN" dirty="0"/>
          </a:p>
          <a:p>
            <a:r>
              <a:rPr lang="zh-CN" altLang="en-US" dirty="0"/>
              <a:t>第五步：三步法</a:t>
            </a:r>
            <a:r>
              <a:rPr lang="en-US" altLang="zh-CN" dirty="0"/>
              <a:t>—</a:t>
            </a:r>
            <a:r>
              <a:rPr lang="zh-CN" altLang="en-US" dirty="0"/>
              <a:t>求解变量之间有约束关系</a:t>
            </a:r>
            <a:endParaRPr lang="en-US" altLang="zh-CN" dirty="0"/>
          </a:p>
          <a:p>
            <a:r>
              <a:rPr lang="zh-CN" altLang="en-US" dirty="0"/>
              <a:t>目标是找到像这样的范围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可以看出只增长了。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261A-5B52-449B-9B85-FF830420BF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F168-9085-4677-98CC-8505A0B65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17F5C-B5C6-4C40-9928-E6402B38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4DCCF-1D43-4D2B-B180-9742E25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610D8-A0D7-4378-8D59-2957D2F6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7DBA-3A7D-4D19-ACC4-825FECD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A56F-7B8B-4F6C-86CD-F764E07C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12C94-4294-42FE-A0D0-604D8CB1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38325-C534-4C8F-819B-36AD174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A1A6B-C4D7-4958-A1F2-76E506A2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4747-5857-46A8-88D9-26757F6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DE52CE-A03B-419E-B076-6CA31D8C0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4E3DB-FA9B-4A9C-AAB0-E2ECAA43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1945-2DF7-4D38-9919-82B41BD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73F0C-3147-4346-BE5A-D72DF695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C1BE2-F7FD-495D-A222-03AA46C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027D-F2B1-4395-B055-20BA9C8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678C0-5BB4-4BDD-B971-BEBE50C5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42CC-C106-4D13-854B-1472DD4E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6D38D-FA47-495B-9A83-1CB54FBF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AB1B-2E86-4A9C-828C-939EFE0F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9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563F5-6CBF-4462-8891-F0CC07A4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8BDD2-B0B2-41F0-8CA4-7C60DB79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B3543-8091-4921-9857-2297CF2F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F6D8F-B566-4E9D-ABBA-C99F5F55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4EB00-D95F-46E3-BE79-957902C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9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C47B-AF84-4FC1-9263-235CA85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4640-87A7-4DFF-8981-54B2935F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F357C-A301-466F-BCAF-75C0E795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C2904-7EA0-4ECC-A2BF-EB4FCA1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5A2EA-8C30-45A0-B440-CB7614A1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07465-F867-477B-8B33-2954E770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7657-58FF-4A1E-919A-974A8F27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0C27F-26B5-4920-8C56-DF60480B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5A5C-AFBB-46D3-91FB-627E1DF5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33584-E85F-42E2-B8B0-FB233AA80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D3A31-DE73-4D11-B1D7-F187672F1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D71A9D-40BC-4344-8EB3-19D421C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4CA8A-68B8-479D-A5FD-C19FABC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C13C1-54DF-4B43-89D7-30E72167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52A6-CEF1-4C7C-A0C0-9247279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7A958C-41D5-4F59-A0A9-5CB496A8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5084A-04BA-4170-A282-CB1D7325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ED64B-AA61-4885-9C34-12897D61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FEBA2-DADB-4F54-8F00-89CAB937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ECF2E4-7715-4CB9-80B8-7B7C056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E48C5-053F-414B-9FF4-B90A8BDF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4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B615-6E25-41C1-A473-3EA8737E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EEB9C-776F-4E66-9DF2-ABCC8A53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4EC07-A41C-4888-8E54-3AF4C693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9C9A1-6FE8-41B3-8721-9BAB2AEE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A1939-F54A-48E2-963B-2862C64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60D0F-982D-402F-88BD-D25F1B32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3893-F799-495A-967E-02F17817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254A1-13CE-4F7D-9427-1F6842E85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2CD3-8AF7-4067-8C7E-F08BAD01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9C9F2-4A49-43FA-9042-EC10A3E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9C4EA-D373-4809-BCA4-C5F2662E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9B7CF-5A98-46B7-B530-8B72C5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AB018-3C9F-4B2D-A11A-1E75BEB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8DFC1-1665-41A6-8AE9-46010653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1C50-6614-4A5C-867D-2F5A90C3D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0A42-185C-457B-8F8D-7F732F92711E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71EDD-873E-465C-9FEF-51A5607C3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DD725-34C1-46A8-B8A6-F66649975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6E35-3768-40EB-9E80-9EDBCE260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FEA9-15EF-4DA4-A68B-4AE9B56C6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A Fast and Low-Overhead Technique to Secure Programs Against Integer Overflows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2FF42-5AEC-474B-B21E-BFF4678AA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altLang="zh-CN" sz="1800" dirty="0"/>
              <a:t>Raphael Ernani Rodrigues, Victor Hugo Sperle Campos, Fernando Magno Quintao Pereira</a:t>
            </a:r>
          </a:p>
          <a:p>
            <a:r>
              <a:rPr lang="en-US" altLang="zh-CN" sz="1800" dirty="0"/>
              <a:t>Department of Computer Science – The Federal University of Minas Gerais (UFMG) – Brazil</a:t>
            </a:r>
          </a:p>
          <a:p>
            <a:r>
              <a:rPr lang="en-US" altLang="zh-CN" sz="1800" dirty="0"/>
              <a:t>CGO ’13 23-27 February 2013, Shenzhen China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732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F461-E35D-4883-B2E3-E2723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838D-58A6-47DF-94F3-A0454A3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Convert the program to e-SSA graph.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Extract constraints.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Build a constraint graph.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107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DE1EE-D8AE-410A-9527-9D96042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BCE17-A598-45F6-88EF-0808AFCC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2C748-B541-4C89-9D53-B2CAED516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79"/>
          <a:stretch/>
        </p:blipFill>
        <p:spPr>
          <a:xfrm>
            <a:off x="49812" y="1907580"/>
            <a:ext cx="6742451" cy="2920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CAD6CC-7FE6-4882-BD5D-470CB5A25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7" r="46323" b="15119"/>
          <a:stretch/>
        </p:blipFill>
        <p:spPr>
          <a:xfrm>
            <a:off x="6745855" y="476637"/>
            <a:ext cx="3904762" cy="39897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F41679-DB0D-44CA-AAC6-049756D217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422" b="55789"/>
          <a:stretch/>
        </p:blipFill>
        <p:spPr>
          <a:xfrm>
            <a:off x="10081904" y="2864353"/>
            <a:ext cx="2241331" cy="39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F461-E35D-4883-B2E3-E2723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838D-58A6-47DF-94F3-A0454A3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Convert the program to e-SSA graph.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Extract constraints.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Build a constraint graph.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 Find the strongly connected components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 Apply a three-phase approach to solve the value range.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FBE2D-0DB0-4CC3-8185-E7339239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80" y="2439998"/>
            <a:ext cx="6742451" cy="3871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5D3DD5-6E3C-441F-8407-3F4050506DE2}"/>
              </a:ext>
            </a:extLst>
          </p:cNvPr>
          <p:cNvSpPr/>
          <p:nvPr/>
        </p:nvSpPr>
        <p:spPr>
          <a:xfrm>
            <a:off x="4648924" y="3646448"/>
            <a:ext cx="3164181" cy="182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04CD58-3A5B-4ECD-95C9-37AC8D216290}"/>
              </a:ext>
            </a:extLst>
          </p:cNvPr>
          <p:cNvSpPr/>
          <p:nvPr/>
        </p:nvSpPr>
        <p:spPr>
          <a:xfrm>
            <a:off x="8123672" y="3635356"/>
            <a:ext cx="3164181" cy="182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F461-E35D-4883-B2E3-E2723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838D-58A6-47DF-94F3-A0454A3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Convert the program to e-SSA graph.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Extract constraints.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Build a constraint graph.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 Find the strongly connected components 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r>
              <a:rPr lang="en-US" altLang="zh-CN" b="1" dirty="0"/>
              <a:t> Apply a three-phase approach to solve the value range.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6C9327-531A-4CA8-B628-50CE6F5E9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64" t="44738" b="15238"/>
          <a:stretch/>
        </p:blipFill>
        <p:spPr>
          <a:xfrm>
            <a:off x="8883619" y="506575"/>
            <a:ext cx="2238441" cy="26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CC152-C2AE-4BA8-B362-B8E613C1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Three-phase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FE19D-5577-49E6-B23E-CCCB7C3E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① </a:t>
            </a:r>
            <a:r>
              <a:rPr lang="en-US" altLang="zh-CN" dirty="0" err="1"/>
              <a:t>Windening</a:t>
            </a:r>
            <a:r>
              <a:rPr lang="en-US" altLang="zh-CN" dirty="0"/>
              <a:t>  </a:t>
            </a:r>
            <a:r>
              <a:rPr lang="en-US" altLang="zh-CN" b="1" dirty="0"/>
              <a:t>②</a:t>
            </a:r>
            <a:r>
              <a:rPr lang="en-US" altLang="zh-CN" dirty="0"/>
              <a:t> Future resolution  </a:t>
            </a:r>
            <a:r>
              <a:rPr lang="en-US" altLang="zh-CN" b="1" dirty="0"/>
              <a:t>③</a:t>
            </a:r>
            <a:r>
              <a:rPr lang="en-US" altLang="zh-CN" dirty="0"/>
              <a:t> Narrowing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EBD4E-8FE8-49EB-87AB-74553590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1" y="2681270"/>
            <a:ext cx="5897746" cy="3386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CE3316-BA11-4097-8570-06FC0BF6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99" y="3426797"/>
            <a:ext cx="5178689" cy="18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6C714-1562-474A-829C-C95B8E56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Windening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00914-ED07-40A5-897D-873E4A50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start solving constraints by determining how each program variable might </a:t>
            </a:r>
            <a:r>
              <a:rPr lang="en-US" altLang="zh-CN" b="1" dirty="0"/>
              <a:t>grow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 instance, </a:t>
            </a:r>
          </a:p>
          <a:p>
            <a:pPr lvl="1"/>
            <a:r>
              <a:rPr lang="en-US" altLang="zh-CN" dirty="0"/>
              <a:t>If a variable is only updated by sums with </a:t>
            </a:r>
            <a:r>
              <a:rPr lang="en-US" altLang="zh-CN" b="1" dirty="0"/>
              <a:t>positive</a:t>
            </a:r>
            <a:r>
              <a:rPr lang="en-US" altLang="zh-CN" dirty="0"/>
              <a:t> numbers, then it only grows </a:t>
            </a:r>
            <a:r>
              <a:rPr lang="en-US" altLang="zh-CN" b="1" dirty="0"/>
              <a:t>up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If a variable is only updated by sums with </a:t>
            </a:r>
            <a:r>
              <a:rPr lang="en-US" altLang="zh-CN" b="1" dirty="0"/>
              <a:t>negative</a:t>
            </a:r>
            <a:r>
              <a:rPr lang="en-US" altLang="zh-CN" dirty="0"/>
              <a:t> numbers, then it only grows </a:t>
            </a:r>
            <a:r>
              <a:rPr lang="en-US" altLang="zh-CN" b="1" dirty="0"/>
              <a:t>down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Some variables can also grow in both directions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16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B63B-BD37-4D44-8A57-9F7492E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A642E-069A-49E9-9BFA-6BCA1BA3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let [l, u]↓ = l and [l, u]↑ = u. We let ⊥ denote noninitialized intervals, so that [⊥, ⊥] U[l, u] = [l, u]. This operation only happens at φ-nodes,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7B440E-8A3C-49BE-AE0C-DEF452CB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246037" cy="25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C31890-ED60-4A9B-A608-6F052CBF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152"/>
            <a:ext cx="6783431" cy="47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1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8FD8CED-F36E-4CD8-B449-ED7A312A9980}"/>
              </a:ext>
            </a:extLst>
          </p:cNvPr>
          <p:cNvSpPr/>
          <p:nvPr/>
        </p:nvSpPr>
        <p:spPr>
          <a:xfrm>
            <a:off x="6513714" y="0"/>
            <a:ext cx="5452947" cy="647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DAC088-FC93-4998-8484-4449127B9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84"/>
          <a:stretch/>
        </p:blipFill>
        <p:spPr>
          <a:xfrm>
            <a:off x="-367990" y="2318270"/>
            <a:ext cx="6783431" cy="24890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4EA6E4-B5C4-4826-95EF-7EB9CF7F1B7C}"/>
              </a:ext>
            </a:extLst>
          </p:cNvPr>
          <p:cNvSpPr/>
          <p:nvPr/>
        </p:nvSpPr>
        <p:spPr>
          <a:xfrm>
            <a:off x="2088768" y="3189247"/>
            <a:ext cx="934957" cy="37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i1[0,0]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1A94DB-1A66-4236-9C7D-255B74AB83DD}"/>
              </a:ext>
            </a:extLst>
          </p:cNvPr>
          <p:cNvSpPr/>
          <p:nvPr/>
        </p:nvSpPr>
        <p:spPr>
          <a:xfrm>
            <a:off x="2088768" y="4405911"/>
            <a:ext cx="934957" cy="37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it[0,0]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630779-1399-4BEE-9EE4-554B4E741269}"/>
              </a:ext>
            </a:extLst>
          </p:cNvPr>
          <p:cNvSpPr/>
          <p:nvPr/>
        </p:nvSpPr>
        <p:spPr>
          <a:xfrm>
            <a:off x="925324" y="3274740"/>
            <a:ext cx="934957" cy="37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i2[1,1]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7BB2A0-4540-40E8-BD85-E77706FFAE34}"/>
              </a:ext>
            </a:extLst>
          </p:cNvPr>
          <p:cNvSpPr/>
          <p:nvPr/>
        </p:nvSpPr>
        <p:spPr>
          <a:xfrm>
            <a:off x="2088768" y="3167288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i1[0,∞]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9375B5-D136-4D66-BC1B-AF1103EE5A7C}"/>
              </a:ext>
            </a:extLst>
          </p:cNvPr>
          <p:cNvSpPr/>
          <p:nvPr/>
        </p:nvSpPr>
        <p:spPr>
          <a:xfrm>
            <a:off x="2088767" y="4411832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i1[0,∞]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BB4FF5-A00A-400F-962F-B5ECD30B4AB4}"/>
              </a:ext>
            </a:extLst>
          </p:cNvPr>
          <p:cNvSpPr/>
          <p:nvPr/>
        </p:nvSpPr>
        <p:spPr>
          <a:xfrm>
            <a:off x="935206" y="3274740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i1[1,∞]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A112165-B6D4-4B8C-9F47-F2D561098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19" y="3932638"/>
            <a:ext cx="4906062" cy="1215124"/>
          </a:xfrm>
          <a:prstGeom prst="rect">
            <a:avLst/>
          </a:prstGeom>
        </p:spPr>
      </p:pic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5FFD32DA-BF66-4545-88DA-77FFF0F6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4798" b="69340"/>
          <a:stretch/>
        </p:blipFill>
        <p:spPr>
          <a:xfrm>
            <a:off x="7060599" y="1176298"/>
            <a:ext cx="4243178" cy="69019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0BEAE22-1088-4F70-BAF9-0DA6EC5AD98B}"/>
              </a:ext>
            </a:extLst>
          </p:cNvPr>
          <p:cNvSpPr/>
          <p:nvPr/>
        </p:nvSpPr>
        <p:spPr>
          <a:xfrm>
            <a:off x="7060599" y="1875989"/>
            <a:ext cx="3925455" cy="60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E(i1)=[0,0]∪[1,1]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3F6C68-BCCB-41E0-AFD6-F8E35F36CBA1}"/>
              </a:ext>
            </a:extLst>
          </p:cNvPr>
          <p:cNvSpPr/>
          <p:nvPr/>
        </p:nvSpPr>
        <p:spPr>
          <a:xfrm>
            <a:off x="7049919" y="3177893"/>
            <a:ext cx="3925455" cy="60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E(i1)=[0,0]∪[1,1]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=[0,1]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5A1AF27-2451-4844-B6D7-481C548DA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599" y="2582233"/>
            <a:ext cx="3914775" cy="4953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F4D1747-C1C1-473D-88CD-6FC05BFB9759}"/>
              </a:ext>
            </a:extLst>
          </p:cNvPr>
          <p:cNvSpPr/>
          <p:nvPr/>
        </p:nvSpPr>
        <p:spPr>
          <a:xfrm>
            <a:off x="7078057" y="5357674"/>
            <a:ext cx="4514767" cy="80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 = [0,0] e(i1) = [0, 1]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推出  </a:t>
            </a:r>
            <a:r>
              <a:rPr lang="en-US" altLang="zh-CN" dirty="0">
                <a:solidFill>
                  <a:schemeClr val="tx1"/>
                </a:solidFill>
              </a:rPr>
              <a:t>i1=[0,∞]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9CBF34-1EBA-4DE5-96B4-1D137A35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919" y="369230"/>
            <a:ext cx="4225720" cy="64439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DE45BB0-0D56-42A2-9D8B-7DEB2C026CC8}"/>
              </a:ext>
            </a:extLst>
          </p:cNvPr>
          <p:cNvSpPr/>
          <p:nvPr/>
        </p:nvSpPr>
        <p:spPr>
          <a:xfrm>
            <a:off x="1228201" y="624109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Time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3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0" grpId="0" animBg="1"/>
      <p:bldP spid="18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A432-9BA1-4C73-9631-9354781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31890-ED60-4A9B-A608-6F052CBF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152"/>
            <a:ext cx="6783431" cy="472169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8FE4EAC-117A-4D72-87E0-C8C54703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7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6F48-A684-43D3-90F1-A46E0B40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73D4C-3B28-4862-8BC1-D9C4498D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There are plethora work to track Integer overflows.</a:t>
            </a:r>
          </a:p>
          <a:p>
            <a:pPr lvl="1"/>
            <a:r>
              <a:rPr lang="en-US" altLang="zh-CN" dirty="0"/>
              <a:t>Ada, Lisp: </a:t>
            </a:r>
          </a:p>
          <a:p>
            <a:pPr lvl="2"/>
            <a:r>
              <a:rPr lang="en-US" altLang="zh-CN" dirty="0"/>
              <a:t>Can be customized to throw exceptions whenever integer overflows are detected</a:t>
            </a:r>
          </a:p>
          <a:p>
            <a:pPr lvl="1"/>
            <a:r>
              <a:rPr lang="en-US" altLang="zh-CN" dirty="0"/>
              <a:t>C,C++:detect the occurrence of overflows dynamically.</a:t>
            </a:r>
          </a:p>
          <a:p>
            <a:pPr lvl="2"/>
            <a:r>
              <a:rPr lang="en-US" altLang="zh-CN" dirty="0"/>
              <a:t>Take some action when an overflow happens.</a:t>
            </a:r>
          </a:p>
          <a:p>
            <a:pPr lvl="2"/>
            <a:r>
              <a:rPr lang="en-US" altLang="zh-CN" dirty="0"/>
              <a:t>To do this, arithmetic operations need to be surveilled, and the runtime checks cost time.</a:t>
            </a:r>
          </a:p>
          <a:p>
            <a:pPr lvl="2"/>
            <a:r>
              <a:rPr lang="en-US" altLang="zh-CN" dirty="0"/>
              <a:t>Zhang et al. [28] have eliminated some of this overhead via a tainted flow analysis.</a:t>
            </a:r>
          </a:p>
          <a:p>
            <a:r>
              <a:rPr lang="en-US" altLang="zh-CN" dirty="0"/>
              <a:t>This paper : </a:t>
            </a:r>
          </a:p>
          <a:p>
            <a:pPr lvl="1"/>
            <a:r>
              <a:rPr lang="en-US" altLang="zh-CN" dirty="0"/>
              <a:t>With Analysis algorithm to eliminate Overflow.</a:t>
            </a:r>
          </a:p>
        </p:txBody>
      </p:sp>
    </p:spTree>
    <p:extLst>
      <p:ext uri="{BB962C8B-B14F-4D97-AF65-F5344CB8AC3E}">
        <p14:creationId xmlns:p14="http://schemas.microsoft.com/office/powerpoint/2010/main" val="125798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618F-1E4B-43C1-B8D4-AA0D175A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Resolution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7D423-6927-4D79-A4A2-EB7A72F4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20" y="3264288"/>
            <a:ext cx="5340620" cy="1562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11C56C-D01E-4103-93E9-A4364AF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2" y="1690688"/>
            <a:ext cx="6016409" cy="442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0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599B-AA63-41BD-8BEA-B3D990C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43254-7DEE-4745-980A-9707765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797B7-FB2C-4219-AE9E-632A9C8F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9713"/>
            <a:ext cx="6037793" cy="1556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D2C153-FB91-4F89-9931-E21A0DA86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09" y="2595416"/>
            <a:ext cx="5648091" cy="38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599B-AA63-41BD-8BEA-B3D990C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43254-7DEE-4745-980A-9707765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797B7-FB2C-4219-AE9E-632A9C8F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76" y="484850"/>
            <a:ext cx="5199593" cy="1340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D2C153-FB91-4F89-9931-E21A0DA86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560"/>
          <a:stretch/>
        </p:blipFill>
        <p:spPr>
          <a:xfrm>
            <a:off x="-822737" y="2204884"/>
            <a:ext cx="7814552" cy="25581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F5B831-9A9D-4E3E-AAD9-C06FCA8EED5D}"/>
              </a:ext>
            </a:extLst>
          </p:cNvPr>
          <p:cNvSpPr/>
          <p:nvPr/>
        </p:nvSpPr>
        <p:spPr>
          <a:xfrm>
            <a:off x="2289490" y="4222988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i1[0,98]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34CADC-B1A1-4E7C-868C-5FF87555E14D}"/>
              </a:ext>
            </a:extLst>
          </p:cNvPr>
          <p:cNvSpPr/>
          <p:nvPr/>
        </p:nvSpPr>
        <p:spPr>
          <a:xfrm>
            <a:off x="0" y="3496838"/>
            <a:ext cx="1592766" cy="37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E(i2) = [1,99]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116C94-E86C-4D36-B775-EC08E70F10A0}"/>
              </a:ext>
            </a:extLst>
          </p:cNvPr>
          <p:cNvSpPr/>
          <p:nvPr/>
        </p:nvSpPr>
        <p:spPr>
          <a:xfrm>
            <a:off x="838200" y="2983293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i2[1,99]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EAA980-FF6B-4A74-A56E-E422B0880A94}"/>
              </a:ext>
            </a:extLst>
          </p:cNvPr>
          <p:cNvSpPr/>
          <p:nvPr/>
        </p:nvSpPr>
        <p:spPr>
          <a:xfrm>
            <a:off x="2633350" y="1973532"/>
            <a:ext cx="1592766" cy="37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E(i1) = [0,99]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E4CD32-F367-4AB8-9AE9-CB0A6D0C9D0B}"/>
              </a:ext>
            </a:extLst>
          </p:cNvPr>
          <p:cNvSpPr/>
          <p:nvPr/>
        </p:nvSpPr>
        <p:spPr>
          <a:xfrm>
            <a:off x="2289489" y="2907480"/>
            <a:ext cx="928369" cy="41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i1[0,99]</a:t>
            </a:r>
          </a:p>
        </p:txBody>
      </p:sp>
    </p:spTree>
    <p:extLst>
      <p:ext uri="{BB962C8B-B14F-4D97-AF65-F5344CB8AC3E}">
        <p14:creationId xmlns:p14="http://schemas.microsoft.com/office/powerpoint/2010/main" val="23784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599B-AA63-41BD-8BEA-B3D990C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43254-7DEE-4745-980A-9707765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2C153-FB91-4F89-9931-E21A0DA8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0138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5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F6EF-264F-4846-8B7B-080B402E3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framework </a:t>
            </a:r>
            <a:br>
              <a:rPr lang="en-US" altLang="zh-CN" dirty="0"/>
            </a:br>
            <a:r>
              <a:rPr lang="en-US" altLang="zh-CN" dirty="0"/>
              <a:t>to detect overflow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E1714-B3BC-4320-B5B9-8F9E89615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54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D1A42-2F47-4D69-A92E-15A73A77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Instrumentation 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5A306-1795-4E32-93B2-32647033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Identifying the instructions that may lead to an overflow</a:t>
            </a:r>
          </a:p>
          <a:p>
            <a:pPr lvl="1"/>
            <a:r>
              <a:rPr lang="en-US" altLang="zh-CN" dirty="0"/>
              <a:t>Arithmetic operations need to be surveilled, and the runtime checks cost time.</a:t>
            </a:r>
          </a:p>
          <a:p>
            <a:pPr lvl="1"/>
            <a:r>
              <a:rPr lang="en-US" altLang="zh-CN" dirty="0"/>
              <a:t>Inserting assertions after those instructions.  </a:t>
            </a:r>
          </a:p>
          <a:p>
            <a:r>
              <a:rPr lang="en-US" altLang="zh-CN" dirty="0"/>
              <a:t>Key point: </a:t>
            </a:r>
          </a:p>
          <a:p>
            <a:pPr lvl="1"/>
            <a:r>
              <a:rPr lang="en-US" altLang="zh-CN" dirty="0"/>
              <a:t>Traditional overflow detections find overflow after it happens.</a:t>
            </a:r>
          </a:p>
          <a:p>
            <a:pPr lvl="1"/>
            <a:r>
              <a:rPr lang="en-US" altLang="zh-CN" dirty="0"/>
              <a:t>But this one find before </a:t>
            </a:r>
            <a:r>
              <a:rPr lang="en-US" altLang="zh-CN"/>
              <a:t>it happens.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62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17F7-DC4B-46F1-91BC-7D5D89BC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identify?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50A22C-DD14-4047-B41E-C9A706CB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863"/>
            <a:ext cx="4164519" cy="4270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5D00CA-B13D-46DE-9662-8112369A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510516"/>
            <a:ext cx="5829300" cy="200025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EDE2E73-F0EE-489B-8208-BABF6E39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4351338"/>
          </a:xfrm>
        </p:spPr>
        <p:txBody>
          <a:bodyPr/>
          <a:lstStyle/>
          <a:p>
            <a:r>
              <a:rPr lang="en-US" altLang="zh-CN" dirty="0"/>
              <a:t>6 basic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21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E385F-E95B-4494-818C-5E7DA9B5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DE8A8-5542-45DF-9524-7FE61493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option: no-op. </a:t>
            </a:r>
          </a:p>
          <a:p>
            <a:pPr lvl="1"/>
            <a:r>
              <a:rPr lang="en-US" altLang="zh-CN" dirty="0"/>
              <a:t>This option allows us to verify the slowdown produced by the new instructions. </a:t>
            </a:r>
          </a:p>
          <a:p>
            <a:r>
              <a:rPr lang="en-US" altLang="zh-CN" dirty="0"/>
              <a:t>Second option: logging. </a:t>
            </a:r>
          </a:p>
          <a:p>
            <a:pPr lvl="1"/>
            <a:r>
              <a:rPr lang="en-US" altLang="zh-CN" dirty="0"/>
              <a:t>Standard </a:t>
            </a:r>
          </a:p>
          <a:p>
            <a:r>
              <a:rPr lang="en-US" altLang="zh-CN" dirty="0"/>
              <a:t>Third option: abort. </a:t>
            </a:r>
          </a:p>
          <a:p>
            <a:pPr lvl="1"/>
            <a:r>
              <a:rPr lang="en-US" altLang="zh-CN" dirty="0"/>
              <a:t>This option terminates the program once an overflow is detected. </a:t>
            </a:r>
          </a:p>
          <a:p>
            <a:pPr lvl="1"/>
            <a:r>
              <a:rPr lang="en-US" altLang="zh-CN" dirty="0"/>
              <a:t>Thus, it disallows undefined behavior due to integer over- flows, and gives us the opportunity to use the u-SSA form to get extra precision.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60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0DD5-E87D-444B-BB2C-781D4C7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e-SSA Form – about </a:t>
            </a:r>
            <a:r>
              <a:rPr lang="en-US" altLang="zh-CN" b="1" dirty="0"/>
              <a:t>branch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6000-1104-42C2-BDE4-D640ED97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E-SSA and U-SSA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FB96C-8B3D-4B93-9618-8827D8710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98" t="36235" b="17632"/>
          <a:stretch/>
        </p:blipFill>
        <p:spPr>
          <a:xfrm>
            <a:off x="7508712" y="2428758"/>
            <a:ext cx="4408176" cy="3555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7B4A75-5692-4DAA-9496-D5B8C1E56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97" b="64837"/>
          <a:stretch/>
        </p:blipFill>
        <p:spPr>
          <a:xfrm>
            <a:off x="275112" y="2436949"/>
            <a:ext cx="4325149" cy="2663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5490D0-751A-4CED-B367-378FF54E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09" r="51829" b="17899"/>
          <a:stretch/>
        </p:blipFill>
        <p:spPr>
          <a:xfrm>
            <a:off x="3942339" y="2436949"/>
            <a:ext cx="3644557" cy="353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5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9D42-2799-4270-814F-DD9858CC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static analysis to avoid some checks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BDA1B-92C1-4259-8C89-CA0561CB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static analysis classifies variables into four categories, depending on their bounds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5C775-26B5-482A-A8B7-27F6A80E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82" y="2216550"/>
            <a:ext cx="4163211" cy="42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2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C0F64-DC93-4D95-B090-6533386E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E3AB-C457-4BF1-9C57-C3D4A63F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framework to detect overflow.</a:t>
            </a:r>
          </a:p>
          <a:p>
            <a:pPr lvl="1"/>
            <a:r>
              <a:rPr lang="en-US" altLang="zh-CN" dirty="0"/>
              <a:t>Arithmetic operations need to be surveilled.</a:t>
            </a:r>
          </a:p>
          <a:p>
            <a:r>
              <a:rPr lang="en-US" altLang="zh-CN" dirty="0"/>
              <a:t>With Range Analysis to speed up the framework</a:t>
            </a:r>
          </a:p>
          <a:p>
            <a:pPr lvl="1"/>
            <a:r>
              <a:rPr lang="en-US" altLang="zh-CN" dirty="0"/>
              <a:t> ( statically detect overflow).</a:t>
            </a:r>
          </a:p>
        </p:txBody>
      </p:sp>
    </p:spTree>
    <p:extLst>
      <p:ext uri="{BB962C8B-B14F-4D97-AF65-F5344CB8AC3E}">
        <p14:creationId xmlns:p14="http://schemas.microsoft.com/office/powerpoint/2010/main" val="124126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0C144-8057-499A-979D-548AEAAB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7A18B-F9D6-4D05-B871-A77383E4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15% of all overflow checks.</a:t>
            </a:r>
          </a:p>
          <a:p>
            <a:r>
              <a:rPr lang="en-US" altLang="zh-CN" dirty="0"/>
              <a:t>Reduce runtime by 50%.</a:t>
            </a:r>
          </a:p>
        </p:txBody>
      </p:sp>
    </p:spTree>
    <p:extLst>
      <p:ext uri="{BB962C8B-B14F-4D97-AF65-F5344CB8AC3E}">
        <p14:creationId xmlns:p14="http://schemas.microsoft.com/office/powerpoint/2010/main" val="15061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BB3A-0E61-4648-9AF9-0F40AC05C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Range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51D0-ACFE-4804-A67E-D7F39432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CA65-9021-47CB-AA10-02044E3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AA53-FA0B-4AA7-AD0C-2282D3BB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 V = {a, b}  ; C = { b = a + 1}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DB908-78DC-4E77-8790-0FCD6E7B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1" y="2308299"/>
            <a:ext cx="8239242" cy="1692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6D3978-157A-43B7-8F73-599D3E6A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57" y="4834174"/>
            <a:ext cx="3372537" cy="19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8654-5114-4076-9F79-671D5BC5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Several notations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59B77F-105C-4811-88AD-97BAF03D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7" y="1386417"/>
            <a:ext cx="5813392" cy="1820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7B2371-2E1E-415A-B13A-C64E35100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7" y="716556"/>
            <a:ext cx="4857750" cy="4981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96EA88-1D10-43F3-B98D-23456841B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81" y="4240399"/>
            <a:ext cx="4857750" cy="95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EB1A10-E5E3-4BD6-8C8C-34BBC99C0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339" y="5435854"/>
            <a:ext cx="3914775" cy="495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7ADB2E-8458-4F61-A358-F9A2E5FAA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19" y="3630799"/>
            <a:ext cx="4638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F461-E35D-4883-B2E3-E2723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838D-58A6-47DF-94F3-A0454A3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Convert the program to e-SSA graph.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10E7E-2465-45B0-BE19-DE04FCA30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22" b="55789"/>
          <a:stretch/>
        </p:blipFill>
        <p:spPr>
          <a:xfrm>
            <a:off x="1587060" y="2565971"/>
            <a:ext cx="2241331" cy="3926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D6CB85-35DB-40AD-B9BA-AB487E199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06" b="55789"/>
          <a:stretch/>
        </p:blipFill>
        <p:spPr>
          <a:xfrm>
            <a:off x="5523107" y="2565971"/>
            <a:ext cx="4638897" cy="41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0DD5-E87D-444B-BB2C-781D4C7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e-SSA Form – about </a:t>
            </a:r>
            <a:r>
              <a:rPr lang="en-US" altLang="zh-CN" b="1" dirty="0"/>
              <a:t>branch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6000-1104-42C2-BDE4-D640ED97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E-SSA and U-SSA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7B4A75-5692-4DAA-9496-D5B8C1E56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97" b="64837"/>
          <a:stretch/>
        </p:blipFill>
        <p:spPr>
          <a:xfrm>
            <a:off x="4099562" y="2547801"/>
            <a:ext cx="4325149" cy="2663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39859-A8CC-4C27-A955-EA6F4C705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60" b="66992"/>
          <a:stretch/>
        </p:blipFill>
        <p:spPr>
          <a:xfrm>
            <a:off x="47196" y="2395722"/>
            <a:ext cx="3993253" cy="2919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5490D0-751A-4CED-B367-378FF54E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09" r="51829" b="17899"/>
          <a:stretch/>
        </p:blipFill>
        <p:spPr>
          <a:xfrm>
            <a:off x="7768356" y="2231593"/>
            <a:ext cx="3644557" cy="353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F461-E35D-4883-B2E3-E2723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838D-58A6-47DF-94F3-A0454A3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Convert the program to e-SSA graph.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Extract constraints.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8C0B35-958F-4ED1-BEFC-9C99AC1EA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57" r="46323" b="15119"/>
          <a:stretch/>
        </p:blipFill>
        <p:spPr>
          <a:xfrm>
            <a:off x="6096000" y="2678990"/>
            <a:ext cx="3668110" cy="3747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AF91BD-B5D4-4D60-A63E-289C75C2F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06" b="55789"/>
          <a:stretch/>
        </p:blipFill>
        <p:spPr>
          <a:xfrm>
            <a:off x="1213997" y="2753670"/>
            <a:ext cx="4409563" cy="39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1032</Words>
  <Application>Microsoft Office PowerPoint</Application>
  <PresentationFormat>宽屏</PresentationFormat>
  <Paragraphs>168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宋体</vt:lpstr>
      <vt:lpstr>Arial</vt:lpstr>
      <vt:lpstr>Times New Roman</vt:lpstr>
      <vt:lpstr>Office 主题​​</vt:lpstr>
      <vt:lpstr>A Fast and Low-Overhead Technique to Secure Programs Against Integer Overflows</vt:lpstr>
      <vt:lpstr>Introduction</vt:lpstr>
      <vt:lpstr>Contribution</vt:lpstr>
      <vt:lpstr>Range Analysis</vt:lpstr>
      <vt:lpstr>Range Analysis</vt:lpstr>
      <vt:lpstr>Several notations</vt:lpstr>
      <vt:lpstr>Range propagation</vt:lpstr>
      <vt:lpstr>e-SSA Form – about branch</vt:lpstr>
      <vt:lpstr>Range propagation</vt:lpstr>
      <vt:lpstr>Range propagation</vt:lpstr>
      <vt:lpstr>PowerPoint 演示文稿</vt:lpstr>
      <vt:lpstr>Range propagation</vt:lpstr>
      <vt:lpstr>Range propagation</vt:lpstr>
      <vt:lpstr>Three-phase approach</vt:lpstr>
      <vt:lpstr>Windening</vt:lpstr>
      <vt:lpstr>PowerPoint 演示文稿</vt:lpstr>
      <vt:lpstr>PowerPoint 演示文稿</vt:lpstr>
      <vt:lpstr>PowerPoint 演示文稿</vt:lpstr>
      <vt:lpstr>PowerPoint 演示文稿</vt:lpstr>
      <vt:lpstr>Future Resolution</vt:lpstr>
      <vt:lpstr>Narrowing</vt:lpstr>
      <vt:lpstr>Narrowing</vt:lpstr>
      <vt:lpstr>Narrowing</vt:lpstr>
      <vt:lpstr>A framework  to detect overflow</vt:lpstr>
      <vt:lpstr>Dynamic Instrumentation Library</vt:lpstr>
      <vt:lpstr>How to identify? </vt:lpstr>
      <vt:lpstr>Actions</vt:lpstr>
      <vt:lpstr>e-SSA Form – about branch</vt:lpstr>
      <vt:lpstr>Use static analysis to avoid some checks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and Low-Overhead Technique to Secure Programs Against Integer Overflows</dc:title>
  <dc:creator>spy@pku.edu.cn</dc:creator>
  <cp:lastModifiedBy>spy@pku.edu.cn</cp:lastModifiedBy>
  <cp:revision>73</cp:revision>
  <dcterms:created xsi:type="dcterms:W3CDTF">2018-05-21T05:31:44Z</dcterms:created>
  <dcterms:modified xsi:type="dcterms:W3CDTF">2018-06-02T12:32:07Z</dcterms:modified>
</cp:coreProperties>
</file>