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71" r:id="rId13"/>
    <p:sldId id="269" r:id="rId14"/>
    <p:sldId id="268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C5DBA-980A-4F1D-8D94-4E8FC7F58512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768226-177E-4BAA-88EB-D5B133BFE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85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86E3F-581A-857F-10C4-9E85184D9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CEC48-E28A-C2E9-F5A1-F2FFAB62D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5B968-6AEC-B5C2-579D-A23045B4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0D51B-FD30-41A0-922F-5F019C100B8A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7190C-C73E-6749-C08F-1B08F379B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1661E-3482-9F01-EF25-AE146648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BC3-BA3D-41E2-BBBB-878F2027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8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FDA3-30F3-A7CC-3024-9DDE1153B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0D001-AE20-3141-29F0-4CD134821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80336-73A3-F701-0553-946817E0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12EA-9850-4A88-87C7-11A67E0A0F3B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05737-9DDE-414A-BAA7-B3A2A5EC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923A6-D3BF-541E-CEE4-B67C7800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BC3-BA3D-41E2-BBBB-878F2027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3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D71FD5-57E1-0FD9-8B79-AD7D5ACA7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F8D9F-1848-5498-40DE-0B77B284A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C608F-1BEE-D1AE-50A9-4A5C5247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08FE6-5A04-4B38-BA5D-BCA48AFC898B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68E7B-0B99-279F-877A-710AB3498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4BA6F-BDBB-D665-C2F8-69327DBA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BC3-BA3D-41E2-BBBB-878F2027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9C55-E0A3-48F3-13E5-33226483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F036-934B-CF59-D20B-9B05F78C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54FE4-6A5E-8B11-E0A3-7AB3E79E1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BF04A-A5C3-4547-A963-E07A1738E67E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B796E-718B-FCEC-72B5-FE8F0CFC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9C37D-9F77-5A72-9F5E-4E98F28D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BC3-BA3D-41E2-BBBB-878F2027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1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E13AA-679B-2767-E927-45E141C9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9B643-60B0-B932-737D-94E25766D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EA465-F042-6FC9-D760-0AE0D67E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9A2D8-CB4D-4638-B4C8-6613C469893D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08646-41F0-26E2-7627-D368D447D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64F9D-D35D-9D07-1725-8022FC2F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BC3-BA3D-41E2-BBBB-878F2027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3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BDF79-8BAD-5C1E-953A-D3E54FD2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C3FEB-D1F0-8A3B-5BDF-62E6DC4008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4043C-30AF-23E8-ADF1-B07789050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63C1E-A1D9-BD6E-8B45-036B9868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2D2DB-BDC0-4427-AA0A-F88C24A6C78B}" type="datetime1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C165C-F47F-0A01-7A61-F05B33CB9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2A22A-8CF0-3F1C-26A3-8A7A5E72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BC3-BA3D-41E2-BBBB-878F2027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9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22D7-017E-7B68-6BF0-F4F5A21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B39F8-9996-1961-45D1-A77FC952D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F5668-46E6-BD18-8C05-DF1DE82A7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C6AB1-DE51-6FC7-DD9E-3CFDC6FB7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3CD186-34B3-2974-4EE5-EEAC2A1FD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975EF-9100-5C4F-29BC-B82327731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5EB4B-5DA0-462B-B30F-6F374063A126}" type="datetime1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41CBE-3131-A496-882C-8B21F986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B3F316-CC29-A76D-DFB0-6FBE7403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BC3-BA3D-41E2-BBBB-878F2027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5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434E-8039-4786-E29C-C02802C84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95768-5117-2206-5488-2BCA8934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7DF3A-66E9-4061-B14B-328411A1A943}" type="datetime1">
              <a:rPr lang="en-US" smtClean="0"/>
              <a:t>7/19/2023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9F6FC-D321-063D-3867-32A4D8B2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A46F6-7931-D1BC-18AC-F4A040B2A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BC3-BA3D-41E2-BBBB-878F2027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6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3B27D3-AC34-3AE2-A1E5-3FF5A938D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7A529-63BB-492A-9A5F-1497CA23AEC1}" type="datetime1">
              <a:rPr lang="en-US" smtClean="0"/>
              <a:t>7/19/2023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C2EBC-CF19-EBDB-729F-D5C61275A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6A88C-F1F3-3E6A-A929-1B07107F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BC3-BA3D-41E2-BBBB-878F2027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6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2FC50-945F-F52F-283F-D90AF977D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0BEFF-D1CC-9CE8-21DB-5A5E88A71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E7AC9-6A38-FADD-CA36-634B5851D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27BA8-3C20-521E-D4B4-3296D4D66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6222-F1D1-4358-BF44-22FAD5A5BF3D}" type="datetime1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518C4-C8A4-1804-9E75-0588D7F7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B2969-9E41-4808-B56C-8E0E20A2C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BC3-BA3D-41E2-BBBB-878F2027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55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117F1-22F4-2F95-5871-12BAA1D6C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D2D80-5AEA-A9FA-B795-7B87912E8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20487-3994-0FB0-2A92-13F91EE3A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F5584-907C-BF84-7E80-0EE2CA91F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2225-971A-4AF4-B7D9-1443103058A9}" type="datetime1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B2BF2-D0A9-2EA2-2D78-9CB06CAC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A9C9C-F3B4-1BCE-1ED4-BC512F2B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BC3-BA3D-41E2-BBBB-878F2027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6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8CB13F-6FE6-7807-3608-269ECB2F1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869CF-15A4-95DB-7BD9-448E7DB69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C2951-94A2-0510-E23D-2BF6D4E86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24D52-463B-4BB1-9B2D-5EF5BF7FD626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F9EF7-89F8-EB95-9BCE-B1E43EF2F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B35CB-EC53-B20B-3778-A20941B6E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BDBC3-BA3D-41E2-BBBB-878F2027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6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99442-6DE1-AD25-74CA-8938F8D57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226" y="0"/>
            <a:ext cx="9144000" cy="1179443"/>
          </a:xfrm>
        </p:spPr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Stage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41236-A3EF-7FAC-DF4F-801E39EB3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31A13-E96D-A567-A5D4-4B201CD6D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913" y="1650655"/>
            <a:ext cx="8680174" cy="486089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F2852-432E-B491-7224-D9A05975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BC3-BA3D-41E2-BBBB-878F202773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42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4F84-8C17-A0D7-BC9A-52AFB62F3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F7159-BDEA-76B9-78BE-0DA14F325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caractéristiques</a:t>
            </a:r>
            <a:r>
              <a:rPr lang="en-US" dirty="0"/>
              <a:t> du REST API:</a:t>
            </a:r>
          </a:p>
          <a:p>
            <a:pPr lvl="1"/>
            <a:r>
              <a:rPr lang="en-US" b="0" i="0" u="none" strike="noStrike" baseline="0" dirty="0">
                <a:latin typeface="CIDFont+F3"/>
              </a:rPr>
              <a:t>Client-</a:t>
            </a:r>
            <a:r>
              <a:rPr lang="en-US" b="0" i="0" u="none" strike="noStrike" baseline="0" dirty="0" err="1">
                <a:latin typeface="CIDFont+F3"/>
              </a:rPr>
              <a:t>serveur</a:t>
            </a:r>
            <a:r>
              <a:rPr lang="en-US" b="0" i="0" u="none" strike="noStrike" baseline="0" dirty="0">
                <a:latin typeface="CIDFont+F3"/>
              </a:rPr>
              <a:t>.</a:t>
            </a:r>
          </a:p>
          <a:p>
            <a:pPr lvl="1"/>
            <a:r>
              <a:rPr lang="en-US" b="0" i="0" u="none" strike="noStrike" baseline="0" dirty="0">
                <a:latin typeface="CIDFont+F3"/>
              </a:rPr>
              <a:t>Absence d'état.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283E5-0C80-8D2C-311B-12AF2A1AF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428" y="3429000"/>
            <a:ext cx="8766719" cy="299529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EBDB7-EA9E-29A9-1FFA-E45D4D3E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BC3-BA3D-41E2-BBBB-878F202773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34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A113-74B2-9DDB-6EE6-CF76D6AC3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6DFCD-98D9-11AE-8B44-581B12407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en-US" dirty="0" err="1"/>
              <a:t>requêtes</a:t>
            </a:r>
            <a:r>
              <a:rPr lang="en-US" dirty="0"/>
              <a:t> HTTP:</a:t>
            </a:r>
          </a:p>
          <a:p>
            <a:pPr lvl="1"/>
            <a:r>
              <a:rPr lang="fr-FR" b="0" i="0" u="none" strike="noStrike" baseline="0" dirty="0">
                <a:latin typeface="CIDFont+F3"/>
              </a:rPr>
              <a:t>PUT </a:t>
            </a:r>
          </a:p>
          <a:p>
            <a:pPr lvl="1"/>
            <a:r>
              <a:rPr lang="fr-FR" b="0" i="0" u="none" strike="noStrike" baseline="0" dirty="0">
                <a:latin typeface="CIDFont+F3"/>
              </a:rPr>
              <a:t>POST </a:t>
            </a:r>
          </a:p>
          <a:p>
            <a:pPr lvl="1"/>
            <a:r>
              <a:rPr lang="fr-FR" b="0" i="0" u="none" strike="noStrike" baseline="0" dirty="0">
                <a:latin typeface="CIDFont+F3"/>
              </a:rPr>
              <a:t>GET</a:t>
            </a:r>
          </a:p>
          <a:p>
            <a:pPr lvl="1"/>
            <a:r>
              <a:rPr lang="en-US" b="0" i="0" u="none" strike="noStrike" baseline="0" dirty="0">
                <a:latin typeface="CIDFont+F3"/>
              </a:rPr>
              <a:t>DELETE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D6B1D-8D89-C739-95E8-982E02D8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BC3-BA3D-41E2-BBBB-878F202773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95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EE9B-085D-E03B-37EC-66EB5D69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Réalisation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l’API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D6244-4272-3A4C-DC1F-A75935EF5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SQLite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moteur</a:t>
            </a:r>
            <a:r>
              <a:rPr lang="en-US" dirty="0"/>
              <a:t> de base de </a:t>
            </a:r>
            <a:r>
              <a:rPr lang="en-US" dirty="0" err="1"/>
              <a:t>données</a:t>
            </a:r>
            <a:endParaRPr lang="en-US" dirty="0"/>
          </a:p>
          <a:p>
            <a:r>
              <a:rPr lang="en-US" dirty="0"/>
              <a:t>models.py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E1133-C324-3CB4-9FB4-1179E171F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156" y="2926532"/>
            <a:ext cx="7858408" cy="374813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45235-EFC0-530C-7038-BBCA7205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BC3-BA3D-41E2-BBBB-878F202773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09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7E12-483C-18B2-6422-3CC785D1F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516B3-25C9-B1CB-1236-F94F6816F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baseline="0" dirty="0">
                <a:latin typeface="CIDFont+F3"/>
              </a:rPr>
              <a:t>serializers.py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B67478-40F7-824C-2EBC-E84F19D11C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50" t="18652" r="22563" b="70009"/>
          <a:stretch/>
        </p:blipFill>
        <p:spPr>
          <a:xfrm>
            <a:off x="490369" y="2755235"/>
            <a:ext cx="11427311" cy="127386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FE51E-431A-42B9-AE64-6CD682FA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BC3-BA3D-41E2-BBBB-878F202773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19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7C6C-E814-E765-29D3-30C45825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A0426-D121-9A1C-2FB6-393CFB6B6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views.py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67BA4A-26D8-52C0-E20F-2C41F7B44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636" y="1097010"/>
            <a:ext cx="7858408" cy="539586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5933C6-A37C-BA46-DFC2-840219B4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BC3-BA3D-41E2-BBBB-878F202773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80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A4B8-88CC-51BC-DB95-3F3F56A8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6CB64-B30C-B85E-74CF-7D27ED8B6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baseline="0" dirty="0">
                <a:latin typeface="CIDFont+F3"/>
              </a:rPr>
              <a:t>urls.py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8238D-E9B5-6398-D1C6-F8FF848D5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920" y="1178944"/>
            <a:ext cx="6373640" cy="535965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373A2-2276-1D44-04C4-3DE3BDF4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BC3-BA3D-41E2-BBBB-878F202773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67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55CB-4A59-2B34-CBE8-9CB446DB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CFE14-EB71-F3F7-C0A4-5BA0DB653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baseline="0" dirty="0">
                <a:latin typeface="CIDFont+F3"/>
              </a:rPr>
              <a:t>migrations.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89D38-5F65-7247-C644-260133BC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BC3-BA3D-41E2-BBBB-878F202773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76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8F27C-90D3-5EED-5DD7-F99E6043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de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l’API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CCB5F-9122-2FEF-32C8-A53126F88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0" y="1371535"/>
            <a:ext cx="10515600" cy="4351338"/>
          </a:xfrm>
        </p:spPr>
        <p:txBody>
          <a:bodyPr>
            <a:normAutofit/>
          </a:bodyPr>
          <a:lstStyle/>
          <a:p>
            <a:r>
              <a:rPr lang="en-US" b="0" i="0" u="none" strike="noStrike" baseline="0" dirty="0">
                <a:latin typeface="CIDFont+F2"/>
              </a:rPr>
              <a:t>La </a:t>
            </a:r>
            <a:r>
              <a:rPr lang="en-US" b="0" i="0" u="none" strike="noStrike" baseline="0" dirty="0" err="1">
                <a:latin typeface="CIDFont+F2"/>
              </a:rPr>
              <a:t>méthode</a:t>
            </a:r>
            <a:r>
              <a:rPr lang="en-US" b="0" i="0" u="none" strike="noStrike" baseline="0" dirty="0">
                <a:latin typeface="CIDFont+F2"/>
              </a:rPr>
              <a:t> ‘GET’ 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FA32C4-4C81-33C1-600E-9028445E2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095" y="2007143"/>
            <a:ext cx="7668285" cy="34511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72D024-DB35-1EB2-D6AC-856E3505514A}"/>
              </a:ext>
            </a:extLst>
          </p:cNvPr>
          <p:cNvSpPr txBox="1"/>
          <p:nvPr/>
        </p:nvSpPr>
        <p:spPr>
          <a:xfrm>
            <a:off x="0" y="5655508"/>
            <a:ext cx="60921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0" i="0" u="none" strike="noStrike" baseline="0" dirty="0">
                <a:latin typeface="CIDFont+F10"/>
              </a:rPr>
              <a:t>Application de la méthode « GET » sur la table « </a:t>
            </a:r>
            <a:r>
              <a:rPr lang="fr-FR" sz="1800" b="0" i="0" u="none" strike="noStrike" baseline="0" dirty="0" err="1">
                <a:latin typeface="CIDFont+F10"/>
              </a:rPr>
              <a:t>EBIOS_app</a:t>
            </a:r>
            <a:r>
              <a:rPr lang="fr-FR" sz="1800" b="0" i="0" u="none" strike="noStrike" baseline="0" dirty="0">
                <a:latin typeface="CIDFont+F10"/>
              </a:rPr>
              <a:t> », la réponse retournée est dans</a:t>
            </a:r>
          </a:p>
          <a:p>
            <a:pPr algn="l"/>
            <a:r>
              <a:rPr lang="fr-FR" sz="1800" b="0" i="0" u="none" strike="noStrike" baseline="0" dirty="0">
                <a:latin typeface="CIDFont+F10"/>
              </a:rPr>
              <a:t>le format JSON représentant les champs de la table « </a:t>
            </a:r>
            <a:r>
              <a:rPr lang="fr-FR" sz="1800" b="0" i="0" u="none" strike="noStrike" baseline="0" dirty="0" err="1">
                <a:latin typeface="CIDFont+F10"/>
              </a:rPr>
              <a:t>EBIOS_app</a:t>
            </a:r>
            <a:r>
              <a:rPr lang="fr-FR" sz="1800" b="0" i="0" u="none" strike="noStrike" baseline="0" dirty="0">
                <a:latin typeface="CIDFont+F10"/>
              </a:rPr>
              <a:t> », et leurs valeurs correspondantes.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A709C6-488D-FF41-5524-9CAF882E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BC3-BA3D-41E2-BBBB-878F202773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41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701F2-0240-52BA-E458-404780BC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5E775-2DFB-8B76-B9F3-03144C324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baseline="0" dirty="0">
                <a:latin typeface="CIDFont+F2"/>
              </a:rPr>
              <a:t>La </a:t>
            </a:r>
            <a:r>
              <a:rPr lang="en-US" b="0" i="0" u="none" strike="noStrike" baseline="0" dirty="0" err="1">
                <a:latin typeface="CIDFont+F2"/>
              </a:rPr>
              <a:t>méthode</a:t>
            </a:r>
            <a:r>
              <a:rPr lang="en-US" b="0" i="0" u="none" strike="noStrike" baseline="0" dirty="0">
                <a:latin typeface="CIDFont+F2"/>
              </a:rPr>
              <a:t> ‘POST 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6C537-5D42-D9F8-7A11-46D8D7964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275" y="1425583"/>
            <a:ext cx="7995945" cy="51514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F97977-CAB7-B9EA-1D7B-132A45AD2AC1}"/>
              </a:ext>
            </a:extLst>
          </p:cNvPr>
          <p:cNvSpPr txBox="1"/>
          <p:nvPr/>
        </p:nvSpPr>
        <p:spPr>
          <a:xfrm>
            <a:off x="236220" y="5730653"/>
            <a:ext cx="60921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baseline="0" dirty="0">
                <a:latin typeface="CIDFont+F10"/>
              </a:rPr>
              <a:t>Les 2 catégories partenaires et </a:t>
            </a:r>
          </a:p>
          <a:p>
            <a:r>
              <a:rPr lang="fr-FR" sz="1800" b="0" i="0" u="none" strike="noStrike" baseline="0" dirty="0">
                <a:latin typeface="CIDFont+F10"/>
              </a:rPr>
              <a:t>prestataires dans la table</a:t>
            </a:r>
          </a:p>
          <a:p>
            <a:r>
              <a:rPr lang="fr-FR" sz="1800" b="0" i="0" u="none" strike="noStrike" baseline="0" dirty="0">
                <a:latin typeface="CIDFont+F10"/>
              </a:rPr>
              <a:t>"</a:t>
            </a:r>
            <a:r>
              <a:rPr lang="fr-FR" sz="1800" b="0" i="0" u="none" strike="noStrike" baseline="0" dirty="0" err="1">
                <a:latin typeface="CIDFont+F10"/>
              </a:rPr>
              <a:t>EBIOS_ecosysteme</a:t>
            </a:r>
            <a:r>
              <a:rPr lang="fr-FR" sz="1800" b="0" i="0" u="none" strike="noStrike" baseline="0" dirty="0">
                <a:latin typeface="CIDFont+F10"/>
              </a:rPr>
              <a:t>"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5543C3-AF31-DCFE-DDD4-E84C3B7D2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BC3-BA3D-41E2-BBBB-878F202773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25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C27FE-39DD-DD6A-5BF0-77CD724E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9DEF9-2867-AE81-26FE-0180501C1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A3FC18-CADA-99DD-33E5-BFF9EF5DF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764" y="1527772"/>
            <a:ext cx="8546471" cy="38024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853E68-6546-7A51-E04F-CC2A63EA0949}"/>
              </a:ext>
            </a:extLst>
          </p:cNvPr>
          <p:cNvSpPr txBox="1"/>
          <p:nvPr/>
        </p:nvSpPr>
        <p:spPr>
          <a:xfrm>
            <a:off x="3049904" y="5568929"/>
            <a:ext cx="6092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baseline="0" dirty="0">
                <a:latin typeface="CIDFont+F10"/>
              </a:rPr>
              <a:t>Ajout de la catégorie ‘client’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4334C1-81DE-1BA1-BC05-354ADEBA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BC3-BA3D-41E2-BBBB-878F202773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04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72F4-6BD4-4A06-3F31-4381C80C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FC1BA-8493-CA3F-BFF1-4AF65D933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Cyberattaques</a:t>
            </a:r>
            <a:r>
              <a:rPr lang="en-US" dirty="0"/>
              <a:t> </a:t>
            </a:r>
            <a:r>
              <a:rPr lang="en-US" dirty="0" err="1"/>
              <a:t>menaçant</a:t>
            </a:r>
            <a:r>
              <a:rPr lang="en-US" dirty="0"/>
              <a:t> la </a:t>
            </a:r>
            <a:r>
              <a:rPr lang="en-US" dirty="0" err="1"/>
              <a:t>sécurité</a:t>
            </a:r>
            <a:r>
              <a:rPr lang="en-US" dirty="0"/>
              <a:t> des </a:t>
            </a:r>
            <a:r>
              <a:rPr lang="en-US" dirty="0" err="1"/>
              <a:t>individus</a:t>
            </a:r>
            <a:r>
              <a:rPr lang="en-US" dirty="0"/>
              <a:t> et des </a:t>
            </a:r>
            <a:r>
              <a:rPr lang="en-US" dirty="0" err="1"/>
              <a:t>organisations</a:t>
            </a:r>
            <a:r>
              <a:rPr lang="en-US" dirty="0"/>
              <a:t>.</a:t>
            </a:r>
          </a:p>
          <a:p>
            <a:r>
              <a:rPr lang="en-US" dirty="0"/>
              <a:t>La </a:t>
            </a:r>
            <a:r>
              <a:rPr lang="en-US" dirty="0" err="1"/>
              <a:t>nécessité</a:t>
            </a:r>
            <a:r>
              <a:rPr lang="en-US" dirty="0"/>
              <a:t> de protection </a:t>
            </a:r>
            <a:r>
              <a:rPr lang="en-US" dirty="0" err="1"/>
              <a:t>contre</a:t>
            </a:r>
            <a:r>
              <a:rPr lang="en-US" dirty="0"/>
              <a:t> </a:t>
            </a:r>
            <a:r>
              <a:rPr lang="en-US" dirty="0" err="1"/>
              <a:t>ces</a:t>
            </a:r>
            <a:r>
              <a:rPr lang="en-US" dirty="0"/>
              <a:t> menaces.</a:t>
            </a:r>
          </a:p>
          <a:p>
            <a:pPr algn="l"/>
            <a:r>
              <a:rPr lang="en-US" b="1" dirty="0"/>
              <a:t>But de </a:t>
            </a:r>
            <a:r>
              <a:rPr lang="en-US" b="1" dirty="0" err="1"/>
              <a:t>ce</a:t>
            </a:r>
            <a:r>
              <a:rPr lang="en-US" b="1" dirty="0"/>
              <a:t> </a:t>
            </a:r>
            <a:r>
              <a:rPr lang="en-US" b="1" dirty="0" err="1"/>
              <a:t>projet</a:t>
            </a:r>
            <a:r>
              <a:rPr lang="en-US" b="1" dirty="0"/>
              <a:t> : </a:t>
            </a:r>
            <a:r>
              <a:rPr lang="fr-FR" dirty="0"/>
              <a:t>C</a:t>
            </a:r>
            <a:r>
              <a:rPr lang="fr-FR" b="0" i="0" u="none" strike="noStrike" baseline="0" dirty="0"/>
              <a:t>onstruction une API REST représentant la partie backend d’un outil de gestion de risque cyber en se basant sur l'architecture de la méthode EBIOS RM.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0552E-38B7-30F5-A55D-617017C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BC3-BA3D-41E2-BBBB-878F202773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71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3D6B-5939-3733-E4ED-A2E9E02B1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1A199-BED1-486F-58A7-A5AD934FB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3ABB5-A349-11E8-6C73-6E4E77D23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657" y="336562"/>
            <a:ext cx="8582685" cy="51333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D8CB17-1591-4787-6C9F-815ED52DA7E6}"/>
              </a:ext>
            </a:extLst>
          </p:cNvPr>
          <p:cNvSpPr txBox="1"/>
          <p:nvPr/>
        </p:nvSpPr>
        <p:spPr>
          <a:xfrm>
            <a:off x="2514600" y="5810170"/>
            <a:ext cx="6372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baseline="0" dirty="0">
                <a:latin typeface="CIDFont+F3"/>
              </a:rPr>
              <a:t>‘GET’ pour s’assurer de l’ajout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D53F0A-D978-1A7B-4AF3-6DC24F25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BC3-BA3D-41E2-BBBB-878F202773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39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394B-4CDD-84B9-C226-CD366E28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i="0" u="none" strike="noStrike" baseline="0" dirty="0">
                <a:latin typeface="CIDFont+F2"/>
              </a:rPr>
              <a:t>La </a:t>
            </a:r>
            <a:r>
              <a:rPr lang="en-US" sz="2800" b="0" i="0" u="none" strike="noStrike" baseline="0" dirty="0" err="1">
                <a:latin typeface="CIDFont+F2"/>
              </a:rPr>
              <a:t>méthode</a:t>
            </a:r>
            <a:r>
              <a:rPr lang="en-US" sz="2800" b="0" i="0" u="none" strike="noStrike" baseline="0" dirty="0">
                <a:latin typeface="CIDFont+F2"/>
              </a:rPr>
              <a:t> ‘PUT’ :</a:t>
            </a:r>
            <a:br>
              <a:rPr lang="en-US" sz="4400" b="0" i="0" u="none" strike="noStrike" baseline="0" dirty="0">
                <a:latin typeface="CIDFont+F2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EAA5C-538C-29BD-E49D-9AC2CCEE8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04D53-1464-EFAC-B0B3-93292AFD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BC3-BA3D-41E2-BBBB-878F202773BC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20AA3-0878-7B40-E174-1EEEDC89995E}"/>
              </a:ext>
            </a:extLst>
          </p:cNvPr>
          <p:cNvSpPr txBox="1"/>
          <p:nvPr/>
        </p:nvSpPr>
        <p:spPr>
          <a:xfrm>
            <a:off x="149087" y="569606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0" i="0" u="none" strike="noStrike" baseline="0" dirty="0">
                <a:latin typeface="CIDFont+F3"/>
              </a:rPr>
              <a:t>Changer la valeur du champ « Description » dans la table « </a:t>
            </a:r>
            <a:r>
              <a:rPr lang="fr-FR" sz="1800" b="0" i="0" u="none" strike="noStrike" baseline="0" dirty="0" err="1">
                <a:latin typeface="CIDFont+F3"/>
              </a:rPr>
              <a:t>EBIOS_mission</a:t>
            </a:r>
            <a:r>
              <a:rPr lang="fr-FR" sz="1800" b="0" i="0" u="none" strike="noStrike" baseline="0" dirty="0">
                <a:latin typeface="CIDFont+F3"/>
              </a:rPr>
              <a:t> »</a:t>
            </a:r>
          </a:p>
          <a:p>
            <a:pPr algn="l"/>
            <a:r>
              <a:rPr lang="fr-FR" sz="1800" b="0" i="0" u="none" strike="noStrike" baseline="0" dirty="0">
                <a:latin typeface="CIDFont+F3"/>
              </a:rPr>
              <a:t>Ancienne valeur :  « IDENTIFIER ET FABRIQUER DES VACCINS »</a:t>
            </a:r>
          </a:p>
          <a:p>
            <a:pPr algn="l"/>
            <a:r>
              <a:rPr lang="fr-FR" sz="1800" b="0" i="0" u="none" strike="noStrike" baseline="0" dirty="0">
                <a:latin typeface="CIDFont+F3"/>
              </a:rPr>
              <a:t>La nouvelle : « Recherche et </a:t>
            </a:r>
            <a:r>
              <a:rPr lang="fr-FR" sz="1800" b="0" i="0" u="none" strike="noStrike" baseline="0" dirty="0" err="1">
                <a:latin typeface="CIDFont+F3"/>
              </a:rPr>
              <a:t>Developpement</a:t>
            </a:r>
            <a:r>
              <a:rPr lang="fr-FR" sz="1800" b="0" i="0" u="none" strike="noStrike" baseline="0" dirty="0">
                <a:latin typeface="CIDFont+F3"/>
              </a:rPr>
              <a:t> »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77DA0C-40AF-3E3A-B198-865502C0A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71" y="1027905"/>
            <a:ext cx="8510257" cy="448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68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883B-4072-2B80-6EDE-67F5C5BD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8FF2F-C5CA-4416-B0F1-8231CCE69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9C7F7-945C-D2F3-ED12-F61D5F10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BC3-BA3D-41E2-BBBB-878F202773BC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3FF024-08DD-AD22-BC36-51976EFAF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978" y="1351229"/>
            <a:ext cx="8474044" cy="415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21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FE76-F7AE-3CE2-9EB9-005A0099F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96D378-A427-4899-6AC3-752E032DE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2193" y="858216"/>
            <a:ext cx="7304030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A27F6-1197-B78E-FAB1-C436ADB1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BC3-BA3D-41E2-BBBB-878F202773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886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AB9C-2E94-2036-CA4A-5B7CB3BF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baseline="0" dirty="0">
                <a:latin typeface="CIDFont+F2"/>
              </a:rPr>
              <a:t>La </a:t>
            </a:r>
            <a:r>
              <a:rPr lang="en-US" sz="2800" b="0" i="0" u="none" strike="noStrike" baseline="0" dirty="0" err="1">
                <a:latin typeface="CIDFont+F2"/>
              </a:rPr>
              <a:t>méthode</a:t>
            </a:r>
            <a:r>
              <a:rPr lang="en-US" sz="2800" b="0" i="0" u="none" strike="noStrike" baseline="0" dirty="0">
                <a:latin typeface="CIDFont+F2"/>
              </a:rPr>
              <a:t> ‘DELETE :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E4FF-979F-291C-217B-C6AD94A50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fr-FR" sz="1800" b="0" i="0" u="none" strike="noStrike" baseline="0" dirty="0">
                <a:latin typeface="CIDFont+F3"/>
              </a:rPr>
              <a:t>On veut supprimer la catégorie ‘client’ qu’on vient d’ajouter dans la table </a:t>
            </a:r>
            <a:r>
              <a:rPr lang="en-US" sz="1800" b="0" i="0" u="none" strike="noStrike" baseline="0" dirty="0">
                <a:latin typeface="CIDFont+F3"/>
              </a:rPr>
              <a:t>« </a:t>
            </a:r>
            <a:r>
              <a:rPr lang="en-US" sz="1800" b="0" i="0" u="none" strike="noStrike" baseline="0" dirty="0" err="1">
                <a:latin typeface="CIDFont+F3"/>
              </a:rPr>
              <a:t>EBIOS_ecosysteme</a:t>
            </a:r>
            <a:r>
              <a:rPr lang="en-US" sz="1800" b="0" i="0" u="none" strike="noStrike" baseline="0" dirty="0">
                <a:latin typeface="CIDFont+F3"/>
              </a:rPr>
              <a:t> ».</a:t>
            </a:r>
          </a:p>
          <a:p>
            <a:pPr algn="l"/>
            <a:r>
              <a:rPr lang="fr-FR" sz="1800" dirty="0">
                <a:latin typeface="CIDFont+F3"/>
              </a:rPr>
              <a:t>P</a:t>
            </a:r>
            <a:r>
              <a:rPr lang="fr-FR" sz="1800" b="0" i="0" u="none" strike="noStrike" baseline="0" dirty="0">
                <a:latin typeface="CIDFont+F3"/>
              </a:rPr>
              <a:t>asser </a:t>
            </a:r>
            <a:r>
              <a:rPr lang="fr-FR" sz="1800" b="0" i="0" u="none" strike="noStrike" baseline="0" dirty="0" err="1">
                <a:latin typeface="CIDFont+F3"/>
              </a:rPr>
              <a:t>l’id</a:t>
            </a:r>
            <a:r>
              <a:rPr lang="fr-FR" sz="1800" b="0" i="0" u="none" strike="noStrike" baseline="0" dirty="0">
                <a:latin typeface="CIDFont+F3"/>
              </a:rPr>
              <a:t> de la catégorie à supprimer dans le URI. Cette id vaut 3.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8334C-EA96-297F-5778-C6C9D622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BC3-BA3D-41E2-BBBB-878F202773BC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E65274-643F-F406-036F-7E30377EC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456" y="2602148"/>
            <a:ext cx="8474044" cy="41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84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EA50-9865-A783-148C-712E850C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7E22CF-1C3F-9A36-57F5-DC14F009A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961" y="1253331"/>
            <a:ext cx="7333539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E2116-ABB8-4AEA-B0DA-884AC312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BC3-BA3D-41E2-BBBB-878F202773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83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92E6-88F1-738D-366C-0495F5862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8B362-CF14-A40C-CF8D-FA1A633C6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Les 3 </a:t>
            </a:r>
            <a:r>
              <a:rPr lang="en-US" dirty="0" err="1"/>
              <a:t>piliers</a:t>
            </a:r>
            <a:r>
              <a:rPr lang="en-US" dirty="0"/>
              <a:t> de la </a:t>
            </a:r>
            <a:r>
              <a:rPr lang="en-US" dirty="0" err="1"/>
              <a:t>cybersécurité</a:t>
            </a:r>
            <a:r>
              <a:rPr lang="en-US" dirty="0"/>
              <a:t> : </a:t>
            </a:r>
          </a:p>
          <a:p>
            <a:pPr lvl="1"/>
            <a:r>
              <a:rPr lang="en-US" b="0" i="0" u="none" strike="noStrike" baseline="0" dirty="0">
                <a:latin typeface="CIDFont+F3"/>
              </a:rPr>
              <a:t>1-La </a:t>
            </a:r>
            <a:r>
              <a:rPr lang="en-US" b="0" i="0" u="none" strike="noStrike" baseline="0" dirty="0" err="1">
                <a:latin typeface="CIDFont+F3"/>
              </a:rPr>
              <a:t>cyberprotection</a:t>
            </a:r>
            <a:endParaRPr lang="en-US" b="0" i="0" u="none" strike="noStrike" baseline="0" dirty="0">
              <a:latin typeface="CIDFont+F3"/>
            </a:endParaRPr>
          </a:p>
          <a:p>
            <a:pPr lvl="1"/>
            <a:r>
              <a:rPr lang="en-US" b="0" i="0" u="none" strike="noStrike" baseline="0" dirty="0">
                <a:latin typeface="CIDFont+F3"/>
              </a:rPr>
              <a:t>2-La </a:t>
            </a:r>
            <a:r>
              <a:rPr lang="en-US" b="0" i="0" u="none" strike="noStrike" baseline="0" dirty="0" err="1">
                <a:latin typeface="CIDFont+F3"/>
              </a:rPr>
              <a:t>cyberdéfense</a:t>
            </a:r>
            <a:endParaRPr lang="en-US" dirty="0">
              <a:latin typeface="CIDFont+F3"/>
            </a:endParaRPr>
          </a:p>
          <a:p>
            <a:pPr lvl="1"/>
            <a:r>
              <a:rPr lang="en-US" b="0" i="0" u="none" strike="noStrike" baseline="0" dirty="0">
                <a:latin typeface="CIDFont+F3"/>
              </a:rPr>
              <a:t>3-La </a:t>
            </a:r>
            <a:r>
              <a:rPr lang="en-US" b="0" i="0" u="none" strike="noStrike" baseline="0" dirty="0" err="1">
                <a:latin typeface="CIDFont+F3"/>
              </a:rPr>
              <a:t>cyberrésilience</a:t>
            </a:r>
            <a:r>
              <a:rPr lang="en-US" b="0" i="0" u="none" strike="noStrike" baseline="0" dirty="0">
                <a:latin typeface="CIDFont+F3"/>
              </a:rPr>
              <a:t> </a:t>
            </a:r>
          </a:p>
          <a:p>
            <a:pPr algn="l"/>
            <a:endParaRPr lang="en-US" sz="1800" b="1" i="0" u="none" strike="noStrike" baseline="0" dirty="0">
              <a:latin typeface="CIDFont+F3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0EF2C-3857-25AE-A34B-48B3794F2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543" y="3286897"/>
            <a:ext cx="6806257" cy="30250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60F46-544F-73DC-C4B5-F30468580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BC3-BA3D-41E2-BBBB-878F202773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6BE2-87DA-1CFC-A935-CB6C037B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FF7D3-6A08-8474-B15F-493172FF8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Vulnérabilité</a:t>
            </a:r>
            <a:endParaRPr lang="en-US" dirty="0"/>
          </a:p>
          <a:p>
            <a:r>
              <a:rPr lang="en-US" dirty="0"/>
              <a:t>Menaces</a:t>
            </a:r>
          </a:p>
          <a:p>
            <a:r>
              <a:rPr lang="en-US" dirty="0" err="1"/>
              <a:t>Risques</a:t>
            </a:r>
            <a:endParaRPr lang="en-US" dirty="0"/>
          </a:p>
          <a:p>
            <a:r>
              <a:rPr lang="en-US" dirty="0" err="1"/>
              <a:t>Attaques</a:t>
            </a:r>
            <a:endParaRPr lang="en-US" dirty="0"/>
          </a:p>
          <a:p>
            <a:r>
              <a:rPr lang="en-US" dirty="0" err="1"/>
              <a:t>Contre-mesures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0ED6A-1479-91B3-523F-AE866D4E6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52" y="2568832"/>
            <a:ext cx="7200079" cy="39240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F819B-ACFB-8FB8-E23D-43429207B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BC3-BA3D-41E2-BBBB-878F202773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5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1121-4F1B-346F-6950-F5311E79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921B6-C8F9-DD3A-DAF4-D46528B5F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Conséquences</a:t>
            </a:r>
            <a:r>
              <a:rPr lang="en-US" dirty="0"/>
              <a:t> des </a:t>
            </a:r>
            <a:r>
              <a:rPr lang="en-US" dirty="0" err="1"/>
              <a:t>cyberattaques</a:t>
            </a:r>
            <a:r>
              <a:rPr lang="en-US" dirty="0"/>
              <a:t> : </a:t>
            </a:r>
          </a:p>
          <a:p>
            <a:pPr lvl="1"/>
            <a:r>
              <a:rPr lang="en-US" dirty="0"/>
              <a:t>Vol de </a:t>
            </a:r>
            <a:r>
              <a:rPr lang="en-US" dirty="0" err="1"/>
              <a:t>données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Déni</a:t>
            </a:r>
            <a:r>
              <a:rPr lang="en-US" dirty="0"/>
              <a:t> de services</a:t>
            </a:r>
          </a:p>
          <a:p>
            <a:pPr lvl="1"/>
            <a:r>
              <a:rPr lang="en-US" dirty="0" err="1"/>
              <a:t>Données</a:t>
            </a:r>
            <a:r>
              <a:rPr lang="en-US" dirty="0"/>
              <a:t> </a:t>
            </a:r>
            <a:r>
              <a:rPr lang="en-US" dirty="0" err="1"/>
              <a:t>chiffrées</a:t>
            </a:r>
            <a:r>
              <a:rPr lang="en-US" dirty="0"/>
              <a:t> par un </a:t>
            </a:r>
            <a:r>
              <a:rPr lang="en-US" dirty="0" err="1"/>
              <a:t>rançongiciel</a:t>
            </a:r>
            <a:endParaRPr lang="en-US" dirty="0"/>
          </a:p>
          <a:p>
            <a:pPr lvl="1"/>
            <a:r>
              <a:rPr lang="en-US" dirty="0"/>
              <a:t>Usurpation </a:t>
            </a:r>
            <a:r>
              <a:rPr lang="en-US" dirty="0" err="1"/>
              <a:t>d’identité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5B91D-7CD6-B78A-343E-EDBBAF39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BC3-BA3D-41E2-BBBB-878F202773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9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1604-A01D-CAD7-F66C-FF51EAB4F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D1218-3B1F-3D8C-F2E3-AF3A86D9D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Les méthodologies et standards de l’analyse des risques :</a:t>
            </a:r>
          </a:p>
          <a:p>
            <a:pPr lvl="1"/>
            <a:r>
              <a:rPr lang="en-US" b="0" i="0" u="none" strike="noStrike" baseline="0" dirty="0">
                <a:latin typeface="CIDFont+F3"/>
              </a:rPr>
              <a:t>1-AMDEC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0" i="0" u="none" strike="noStrike" baseline="0" dirty="0">
                <a:latin typeface="CIDFont+F3"/>
              </a:rPr>
              <a:t>2-HAZOP</a:t>
            </a:r>
            <a:endParaRPr lang="fr-FR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0" i="0" u="none" strike="noStrike" baseline="0" dirty="0">
                <a:latin typeface="CIDFont+F3"/>
              </a:rPr>
              <a:t>3- MEHARI</a:t>
            </a:r>
            <a:endParaRPr lang="fr-F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0" i="0" u="none" strike="noStrike" baseline="0" dirty="0">
                <a:latin typeface="CIDFont+F3"/>
              </a:rPr>
              <a:t>4-EBIOS</a:t>
            </a:r>
            <a:endParaRPr lang="fr-FR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99B05-F05E-8D3A-3338-09ECDD1E1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BC3-BA3D-41E2-BBBB-878F202773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7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9EFC-66AD-34ED-FB40-DF61B70C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6E29E-AA87-CBE8-9097-90C2F6F05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EBIOS RM:</a:t>
            </a:r>
          </a:p>
          <a:p>
            <a:pPr lvl="1"/>
            <a:r>
              <a:rPr lang="en-US" dirty="0" err="1"/>
              <a:t>Approche</a:t>
            </a:r>
            <a:r>
              <a:rPr lang="en-US" dirty="0"/>
              <a:t> par </a:t>
            </a:r>
            <a:r>
              <a:rPr lang="en-US" dirty="0" err="1"/>
              <a:t>conformité</a:t>
            </a:r>
            <a:endParaRPr lang="en-US" dirty="0"/>
          </a:p>
          <a:p>
            <a:pPr lvl="1"/>
            <a:r>
              <a:rPr lang="en-US" dirty="0" err="1"/>
              <a:t>Approche</a:t>
            </a:r>
            <a:r>
              <a:rPr lang="en-US" dirty="0"/>
              <a:t> par </a:t>
            </a:r>
            <a:r>
              <a:rPr lang="en-US" dirty="0" err="1"/>
              <a:t>scénarios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800" dirty="0"/>
              <a:t>Les 5 Ateliers : 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Atelier 1</a:t>
            </a:r>
          </a:p>
          <a:p>
            <a:pPr lvl="1"/>
            <a:r>
              <a:rPr lang="en-US" dirty="0"/>
              <a:t>Atelier 2</a:t>
            </a:r>
          </a:p>
          <a:p>
            <a:pPr lvl="1"/>
            <a:r>
              <a:rPr lang="en-US" dirty="0"/>
              <a:t>Atelier 3</a:t>
            </a:r>
          </a:p>
          <a:p>
            <a:pPr lvl="1"/>
            <a:r>
              <a:rPr lang="en-US" dirty="0"/>
              <a:t>Atelier 4</a:t>
            </a:r>
          </a:p>
          <a:p>
            <a:pPr lvl="1"/>
            <a:r>
              <a:rPr lang="en-US" dirty="0"/>
              <a:t>Atelier 5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81773-30FE-4D19-BFA7-A819219A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BC3-BA3D-41E2-BBBB-878F202773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27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2BCE-A0DF-1416-47C6-81C6E396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AD902-7A2C-F605-12AD-3F1853EF3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 cycle </a:t>
            </a:r>
            <a:r>
              <a:rPr lang="en-US" dirty="0" err="1"/>
              <a:t>en</a:t>
            </a:r>
            <a:r>
              <a:rPr lang="en-US" dirty="0"/>
              <a:t> V:</a:t>
            </a:r>
          </a:p>
          <a:p>
            <a:pPr lvl="1"/>
            <a:r>
              <a:rPr lang="en-US" b="0" i="0" u="none" strike="noStrike" baseline="0" dirty="0">
                <a:latin typeface="CIDFont+F3"/>
              </a:rPr>
              <a:t>Expressions des </a:t>
            </a:r>
            <a:r>
              <a:rPr lang="en-US" b="0" i="0" u="none" strike="noStrike" baseline="0" dirty="0" err="1">
                <a:latin typeface="CIDFont+F3"/>
              </a:rPr>
              <a:t>besoins</a:t>
            </a:r>
            <a:endParaRPr lang="en-US" b="0" i="0" u="none" strike="noStrike" baseline="0" dirty="0">
              <a:latin typeface="CIDFont+F3"/>
            </a:endParaRPr>
          </a:p>
          <a:p>
            <a:pPr lvl="1"/>
            <a:r>
              <a:rPr lang="en-US" b="0" i="0" u="none" strike="noStrike" baseline="0" dirty="0" err="1">
                <a:latin typeface="CIDFont+F3"/>
              </a:rPr>
              <a:t>Spécification</a:t>
            </a:r>
            <a:r>
              <a:rPr lang="en-US" b="0" i="0" u="none" strike="noStrike" baseline="0" dirty="0">
                <a:latin typeface="CIDFont+F3"/>
              </a:rPr>
              <a:t> des exigences</a:t>
            </a:r>
            <a:endParaRPr lang="en-US" dirty="0">
              <a:latin typeface="CIDFont+F3"/>
            </a:endParaRPr>
          </a:p>
          <a:p>
            <a:pPr lvl="1"/>
            <a:r>
              <a:rPr lang="en-US" b="0" i="0" u="none" strike="noStrike" baseline="0" dirty="0">
                <a:latin typeface="CIDFont+F3"/>
              </a:rPr>
              <a:t>Conception du </a:t>
            </a:r>
            <a:r>
              <a:rPr lang="en-US" b="0" i="0" u="none" strike="noStrike" baseline="0" dirty="0" err="1">
                <a:latin typeface="CIDFont+F3"/>
              </a:rPr>
              <a:t>système</a:t>
            </a:r>
            <a:endParaRPr lang="en-US" b="0" i="0" u="none" strike="noStrike" baseline="0" dirty="0">
              <a:latin typeface="CIDFont+F3"/>
            </a:endParaRPr>
          </a:p>
          <a:p>
            <a:pPr lvl="1"/>
            <a:r>
              <a:rPr lang="en-US" b="0" i="0" u="none" strike="noStrike" baseline="0" dirty="0">
                <a:latin typeface="CIDFont+F3"/>
              </a:rPr>
              <a:t>Conception </a:t>
            </a:r>
            <a:r>
              <a:rPr lang="en-US" b="0" i="0" u="none" strike="noStrike" baseline="0" dirty="0" err="1">
                <a:latin typeface="CIDFont+F3"/>
              </a:rPr>
              <a:t>détaillée</a:t>
            </a:r>
            <a:endParaRPr lang="en-US" dirty="0">
              <a:latin typeface="CIDFont+F3"/>
            </a:endParaRPr>
          </a:p>
          <a:p>
            <a:pPr lvl="1"/>
            <a:r>
              <a:rPr lang="en-US" b="0" i="0" u="none" strike="noStrike" baseline="0" dirty="0" err="1">
                <a:latin typeface="CIDFont+F3"/>
              </a:rPr>
              <a:t>Codage</a:t>
            </a:r>
            <a:r>
              <a:rPr lang="en-US" b="0" i="0" u="none" strike="noStrike" baseline="0" dirty="0">
                <a:latin typeface="CIDFont+F3"/>
              </a:rPr>
              <a:t> et </a:t>
            </a:r>
            <a:r>
              <a:rPr lang="en-US" b="0" i="0" u="none" strike="noStrike" baseline="0" dirty="0" err="1">
                <a:latin typeface="CIDFont+F3"/>
              </a:rPr>
              <a:t>développement</a:t>
            </a:r>
            <a:endParaRPr lang="en-US" b="0" i="0" u="none" strike="noStrike" baseline="0" dirty="0">
              <a:latin typeface="CIDFont+F3"/>
            </a:endParaRP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B3AFB4-7566-8A58-C13D-5BD181B74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920" y="966504"/>
            <a:ext cx="6820730" cy="552637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64F34-E942-9F09-241F-843D3281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BC3-BA3D-41E2-BBBB-878F202773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3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653A-4BB9-14C6-66BD-8872DBBB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44816-0CB9-AA4E-C5BB-311AED140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Django Framework</a:t>
            </a:r>
          </a:p>
          <a:p>
            <a:r>
              <a:rPr lang="en-US" dirty="0"/>
              <a:t>Django Rest Framework</a:t>
            </a:r>
          </a:p>
          <a:p>
            <a:r>
              <a:rPr lang="en-US" dirty="0"/>
              <a:t>API REST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07CF5-4086-F69B-DD17-D7C49A2AF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71545"/>
            <a:ext cx="2782281" cy="1738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8570E0-8BEF-0094-4D1C-BBD15C201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0848" y="3753082"/>
            <a:ext cx="2172832" cy="1339913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7EEBEB3-2728-E677-86D5-FA3BD9BC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DBC3-BA3D-41E2-BBBB-878F202773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583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381</Words>
  <Application>Microsoft Office PowerPoint</Application>
  <PresentationFormat>Widescreen</PresentationFormat>
  <Paragraphs>100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CIDFont+F10</vt:lpstr>
      <vt:lpstr>CIDFont+F2</vt:lpstr>
      <vt:lpstr>CIDFont+F3</vt:lpstr>
      <vt:lpstr>Times New Roman</vt:lpstr>
      <vt:lpstr>Office Theme</vt:lpstr>
      <vt:lpstr>Présentation Stage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Réalisation de l’API:</vt:lpstr>
      <vt:lpstr>PowerPoint Presentation</vt:lpstr>
      <vt:lpstr>PowerPoint Presentation</vt:lpstr>
      <vt:lpstr>PowerPoint Presentation</vt:lpstr>
      <vt:lpstr>PowerPoint Presentation</vt:lpstr>
      <vt:lpstr>Test de l’API:</vt:lpstr>
      <vt:lpstr>PowerPoint Presentation</vt:lpstr>
      <vt:lpstr>PowerPoint Presentation</vt:lpstr>
      <vt:lpstr>PowerPoint Presentation</vt:lpstr>
      <vt:lpstr>La méthode ‘PUT’ : </vt:lpstr>
      <vt:lpstr>PowerPoint Presentation</vt:lpstr>
      <vt:lpstr>PowerPoint Presentation</vt:lpstr>
      <vt:lpstr>La méthode ‘DELETE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Stage</dc:title>
  <dc:creator>Tamara Al hajjar</dc:creator>
  <cp:lastModifiedBy>Tamara Al hajjar</cp:lastModifiedBy>
  <cp:revision>13</cp:revision>
  <dcterms:created xsi:type="dcterms:W3CDTF">2023-07-18T19:53:08Z</dcterms:created>
  <dcterms:modified xsi:type="dcterms:W3CDTF">2023-07-19T09:43:52Z</dcterms:modified>
</cp:coreProperties>
</file>