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7" r:id="rId3"/>
    <p:sldId id="256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99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34" autoAdjust="0"/>
    <p:restoredTop sz="87626" autoAdjust="0"/>
  </p:normalViewPr>
  <p:slideViewPr>
    <p:cSldViewPr>
      <p:cViewPr>
        <p:scale>
          <a:sx n="66" d="100"/>
          <a:sy n="66" d="100"/>
        </p:scale>
        <p:origin x="-792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2F6C4-06AC-4CF8-8C7B-365FDAD2AFD5}" type="datetimeFigureOut">
              <a:rPr lang="en-US" smtClean="0"/>
              <a:t>26-Oct-14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D5A6E-A7AA-46A8-A090-750A5AB37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86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simplified version of timeline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D5A6E-A7AA-46A8-A090-750A5AB378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92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detailed version of timeline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D5A6E-A7AA-46A8-A090-750A5AB378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97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simplified version of timeline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D5A6E-A7AA-46A8-A090-750A5AB378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92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D5A6E-A7AA-46A8-A090-750A5AB378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97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D5A6E-A7AA-46A8-A090-750A5AB378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97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D5A6E-A7AA-46A8-A090-750A5AB378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97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59DC-7940-439D-A82D-7C54634F7EF2}" type="datetimeFigureOut">
              <a:rPr lang="en-US" smtClean="0"/>
              <a:t>26-Oct-14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88DA-BECD-4963-A15F-6AD4010F2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7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59DC-7940-439D-A82D-7C54634F7EF2}" type="datetimeFigureOut">
              <a:rPr lang="en-US" smtClean="0"/>
              <a:t>26-Oct-14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88DA-BECD-4963-A15F-6AD4010F2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1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59DC-7940-439D-A82D-7C54634F7EF2}" type="datetimeFigureOut">
              <a:rPr lang="en-US" smtClean="0"/>
              <a:t>26-Oct-14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88DA-BECD-4963-A15F-6AD4010F2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8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59DC-7940-439D-A82D-7C54634F7EF2}" type="datetimeFigureOut">
              <a:rPr lang="en-US" smtClean="0"/>
              <a:t>26-Oct-14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88DA-BECD-4963-A15F-6AD4010F2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3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59DC-7940-439D-A82D-7C54634F7EF2}" type="datetimeFigureOut">
              <a:rPr lang="en-US" smtClean="0"/>
              <a:t>26-Oct-14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88DA-BECD-4963-A15F-6AD4010F2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5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59DC-7940-439D-A82D-7C54634F7EF2}" type="datetimeFigureOut">
              <a:rPr lang="en-US" smtClean="0"/>
              <a:t>26-Oct-14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88DA-BECD-4963-A15F-6AD4010F2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59DC-7940-439D-A82D-7C54634F7EF2}" type="datetimeFigureOut">
              <a:rPr lang="en-US" smtClean="0"/>
              <a:t>26-Oct-14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88DA-BECD-4963-A15F-6AD4010F2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43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59DC-7940-439D-A82D-7C54634F7EF2}" type="datetimeFigureOut">
              <a:rPr lang="en-US" smtClean="0"/>
              <a:t>26-Oct-14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88DA-BECD-4963-A15F-6AD4010F2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0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59DC-7940-439D-A82D-7C54634F7EF2}" type="datetimeFigureOut">
              <a:rPr lang="en-US" smtClean="0"/>
              <a:t>26-Oct-14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88DA-BECD-4963-A15F-6AD4010F2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9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59DC-7940-439D-A82D-7C54634F7EF2}" type="datetimeFigureOut">
              <a:rPr lang="en-US" smtClean="0"/>
              <a:t>26-Oct-14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88DA-BECD-4963-A15F-6AD4010F2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7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59DC-7940-439D-A82D-7C54634F7EF2}" type="datetimeFigureOut">
              <a:rPr lang="en-US" smtClean="0"/>
              <a:t>26-Oct-14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88DA-BECD-4963-A15F-6AD4010F2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B59DC-7940-439D-A82D-7C54634F7EF2}" type="datetimeFigureOut">
              <a:rPr lang="en-US" smtClean="0"/>
              <a:t>26-Oct-14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188DA-BECD-4963-A15F-6AD4010F2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4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timeline </a:t>
            </a:r>
            <a:r>
              <a:rPr lang="en-US" dirty="0" err="1" smtClean="0"/>
              <a:t>ver</a:t>
            </a:r>
            <a:r>
              <a:rPr lang="en-US" dirty="0" smtClean="0"/>
              <a:t> 1.0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6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endCxn id="68" idx="2"/>
          </p:cNvCxnSpPr>
          <p:nvPr/>
        </p:nvCxnSpPr>
        <p:spPr>
          <a:xfrm flipV="1">
            <a:off x="190500" y="666405"/>
            <a:ext cx="9639300" cy="65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-57150" y="557457"/>
            <a:ext cx="342900" cy="230832"/>
            <a:chOff x="-19050" y="3008736"/>
            <a:chExt cx="342900" cy="230832"/>
          </a:xfrm>
        </p:grpSpPr>
        <p:sp>
          <p:nvSpPr>
            <p:cNvPr id="6" name="Oval 5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9050" y="3008736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1</a:t>
              </a:r>
              <a:endParaRPr lang="en-US" sz="85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0550" y="557449"/>
            <a:ext cx="342900" cy="230832"/>
            <a:chOff x="-19050" y="3008753"/>
            <a:chExt cx="342900" cy="230832"/>
          </a:xfrm>
        </p:grpSpPr>
        <p:sp>
          <p:nvSpPr>
            <p:cNvPr id="15" name="Oval 14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9050" y="3008753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38250" y="550989"/>
            <a:ext cx="342900" cy="230832"/>
            <a:chOff x="-19050" y="3008752"/>
            <a:chExt cx="342900" cy="230832"/>
          </a:xfrm>
        </p:grpSpPr>
        <p:sp>
          <p:nvSpPr>
            <p:cNvPr id="18" name="Oval 17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9050" y="3008752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47850" y="550989"/>
            <a:ext cx="342900" cy="230832"/>
            <a:chOff x="-19050" y="3008784"/>
            <a:chExt cx="342900" cy="230832"/>
          </a:xfrm>
        </p:grpSpPr>
        <p:sp>
          <p:nvSpPr>
            <p:cNvPr id="21" name="Oval 20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19050" y="3008784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457450" y="557505"/>
            <a:ext cx="342900" cy="230832"/>
            <a:chOff x="-19050" y="3008784"/>
            <a:chExt cx="342900" cy="230832"/>
          </a:xfrm>
        </p:grpSpPr>
        <p:sp>
          <p:nvSpPr>
            <p:cNvPr id="24" name="Oval 23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-19050" y="3008784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5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105150" y="550989"/>
            <a:ext cx="342900" cy="230832"/>
            <a:chOff x="-19050" y="3008752"/>
            <a:chExt cx="342900" cy="230832"/>
          </a:xfrm>
        </p:grpSpPr>
        <p:sp>
          <p:nvSpPr>
            <p:cNvPr id="27" name="Oval 26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-19050" y="3008752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6</a:t>
              </a:r>
              <a:endParaRPr lang="en-US" sz="85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676650" y="557473"/>
            <a:ext cx="342900" cy="230832"/>
            <a:chOff x="-19050" y="3008754"/>
            <a:chExt cx="342900" cy="230832"/>
          </a:xfrm>
        </p:grpSpPr>
        <p:sp>
          <p:nvSpPr>
            <p:cNvPr id="30" name="Oval 29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-19050" y="3008754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7</a:t>
              </a:r>
              <a:endParaRPr lang="en-US" sz="85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362450" y="557457"/>
            <a:ext cx="342900" cy="230832"/>
            <a:chOff x="-19050" y="3008787"/>
            <a:chExt cx="342900" cy="230832"/>
          </a:xfrm>
        </p:grpSpPr>
        <p:sp>
          <p:nvSpPr>
            <p:cNvPr id="33" name="Oval 32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-19050" y="3008787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8</a:t>
              </a:r>
              <a:endParaRPr lang="en-US" sz="85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933950" y="557537"/>
            <a:ext cx="342900" cy="230832"/>
            <a:chOff x="-19050" y="3008772"/>
            <a:chExt cx="342900" cy="230832"/>
          </a:xfrm>
        </p:grpSpPr>
        <p:sp>
          <p:nvSpPr>
            <p:cNvPr id="36" name="Oval 35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-19050" y="3008772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9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505450" y="557505"/>
            <a:ext cx="342900" cy="230832"/>
            <a:chOff x="-19050" y="3008787"/>
            <a:chExt cx="342900" cy="230832"/>
          </a:xfrm>
        </p:grpSpPr>
        <p:sp>
          <p:nvSpPr>
            <p:cNvPr id="39" name="Oval 38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-19050" y="3008787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10</a:t>
              </a:r>
              <a:endParaRPr lang="en-US" sz="85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76950" y="557505"/>
            <a:ext cx="342900" cy="230832"/>
            <a:chOff x="-19050" y="3008784"/>
            <a:chExt cx="342900" cy="230832"/>
          </a:xfrm>
        </p:grpSpPr>
        <p:sp>
          <p:nvSpPr>
            <p:cNvPr id="42" name="Oval 41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-19050" y="3008784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11</a:t>
              </a:r>
              <a:endParaRPr lang="en-US" sz="85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610350" y="557454"/>
            <a:ext cx="342900" cy="230832"/>
            <a:chOff x="-19050" y="3008768"/>
            <a:chExt cx="342900" cy="230832"/>
          </a:xfrm>
        </p:grpSpPr>
        <p:sp>
          <p:nvSpPr>
            <p:cNvPr id="45" name="Oval 44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-19050" y="3008768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12</a:t>
              </a:r>
              <a:endParaRPr lang="en-US" sz="85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181850" y="557454"/>
            <a:ext cx="342900" cy="230832"/>
            <a:chOff x="-19050" y="3008789"/>
            <a:chExt cx="342900" cy="230832"/>
          </a:xfrm>
        </p:grpSpPr>
        <p:sp>
          <p:nvSpPr>
            <p:cNvPr id="48" name="Oval 47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-19050" y="3008789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13</a:t>
              </a:r>
              <a:endParaRPr lang="en-US" sz="85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715250" y="557549"/>
            <a:ext cx="342900" cy="230832"/>
            <a:chOff x="-19050" y="3008784"/>
            <a:chExt cx="342900" cy="230832"/>
          </a:xfrm>
        </p:grpSpPr>
        <p:sp>
          <p:nvSpPr>
            <p:cNvPr id="51" name="Oval 50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-19050" y="3008784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14</a:t>
              </a:r>
              <a:endParaRPr lang="en-US" sz="85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324850" y="557449"/>
            <a:ext cx="342900" cy="230832"/>
            <a:chOff x="-19050" y="3008784"/>
            <a:chExt cx="342900" cy="230832"/>
          </a:xfrm>
        </p:grpSpPr>
        <p:sp>
          <p:nvSpPr>
            <p:cNvPr id="54" name="Oval 53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-19050" y="3008784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15</a:t>
              </a:r>
              <a:endParaRPr lang="en-US" sz="85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8" name="Oval 67"/>
          <p:cNvSpPr/>
          <p:nvPr/>
        </p:nvSpPr>
        <p:spPr>
          <a:xfrm>
            <a:off x="9829800" y="590205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0" dirty="0"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031" name="TextBox 1030"/>
          <p:cNvSpPr txBox="1"/>
          <p:nvPr/>
        </p:nvSpPr>
        <p:spPr>
          <a:xfrm>
            <a:off x="-76200" y="1323379"/>
            <a:ext cx="1352550" cy="746358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8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30 Jul – 7 Aug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Brainstorming Session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 Initiation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Client Interaction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Proposal Planning</a:t>
            </a:r>
            <a:endParaRPr lang="en-US" sz="85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-76200" y="2167737"/>
            <a:ext cx="1352550" cy="1007968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8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25 Aug – 9 Sept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UI Mockup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Case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Risk Mitigation Plans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Metrics Structure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Research &amp; Learn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Set Up Environment</a:t>
            </a:r>
            <a:endParaRPr lang="en-US" sz="85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-76200" y="3332926"/>
            <a:ext cx="1352550" cy="1400383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8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11 Sept – 21 Sept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Set Up Database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Account Module: </a:t>
            </a:r>
            <a:endParaRPr lang="en-US" sz="85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Login/Logout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Create/Edit Account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Password Reset</a:t>
            </a:r>
            <a:endParaRPr lang="en-US" sz="85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Learn to integrate with Trello</a:t>
            </a:r>
            <a:endParaRPr lang="en-US" sz="85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504950" y="1257976"/>
            <a:ext cx="1806575" cy="1923604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8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24 Sept – 8 Oct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 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Create/View/Edit/Delete using Trello</a:t>
            </a:r>
            <a:endParaRPr lang="en-US" sz="85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Browse Sub-projects List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</a:t>
            </a: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 Details</a:t>
            </a:r>
            <a:endParaRPr lang="en-US" sz="8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Sort Projects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Dashboard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Filter </a:t>
            </a: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Dashboard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Enhance Dashboard UI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Quotation Module</a:t>
            </a: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Create/View/Edit Quotation w/o </a:t>
            </a: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reset </a:t>
            </a: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odules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Payment Plan</a:t>
            </a:r>
            <a:endParaRPr lang="en-US" sz="8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504950" y="3276600"/>
            <a:ext cx="1806575" cy="1400383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8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12 Oct – 21 Oct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 Module</a:t>
            </a: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Project Timeline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Cross-filter Projects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Enhance UI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Assign Staff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Display Statistics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Staff 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Create/Edit Staff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Finalize Proposal</a:t>
            </a:r>
            <a:endParaRPr lang="en-US" sz="8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499394" y="4767207"/>
            <a:ext cx="1817687" cy="2054409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8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23 Oct – 31 Oct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Quotation Module</a:t>
            </a: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Create/View/Edit </a:t>
            </a: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Quotation with Preset Modules</a:t>
            </a:r>
            <a:endParaRPr lang="en-US" sz="8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Invoice Module</a:t>
            </a: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Create/View/Edit Invoice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Contract Module</a:t>
            </a: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Create/View/Edit Invoice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Sign-Off </a:t>
            </a: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Create/View/Edit Invoice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Bug Logbook </a:t>
            </a: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Create/View/Edit Invoice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NDA Module</a:t>
            </a: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Create/View/Edit Invoice</a:t>
            </a:r>
            <a:endParaRPr lang="en-US" sz="8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Prepare Acceptance</a:t>
            </a:r>
            <a:endParaRPr lang="en-US" sz="8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3619500" y="1610694"/>
            <a:ext cx="1689894" cy="1661993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8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6 Nov – 16 Nov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Master Setup Module</a:t>
            </a: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Create/View/Edit Document Templates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Create/View/Edit Preset Quotation Modules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Product Module</a:t>
            </a: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Create/View/Edit </a:t>
            </a:r>
          </a:p>
          <a:p>
            <a:pPr marL="171450" lvl="1">
              <a:buSzPct val="83000"/>
            </a:pP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Product Info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Hardware Resource </a:t>
            </a: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Create/View/Edit </a:t>
            </a: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Hardware Resource</a:t>
            </a:r>
            <a:endParaRPr lang="en-US" sz="8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5467350" y="1696071"/>
            <a:ext cx="1689894" cy="1531188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8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23 Dec – 1 Jan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Hardware Resource Module</a:t>
            </a: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Assign Resource to Project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 Module</a:t>
            </a: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Integrate Resource </a:t>
            </a: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Staff Portfolio Module</a:t>
            </a: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Staff Portfolio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Filter Projects by Status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Project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5467350" y="3400817"/>
            <a:ext cx="1689894" cy="2577629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8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 Jan – 17 Jan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 Module</a:t>
            </a: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Notification Log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Account Module</a:t>
            </a: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Deactivate Account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Staff Module</a:t>
            </a: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Deactivate Staff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Quotation 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Deactivate Quotation</a:t>
            </a:r>
            <a:endParaRPr lang="en-US" sz="8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Invoice 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Deactivate Invoice</a:t>
            </a:r>
            <a:endParaRPr lang="en-US" sz="8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Contract 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Deactivate Contract</a:t>
            </a:r>
            <a:endParaRPr lang="en-US" sz="8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Sign-Off 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Deactivate Sign-off</a:t>
            </a:r>
            <a:endParaRPr lang="en-US" sz="8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Bug Logbook 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Deactivate Bug Logbook</a:t>
            </a:r>
            <a:endParaRPr lang="en-US" sz="8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NDA 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Deactivate NDA</a:t>
            </a:r>
            <a:endParaRPr lang="en-US" sz="8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7334250" y="1588431"/>
            <a:ext cx="1689894" cy="1661993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8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 Jan – 6 Feb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Business Intelligence:</a:t>
            </a:r>
            <a:endParaRPr lang="en-US" sz="8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Generate Staff &amp; Project Charts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Sort Staff Chart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Sort Project Chart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Account Module</a:t>
            </a: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Access Control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Time-based Security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Optimization:</a:t>
            </a:r>
            <a:endParaRPr lang="en-US" sz="8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Enhance UI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Update APIs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7334250" y="3346761"/>
            <a:ext cx="1689894" cy="1269578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8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10 Feb – 21 Feb </a:t>
            </a:r>
            <a:br>
              <a:rPr lang="en-US" sz="8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8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(Target Go-Live)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Optimization:</a:t>
            </a:r>
            <a:endParaRPr lang="en-US" sz="8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Dynamic Page Replacing Content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Update APIs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 Module</a:t>
            </a: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News Feed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Prepare for Midterm</a:t>
            </a:r>
            <a:endParaRPr lang="en-US" sz="8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7327900" y="4729850"/>
            <a:ext cx="1689894" cy="1138773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8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28 Feb – 14 Mar</a:t>
            </a:r>
            <a:endParaRPr lang="en-US" sz="850" dirty="0" smtClean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Improve from User Feedback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 Module:</a:t>
            </a:r>
            <a:endParaRPr lang="en-US" sz="8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Export to CSV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Quotation Module</a:t>
            </a: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Export to </a:t>
            </a: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CSV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Invoice Module</a:t>
            </a: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Export to </a:t>
            </a: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CSV</a:t>
            </a:r>
            <a:endParaRPr lang="en-US" sz="8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9277350" y="1584502"/>
            <a:ext cx="1531461" cy="877163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8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17 Mar – 28 Mar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Tidy Up Codes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Optimization: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Enhance UI</a:t>
            </a:r>
            <a:endParaRPr lang="en-US" sz="850" dirty="0" smtClean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Explore Optional Features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Prepare for Poster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9277350" y="2504149"/>
            <a:ext cx="1531461" cy="746358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8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31 Mar – 10 Apr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 Closure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Prepare for Final Presentation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Prepare for Poster Day</a:t>
            </a:r>
          </a:p>
        </p:txBody>
      </p:sp>
      <p:cxnSp>
        <p:nvCxnSpPr>
          <p:cNvPr id="241" name="Elbow Connector 240"/>
          <p:cNvCxnSpPr>
            <a:stCxn id="16" idx="2"/>
            <a:endCxn id="88" idx="3"/>
          </p:cNvCxnSpPr>
          <p:nvPr/>
        </p:nvCxnSpPr>
        <p:spPr>
          <a:xfrm rot="16200000" flipH="1">
            <a:off x="77455" y="1472826"/>
            <a:ext cx="1883440" cy="514350"/>
          </a:xfrm>
          <a:prstGeom prst="bentConnector4">
            <a:avLst>
              <a:gd name="adj1" fmla="val 15178"/>
              <a:gd name="adj2" fmla="val 110370"/>
            </a:avLst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Elbow Connector 268"/>
          <p:cNvCxnSpPr>
            <a:stCxn id="22" idx="2"/>
            <a:endCxn id="114" idx="0"/>
          </p:cNvCxnSpPr>
          <p:nvPr/>
        </p:nvCxnSpPr>
        <p:spPr>
          <a:xfrm rot="16200000" flipH="1">
            <a:off x="1975692" y="825429"/>
            <a:ext cx="476155" cy="388938"/>
          </a:xfrm>
          <a:prstGeom prst="bentConnector3">
            <a:avLst>
              <a:gd name="adj1" fmla="val 50000"/>
            </a:avLst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>
            <a:stCxn id="25" idx="2"/>
            <a:endCxn id="130" idx="3"/>
          </p:cNvCxnSpPr>
          <p:nvPr/>
        </p:nvCxnSpPr>
        <p:spPr>
          <a:xfrm rot="16200000" flipH="1">
            <a:off x="1375985" y="2041251"/>
            <a:ext cx="3188455" cy="682625"/>
          </a:xfrm>
          <a:prstGeom prst="bentConnector4">
            <a:avLst>
              <a:gd name="adj1" fmla="val 7235"/>
              <a:gd name="adj2" fmla="val 116744"/>
            </a:avLst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Elbow Connector 277"/>
          <p:cNvCxnSpPr>
            <a:stCxn id="28" idx="2"/>
            <a:endCxn id="138" idx="3"/>
          </p:cNvCxnSpPr>
          <p:nvPr/>
        </p:nvCxnSpPr>
        <p:spPr>
          <a:xfrm rot="16200000" flipH="1">
            <a:off x="790545" y="3267875"/>
            <a:ext cx="5012591" cy="40481"/>
          </a:xfrm>
          <a:prstGeom prst="bentConnector4">
            <a:avLst>
              <a:gd name="adj1" fmla="val 2662"/>
              <a:gd name="adj2" fmla="val 611768"/>
            </a:avLst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Elbow Connector 283"/>
          <p:cNvCxnSpPr>
            <a:stCxn id="31" idx="2"/>
            <a:endCxn id="175" idx="0"/>
          </p:cNvCxnSpPr>
          <p:nvPr/>
        </p:nvCxnSpPr>
        <p:spPr>
          <a:xfrm rot="16200000" flipH="1">
            <a:off x="3745079" y="891325"/>
            <a:ext cx="822389" cy="616347"/>
          </a:xfrm>
          <a:prstGeom prst="bentConnector3">
            <a:avLst>
              <a:gd name="adj1" fmla="val 51324"/>
            </a:avLst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Elbow Connector 286"/>
          <p:cNvCxnSpPr>
            <a:stCxn id="34" idx="2"/>
            <a:endCxn id="515" idx="3"/>
          </p:cNvCxnSpPr>
          <p:nvPr/>
        </p:nvCxnSpPr>
        <p:spPr>
          <a:xfrm rot="16200000" flipH="1">
            <a:off x="2797733" y="2524455"/>
            <a:ext cx="4260131" cy="787797"/>
          </a:xfrm>
          <a:prstGeom prst="bentConnector4">
            <a:avLst>
              <a:gd name="adj1" fmla="val 17896"/>
              <a:gd name="adj2" fmla="val 108061"/>
            </a:avLst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Elbow Connector 294"/>
          <p:cNvCxnSpPr>
            <a:stCxn id="37" idx="2"/>
            <a:endCxn id="199" idx="0"/>
          </p:cNvCxnSpPr>
          <p:nvPr/>
        </p:nvCxnSpPr>
        <p:spPr>
          <a:xfrm rot="16200000" flipH="1">
            <a:off x="5254997" y="638771"/>
            <a:ext cx="907702" cy="1206897"/>
          </a:xfrm>
          <a:prstGeom prst="bentConnector3">
            <a:avLst>
              <a:gd name="adj1" fmla="val 73224"/>
            </a:avLst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299"/>
          <p:cNvCxnSpPr>
            <a:stCxn id="40" idx="2"/>
            <a:endCxn id="206" idx="3"/>
          </p:cNvCxnSpPr>
          <p:nvPr/>
        </p:nvCxnSpPr>
        <p:spPr>
          <a:xfrm rot="16200000" flipH="1">
            <a:off x="4466425" y="1998812"/>
            <a:ext cx="3901295" cy="1480344"/>
          </a:xfrm>
          <a:prstGeom prst="bentConnector4">
            <a:avLst>
              <a:gd name="adj1" fmla="val 14439"/>
              <a:gd name="adj2" fmla="val 105791"/>
            </a:avLst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Elbow Connector 308"/>
          <p:cNvCxnSpPr>
            <a:stCxn id="7" idx="2"/>
            <a:endCxn id="1031" idx="0"/>
          </p:cNvCxnSpPr>
          <p:nvPr/>
        </p:nvCxnSpPr>
        <p:spPr>
          <a:xfrm rot="16200000" flipH="1">
            <a:off x="89642" y="812946"/>
            <a:ext cx="535090" cy="485775"/>
          </a:xfrm>
          <a:prstGeom prst="bentConnector3">
            <a:avLst>
              <a:gd name="adj1" fmla="val 50000"/>
            </a:avLst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Elbow Connector 351"/>
          <p:cNvCxnSpPr>
            <a:stCxn id="43" idx="2"/>
            <a:endCxn id="210" idx="0"/>
          </p:cNvCxnSpPr>
          <p:nvPr/>
        </p:nvCxnSpPr>
        <p:spPr>
          <a:xfrm rot="16200000" flipH="1">
            <a:off x="6813751" y="222985"/>
            <a:ext cx="800094" cy="1930797"/>
          </a:xfrm>
          <a:prstGeom prst="bentConnector3">
            <a:avLst>
              <a:gd name="adj1" fmla="val 58888"/>
            </a:avLst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Elbow Connector 358"/>
          <p:cNvCxnSpPr>
            <a:stCxn id="46" idx="2"/>
            <a:endCxn id="214" idx="3"/>
          </p:cNvCxnSpPr>
          <p:nvPr/>
        </p:nvCxnSpPr>
        <p:spPr>
          <a:xfrm rot="16200000" flipH="1">
            <a:off x="6306340" y="1263746"/>
            <a:ext cx="3193264" cy="2242344"/>
          </a:xfrm>
          <a:prstGeom prst="bentConnector4">
            <a:avLst>
              <a:gd name="adj1" fmla="val 11544"/>
              <a:gd name="adj2" fmla="val 104078"/>
            </a:avLst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Elbow Connector 362"/>
          <p:cNvCxnSpPr>
            <a:stCxn id="49" idx="2"/>
            <a:endCxn id="218" idx="3"/>
          </p:cNvCxnSpPr>
          <p:nvPr/>
        </p:nvCxnSpPr>
        <p:spPr>
          <a:xfrm rot="16200000" flipH="1">
            <a:off x="5930072" y="2211514"/>
            <a:ext cx="4510951" cy="1664494"/>
          </a:xfrm>
          <a:prstGeom prst="bentConnector4">
            <a:avLst>
              <a:gd name="adj1" fmla="val 6047"/>
              <a:gd name="adj2" fmla="val 110987"/>
            </a:avLst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Elbow Connector 371"/>
          <p:cNvCxnSpPr>
            <a:stCxn id="52" idx="2"/>
            <a:endCxn id="226" idx="0"/>
          </p:cNvCxnSpPr>
          <p:nvPr/>
        </p:nvCxnSpPr>
        <p:spPr>
          <a:xfrm rot="16200000" flipH="1">
            <a:off x="8566830" y="108250"/>
            <a:ext cx="796121" cy="2156381"/>
          </a:xfrm>
          <a:prstGeom prst="bentConnector3">
            <a:avLst>
              <a:gd name="adj1" fmla="val 22563"/>
            </a:avLst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Elbow Connector 374"/>
          <p:cNvCxnSpPr>
            <a:stCxn id="55" idx="2"/>
            <a:endCxn id="227" idx="3"/>
          </p:cNvCxnSpPr>
          <p:nvPr/>
        </p:nvCxnSpPr>
        <p:spPr>
          <a:xfrm rot="16200000" flipH="1">
            <a:off x="8608032" y="676548"/>
            <a:ext cx="2089047" cy="2312511"/>
          </a:xfrm>
          <a:prstGeom prst="bentConnector4">
            <a:avLst>
              <a:gd name="adj1" fmla="val 5048"/>
              <a:gd name="adj2" fmla="val 103707"/>
            </a:avLst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Elbow Connector 434"/>
          <p:cNvCxnSpPr>
            <a:stCxn id="19" idx="2"/>
            <a:endCxn id="95" idx="3"/>
          </p:cNvCxnSpPr>
          <p:nvPr/>
        </p:nvCxnSpPr>
        <p:spPr>
          <a:xfrm rot="5400000">
            <a:off x="-282623" y="2340794"/>
            <a:ext cx="3251297" cy="133350"/>
          </a:xfrm>
          <a:prstGeom prst="bentConnector2">
            <a:avLst/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" name="TextBox 514"/>
          <p:cNvSpPr txBox="1"/>
          <p:nvPr/>
        </p:nvSpPr>
        <p:spPr>
          <a:xfrm>
            <a:off x="3631803" y="3367190"/>
            <a:ext cx="1689894" cy="3362459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8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 Dec – 19 Dec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Staff 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Generate &amp; View Portfolio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Staff Portfolio 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Staff Portfolio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Filter Projects by Status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Project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Quotation 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Generate in PDF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Email to Client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Invoice 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Generate in PDF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Email to Client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Contract 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Generate in PDF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Email to Client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Sign-Off 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Generate in PDF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Email to Client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Bug Logbook 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Generate in PDF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NDA 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Generate in PDF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Email to Client</a:t>
            </a:r>
          </a:p>
        </p:txBody>
      </p:sp>
      <p:pic>
        <p:nvPicPr>
          <p:cNvPr id="1183" name="Picture 5" descr="C:\Users\Elaine\Desktop\48\filled_flag-48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7" y="339592"/>
            <a:ext cx="333373" cy="33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5" name="Picture 5" descr="C:\Users\Elaine\Desktop\48\filled_flag-48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116" y="339492"/>
            <a:ext cx="333373" cy="33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1" name="TextBox 520"/>
          <p:cNvSpPr txBox="1"/>
          <p:nvPr/>
        </p:nvSpPr>
        <p:spPr>
          <a:xfrm>
            <a:off x="1830558" y="-19110"/>
            <a:ext cx="1369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Proposal </a:t>
            </a:r>
          </a:p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 Oct</a:t>
            </a:r>
            <a:endParaRPr lang="en-US" sz="1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2" name="TextBox 561"/>
          <p:cNvSpPr txBox="1"/>
          <p:nvPr/>
        </p:nvSpPr>
        <p:spPr>
          <a:xfrm>
            <a:off x="2895600" y="-19110"/>
            <a:ext cx="173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Acceptance </a:t>
            </a:r>
          </a:p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3-5 Nov</a:t>
            </a:r>
            <a:endParaRPr lang="en-US" sz="1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3" name="Picture 5" descr="C:\Users\Elaine\Desktop\48\filled_flag-48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29" y="339490"/>
            <a:ext cx="333373" cy="33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4" name="TextBox 563"/>
          <p:cNvSpPr txBox="1"/>
          <p:nvPr/>
        </p:nvSpPr>
        <p:spPr>
          <a:xfrm>
            <a:off x="6174545" y="-19112"/>
            <a:ext cx="1826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Midterm </a:t>
            </a:r>
          </a:p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24 – 27 Feb</a:t>
            </a:r>
            <a:endParaRPr lang="en-US" sz="1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5" name="Picture 5" descr="C:\Users\Elaine\Desktop\48\filled_flag-48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329" y="338953"/>
            <a:ext cx="333373" cy="33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6" name="TextBox 565"/>
          <p:cNvSpPr txBox="1"/>
          <p:nvPr/>
        </p:nvSpPr>
        <p:spPr>
          <a:xfrm>
            <a:off x="7391400" y="-19649"/>
            <a:ext cx="1369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Poster </a:t>
            </a:r>
          </a:p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30 Mar</a:t>
            </a:r>
            <a:endParaRPr lang="en-US" sz="1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8" name="TextBox 567"/>
          <p:cNvSpPr txBox="1"/>
          <p:nvPr/>
        </p:nvSpPr>
        <p:spPr>
          <a:xfrm>
            <a:off x="7924800" y="-25538"/>
            <a:ext cx="2019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Final Presentation </a:t>
            </a:r>
          </a:p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13 – 21 Apr </a:t>
            </a:r>
            <a:endParaRPr lang="en-US" sz="1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0" name="Picture 5" descr="C:\Users\Elaine\Desktop\48\filled_flag-48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7" y="333032"/>
            <a:ext cx="333373" cy="33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5" descr="C:\Users\Elaine\Desktop\48\filled_flag-48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227" y="333031"/>
            <a:ext cx="333373" cy="33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9144000" y="-19110"/>
            <a:ext cx="1369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Poster Day  </a:t>
            </a:r>
          </a:p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22 Apr</a:t>
            </a:r>
            <a:endParaRPr lang="en-US" sz="1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61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3" name="Elbow Connector 362"/>
          <p:cNvCxnSpPr>
            <a:stCxn id="49" idx="0"/>
            <a:endCxn id="218" idx="3"/>
          </p:cNvCxnSpPr>
          <p:nvPr/>
        </p:nvCxnSpPr>
        <p:spPr>
          <a:xfrm rot="16200000" flipH="1">
            <a:off x="6748641" y="2255676"/>
            <a:ext cx="2422167" cy="1212850"/>
          </a:xfrm>
          <a:prstGeom prst="bentConnector4">
            <a:avLst>
              <a:gd name="adj1" fmla="val -9438"/>
              <a:gd name="adj2" fmla="val 111125"/>
            </a:avLst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Elbow Connector 371"/>
          <p:cNvCxnSpPr>
            <a:stCxn id="52" idx="0"/>
            <a:endCxn id="226" idx="0"/>
          </p:cNvCxnSpPr>
          <p:nvPr/>
        </p:nvCxnSpPr>
        <p:spPr>
          <a:xfrm rot="16200000" flipH="1">
            <a:off x="8444084" y="1093729"/>
            <a:ext cx="519802" cy="1634570"/>
          </a:xfrm>
          <a:prstGeom prst="bentConnector3">
            <a:avLst>
              <a:gd name="adj1" fmla="val -58638"/>
            </a:avLst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Elbow Connector 374"/>
          <p:cNvCxnSpPr>
            <a:stCxn id="55" idx="0"/>
            <a:endCxn id="227" idx="3"/>
          </p:cNvCxnSpPr>
          <p:nvPr/>
        </p:nvCxnSpPr>
        <p:spPr>
          <a:xfrm rot="16200000" flipH="1">
            <a:off x="8523464" y="1623849"/>
            <a:ext cx="1736372" cy="1790700"/>
          </a:xfrm>
          <a:prstGeom prst="bentConnector4">
            <a:avLst>
              <a:gd name="adj1" fmla="val -22381"/>
              <a:gd name="adj2" fmla="val 105106"/>
            </a:avLst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endCxn id="68" idx="2"/>
          </p:cNvCxnSpPr>
          <p:nvPr/>
        </p:nvCxnSpPr>
        <p:spPr>
          <a:xfrm flipV="1">
            <a:off x="38100" y="1759969"/>
            <a:ext cx="9715500" cy="65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-57150" y="1651021"/>
            <a:ext cx="342900" cy="230832"/>
            <a:chOff x="-19050" y="3008736"/>
            <a:chExt cx="342900" cy="230832"/>
          </a:xfrm>
        </p:grpSpPr>
        <p:sp>
          <p:nvSpPr>
            <p:cNvPr id="6" name="Oval 5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9050" y="3008736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1</a:t>
              </a:r>
              <a:endParaRPr lang="en-US" sz="85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0550" y="1651013"/>
            <a:ext cx="342900" cy="230832"/>
            <a:chOff x="-19050" y="3008753"/>
            <a:chExt cx="342900" cy="230832"/>
          </a:xfrm>
        </p:grpSpPr>
        <p:sp>
          <p:nvSpPr>
            <p:cNvPr id="15" name="Oval 14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9050" y="3008753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38250" y="1644553"/>
            <a:ext cx="342900" cy="230832"/>
            <a:chOff x="-19050" y="3008752"/>
            <a:chExt cx="342900" cy="230832"/>
          </a:xfrm>
        </p:grpSpPr>
        <p:sp>
          <p:nvSpPr>
            <p:cNvPr id="18" name="Oval 17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9050" y="3008752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47850" y="1644553"/>
            <a:ext cx="342900" cy="230832"/>
            <a:chOff x="-19050" y="3008784"/>
            <a:chExt cx="342900" cy="230832"/>
          </a:xfrm>
        </p:grpSpPr>
        <p:sp>
          <p:nvSpPr>
            <p:cNvPr id="21" name="Oval 20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19050" y="3008784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457450" y="1651069"/>
            <a:ext cx="342900" cy="230832"/>
            <a:chOff x="-19050" y="3008784"/>
            <a:chExt cx="342900" cy="230832"/>
          </a:xfrm>
        </p:grpSpPr>
        <p:sp>
          <p:nvSpPr>
            <p:cNvPr id="24" name="Oval 23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-19050" y="3008784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5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009900" y="1644553"/>
            <a:ext cx="342900" cy="230832"/>
            <a:chOff x="-19050" y="3008752"/>
            <a:chExt cx="342900" cy="230832"/>
          </a:xfrm>
        </p:grpSpPr>
        <p:sp>
          <p:nvSpPr>
            <p:cNvPr id="27" name="Oval 26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-19050" y="3008752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6</a:t>
              </a:r>
              <a:endParaRPr lang="en-US" sz="85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676650" y="1651037"/>
            <a:ext cx="342900" cy="230832"/>
            <a:chOff x="-19050" y="3008754"/>
            <a:chExt cx="342900" cy="230832"/>
          </a:xfrm>
        </p:grpSpPr>
        <p:sp>
          <p:nvSpPr>
            <p:cNvPr id="30" name="Oval 29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-19050" y="3008754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7</a:t>
              </a:r>
              <a:endParaRPr lang="en-US" sz="85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362450" y="1651021"/>
            <a:ext cx="342900" cy="230832"/>
            <a:chOff x="-19050" y="3008787"/>
            <a:chExt cx="342900" cy="230832"/>
          </a:xfrm>
        </p:grpSpPr>
        <p:sp>
          <p:nvSpPr>
            <p:cNvPr id="33" name="Oval 32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-19050" y="3008787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8</a:t>
              </a:r>
              <a:endParaRPr lang="en-US" sz="85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933950" y="1651101"/>
            <a:ext cx="342900" cy="230832"/>
            <a:chOff x="-19050" y="3008772"/>
            <a:chExt cx="342900" cy="230832"/>
          </a:xfrm>
        </p:grpSpPr>
        <p:sp>
          <p:nvSpPr>
            <p:cNvPr id="36" name="Oval 35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-19050" y="3008772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9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505450" y="1651069"/>
            <a:ext cx="342900" cy="230832"/>
            <a:chOff x="-19050" y="3008787"/>
            <a:chExt cx="342900" cy="230832"/>
          </a:xfrm>
        </p:grpSpPr>
        <p:sp>
          <p:nvSpPr>
            <p:cNvPr id="39" name="Oval 38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-19050" y="3008787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10</a:t>
              </a:r>
              <a:endParaRPr lang="en-US" sz="85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76950" y="1651069"/>
            <a:ext cx="342900" cy="230832"/>
            <a:chOff x="-19050" y="3008784"/>
            <a:chExt cx="342900" cy="230832"/>
          </a:xfrm>
        </p:grpSpPr>
        <p:sp>
          <p:nvSpPr>
            <p:cNvPr id="42" name="Oval 41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-19050" y="3008784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11</a:t>
              </a:r>
              <a:endParaRPr lang="en-US" sz="85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610350" y="1651018"/>
            <a:ext cx="342900" cy="230832"/>
            <a:chOff x="-19050" y="3008768"/>
            <a:chExt cx="342900" cy="230832"/>
          </a:xfrm>
        </p:grpSpPr>
        <p:sp>
          <p:nvSpPr>
            <p:cNvPr id="45" name="Oval 44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-19050" y="3008768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12</a:t>
              </a:r>
              <a:endParaRPr lang="en-US" sz="85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181850" y="1651018"/>
            <a:ext cx="342900" cy="230832"/>
            <a:chOff x="-19050" y="3008789"/>
            <a:chExt cx="342900" cy="230832"/>
          </a:xfrm>
        </p:grpSpPr>
        <p:sp>
          <p:nvSpPr>
            <p:cNvPr id="48" name="Oval 47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-19050" y="3008789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13</a:t>
              </a:r>
              <a:endParaRPr lang="en-US" sz="85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715250" y="1651113"/>
            <a:ext cx="342900" cy="230832"/>
            <a:chOff x="-19050" y="3008784"/>
            <a:chExt cx="342900" cy="230832"/>
          </a:xfrm>
        </p:grpSpPr>
        <p:sp>
          <p:nvSpPr>
            <p:cNvPr id="51" name="Oval 50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-19050" y="3008784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14</a:t>
              </a:r>
              <a:endParaRPr lang="en-US" sz="85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324850" y="1651013"/>
            <a:ext cx="342900" cy="230832"/>
            <a:chOff x="-19050" y="3008784"/>
            <a:chExt cx="342900" cy="230832"/>
          </a:xfrm>
        </p:grpSpPr>
        <p:sp>
          <p:nvSpPr>
            <p:cNvPr id="54" name="Oval 53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-19050" y="3008784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15</a:t>
              </a:r>
              <a:endParaRPr lang="en-US" sz="85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8" name="Oval 67"/>
          <p:cNvSpPr/>
          <p:nvPr/>
        </p:nvSpPr>
        <p:spPr>
          <a:xfrm>
            <a:off x="9753600" y="1683769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0" dirty="0"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241" name="Elbow Connector 240"/>
          <p:cNvCxnSpPr>
            <a:stCxn id="16" idx="2"/>
            <a:endCxn id="88" idx="3"/>
          </p:cNvCxnSpPr>
          <p:nvPr/>
        </p:nvCxnSpPr>
        <p:spPr>
          <a:xfrm rot="16200000" flipH="1">
            <a:off x="504526" y="2139319"/>
            <a:ext cx="953099" cy="438150"/>
          </a:xfrm>
          <a:prstGeom prst="bentConnector4">
            <a:avLst>
              <a:gd name="adj1" fmla="val 14899"/>
              <a:gd name="adj2" fmla="val 124348"/>
            </a:avLst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Elbow Connector 268"/>
          <p:cNvCxnSpPr>
            <a:stCxn id="22" idx="2"/>
            <a:endCxn id="114" idx="0"/>
          </p:cNvCxnSpPr>
          <p:nvPr/>
        </p:nvCxnSpPr>
        <p:spPr>
          <a:xfrm rot="16200000" flipH="1">
            <a:off x="2007533" y="1887151"/>
            <a:ext cx="283221" cy="259687"/>
          </a:xfrm>
          <a:prstGeom prst="bentConnector3">
            <a:avLst>
              <a:gd name="adj1" fmla="val 50000"/>
            </a:avLst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>
            <a:stCxn id="25" idx="2"/>
            <a:endCxn id="130" idx="3"/>
          </p:cNvCxnSpPr>
          <p:nvPr/>
        </p:nvCxnSpPr>
        <p:spPr>
          <a:xfrm rot="16200000" flipH="1">
            <a:off x="2224426" y="2286374"/>
            <a:ext cx="1188361" cy="379413"/>
          </a:xfrm>
          <a:prstGeom prst="bentConnector4">
            <a:avLst>
              <a:gd name="adj1" fmla="val 12498"/>
              <a:gd name="adj2" fmla="val 122092"/>
            </a:avLst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Elbow Connector 277"/>
          <p:cNvCxnSpPr>
            <a:stCxn id="28" idx="2"/>
            <a:endCxn id="138" idx="3"/>
          </p:cNvCxnSpPr>
          <p:nvPr/>
        </p:nvCxnSpPr>
        <p:spPr>
          <a:xfrm rot="5400000">
            <a:off x="1993118" y="2890581"/>
            <a:ext cx="2203429" cy="173037"/>
          </a:xfrm>
          <a:prstGeom prst="bentConnector2">
            <a:avLst/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Elbow Connector 283"/>
          <p:cNvCxnSpPr>
            <a:stCxn id="31" idx="2"/>
            <a:endCxn id="175" idx="0"/>
          </p:cNvCxnSpPr>
          <p:nvPr/>
        </p:nvCxnSpPr>
        <p:spPr>
          <a:xfrm rot="16200000" flipH="1">
            <a:off x="3850999" y="1878969"/>
            <a:ext cx="276736" cy="282535"/>
          </a:xfrm>
          <a:prstGeom prst="bentConnector3">
            <a:avLst>
              <a:gd name="adj1" fmla="val 50000"/>
            </a:avLst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Elbow Connector 286"/>
          <p:cNvCxnSpPr>
            <a:stCxn id="34" idx="2"/>
            <a:endCxn id="515" idx="3"/>
          </p:cNvCxnSpPr>
          <p:nvPr/>
        </p:nvCxnSpPr>
        <p:spPr>
          <a:xfrm rot="16200000" flipH="1">
            <a:off x="3954224" y="2461529"/>
            <a:ext cx="1596629" cy="437276"/>
          </a:xfrm>
          <a:prstGeom prst="bentConnector4">
            <a:avLst>
              <a:gd name="adj1" fmla="val 9599"/>
              <a:gd name="adj2" fmla="val 113941"/>
            </a:avLst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Elbow Connector 294"/>
          <p:cNvCxnSpPr>
            <a:stCxn id="37" idx="2"/>
            <a:endCxn id="199" idx="0"/>
          </p:cNvCxnSpPr>
          <p:nvPr/>
        </p:nvCxnSpPr>
        <p:spPr>
          <a:xfrm rot="16200000" flipH="1">
            <a:off x="5382791" y="1604541"/>
            <a:ext cx="276671" cy="831453"/>
          </a:xfrm>
          <a:prstGeom prst="bentConnector3">
            <a:avLst>
              <a:gd name="adj1" fmla="val 83050"/>
            </a:avLst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299"/>
          <p:cNvCxnSpPr>
            <a:stCxn id="40" idx="2"/>
            <a:endCxn id="206" idx="3"/>
          </p:cNvCxnSpPr>
          <p:nvPr/>
        </p:nvCxnSpPr>
        <p:spPr>
          <a:xfrm rot="16200000" flipH="1">
            <a:off x="5397123" y="2161678"/>
            <a:ext cx="1664455" cy="1104900"/>
          </a:xfrm>
          <a:prstGeom prst="bentConnector4">
            <a:avLst>
              <a:gd name="adj1" fmla="val 10196"/>
              <a:gd name="adj2" fmla="val 104828"/>
            </a:avLst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Elbow Connector 308"/>
          <p:cNvCxnSpPr>
            <a:stCxn id="7" idx="2"/>
            <a:endCxn id="1031" idx="0"/>
          </p:cNvCxnSpPr>
          <p:nvPr/>
        </p:nvCxnSpPr>
        <p:spPr>
          <a:xfrm rot="16200000" flipH="1">
            <a:off x="174556" y="1821596"/>
            <a:ext cx="289062" cy="409575"/>
          </a:xfrm>
          <a:prstGeom prst="bentConnector3">
            <a:avLst>
              <a:gd name="adj1" fmla="val 50000"/>
            </a:avLst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Elbow Connector 351"/>
          <p:cNvCxnSpPr>
            <a:stCxn id="43" idx="2"/>
            <a:endCxn id="210" idx="0"/>
          </p:cNvCxnSpPr>
          <p:nvPr/>
        </p:nvCxnSpPr>
        <p:spPr>
          <a:xfrm rot="16200000" flipH="1">
            <a:off x="6849624" y="1280676"/>
            <a:ext cx="276705" cy="1479153"/>
          </a:xfrm>
          <a:prstGeom prst="bentConnector3">
            <a:avLst>
              <a:gd name="adj1" fmla="val 39673"/>
            </a:avLst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Elbow Connector 358"/>
          <p:cNvCxnSpPr>
            <a:stCxn id="46" idx="2"/>
            <a:endCxn id="214" idx="3"/>
          </p:cNvCxnSpPr>
          <p:nvPr/>
        </p:nvCxnSpPr>
        <p:spPr>
          <a:xfrm rot="16200000" flipH="1">
            <a:off x="7008404" y="1655246"/>
            <a:ext cx="1337493" cy="1790700"/>
          </a:xfrm>
          <a:prstGeom prst="bentConnector4">
            <a:avLst>
              <a:gd name="adj1" fmla="val 3646"/>
              <a:gd name="adj2" fmla="val 102748"/>
            </a:avLst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Elbow Connector 434"/>
          <p:cNvCxnSpPr>
            <a:stCxn id="19" idx="2"/>
            <a:endCxn id="95" idx="3"/>
          </p:cNvCxnSpPr>
          <p:nvPr/>
        </p:nvCxnSpPr>
        <p:spPr>
          <a:xfrm rot="5400000">
            <a:off x="543326" y="2532209"/>
            <a:ext cx="1523198" cy="209550"/>
          </a:xfrm>
          <a:prstGeom prst="bentConnector2">
            <a:avLst/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030"/>
          <p:cNvSpPr txBox="1"/>
          <p:nvPr/>
        </p:nvSpPr>
        <p:spPr>
          <a:xfrm>
            <a:off x="-152400" y="2170915"/>
            <a:ext cx="1352550" cy="353943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8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30 Jul – 7 Aug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 Initiation</a:t>
            </a:r>
            <a:endParaRPr lang="en-US" sz="85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-152400" y="2592570"/>
            <a:ext cx="1352550" cy="484748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8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25 Aug – 9 Sept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Designing and Diagramming</a:t>
            </a:r>
            <a:endParaRPr lang="en-US" sz="85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-152400" y="3156209"/>
            <a:ext cx="1352550" cy="484748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8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11 Sept – 21 Sept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Account Module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 Module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548073" y="2158606"/>
            <a:ext cx="1461827" cy="484748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8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24 Sept – 8 Oct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 </a:t>
            </a: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Module</a:t>
            </a:r>
            <a:endParaRPr lang="en-US" sz="8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Quotation Module</a:t>
            </a:r>
            <a:endParaRPr lang="en-US" sz="8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546486" y="2697083"/>
            <a:ext cx="1461827" cy="746358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8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12 Oct – 21 Oct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 Module</a:t>
            </a:r>
            <a:endParaRPr lang="en-US" sz="8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Staff Module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UI Enhancement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Finalize Proposal</a:t>
            </a:r>
            <a:endParaRPr lang="en-US" sz="8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537495" y="3509427"/>
            <a:ext cx="1470818" cy="1138773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8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23 Oct – 31 Oct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Quotation Module</a:t>
            </a:r>
            <a:endParaRPr lang="en-US" sz="8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Invoice Module</a:t>
            </a:r>
            <a:endParaRPr lang="en-US" sz="8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Contract Module</a:t>
            </a:r>
            <a:endParaRPr lang="en-US" sz="8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Sign-Off Module</a:t>
            </a:r>
            <a:endParaRPr lang="en-US" sz="8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Bug Logbook Module</a:t>
            </a:r>
            <a:endParaRPr lang="en-US" sz="8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NDA Module</a:t>
            </a:r>
            <a:endParaRPr lang="en-US" sz="8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Prepare Acceptance</a:t>
            </a:r>
            <a:endParaRPr lang="en-US" sz="8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3285688" y="2158605"/>
            <a:ext cx="1689894" cy="615553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8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6 Nov – 16 Nov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Master Setup Module</a:t>
            </a:r>
            <a:endParaRPr lang="en-US" sz="8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Product Module</a:t>
            </a:r>
            <a:endParaRPr lang="en-US" sz="8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Hardware Resource Module</a:t>
            </a:r>
            <a:endParaRPr lang="en-US" sz="8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5091906" y="2158604"/>
            <a:ext cx="1689894" cy="615553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8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23 Dec – 1 Jan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Hardware Resource Module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 Module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Staff Portfolio Module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5091906" y="2846164"/>
            <a:ext cx="1689894" cy="1400383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8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 Jan – 17 Jan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 Module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Account Module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Staff Module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Quotation Module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Invoice Module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Contract Module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Sign-Off Module</a:t>
            </a:r>
            <a:endParaRPr lang="en-US" sz="8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Bug Logbook </a:t>
            </a: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Module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NDA Module</a:t>
            </a:r>
            <a:endParaRPr lang="en-US" sz="8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6882606" y="2158606"/>
            <a:ext cx="1689894" cy="615553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8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 Jan – 6 Feb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Business Intelligence:</a:t>
            </a:r>
            <a:endParaRPr lang="en-US" sz="8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Account Module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Optimization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6882606" y="2846164"/>
            <a:ext cx="1689894" cy="746358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8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10 Feb – 21 Feb </a:t>
            </a:r>
            <a:br>
              <a:rPr lang="en-US" sz="8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8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(Target Go-Live)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Optimization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 Module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Prepare for Midterm</a:t>
            </a:r>
            <a:endParaRPr lang="en-US" sz="8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6876256" y="3700006"/>
            <a:ext cx="1689894" cy="746358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8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28 Feb – 14 Mar</a:t>
            </a:r>
            <a:endParaRPr lang="en-US" sz="850" dirty="0" smtClean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Improve from User Feedback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 Module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Quotation Module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Invoice Module</a:t>
            </a:r>
            <a:endParaRPr lang="en-US" sz="8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8755539" y="2170915"/>
            <a:ext cx="1531461" cy="746358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8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17 Mar – 28 Mar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Tidy Up Codes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UI Enhancement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Explore Optional Features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Prepare for Poster Day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8755539" y="3014206"/>
            <a:ext cx="1531461" cy="746358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8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31 Mar – 10 Apr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 Closure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Prepare for Final Presentation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Prepare for Poster </a:t>
            </a: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Day</a:t>
            </a:r>
            <a:endParaRPr lang="en-US" sz="8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5" name="TextBox 514"/>
          <p:cNvSpPr txBox="1"/>
          <p:nvPr/>
        </p:nvSpPr>
        <p:spPr>
          <a:xfrm>
            <a:off x="3281282" y="2843693"/>
            <a:ext cx="1689894" cy="1269578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8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 Dec – 19 Dec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Staff </a:t>
            </a: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Module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Staff </a:t>
            </a: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Portfolio </a:t>
            </a: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Module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Quotation Module</a:t>
            </a:r>
            <a:endParaRPr lang="en-US" sz="8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Invoice Module</a:t>
            </a:r>
            <a:endParaRPr lang="en-US" sz="8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Contract </a:t>
            </a: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Module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Sign-Off Module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Bug </a:t>
            </a:r>
            <a:r>
              <a:rPr lang="en-US" sz="8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Logbook </a:t>
            </a: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Module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8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NDA Module</a:t>
            </a:r>
            <a:endParaRPr lang="en-US" sz="8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0" name="Picture 5" descr="C:\Users\Elaine\Desktop\48\filled_flag-48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7" y="1433156"/>
            <a:ext cx="333373" cy="33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5" descr="C:\Users\Elaine\Desktop\48\filled_flag-48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116" y="1433056"/>
            <a:ext cx="333373" cy="33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" name="TextBox 161"/>
          <p:cNvSpPr txBox="1"/>
          <p:nvPr/>
        </p:nvSpPr>
        <p:spPr>
          <a:xfrm>
            <a:off x="1830558" y="1074454"/>
            <a:ext cx="1369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Proposal </a:t>
            </a:r>
          </a:p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 Oct</a:t>
            </a:r>
            <a:endParaRPr lang="en-US" sz="1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2895600" y="1074454"/>
            <a:ext cx="173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Acceptance </a:t>
            </a:r>
          </a:p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3-5 Nov</a:t>
            </a:r>
            <a:endParaRPr lang="en-US" sz="1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4" name="Picture 5" descr="C:\Users\Elaine\Desktop\48\filled_flag-48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29" y="1433054"/>
            <a:ext cx="333373" cy="33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TextBox 164"/>
          <p:cNvSpPr txBox="1"/>
          <p:nvPr/>
        </p:nvSpPr>
        <p:spPr>
          <a:xfrm>
            <a:off x="6174545" y="1074452"/>
            <a:ext cx="1826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Midterm </a:t>
            </a:r>
          </a:p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24 – 27 Nov</a:t>
            </a:r>
            <a:endParaRPr lang="en-US" sz="1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6" name="Picture 5" descr="C:\Users\Elaine\Desktop\48\filled_flag-48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329" y="1432517"/>
            <a:ext cx="333373" cy="33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" name="TextBox 166"/>
          <p:cNvSpPr txBox="1"/>
          <p:nvPr/>
        </p:nvSpPr>
        <p:spPr>
          <a:xfrm>
            <a:off x="7545558" y="914400"/>
            <a:ext cx="1369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Poster </a:t>
            </a:r>
          </a:p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30 Mar</a:t>
            </a:r>
            <a:endParaRPr lang="en-US" sz="1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7924800" y="742890"/>
            <a:ext cx="2019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Final Presentation </a:t>
            </a:r>
          </a:p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13 – 21 Apr </a:t>
            </a:r>
            <a:endParaRPr lang="en-US" sz="1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9" name="Picture 5" descr="C:\Users\Elaine\Desktop\48\filled_flag-48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7" y="1426596"/>
            <a:ext cx="333373" cy="33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5" descr="C:\Users\Elaine\Desktop\48\filled_flag-48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227" y="1426595"/>
            <a:ext cx="333373" cy="33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" name="TextBox 170"/>
          <p:cNvSpPr txBox="1"/>
          <p:nvPr/>
        </p:nvSpPr>
        <p:spPr>
          <a:xfrm>
            <a:off x="9067800" y="895290"/>
            <a:ext cx="1369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Poster Day  </a:t>
            </a:r>
          </a:p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22 Apr</a:t>
            </a:r>
            <a:endParaRPr lang="en-US" sz="1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76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timeline </a:t>
            </a:r>
            <a:r>
              <a:rPr lang="en-US" dirty="0" err="1" smtClean="0"/>
              <a:t>ver</a:t>
            </a:r>
            <a:r>
              <a:rPr lang="en-US" dirty="0" smtClean="0"/>
              <a:t> 2.0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Edited the modules to be done in </a:t>
            </a:r>
            <a:r>
              <a:rPr lang="en-US" dirty="0" err="1" smtClean="0"/>
              <a:t>iter</a:t>
            </a:r>
            <a:r>
              <a:rPr lang="en-US" dirty="0" smtClean="0"/>
              <a:t> 4 and included UAT milestones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52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roup 173"/>
          <p:cNvGrpSpPr/>
          <p:nvPr/>
        </p:nvGrpSpPr>
        <p:grpSpPr>
          <a:xfrm>
            <a:off x="-1371600" y="3554795"/>
            <a:ext cx="342900" cy="230832"/>
            <a:chOff x="-1371600" y="3554795"/>
            <a:chExt cx="342900" cy="230832"/>
          </a:xfrm>
        </p:grpSpPr>
        <p:sp>
          <p:nvSpPr>
            <p:cNvPr id="6" name="Oval 5"/>
            <p:cNvSpPr/>
            <p:nvPr/>
          </p:nvSpPr>
          <p:spPr>
            <a:xfrm>
              <a:off x="-1276350" y="3594059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371600" y="3554795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1</a:t>
              </a:r>
              <a:endParaRPr lang="en-US" sz="85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21" name="TextBox 520"/>
          <p:cNvSpPr txBox="1"/>
          <p:nvPr/>
        </p:nvSpPr>
        <p:spPr>
          <a:xfrm>
            <a:off x="642811" y="3047695"/>
            <a:ext cx="1369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Proposal </a:t>
            </a:r>
          </a:p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 Oct</a:t>
            </a:r>
            <a:endParaRPr lang="en-US" sz="1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83" name="Picture 5" descr="C:\Users\Elaine\Desktop\48\filled_flag-48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969" y="3429100"/>
            <a:ext cx="241203" cy="24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TextBox 1030"/>
          <p:cNvSpPr txBox="1"/>
          <p:nvPr/>
        </p:nvSpPr>
        <p:spPr>
          <a:xfrm>
            <a:off x="-1876425" y="1958633"/>
            <a:ext cx="1352550" cy="969496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9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30 Jul – 7 Aug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Brainstorming Session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 Initiation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Client Interaction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Proposal Planning</a:t>
            </a:r>
            <a:endParaRPr lang="en-US" sz="95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-1200150" y="3962400"/>
            <a:ext cx="1352550" cy="1408078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9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25 Aug – 9 Sept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UI Mockup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Case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Risk Mitigation Plans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Metrics Structure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Research &amp; Learn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Set Up Environment</a:t>
            </a:r>
            <a:endParaRPr lang="en-US" sz="95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-447675" y="1371600"/>
            <a:ext cx="1352550" cy="1554272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9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11 Sept – 21 Sept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Set Up Database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Account Module: </a:t>
            </a:r>
            <a:endParaRPr lang="en-US" sz="95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Login/Logout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Create/Edit Account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Password Reset</a:t>
            </a:r>
            <a:endParaRPr lang="en-US" sz="95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Learn to integrate with Trello</a:t>
            </a:r>
            <a:endParaRPr lang="en-US" sz="95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979142" y="381000"/>
            <a:ext cx="1605955" cy="2577629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9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12 Oct – 21 Oct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 Module</a:t>
            </a: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Create/Edit Sub-Projects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Sub-Projects in Project Schedule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Dashboard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</a:t>
            </a: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Simulation on </a:t>
            </a: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Dashboard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Project from </a:t>
            </a: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Simulation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Staff </a:t>
            </a: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</a:t>
            </a: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Projects in Staff Portfolio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Tasks in Calendar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Finalize Proposal</a:t>
            </a:r>
            <a:endParaRPr lang="en-US" sz="9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782120" y="3962400"/>
            <a:ext cx="1570680" cy="2139047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9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23 Oct – 31 Oct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 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Display Task Metrics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End/Delete Project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End/Delete </a:t>
            </a: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Sub-Projects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Staff Availability from Dashboard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Staff </a:t>
            </a: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Sort/Filter Staff List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Staff Availability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Prepare Acceptance</a:t>
            </a:r>
            <a:endParaRPr lang="en-US" sz="9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4280089" y="1079213"/>
            <a:ext cx="1295400" cy="1846659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9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23 Dec – 1 Jan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Hardware Resource Module:</a:t>
            </a:r>
            <a:endParaRPr lang="en-US" sz="9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Create/View/</a:t>
            </a:r>
            <a:b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 </a:t>
            </a: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Hardware Resource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Assign Hardware to Project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 Module</a:t>
            </a: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Notification Log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4927789" y="3962400"/>
            <a:ext cx="1511697" cy="3600986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9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 Jan – 17 Jan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Account Module</a:t>
            </a: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Upload Profile Picture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Deactivate Account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Staff Module:</a:t>
            </a:r>
            <a:endParaRPr lang="en-US" sz="9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Upload Profile Picture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Deactivate Staff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Quotation 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Deactivate Quotation</a:t>
            </a:r>
            <a:endParaRPr lang="en-US" sz="9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Invoice 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Deactivate Invoice</a:t>
            </a:r>
            <a:endParaRPr lang="en-US" sz="9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Contract 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Deactivate Contract</a:t>
            </a:r>
            <a:endParaRPr lang="en-US" sz="9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Sign-Off 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Deactivate Sign-off</a:t>
            </a:r>
            <a:endParaRPr lang="en-US" sz="9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Bug Logbook 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Deactivate Bug Logbook</a:t>
            </a:r>
            <a:endParaRPr lang="en-US" sz="9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NDA 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Deactivate NDA</a:t>
            </a:r>
            <a:endParaRPr lang="en-US" sz="9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624544" y="640631"/>
            <a:ext cx="1448972" cy="2285241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9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 Jan – 6 Feb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Business Intelligence:</a:t>
            </a:r>
            <a:endParaRPr lang="en-US" sz="9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Generate Staff &amp; Project Charts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Sort Staff Chart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Sort Project Chart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Account Module</a:t>
            </a: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Access Control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Time-based Security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Optimization:</a:t>
            </a:r>
            <a:endParaRPr lang="en-US" sz="9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Enhance UI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Update APIs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6504968" y="3966909"/>
            <a:ext cx="1289496" cy="1700466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9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10 Feb – 21 Feb </a:t>
            </a:r>
            <a:br>
              <a:rPr lang="en-US" sz="9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9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(Target Go-Live)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Optimization:</a:t>
            </a:r>
            <a:endParaRPr lang="en-US" sz="9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Dynamic Page Replacing Content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Update APIs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 Module</a:t>
            </a: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News Feed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Prepare for Midterm</a:t>
            </a:r>
            <a:endParaRPr lang="en-US" sz="9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7152517" y="1373326"/>
            <a:ext cx="1306188" cy="1554272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9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28 Feb – 14 Mar</a:t>
            </a:r>
            <a:endParaRPr lang="en-US" sz="950" dirty="0" smtClean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Improve from User Feedback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 Module:</a:t>
            </a:r>
            <a:endParaRPr lang="en-US" sz="9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Export to CSV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Quotation Module</a:t>
            </a: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Export to </a:t>
            </a: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CSV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Invoice Module</a:t>
            </a: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Export to </a:t>
            </a: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CSV</a:t>
            </a:r>
            <a:endParaRPr lang="en-US" sz="9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879099" y="3962400"/>
            <a:ext cx="1454980" cy="1115690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9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17 Mar – 28 Mar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Tidy Up Codes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Optimization: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Enhance UI</a:t>
            </a:r>
            <a:endParaRPr lang="en-US" sz="950" dirty="0" smtClean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Explore Optional Features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Prepare for Poster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8530389" y="2072298"/>
            <a:ext cx="1531461" cy="823302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9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31 Mar – 10 Apr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 Closure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Prepare for Final Presentation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Prepare for Poster Day</a:t>
            </a:r>
          </a:p>
        </p:txBody>
      </p:sp>
      <p:sp>
        <p:nvSpPr>
          <p:cNvPr id="515" name="TextBox 514"/>
          <p:cNvSpPr txBox="1"/>
          <p:nvPr/>
        </p:nvSpPr>
        <p:spPr>
          <a:xfrm>
            <a:off x="3427771" y="3962400"/>
            <a:ext cx="1423817" cy="3308598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9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 Dec – 19 Dec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Master Setup 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Create/View/Edit Document Templates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Create/View/Edit Preset Quotation </a:t>
            </a: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Modules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Quotation 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Create/View/Edit Quotation with Preset Modules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Quotation, Invoice, Contract, Sign-Off, NDA Modules:</a:t>
            </a:r>
            <a:endParaRPr lang="en-US" sz="9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Generate in PDF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Email to Client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Bug </a:t>
            </a: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Logbook 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Generate in </a:t>
            </a: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PDF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Debug from UAT</a:t>
            </a:r>
            <a:endParaRPr lang="en-US" sz="9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28600" y="3962400"/>
            <a:ext cx="1488778" cy="1700466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9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24 Sept – 8 Oct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 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Create/View/Edit  using Trello APIs</a:t>
            </a:r>
            <a:endParaRPr lang="en-US" sz="95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Project Details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Staff </a:t>
            </a: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Create/Edit Staff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Staff List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Staff Portfolio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654938" y="496163"/>
            <a:ext cx="1552094" cy="2431435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9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6 Nov – 16 Nov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 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Integrate </a:t>
            </a: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Trello-Created Projects and Tasks to Own </a:t>
            </a: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Quotation </a:t>
            </a: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Create/View/Edit Quotation w/o Preset Modules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Payment </a:t>
            </a: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Plan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Invoice, Contract,  Sign-Off, Bug Logbook,</a:t>
            </a: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NDA Modules:</a:t>
            </a:r>
            <a:endParaRPr lang="en-US" sz="9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Create/View/Edit</a:t>
            </a:r>
            <a:endParaRPr lang="en-US" sz="9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Straight Connector 4"/>
          <p:cNvCxnSpPr>
            <a:stCxn id="6" idx="6"/>
            <a:endCxn id="68" idx="2"/>
          </p:cNvCxnSpPr>
          <p:nvPr/>
        </p:nvCxnSpPr>
        <p:spPr>
          <a:xfrm>
            <a:off x="-1123950" y="3670259"/>
            <a:ext cx="11627252" cy="608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-695325" y="3554787"/>
            <a:ext cx="342900" cy="230832"/>
            <a:chOff x="-19050" y="3008753"/>
            <a:chExt cx="342900" cy="230832"/>
          </a:xfrm>
        </p:grpSpPr>
        <p:sp>
          <p:nvSpPr>
            <p:cNvPr id="15" name="Oval 14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9050" y="3008753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150" y="3548327"/>
            <a:ext cx="342900" cy="230832"/>
            <a:chOff x="-19050" y="3008752"/>
            <a:chExt cx="342900" cy="230832"/>
          </a:xfrm>
        </p:grpSpPr>
        <p:sp>
          <p:nvSpPr>
            <p:cNvPr id="18" name="Oval 17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9050" y="3008752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01539" y="3554887"/>
            <a:ext cx="342900" cy="230832"/>
            <a:chOff x="-19050" y="3008784"/>
            <a:chExt cx="342900" cy="230832"/>
          </a:xfrm>
        </p:grpSpPr>
        <p:sp>
          <p:nvSpPr>
            <p:cNvPr id="21" name="Oval 20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19050" y="3008784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610670" y="3549865"/>
            <a:ext cx="342900" cy="230832"/>
            <a:chOff x="-19050" y="3008784"/>
            <a:chExt cx="342900" cy="230832"/>
          </a:xfrm>
        </p:grpSpPr>
        <p:sp>
          <p:nvSpPr>
            <p:cNvPr id="24" name="Oval 23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-19050" y="3008784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5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396010" y="3549944"/>
            <a:ext cx="342900" cy="230832"/>
            <a:chOff x="-19050" y="3008752"/>
            <a:chExt cx="342900" cy="230832"/>
          </a:xfrm>
        </p:grpSpPr>
        <p:sp>
          <p:nvSpPr>
            <p:cNvPr id="27" name="Oval 26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-19050" y="3008752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6</a:t>
              </a:r>
              <a:endParaRPr lang="en-US" sz="85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59535" y="3554811"/>
            <a:ext cx="342900" cy="230832"/>
            <a:chOff x="-19050" y="3008754"/>
            <a:chExt cx="342900" cy="230832"/>
          </a:xfrm>
        </p:grpSpPr>
        <p:sp>
          <p:nvSpPr>
            <p:cNvPr id="30" name="Oval 29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-19050" y="3008754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7</a:t>
              </a:r>
              <a:endParaRPr lang="en-US" sz="85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971444" y="3548323"/>
            <a:ext cx="342900" cy="230832"/>
            <a:chOff x="-19050" y="3008787"/>
            <a:chExt cx="342900" cy="230832"/>
          </a:xfrm>
        </p:grpSpPr>
        <p:sp>
          <p:nvSpPr>
            <p:cNvPr id="33" name="Oval 32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-19050" y="3008787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8</a:t>
              </a:r>
              <a:endParaRPr lang="en-US" sz="85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756339" y="3559810"/>
            <a:ext cx="342900" cy="230832"/>
            <a:chOff x="-19050" y="3008772"/>
            <a:chExt cx="342900" cy="230832"/>
          </a:xfrm>
        </p:grpSpPr>
        <p:sp>
          <p:nvSpPr>
            <p:cNvPr id="36" name="Oval 35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-19050" y="3008772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9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512187" y="3556822"/>
            <a:ext cx="342900" cy="230832"/>
            <a:chOff x="-19050" y="3008787"/>
            <a:chExt cx="342900" cy="230832"/>
          </a:xfrm>
        </p:grpSpPr>
        <p:sp>
          <p:nvSpPr>
            <p:cNvPr id="39" name="Oval 38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-19050" y="3008787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10</a:t>
              </a:r>
              <a:endParaRPr lang="en-US" sz="85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177580" y="3556496"/>
            <a:ext cx="342900" cy="230832"/>
            <a:chOff x="-19050" y="3008784"/>
            <a:chExt cx="342900" cy="230832"/>
          </a:xfrm>
        </p:grpSpPr>
        <p:sp>
          <p:nvSpPr>
            <p:cNvPr id="42" name="Oval 41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-19050" y="3008784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11</a:t>
              </a:r>
              <a:endParaRPr lang="en-US" sz="85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978266" y="3559296"/>
            <a:ext cx="342900" cy="230832"/>
            <a:chOff x="-19050" y="3008768"/>
            <a:chExt cx="342900" cy="230832"/>
          </a:xfrm>
        </p:grpSpPr>
        <p:sp>
          <p:nvSpPr>
            <p:cNvPr id="45" name="Oval 44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-19050" y="3008768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12</a:t>
              </a:r>
              <a:endParaRPr lang="en-US" sz="85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634161" y="3554792"/>
            <a:ext cx="342900" cy="230832"/>
            <a:chOff x="-19050" y="3008789"/>
            <a:chExt cx="342900" cy="230832"/>
          </a:xfrm>
        </p:grpSpPr>
        <p:sp>
          <p:nvSpPr>
            <p:cNvPr id="48" name="Oval 47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-19050" y="3008789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13</a:t>
              </a:r>
              <a:endParaRPr lang="en-US" sz="85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435139" y="3555444"/>
            <a:ext cx="342900" cy="230832"/>
            <a:chOff x="-19050" y="3008784"/>
            <a:chExt cx="342900" cy="230832"/>
          </a:xfrm>
        </p:grpSpPr>
        <p:sp>
          <p:nvSpPr>
            <p:cNvPr id="51" name="Oval 50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-19050" y="3008784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14</a:t>
              </a:r>
              <a:endParaRPr lang="en-US" sz="85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9124670" y="3554787"/>
            <a:ext cx="342900" cy="230832"/>
            <a:chOff x="-19050" y="3008784"/>
            <a:chExt cx="342900" cy="230832"/>
          </a:xfrm>
        </p:grpSpPr>
        <p:sp>
          <p:nvSpPr>
            <p:cNvPr id="54" name="Oval 53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-19050" y="3008784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15</a:t>
              </a:r>
              <a:endParaRPr lang="en-US" sz="85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8" name="Oval 67"/>
          <p:cNvSpPr/>
          <p:nvPr/>
        </p:nvSpPr>
        <p:spPr>
          <a:xfrm>
            <a:off x="10503302" y="3600142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0" dirty="0"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545" name="Picture 5" descr="C:\Users\Elaine\Desktop\48\filled_flag-48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429000"/>
            <a:ext cx="241203" cy="24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2" name="TextBox 561"/>
          <p:cNvSpPr txBox="1"/>
          <p:nvPr/>
        </p:nvSpPr>
        <p:spPr>
          <a:xfrm>
            <a:off x="2155874" y="3047695"/>
            <a:ext cx="173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Acceptance </a:t>
            </a:r>
          </a:p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3-5 Nov</a:t>
            </a:r>
            <a:endParaRPr lang="en-US" sz="1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3" name="Picture 5" descr="C:\Users\Elaine\Desktop\48\filled_flag-48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428998"/>
            <a:ext cx="241203" cy="24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4" name="TextBox 563"/>
          <p:cNvSpPr txBox="1"/>
          <p:nvPr/>
        </p:nvSpPr>
        <p:spPr>
          <a:xfrm>
            <a:off x="6477000" y="3047693"/>
            <a:ext cx="1826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Midterm </a:t>
            </a:r>
          </a:p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24 – 27 Feb</a:t>
            </a:r>
            <a:endParaRPr lang="en-US" sz="1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6" name="TextBox 565"/>
          <p:cNvSpPr txBox="1"/>
          <p:nvPr/>
        </p:nvSpPr>
        <p:spPr>
          <a:xfrm>
            <a:off x="8002758" y="3047156"/>
            <a:ext cx="1369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Poster </a:t>
            </a:r>
          </a:p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30 Mar</a:t>
            </a:r>
            <a:endParaRPr lang="en-US" sz="1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8" name="TextBox 567"/>
          <p:cNvSpPr txBox="1"/>
          <p:nvPr/>
        </p:nvSpPr>
        <p:spPr>
          <a:xfrm>
            <a:off x="8763000" y="2895600"/>
            <a:ext cx="2019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Final </a:t>
            </a:r>
          </a:p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Presentation </a:t>
            </a:r>
          </a:p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13 – 21 Apr </a:t>
            </a:r>
            <a:endParaRPr lang="en-US" sz="1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0" name="Picture 5" descr="C:\Users\Elaine\Desktop\48\filled_flag-48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3422540"/>
            <a:ext cx="241203" cy="24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5" descr="C:\Users\Elaine\Desktop\48\filled_flag-48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3422539"/>
            <a:ext cx="241203" cy="24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9448800" y="3714690"/>
            <a:ext cx="1369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Poster Day  </a:t>
            </a:r>
          </a:p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22 Apr</a:t>
            </a:r>
            <a:endParaRPr lang="en-US" sz="1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5" name="Picture 5" descr="C:\Users\Elaine\Desktop\48\filled_flag-48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7676" y="3428461"/>
            <a:ext cx="241203" cy="24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1" name="Straight Connector 170"/>
          <p:cNvCxnSpPr>
            <a:stCxn id="88" idx="0"/>
            <a:endCxn id="16" idx="2"/>
          </p:cNvCxnSpPr>
          <p:nvPr/>
        </p:nvCxnSpPr>
        <p:spPr>
          <a:xfrm flipV="1">
            <a:off x="-523875" y="3785619"/>
            <a:ext cx="0" cy="176781"/>
          </a:xfrm>
          <a:prstGeom prst="line">
            <a:avLst/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95" idx="2"/>
            <a:endCxn id="19" idx="0"/>
          </p:cNvCxnSpPr>
          <p:nvPr/>
        </p:nvCxnSpPr>
        <p:spPr>
          <a:xfrm>
            <a:off x="228600" y="2925872"/>
            <a:ext cx="0" cy="622455"/>
          </a:xfrm>
          <a:prstGeom prst="line">
            <a:avLst/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114" idx="0"/>
            <a:endCxn id="22" idx="2"/>
          </p:cNvCxnSpPr>
          <p:nvPr/>
        </p:nvCxnSpPr>
        <p:spPr>
          <a:xfrm flipV="1">
            <a:off x="972989" y="3785719"/>
            <a:ext cx="0" cy="176681"/>
          </a:xfrm>
          <a:prstGeom prst="line">
            <a:avLst/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>
            <a:stCxn id="7" idx="0"/>
            <a:endCxn id="1031" idx="2"/>
          </p:cNvCxnSpPr>
          <p:nvPr/>
        </p:nvCxnSpPr>
        <p:spPr>
          <a:xfrm flipV="1">
            <a:off x="-1200150" y="2928129"/>
            <a:ext cx="0" cy="626666"/>
          </a:xfrm>
          <a:prstGeom prst="line">
            <a:avLst/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>
            <a:stCxn id="25" idx="0"/>
            <a:endCxn id="130" idx="2"/>
          </p:cNvCxnSpPr>
          <p:nvPr/>
        </p:nvCxnSpPr>
        <p:spPr>
          <a:xfrm flipV="1">
            <a:off x="1782120" y="2958629"/>
            <a:ext cx="0" cy="591236"/>
          </a:xfrm>
          <a:prstGeom prst="line">
            <a:avLst/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38" idx="0"/>
            <a:endCxn id="28" idx="2"/>
          </p:cNvCxnSpPr>
          <p:nvPr/>
        </p:nvCxnSpPr>
        <p:spPr>
          <a:xfrm flipV="1">
            <a:off x="2567460" y="3780776"/>
            <a:ext cx="0" cy="181624"/>
          </a:xfrm>
          <a:prstGeom prst="line">
            <a:avLst/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31" idx="0"/>
            <a:endCxn id="175" idx="2"/>
          </p:cNvCxnSpPr>
          <p:nvPr/>
        </p:nvCxnSpPr>
        <p:spPr>
          <a:xfrm flipV="1">
            <a:off x="3430985" y="2927598"/>
            <a:ext cx="0" cy="627213"/>
          </a:xfrm>
          <a:prstGeom prst="line">
            <a:avLst/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34" idx="2"/>
            <a:endCxn id="515" idx="0"/>
          </p:cNvCxnSpPr>
          <p:nvPr/>
        </p:nvCxnSpPr>
        <p:spPr>
          <a:xfrm flipH="1">
            <a:off x="4139680" y="3779155"/>
            <a:ext cx="3214" cy="183245"/>
          </a:xfrm>
          <a:prstGeom prst="line">
            <a:avLst/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37" idx="0"/>
            <a:endCxn id="199" idx="2"/>
          </p:cNvCxnSpPr>
          <p:nvPr/>
        </p:nvCxnSpPr>
        <p:spPr>
          <a:xfrm flipV="1">
            <a:off x="4927789" y="2925872"/>
            <a:ext cx="0" cy="633938"/>
          </a:xfrm>
          <a:prstGeom prst="line">
            <a:avLst/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40" idx="2"/>
            <a:endCxn id="206" idx="0"/>
          </p:cNvCxnSpPr>
          <p:nvPr/>
        </p:nvCxnSpPr>
        <p:spPr>
          <a:xfrm>
            <a:off x="5683637" y="3787654"/>
            <a:ext cx="1" cy="174746"/>
          </a:xfrm>
          <a:prstGeom prst="line">
            <a:avLst/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43" idx="0"/>
            <a:endCxn id="210" idx="2"/>
          </p:cNvCxnSpPr>
          <p:nvPr/>
        </p:nvCxnSpPr>
        <p:spPr>
          <a:xfrm flipV="1">
            <a:off x="6349030" y="2925872"/>
            <a:ext cx="0" cy="630624"/>
          </a:xfrm>
          <a:prstGeom prst="line">
            <a:avLst/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46" idx="2"/>
            <a:endCxn id="214" idx="0"/>
          </p:cNvCxnSpPr>
          <p:nvPr/>
        </p:nvCxnSpPr>
        <p:spPr>
          <a:xfrm>
            <a:off x="7149716" y="3790128"/>
            <a:ext cx="0" cy="176781"/>
          </a:xfrm>
          <a:prstGeom prst="line">
            <a:avLst/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49" idx="0"/>
            <a:endCxn id="218" idx="2"/>
          </p:cNvCxnSpPr>
          <p:nvPr/>
        </p:nvCxnSpPr>
        <p:spPr>
          <a:xfrm flipV="1">
            <a:off x="7805611" y="2927598"/>
            <a:ext cx="0" cy="627194"/>
          </a:xfrm>
          <a:prstGeom prst="line">
            <a:avLst/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52" idx="2"/>
            <a:endCxn id="226" idx="0"/>
          </p:cNvCxnSpPr>
          <p:nvPr/>
        </p:nvCxnSpPr>
        <p:spPr>
          <a:xfrm>
            <a:off x="8606589" y="3786276"/>
            <a:ext cx="0" cy="176124"/>
          </a:xfrm>
          <a:prstGeom prst="line">
            <a:avLst/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227" idx="2"/>
            <a:endCxn id="55" idx="0"/>
          </p:cNvCxnSpPr>
          <p:nvPr/>
        </p:nvCxnSpPr>
        <p:spPr>
          <a:xfrm>
            <a:off x="9296120" y="2895600"/>
            <a:ext cx="0" cy="659187"/>
          </a:xfrm>
          <a:prstGeom prst="line">
            <a:avLst/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3" name="Picture 5" descr="C:\Users\Elaine\Desktop\48\filled_flag-48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9" y="3429305"/>
            <a:ext cx="241203" cy="24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" name="TextBox 214"/>
          <p:cNvSpPr txBox="1"/>
          <p:nvPr/>
        </p:nvSpPr>
        <p:spPr>
          <a:xfrm>
            <a:off x="3048000" y="3048000"/>
            <a:ext cx="1730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1000" b="1" baseline="30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UAT</a:t>
            </a:r>
            <a:endParaRPr lang="en-US" sz="1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6" name="Picture 5" descr="C:\Users\Elaine\Desktop\48\filled_flag-48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087" y="3429305"/>
            <a:ext cx="241203" cy="24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7" name="TextBox 216"/>
          <p:cNvSpPr txBox="1"/>
          <p:nvPr/>
        </p:nvSpPr>
        <p:spPr>
          <a:xfrm>
            <a:off x="5067908" y="3048000"/>
            <a:ext cx="1730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1000" b="1" baseline="30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nd</a:t>
            </a:r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UAT</a:t>
            </a:r>
            <a:endParaRPr lang="en-US" sz="1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9" name="Picture 5" descr="C:\Users\Elaine\Desktop\48\filled_flag-48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632" y="3429305"/>
            <a:ext cx="241203" cy="24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0" name="TextBox 219"/>
          <p:cNvSpPr txBox="1"/>
          <p:nvPr/>
        </p:nvSpPr>
        <p:spPr>
          <a:xfrm>
            <a:off x="5890453" y="3048000"/>
            <a:ext cx="1730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1000" b="1" baseline="30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UAT</a:t>
            </a:r>
            <a:endParaRPr lang="en-US" sz="1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08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smtClean="0"/>
              <a:t>3.0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Amended start/end date of iterations 5 &amp; 6 due to delay in iteration 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40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roup 173"/>
          <p:cNvGrpSpPr/>
          <p:nvPr/>
        </p:nvGrpSpPr>
        <p:grpSpPr>
          <a:xfrm>
            <a:off x="-1371600" y="3554795"/>
            <a:ext cx="342900" cy="230832"/>
            <a:chOff x="-1371600" y="3554795"/>
            <a:chExt cx="342900" cy="230832"/>
          </a:xfrm>
        </p:grpSpPr>
        <p:sp>
          <p:nvSpPr>
            <p:cNvPr id="6" name="Oval 5"/>
            <p:cNvSpPr/>
            <p:nvPr/>
          </p:nvSpPr>
          <p:spPr>
            <a:xfrm>
              <a:off x="-1276350" y="3594059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371600" y="3554795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1</a:t>
              </a:r>
              <a:endParaRPr lang="en-US" sz="85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21" name="TextBox 520"/>
          <p:cNvSpPr txBox="1"/>
          <p:nvPr/>
        </p:nvSpPr>
        <p:spPr>
          <a:xfrm>
            <a:off x="642811" y="3047695"/>
            <a:ext cx="1369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Proposal </a:t>
            </a:r>
          </a:p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 Oct</a:t>
            </a:r>
            <a:endParaRPr lang="en-US" sz="1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83" name="Picture 5" descr="C:\Users\Elaine\Desktop\48\filled_flag-48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969" y="3429100"/>
            <a:ext cx="241203" cy="24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TextBox 1030"/>
          <p:cNvSpPr txBox="1"/>
          <p:nvPr/>
        </p:nvSpPr>
        <p:spPr>
          <a:xfrm>
            <a:off x="-1876425" y="1958633"/>
            <a:ext cx="1352550" cy="969496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9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30 Jul – 7 Aug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Brainstorming Session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 Initiation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Client Interaction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Proposal Planning</a:t>
            </a:r>
            <a:endParaRPr lang="en-US" sz="95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-1200150" y="3962400"/>
            <a:ext cx="1352550" cy="1408078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9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25 Aug – 9 Sept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UI Mockup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Case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Risk Mitigation Plans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Metrics Structure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Research &amp; Learn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Set Up Environment</a:t>
            </a:r>
            <a:endParaRPr lang="en-US" sz="95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-447675" y="1371600"/>
            <a:ext cx="1352550" cy="1554272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9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11 Sept – 21 Sept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Set Up Database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Account Module: </a:t>
            </a:r>
            <a:endParaRPr lang="en-US" sz="95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Login/Logout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Create/Edit Account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Password Reset</a:t>
            </a:r>
            <a:endParaRPr lang="en-US" sz="95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Learn to integrate with Trello</a:t>
            </a:r>
            <a:endParaRPr lang="en-US" sz="95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979142" y="381000"/>
            <a:ext cx="1605955" cy="2577629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9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17 Oct – 25 Oct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 Module</a:t>
            </a: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Create/Edit Sub-Projects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Sub-Projects in Project Schedule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Dashboard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</a:t>
            </a: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Simulation on </a:t>
            </a: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Dashboard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Project from </a:t>
            </a: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Simulation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Staff </a:t>
            </a: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</a:t>
            </a: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Projects in Staff Portfolio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Tasks in Calendar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Finalize Proposal</a:t>
            </a:r>
            <a:endParaRPr lang="en-US" sz="9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782120" y="3938334"/>
            <a:ext cx="1570680" cy="1700466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9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27 Oct – 1 Nov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 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Display Task Metrics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</a:t>
            </a: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Staff Availability from Dashboard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Staff </a:t>
            </a: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Sort/Filter Staff List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Staff Availability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Prepare Acceptance</a:t>
            </a:r>
            <a:endParaRPr lang="en-US" sz="9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4280089" y="1079213"/>
            <a:ext cx="1295400" cy="1846659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9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23 Dec – 1 Jan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Hardware Resource Module:</a:t>
            </a:r>
            <a:endParaRPr lang="en-US" sz="9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Create/View/</a:t>
            </a:r>
            <a:b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 </a:t>
            </a: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Hardware Resource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Assign Hardware to Project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 Module</a:t>
            </a: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Notification Log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4927789" y="3962400"/>
            <a:ext cx="1511697" cy="3600986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9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 Jan – 17 Jan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Account Module</a:t>
            </a: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Upload Profile Picture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Deactivate Account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Staff Module:</a:t>
            </a:r>
            <a:endParaRPr lang="en-US" sz="9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Upload Profile Picture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Deactivate Staff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Quotation 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Deactivate Quotation</a:t>
            </a:r>
            <a:endParaRPr lang="en-US" sz="9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Invoice 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Deactivate Invoice</a:t>
            </a:r>
            <a:endParaRPr lang="en-US" sz="9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Contract 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Deactivate Contract</a:t>
            </a:r>
            <a:endParaRPr lang="en-US" sz="9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Sign-Off 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Deactivate Sign-off</a:t>
            </a:r>
            <a:endParaRPr lang="en-US" sz="9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Bug Logbook 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Deactivate Bug Logbook</a:t>
            </a:r>
            <a:endParaRPr lang="en-US" sz="9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NDA 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Deactivate NDA</a:t>
            </a:r>
            <a:endParaRPr lang="en-US" sz="9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624544" y="640631"/>
            <a:ext cx="1448972" cy="2285241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9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 Jan – 6 Feb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Business Intelligence:</a:t>
            </a:r>
            <a:endParaRPr lang="en-US" sz="9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Generate Staff &amp; Project Charts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Sort Staff Chart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Sort Project Chart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Account Module</a:t>
            </a: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Access Control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Time-based Security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Optimization:</a:t>
            </a:r>
            <a:endParaRPr lang="en-US" sz="9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Enhance UI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Update APIs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6504968" y="3966909"/>
            <a:ext cx="1289496" cy="1700466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9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10 Feb – 21 Feb </a:t>
            </a:r>
            <a:br>
              <a:rPr lang="en-US" sz="9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9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(Target Go-Live)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Optimization:</a:t>
            </a:r>
            <a:endParaRPr lang="en-US" sz="9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Dynamic Page Replacing Content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Update APIs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 Module</a:t>
            </a: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News Feed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Prepare for Midterm</a:t>
            </a:r>
            <a:endParaRPr lang="en-US" sz="9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7152517" y="1373326"/>
            <a:ext cx="1306188" cy="1554272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9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28 Feb – 14 Mar</a:t>
            </a:r>
            <a:endParaRPr lang="en-US" sz="950" dirty="0" smtClean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Improve from User Feedback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 Module:</a:t>
            </a:r>
            <a:endParaRPr lang="en-US" sz="9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Export to CSV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Quotation Module</a:t>
            </a: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Export to </a:t>
            </a: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CSV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Invoice Module</a:t>
            </a: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Export to </a:t>
            </a: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CSV</a:t>
            </a:r>
            <a:endParaRPr lang="en-US" sz="9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879099" y="3962400"/>
            <a:ext cx="1454980" cy="1115690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9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17 Mar – 28 Mar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Tidy Up Codes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Optimization: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Enhance UI</a:t>
            </a:r>
            <a:endParaRPr lang="en-US" sz="950" dirty="0" smtClean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Explore Optional Features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Prepare for Poster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8530389" y="2072298"/>
            <a:ext cx="1531461" cy="823302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9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31 Mar – 10 Apr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 Closure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Prepare for Final Presentation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Prepare for Poster Day</a:t>
            </a:r>
          </a:p>
        </p:txBody>
      </p:sp>
      <p:sp>
        <p:nvSpPr>
          <p:cNvPr id="515" name="TextBox 514"/>
          <p:cNvSpPr txBox="1"/>
          <p:nvPr/>
        </p:nvSpPr>
        <p:spPr>
          <a:xfrm>
            <a:off x="3427771" y="3962400"/>
            <a:ext cx="1423817" cy="3308598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9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 Dec – 19 Dec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Master Setup 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Create/View/Edit Document Templates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Create/View/Edit Preset Quotation </a:t>
            </a: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Modules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Quotation 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Create/View/Edit Quotation with Preset Modules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Quotation, Invoice, Contract, Sign-Off, NDA Modules:</a:t>
            </a:r>
            <a:endParaRPr lang="en-US" sz="9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Generate in PDF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Email to Client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Bug </a:t>
            </a: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Logbook 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Generate in </a:t>
            </a: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PDF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Debug from UAT</a:t>
            </a:r>
            <a:endParaRPr lang="en-US" sz="9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28600" y="3962400"/>
            <a:ext cx="1488778" cy="1700466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9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24 Sept – 8 Oct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 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Create/View/Edit  using Trello APIs</a:t>
            </a:r>
            <a:endParaRPr lang="en-US" sz="95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Project Details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Staff </a:t>
            </a: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Create/Edit Staff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Staff List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Staff Portfolio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654938" y="25584"/>
            <a:ext cx="1552094" cy="2870016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9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6 Nov – 16 Nov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 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End/Delete Project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End/Delete Sub-Projects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Integrate Trello-Created Projects and Tasks to Own System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Quotation </a:t>
            </a: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Create/View/Edit Quotation w/o Preset Modules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Payment </a:t>
            </a: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Plan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Invoice, Contract,  Sign-Off, Bug Logbook,</a:t>
            </a: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NDA Modules:</a:t>
            </a:r>
            <a:endParaRPr lang="en-US" sz="9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Create/View/Edit</a:t>
            </a:r>
            <a:endParaRPr lang="en-US" sz="9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Straight Connector 4"/>
          <p:cNvCxnSpPr>
            <a:stCxn id="6" idx="6"/>
            <a:endCxn id="68" idx="2"/>
          </p:cNvCxnSpPr>
          <p:nvPr/>
        </p:nvCxnSpPr>
        <p:spPr>
          <a:xfrm>
            <a:off x="-1123950" y="3670259"/>
            <a:ext cx="11627252" cy="608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-695325" y="3554787"/>
            <a:ext cx="342900" cy="230832"/>
            <a:chOff x="-19050" y="3008753"/>
            <a:chExt cx="342900" cy="230832"/>
          </a:xfrm>
        </p:grpSpPr>
        <p:sp>
          <p:nvSpPr>
            <p:cNvPr id="15" name="Oval 14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9050" y="3008753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150" y="3548327"/>
            <a:ext cx="342900" cy="230832"/>
            <a:chOff x="-19050" y="3008752"/>
            <a:chExt cx="342900" cy="230832"/>
          </a:xfrm>
        </p:grpSpPr>
        <p:sp>
          <p:nvSpPr>
            <p:cNvPr id="18" name="Oval 17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9050" y="3008752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01539" y="3554887"/>
            <a:ext cx="342900" cy="230832"/>
            <a:chOff x="-19050" y="3008784"/>
            <a:chExt cx="342900" cy="230832"/>
          </a:xfrm>
        </p:grpSpPr>
        <p:sp>
          <p:nvSpPr>
            <p:cNvPr id="21" name="Oval 20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19050" y="3008784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610670" y="3549865"/>
            <a:ext cx="342900" cy="230832"/>
            <a:chOff x="-19050" y="3008784"/>
            <a:chExt cx="342900" cy="230832"/>
          </a:xfrm>
        </p:grpSpPr>
        <p:sp>
          <p:nvSpPr>
            <p:cNvPr id="24" name="Oval 23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-19050" y="3008784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5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396010" y="3549944"/>
            <a:ext cx="342900" cy="230832"/>
            <a:chOff x="-19050" y="3008752"/>
            <a:chExt cx="342900" cy="230832"/>
          </a:xfrm>
        </p:grpSpPr>
        <p:sp>
          <p:nvSpPr>
            <p:cNvPr id="27" name="Oval 26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-19050" y="3008752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6</a:t>
              </a:r>
              <a:endParaRPr lang="en-US" sz="85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59535" y="3554811"/>
            <a:ext cx="342900" cy="230832"/>
            <a:chOff x="-19050" y="3008754"/>
            <a:chExt cx="342900" cy="230832"/>
          </a:xfrm>
        </p:grpSpPr>
        <p:sp>
          <p:nvSpPr>
            <p:cNvPr id="30" name="Oval 29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-19050" y="3008754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7</a:t>
              </a:r>
              <a:endParaRPr lang="en-US" sz="85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971444" y="3548323"/>
            <a:ext cx="342900" cy="230832"/>
            <a:chOff x="-19050" y="3008787"/>
            <a:chExt cx="342900" cy="230832"/>
          </a:xfrm>
        </p:grpSpPr>
        <p:sp>
          <p:nvSpPr>
            <p:cNvPr id="33" name="Oval 32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-19050" y="3008787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8</a:t>
              </a:r>
              <a:endParaRPr lang="en-US" sz="85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756339" y="3559810"/>
            <a:ext cx="342900" cy="230832"/>
            <a:chOff x="-19050" y="3008772"/>
            <a:chExt cx="342900" cy="230832"/>
          </a:xfrm>
        </p:grpSpPr>
        <p:sp>
          <p:nvSpPr>
            <p:cNvPr id="36" name="Oval 35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-19050" y="3008772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9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512187" y="3556822"/>
            <a:ext cx="342900" cy="230832"/>
            <a:chOff x="-19050" y="3008787"/>
            <a:chExt cx="342900" cy="230832"/>
          </a:xfrm>
        </p:grpSpPr>
        <p:sp>
          <p:nvSpPr>
            <p:cNvPr id="39" name="Oval 38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-19050" y="3008787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10</a:t>
              </a:r>
              <a:endParaRPr lang="en-US" sz="85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177580" y="3556496"/>
            <a:ext cx="342900" cy="230832"/>
            <a:chOff x="-19050" y="3008784"/>
            <a:chExt cx="342900" cy="230832"/>
          </a:xfrm>
        </p:grpSpPr>
        <p:sp>
          <p:nvSpPr>
            <p:cNvPr id="42" name="Oval 41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-19050" y="3008784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11</a:t>
              </a:r>
              <a:endParaRPr lang="en-US" sz="85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978266" y="3559296"/>
            <a:ext cx="342900" cy="230832"/>
            <a:chOff x="-19050" y="3008768"/>
            <a:chExt cx="342900" cy="230832"/>
          </a:xfrm>
        </p:grpSpPr>
        <p:sp>
          <p:nvSpPr>
            <p:cNvPr id="45" name="Oval 44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-19050" y="3008768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12</a:t>
              </a:r>
              <a:endParaRPr lang="en-US" sz="85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634161" y="3554792"/>
            <a:ext cx="342900" cy="230832"/>
            <a:chOff x="-19050" y="3008789"/>
            <a:chExt cx="342900" cy="230832"/>
          </a:xfrm>
        </p:grpSpPr>
        <p:sp>
          <p:nvSpPr>
            <p:cNvPr id="48" name="Oval 47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-19050" y="3008789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13</a:t>
              </a:r>
              <a:endParaRPr lang="en-US" sz="85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435139" y="3555444"/>
            <a:ext cx="342900" cy="230832"/>
            <a:chOff x="-19050" y="3008784"/>
            <a:chExt cx="342900" cy="230832"/>
          </a:xfrm>
        </p:grpSpPr>
        <p:sp>
          <p:nvSpPr>
            <p:cNvPr id="51" name="Oval 50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-19050" y="3008784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14</a:t>
              </a:r>
              <a:endParaRPr lang="en-US" sz="85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9124670" y="3554787"/>
            <a:ext cx="342900" cy="230832"/>
            <a:chOff x="-19050" y="3008784"/>
            <a:chExt cx="342900" cy="230832"/>
          </a:xfrm>
        </p:grpSpPr>
        <p:sp>
          <p:nvSpPr>
            <p:cNvPr id="54" name="Oval 53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-19050" y="3008784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15</a:t>
              </a:r>
              <a:endParaRPr lang="en-US" sz="85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8" name="Oval 67"/>
          <p:cNvSpPr/>
          <p:nvPr/>
        </p:nvSpPr>
        <p:spPr>
          <a:xfrm>
            <a:off x="10503302" y="3600142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0" dirty="0"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545" name="Picture 5" descr="C:\Users\Elaine\Desktop\48\filled_flag-48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429000"/>
            <a:ext cx="241203" cy="24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2" name="TextBox 561"/>
          <p:cNvSpPr txBox="1"/>
          <p:nvPr/>
        </p:nvSpPr>
        <p:spPr>
          <a:xfrm>
            <a:off x="2155874" y="3047695"/>
            <a:ext cx="173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Acceptance </a:t>
            </a:r>
          </a:p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3-5 Nov</a:t>
            </a:r>
            <a:endParaRPr lang="en-US" sz="1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3" name="Picture 5" descr="C:\Users\Elaine\Desktop\48\filled_flag-48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428998"/>
            <a:ext cx="241203" cy="24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4" name="TextBox 563"/>
          <p:cNvSpPr txBox="1"/>
          <p:nvPr/>
        </p:nvSpPr>
        <p:spPr>
          <a:xfrm>
            <a:off x="6477000" y="3047693"/>
            <a:ext cx="1826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Midterm </a:t>
            </a:r>
          </a:p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24 – 27 Feb</a:t>
            </a:r>
            <a:endParaRPr lang="en-US" sz="1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6" name="TextBox 565"/>
          <p:cNvSpPr txBox="1"/>
          <p:nvPr/>
        </p:nvSpPr>
        <p:spPr>
          <a:xfrm>
            <a:off x="8002758" y="3047156"/>
            <a:ext cx="1369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Poster </a:t>
            </a:r>
          </a:p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30 Mar</a:t>
            </a:r>
            <a:endParaRPr lang="en-US" sz="1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8" name="TextBox 567"/>
          <p:cNvSpPr txBox="1"/>
          <p:nvPr/>
        </p:nvSpPr>
        <p:spPr>
          <a:xfrm>
            <a:off x="8763000" y="2895600"/>
            <a:ext cx="2019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Final </a:t>
            </a:r>
          </a:p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Presentation </a:t>
            </a:r>
          </a:p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13 – 21 Apr </a:t>
            </a:r>
            <a:endParaRPr lang="en-US" sz="1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0" name="Picture 5" descr="C:\Users\Elaine\Desktop\48\filled_flag-48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3422540"/>
            <a:ext cx="241203" cy="24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5" descr="C:\Users\Elaine\Desktop\48\filled_flag-48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3422539"/>
            <a:ext cx="241203" cy="24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9448800" y="3714690"/>
            <a:ext cx="1369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Poster Day  </a:t>
            </a:r>
          </a:p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22 Apr</a:t>
            </a:r>
            <a:endParaRPr lang="en-US" sz="1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5" name="Picture 5" descr="C:\Users\Elaine\Desktop\48\filled_flag-48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7676" y="3428461"/>
            <a:ext cx="241203" cy="24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1" name="Straight Connector 170"/>
          <p:cNvCxnSpPr>
            <a:stCxn id="88" idx="0"/>
            <a:endCxn id="16" idx="2"/>
          </p:cNvCxnSpPr>
          <p:nvPr/>
        </p:nvCxnSpPr>
        <p:spPr>
          <a:xfrm flipV="1">
            <a:off x="-523875" y="3785619"/>
            <a:ext cx="0" cy="176781"/>
          </a:xfrm>
          <a:prstGeom prst="line">
            <a:avLst/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95" idx="2"/>
            <a:endCxn id="19" idx="0"/>
          </p:cNvCxnSpPr>
          <p:nvPr/>
        </p:nvCxnSpPr>
        <p:spPr>
          <a:xfrm>
            <a:off x="228600" y="2925872"/>
            <a:ext cx="0" cy="622455"/>
          </a:xfrm>
          <a:prstGeom prst="line">
            <a:avLst/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114" idx="0"/>
            <a:endCxn id="22" idx="2"/>
          </p:cNvCxnSpPr>
          <p:nvPr/>
        </p:nvCxnSpPr>
        <p:spPr>
          <a:xfrm flipV="1">
            <a:off x="972989" y="3785719"/>
            <a:ext cx="0" cy="176681"/>
          </a:xfrm>
          <a:prstGeom prst="line">
            <a:avLst/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>
            <a:stCxn id="7" idx="0"/>
            <a:endCxn id="1031" idx="2"/>
          </p:cNvCxnSpPr>
          <p:nvPr/>
        </p:nvCxnSpPr>
        <p:spPr>
          <a:xfrm flipV="1">
            <a:off x="-1200150" y="2928129"/>
            <a:ext cx="0" cy="626666"/>
          </a:xfrm>
          <a:prstGeom prst="line">
            <a:avLst/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>
            <a:stCxn id="25" idx="0"/>
            <a:endCxn id="130" idx="2"/>
          </p:cNvCxnSpPr>
          <p:nvPr/>
        </p:nvCxnSpPr>
        <p:spPr>
          <a:xfrm flipV="1">
            <a:off x="1782120" y="2958629"/>
            <a:ext cx="0" cy="591236"/>
          </a:xfrm>
          <a:prstGeom prst="line">
            <a:avLst/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38" idx="0"/>
            <a:endCxn id="28" idx="2"/>
          </p:cNvCxnSpPr>
          <p:nvPr/>
        </p:nvCxnSpPr>
        <p:spPr>
          <a:xfrm flipV="1">
            <a:off x="2567460" y="3780776"/>
            <a:ext cx="0" cy="157558"/>
          </a:xfrm>
          <a:prstGeom prst="line">
            <a:avLst/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31" idx="0"/>
            <a:endCxn id="175" idx="2"/>
          </p:cNvCxnSpPr>
          <p:nvPr/>
        </p:nvCxnSpPr>
        <p:spPr>
          <a:xfrm flipV="1">
            <a:off x="3430985" y="2895600"/>
            <a:ext cx="0" cy="659211"/>
          </a:xfrm>
          <a:prstGeom prst="line">
            <a:avLst/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34" idx="2"/>
            <a:endCxn id="515" idx="0"/>
          </p:cNvCxnSpPr>
          <p:nvPr/>
        </p:nvCxnSpPr>
        <p:spPr>
          <a:xfrm flipH="1">
            <a:off x="4139680" y="3779155"/>
            <a:ext cx="3214" cy="183245"/>
          </a:xfrm>
          <a:prstGeom prst="line">
            <a:avLst/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37" idx="0"/>
            <a:endCxn id="199" idx="2"/>
          </p:cNvCxnSpPr>
          <p:nvPr/>
        </p:nvCxnSpPr>
        <p:spPr>
          <a:xfrm flipV="1">
            <a:off x="4927789" y="2925872"/>
            <a:ext cx="0" cy="633938"/>
          </a:xfrm>
          <a:prstGeom prst="line">
            <a:avLst/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40" idx="2"/>
            <a:endCxn id="206" idx="0"/>
          </p:cNvCxnSpPr>
          <p:nvPr/>
        </p:nvCxnSpPr>
        <p:spPr>
          <a:xfrm>
            <a:off x="5683637" y="3787654"/>
            <a:ext cx="1" cy="174746"/>
          </a:xfrm>
          <a:prstGeom prst="line">
            <a:avLst/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43" idx="0"/>
            <a:endCxn id="210" idx="2"/>
          </p:cNvCxnSpPr>
          <p:nvPr/>
        </p:nvCxnSpPr>
        <p:spPr>
          <a:xfrm flipV="1">
            <a:off x="6349030" y="2925872"/>
            <a:ext cx="0" cy="630624"/>
          </a:xfrm>
          <a:prstGeom prst="line">
            <a:avLst/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46" idx="2"/>
            <a:endCxn id="214" idx="0"/>
          </p:cNvCxnSpPr>
          <p:nvPr/>
        </p:nvCxnSpPr>
        <p:spPr>
          <a:xfrm>
            <a:off x="7149716" y="3790128"/>
            <a:ext cx="0" cy="176781"/>
          </a:xfrm>
          <a:prstGeom prst="line">
            <a:avLst/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49" idx="0"/>
            <a:endCxn id="218" idx="2"/>
          </p:cNvCxnSpPr>
          <p:nvPr/>
        </p:nvCxnSpPr>
        <p:spPr>
          <a:xfrm flipV="1">
            <a:off x="7805611" y="2927598"/>
            <a:ext cx="0" cy="627194"/>
          </a:xfrm>
          <a:prstGeom prst="line">
            <a:avLst/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52" idx="2"/>
            <a:endCxn id="226" idx="0"/>
          </p:cNvCxnSpPr>
          <p:nvPr/>
        </p:nvCxnSpPr>
        <p:spPr>
          <a:xfrm>
            <a:off x="8606589" y="3786276"/>
            <a:ext cx="0" cy="176124"/>
          </a:xfrm>
          <a:prstGeom prst="line">
            <a:avLst/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227" idx="2"/>
            <a:endCxn id="55" idx="0"/>
          </p:cNvCxnSpPr>
          <p:nvPr/>
        </p:nvCxnSpPr>
        <p:spPr>
          <a:xfrm>
            <a:off x="9296120" y="2895600"/>
            <a:ext cx="0" cy="659187"/>
          </a:xfrm>
          <a:prstGeom prst="line">
            <a:avLst/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3" name="Picture 5" descr="C:\Users\Elaine\Desktop\48\filled_flag-48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9" y="3429305"/>
            <a:ext cx="241203" cy="24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" name="TextBox 214"/>
          <p:cNvSpPr txBox="1"/>
          <p:nvPr/>
        </p:nvSpPr>
        <p:spPr>
          <a:xfrm>
            <a:off x="3048000" y="3048000"/>
            <a:ext cx="1730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1000" b="1" baseline="30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UAT</a:t>
            </a:r>
            <a:endParaRPr lang="en-US" sz="1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6" name="Picture 5" descr="C:\Users\Elaine\Desktop\48\filled_flag-48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087" y="3429305"/>
            <a:ext cx="241203" cy="24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7" name="TextBox 216"/>
          <p:cNvSpPr txBox="1"/>
          <p:nvPr/>
        </p:nvSpPr>
        <p:spPr>
          <a:xfrm>
            <a:off x="5067908" y="3048000"/>
            <a:ext cx="1730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1000" b="1" baseline="30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nd</a:t>
            </a:r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UAT</a:t>
            </a:r>
            <a:endParaRPr lang="en-US" sz="1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9" name="Picture 5" descr="C:\Users\Elaine\Desktop\48\filled_flag-48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632" y="3429305"/>
            <a:ext cx="241203" cy="24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0" name="TextBox 219"/>
          <p:cNvSpPr txBox="1"/>
          <p:nvPr/>
        </p:nvSpPr>
        <p:spPr>
          <a:xfrm>
            <a:off x="5890453" y="3048000"/>
            <a:ext cx="1730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1000" b="1" baseline="30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UAT</a:t>
            </a:r>
            <a:endParaRPr lang="en-US" sz="1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57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 </a:t>
            </a:r>
            <a:r>
              <a:rPr lang="en-US" dirty="0" err="1"/>
              <a:t>ver</a:t>
            </a:r>
            <a:r>
              <a:rPr lang="en-US" dirty="0"/>
              <a:t> 4</a:t>
            </a:r>
            <a:r>
              <a:rPr lang="en-US" dirty="0" smtClean="0"/>
              <a:t>.0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Amended tasks for some iterations due to change in UI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2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roup 173"/>
          <p:cNvGrpSpPr/>
          <p:nvPr/>
        </p:nvGrpSpPr>
        <p:grpSpPr>
          <a:xfrm>
            <a:off x="-1371600" y="3554795"/>
            <a:ext cx="342900" cy="230832"/>
            <a:chOff x="-1371600" y="3554795"/>
            <a:chExt cx="342900" cy="230832"/>
          </a:xfrm>
        </p:grpSpPr>
        <p:sp>
          <p:nvSpPr>
            <p:cNvPr id="6" name="Oval 5"/>
            <p:cNvSpPr/>
            <p:nvPr/>
          </p:nvSpPr>
          <p:spPr>
            <a:xfrm>
              <a:off x="-1276350" y="3594059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371600" y="3554795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1</a:t>
              </a:r>
              <a:endParaRPr lang="en-US" sz="85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21" name="TextBox 520"/>
          <p:cNvSpPr txBox="1"/>
          <p:nvPr/>
        </p:nvSpPr>
        <p:spPr>
          <a:xfrm>
            <a:off x="642811" y="3047695"/>
            <a:ext cx="1369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Proposal </a:t>
            </a:r>
          </a:p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 Oct</a:t>
            </a:r>
            <a:endParaRPr lang="en-US" sz="1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83" name="Picture 5" descr="C:\Users\Elaine\Desktop\48\filled_flag-48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969" y="3429100"/>
            <a:ext cx="241203" cy="24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TextBox 1030"/>
          <p:cNvSpPr txBox="1"/>
          <p:nvPr/>
        </p:nvSpPr>
        <p:spPr>
          <a:xfrm>
            <a:off x="-1876425" y="1958633"/>
            <a:ext cx="1352550" cy="969496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9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30 Jul – 7 Aug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Brainstorming Session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 Initiation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Client Interaction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Proposal Planning</a:t>
            </a:r>
            <a:endParaRPr lang="en-US" sz="95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-1200150" y="3962400"/>
            <a:ext cx="1352550" cy="1408078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9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25 Aug – 9 Sept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UI Mockup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Case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Risk Mitigation Plans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Metrics Structure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Research &amp; Learn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Set Up Environment</a:t>
            </a:r>
            <a:endParaRPr lang="en-US" sz="95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-447675" y="1371600"/>
            <a:ext cx="1352550" cy="1554272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9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11 Sept – 21 Sept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Set Up Database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Account Module: </a:t>
            </a:r>
            <a:endParaRPr lang="en-US" sz="95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Login/Logout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Create/Edit Account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Password Reset</a:t>
            </a:r>
            <a:endParaRPr lang="en-US" sz="95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Learn to integrate with Trello</a:t>
            </a:r>
            <a:endParaRPr lang="en-US" sz="95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979142" y="496694"/>
            <a:ext cx="1605955" cy="2431435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9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17 Oct – 25 Oct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 Module</a:t>
            </a: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Create/Edit Project Tasks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</a:t>
            </a: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 Tasks </a:t>
            </a: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 Project Schedule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Dashboard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Simulation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Project from Simulation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Staff </a:t>
            </a: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</a:t>
            </a: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Projects in Staff Portfolio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Tasks in Calendar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Finalize Proposal</a:t>
            </a:r>
            <a:endParaRPr lang="en-US" sz="9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782120" y="3966909"/>
            <a:ext cx="1570680" cy="1408078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9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27 Oct – 1 Nov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 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Summary Page</a:t>
            </a:r>
            <a:endParaRPr lang="en-US" sz="9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Staff </a:t>
            </a: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Sort/Filter Staff List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Summary Page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Prepare Acceptance</a:t>
            </a:r>
            <a:endParaRPr lang="en-US" sz="9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4280089" y="1079213"/>
            <a:ext cx="1295400" cy="1846659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9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23 Dec – 1 Jan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Hardware Resource Module:</a:t>
            </a:r>
            <a:endParaRPr lang="en-US" sz="9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Create/View/</a:t>
            </a:r>
            <a:b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 </a:t>
            </a: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Hardware Resource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Assign Hardware to Project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 Module</a:t>
            </a: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Notification Log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4927789" y="4766466"/>
            <a:ext cx="1511697" cy="1992853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9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 Jan – 17 Jan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Account Module: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Upload Profile Picture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Deactivate Account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Staff Module: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Upload Profile Picture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Deactivate Staff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Quotation, Invoice, Contract, Sign-Off, Bug Logbook, NDA Modules: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Deactivate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Debug from UAT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624544" y="548298"/>
            <a:ext cx="1448972" cy="2469907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9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 Jan – 6 Feb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Business Intelligence:</a:t>
            </a:r>
            <a:endParaRPr lang="en-US" sz="9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Generate Staff &amp; Project Charts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Sort Staff Chart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Sort Project Chart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Account Module</a:t>
            </a: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Access Control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Time-based Security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Optimization</a:t>
            </a: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9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Enhance UI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Update APIs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Debug from </a:t>
            </a: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UAT</a:t>
            </a:r>
            <a:endParaRPr lang="en-US" sz="9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6504968" y="3893813"/>
            <a:ext cx="1289496" cy="1846659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9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10 Feb – 21 Feb </a:t>
            </a:r>
            <a:br>
              <a:rPr lang="en-US" sz="9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9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(Target Go-Live)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Optimization:</a:t>
            </a:r>
            <a:endParaRPr lang="en-US" sz="9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Dynamic Page Replacing Content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Update APIs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 Module</a:t>
            </a: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News Feed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Debug from </a:t>
            </a: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UAT</a:t>
            </a:r>
            <a:endParaRPr lang="en-US" sz="950" dirty="0" smtClean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Prepare </a:t>
            </a: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Midterm</a:t>
            </a:r>
            <a:endParaRPr lang="en-US" sz="9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7152517" y="1373326"/>
            <a:ext cx="1306188" cy="1554272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9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28 Feb – 14 Mar</a:t>
            </a:r>
            <a:endParaRPr lang="en-US" sz="950" dirty="0" smtClean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Improve from User Feedback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 Module:</a:t>
            </a:r>
            <a:endParaRPr lang="en-US" sz="9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Export to CSV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Quotation Module</a:t>
            </a: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Export to </a:t>
            </a: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CSV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Invoice Module</a:t>
            </a: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Export to </a:t>
            </a: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CSV</a:t>
            </a:r>
            <a:endParaRPr lang="en-US" sz="9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879099" y="3962400"/>
            <a:ext cx="1454980" cy="1115690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9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17 Mar – 28 Mar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Tidy Up Codes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Optimization: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Enhance UI</a:t>
            </a:r>
            <a:endParaRPr lang="en-US" sz="950" dirty="0" smtClean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Explore Optional Features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Prepare for Poster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8530389" y="2102570"/>
            <a:ext cx="1531461" cy="823302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9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31 Mar – 10 Apr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 Closure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Prepare for Final Presentation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Prepare for Poster Day</a:t>
            </a:r>
          </a:p>
        </p:txBody>
      </p:sp>
      <p:sp>
        <p:nvSpPr>
          <p:cNvPr id="515" name="TextBox 514"/>
          <p:cNvSpPr txBox="1"/>
          <p:nvPr/>
        </p:nvSpPr>
        <p:spPr>
          <a:xfrm>
            <a:off x="3427771" y="3962400"/>
            <a:ext cx="1423817" cy="3308598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9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 Dec – 19 Dec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Master Setup 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Create/View/Edit Document Templates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Create/View/Edit Preset Quotation </a:t>
            </a: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Modules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Quotation 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Create/View/Edit Quotation with Preset Modules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Quotation, Invoice, Contract, Sign-Off, NDA Modules:</a:t>
            </a:r>
            <a:endParaRPr lang="en-US" sz="9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Generate in PDF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Email to Client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Bug </a:t>
            </a: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Logbook 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Generate in </a:t>
            </a: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PDF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Debug from UAT</a:t>
            </a:r>
            <a:endParaRPr lang="en-US" sz="9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28600" y="3962400"/>
            <a:ext cx="1488778" cy="1700466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9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24 Sept – 8 Oct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 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Create/View/Edit  using Trello APIs</a:t>
            </a:r>
            <a:endParaRPr lang="en-US" sz="95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Project Details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Staff </a:t>
            </a: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Create/Edit Staff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Staff List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Staff Portfolio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654938" y="55856"/>
            <a:ext cx="1552094" cy="2870016"/>
          </a:xfrm>
          <a:prstGeom prst="rect">
            <a:avLst/>
          </a:prstGeom>
          <a:solidFill>
            <a:srgbClr val="A49960"/>
          </a:solidFill>
          <a:ln>
            <a:solidFill>
              <a:srgbClr val="A49960"/>
            </a:solidFill>
          </a:ln>
        </p:spPr>
        <p:txBody>
          <a:bodyPr wrap="square" lIns="91440" rtlCol="0" anchor="ctr" anchorCtr="0">
            <a:spAutoFit/>
          </a:bodyPr>
          <a:lstStyle/>
          <a:p>
            <a:r>
              <a:rPr lang="en-US" sz="95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6 Nov – 16 Nov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 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End/Delete Project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End/Delete </a:t>
            </a: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 Tasks</a:t>
            </a:r>
            <a:endParaRPr lang="en-US" sz="9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Integrate Trello-Created Projects and Tasks to Own System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Quotation </a:t>
            </a: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Module: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Create/View/Edit Quotation w/o Preset Modules</a:t>
            </a: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Payment </a:t>
            </a: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Plan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Invoice, Contract,  Sign-Off, Bug Logbook,</a:t>
            </a:r>
            <a:r>
              <a:rPr lang="en-US" sz="9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NDA Modules:</a:t>
            </a:r>
            <a:endParaRPr lang="en-US" sz="9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1" indent="-114300">
              <a:buSzPct val="83000"/>
              <a:buFont typeface="Courier New" panose="02070309020205020404" pitchFamily="49" charset="0"/>
              <a:buChar char="o"/>
            </a:pPr>
            <a:r>
              <a:rPr lang="en-US" sz="9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Create/View/Edit</a:t>
            </a:r>
            <a:endParaRPr lang="en-US" sz="9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Straight Connector 4"/>
          <p:cNvCxnSpPr>
            <a:stCxn id="6" idx="6"/>
            <a:endCxn id="68" idx="2"/>
          </p:cNvCxnSpPr>
          <p:nvPr/>
        </p:nvCxnSpPr>
        <p:spPr>
          <a:xfrm>
            <a:off x="-1123950" y="3670259"/>
            <a:ext cx="11627252" cy="608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-695325" y="3554787"/>
            <a:ext cx="342900" cy="230832"/>
            <a:chOff x="-19050" y="3008753"/>
            <a:chExt cx="342900" cy="230832"/>
          </a:xfrm>
        </p:grpSpPr>
        <p:sp>
          <p:nvSpPr>
            <p:cNvPr id="15" name="Oval 14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9050" y="3008753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150" y="3548327"/>
            <a:ext cx="342900" cy="230832"/>
            <a:chOff x="-19050" y="3008752"/>
            <a:chExt cx="342900" cy="230832"/>
          </a:xfrm>
        </p:grpSpPr>
        <p:sp>
          <p:nvSpPr>
            <p:cNvPr id="18" name="Oval 17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9050" y="3008752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01539" y="3554887"/>
            <a:ext cx="342900" cy="230832"/>
            <a:chOff x="-19050" y="3008784"/>
            <a:chExt cx="342900" cy="230832"/>
          </a:xfrm>
        </p:grpSpPr>
        <p:sp>
          <p:nvSpPr>
            <p:cNvPr id="21" name="Oval 20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19050" y="3008784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610670" y="3549865"/>
            <a:ext cx="342900" cy="230832"/>
            <a:chOff x="-19050" y="3008784"/>
            <a:chExt cx="342900" cy="230832"/>
          </a:xfrm>
        </p:grpSpPr>
        <p:sp>
          <p:nvSpPr>
            <p:cNvPr id="24" name="Oval 23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-19050" y="3008784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5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396010" y="3549944"/>
            <a:ext cx="342900" cy="230832"/>
            <a:chOff x="-19050" y="3008752"/>
            <a:chExt cx="342900" cy="230832"/>
          </a:xfrm>
        </p:grpSpPr>
        <p:sp>
          <p:nvSpPr>
            <p:cNvPr id="27" name="Oval 26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-19050" y="3008752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6</a:t>
              </a:r>
              <a:endParaRPr lang="en-US" sz="85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59535" y="3554811"/>
            <a:ext cx="342900" cy="230832"/>
            <a:chOff x="-19050" y="3008754"/>
            <a:chExt cx="342900" cy="230832"/>
          </a:xfrm>
        </p:grpSpPr>
        <p:sp>
          <p:nvSpPr>
            <p:cNvPr id="30" name="Oval 29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-19050" y="3008754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7</a:t>
              </a:r>
              <a:endParaRPr lang="en-US" sz="85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971444" y="3548323"/>
            <a:ext cx="342900" cy="230832"/>
            <a:chOff x="-19050" y="3008787"/>
            <a:chExt cx="342900" cy="230832"/>
          </a:xfrm>
        </p:grpSpPr>
        <p:sp>
          <p:nvSpPr>
            <p:cNvPr id="33" name="Oval 32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-19050" y="3008787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8</a:t>
              </a:r>
              <a:endParaRPr lang="en-US" sz="85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756339" y="3559810"/>
            <a:ext cx="342900" cy="230832"/>
            <a:chOff x="-19050" y="3008772"/>
            <a:chExt cx="342900" cy="230832"/>
          </a:xfrm>
        </p:grpSpPr>
        <p:sp>
          <p:nvSpPr>
            <p:cNvPr id="36" name="Oval 35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-19050" y="3008772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9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512187" y="3556822"/>
            <a:ext cx="342900" cy="230832"/>
            <a:chOff x="-19050" y="3008787"/>
            <a:chExt cx="342900" cy="230832"/>
          </a:xfrm>
        </p:grpSpPr>
        <p:sp>
          <p:nvSpPr>
            <p:cNvPr id="39" name="Oval 38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-19050" y="3008787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10</a:t>
              </a:r>
              <a:endParaRPr lang="en-US" sz="85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177580" y="3556496"/>
            <a:ext cx="342900" cy="230832"/>
            <a:chOff x="-19050" y="3008784"/>
            <a:chExt cx="342900" cy="230832"/>
          </a:xfrm>
        </p:grpSpPr>
        <p:sp>
          <p:nvSpPr>
            <p:cNvPr id="42" name="Oval 41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-19050" y="3008784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11</a:t>
              </a:r>
              <a:endParaRPr lang="en-US" sz="85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978266" y="3559296"/>
            <a:ext cx="342900" cy="230832"/>
            <a:chOff x="-19050" y="3008768"/>
            <a:chExt cx="342900" cy="230832"/>
          </a:xfrm>
        </p:grpSpPr>
        <p:sp>
          <p:nvSpPr>
            <p:cNvPr id="45" name="Oval 44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-19050" y="3008768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12</a:t>
              </a:r>
              <a:endParaRPr lang="en-US" sz="85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634161" y="3554792"/>
            <a:ext cx="342900" cy="230832"/>
            <a:chOff x="-19050" y="3008789"/>
            <a:chExt cx="342900" cy="230832"/>
          </a:xfrm>
        </p:grpSpPr>
        <p:sp>
          <p:nvSpPr>
            <p:cNvPr id="48" name="Oval 47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-19050" y="3008789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13</a:t>
              </a:r>
              <a:endParaRPr lang="en-US" sz="85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435139" y="3555444"/>
            <a:ext cx="342900" cy="230832"/>
            <a:chOff x="-19050" y="3008784"/>
            <a:chExt cx="342900" cy="230832"/>
          </a:xfrm>
        </p:grpSpPr>
        <p:sp>
          <p:nvSpPr>
            <p:cNvPr id="51" name="Oval 50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-19050" y="3008784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14</a:t>
              </a:r>
              <a:endParaRPr lang="en-US" sz="85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9124670" y="3554787"/>
            <a:ext cx="342900" cy="230832"/>
            <a:chOff x="-19050" y="3008784"/>
            <a:chExt cx="342900" cy="230832"/>
          </a:xfrm>
        </p:grpSpPr>
        <p:sp>
          <p:nvSpPr>
            <p:cNvPr id="54" name="Oval 53"/>
            <p:cNvSpPr/>
            <p:nvPr/>
          </p:nvSpPr>
          <p:spPr>
            <a:xfrm>
              <a:off x="76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-19050" y="3008784"/>
              <a:ext cx="3429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15</a:t>
              </a:r>
              <a:endParaRPr lang="en-US" sz="85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8" name="Oval 67"/>
          <p:cNvSpPr/>
          <p:nvPr/>
        </p:nvSpPr>
        <p:spPr>
          <a:xfrm>
            <a:off x="10503302" y="3600142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0" dirty="0"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545" name="Picture 5" descr="C:\Users\Elaine\Desktop\48\filled_flag-48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97" y="3429000"/>
            <a:ext cx="241203" cy="24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2" name="TextBox 561"/>
          <p:cNvSpPr txBox="1"/>
          <p:nvPr/>
        </p:nvSpPr>
        <p:spPr>
          <a:xfrm>
            <a:off x="2155874" y="3047695"/>
            <a:ext cx="173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Acceptance </a:t>
            </a:r>
          </a:p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 </a:t>
            </a:r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Nov</a:t>
            </a:r>
            <a:endParaRPr lang="en-US" sz="1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3" name="Picture 5" descr="C:\Users\Elaine\Desktop\48\filled_flag-48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428998"/>
            <a:ext cx="241203" cy="24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4" name="TextBox 563"/>
          <p:cNvSpPr txBox="1"/>
          <p:nvPr/>
        </p:nvSpPr>
        <p:spPr>
          <a:xfrm>
            <a:off x="6477000" y="3047693"/>
            <a:ext cx="1826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Midterm </a:t>
            </a:r>
          </a:p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24 – 27 Feb</a:t>
            </a:r>
            <a:endParaRPr lang="en-US" sz="1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6" name="TextBox 565"/>
          <p:cNvSpPr txBox="1"/>
          <p:nvPr/>
        </p:nvSpPr>
        <p:spPr>
          <a:xfrm>
            <a:off x="8002758" y="3047156"/>
            <a:ext cx="1369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Poster </a:t>
            </a:r>
          </a:p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30 Mar</a:t>
            </a:r>
            <a:endParaRPr lang="en-US" sz="1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8" name="TextBox 567"/>
          <p:cNvSpPr txBox="1"/>
          <p:nvPr/>
        </p:nvSpPr>
        <p:spPr>
          <a:xfrm>
            <a:off x="8763000" y="2895600"/>
            <a:ext cx="2019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Final </a:t>
            </a:r>
          </a:p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Presentation </a:t>
            </a:r>
          </a:p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13 – 21 Apr </a:t>
            </a:r>
            <a:endParaRPr lang="en-US" sz="1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0" name="Picture 5" descr="C:\Users\Elaine\Desktop\48\filled_flag-48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3422540"/>
            <a:ext cx="241203" cy="24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5" descr="C:\Users\Elaine\Desktop\48\filled_flag-48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3422539"/>
            <a:ext cx="241203" cy="24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9448800" y="3714690"/>
            <a:ext cx="1369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Poster Day  </a:t>
            </a:r>
          </a:p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22 Apr</a:t>
            </a:r>
            <a:endParaRPr lang="en-US" sz="1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5" name="Picture 5" descr="C:\Users\Elaine\Desktop\48\filled_flag-48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7676" y="3428461"/>
            <a:ext cx="241203" cy="24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1" name="Straight Connector 170"/>
          <p:cNvCxnSpPr>
            <a:stCxn id="88" idx="0"/>
            <a:endCxn id="16" idx="2"/>
          </p:cNvCxnSpPr>
          <p:nvPr/>
        </p:nvCxnSpPr>
        <p:spPr>
          <a:xfrm flipV="1">
            <a:off x="-523875" y="3785619"/>
            <a:ext cx="0" cy="176781"/>
          </a:xfrm>
          <a:prstGeom prst="line">
            <a:avLst/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95" idx="2"/>
            <a:endCxn id="19" idx="0"/>
          </p:cNvCxnSpPr>
          <p:nvPr/>
        </p:nvCxnSpPr>
        <p:spPr>
          <a:xfrm>
            <a:off x="228600" y="2925872"/>
            <a:ext cx="0" cy="622455"/>
          </a:xfrm>
          <a:prstGeom prst="line">
            <a:avLst/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114" idx="0"/>
            <a:endCxn id="22" idx="2"/>
          </p:cNvCxnSpPr>
          <p:nvPr/>
        </p:nvCxnSpPr>
        <p:spPr>
          <a:xfrm flipV="1">
            <a:off x="972989" y="3785719"/>
            <a:ext cx="0" cy="176681"/>
          </a:xfrm>
          <a:prstGeom prst="line">
            <a:avLst/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>
            <a:stCxn id="7" idx="0"/>
            <a:endCxn id="1031" idx="2"/>
          </p:cNvCxnSpPr>
          <p:nvPr/>
        </p:nvCxnSpPr>
        <p:spPr>
          <a:xfrm flipV="1">
            <a:off x="-1200150" y="2928129"/>
            <a:ext cx="0" cy="626666"/>
          </a:xfrm>
          <a:prstGeom prst="line">
            <a:avLst/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>
            <a:stCxn id="25" idx="0"/>
            <a:endCxn id="130" idx="2"/>
          </p:cNvCxnSpPr>
          <p:nvPr/>
        </p:nvCxnSpPr>
        <p:spPr>
          <a:xfrm flipV="1">
            <a:off x="1782120" y="2928129"/>
            <a:ext cx="0" cy="621736"/>
          </a:xfrm>
          <a:prstGeom prst="line">
            <a:avLst/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38" idx="0"/>
            <a:endCxn id="28" idx="2"/>
          </p:cNvCxnSpPr>
          <p:nvPr/>
        </p:nvCxnSpPr>
        <p:spPr>
          <a:xfrm flipV="1">
            <a:off x="2567460" y="3780776"/>
            <a:ext cx="0" cy="186133"/>
          </a:xfrm>
          <a:prstGeom prst="line">
            <a:avLst/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31" idx="0"/>
            <a:endCxn id="175" idx="2"/>
          </p:cNvCxnSpPr>
          <p:nvPr/>
        </p:nvCxnSpPr>
        <p:spPr>
          <a:xfrm flipV="1">
            <a:off x="3430985" y="2925872"/>
            <a:ext cx="0" cy="628939"/>
          </a:xfrm>
          <a:prstGeom prst="line">
            <a:avLst/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34" idx="2"/>
            <a:endCxn id="515" idx="0"/>
          </p:cNvCxnSpPr>
          <p:nvPr/>
        </p:nvCxnSpPr>
        <p:spPr>
          <a:xfrm flipH="1">
            <a:off x="4139680" y="3779155"/>
            <a:ext cx="3214" cy="183245"/>
          </a:xfrm>
          <a:prstGeom prst="line">
            <a:avLst/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37" idx="0"/>
            <a:endCxn id="199" idx="2"/>
          </p:cNvCxnSpPr>
          <p:nvPr/>
        </p:nvCxnSpPr>
        <p:spPr>
          <a:xfrm flipV="1">
            <a:off x="4927789" y="2925872"/>
            <a:ext cx="0" cy="633938"/>
          </a:xfrm>
          <a:prstGeom prst="line">
            <a:avLst/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40" idx="2"/>
            <a:endCxn id="206" idx="0"/>
          </p:cNvCxnSpPr>
          <p:nvPr/>
        </p:nvCxnSpPr>
        <p:spPr>
          <a:xfrm>
            <a:off x="5683637" y="3787654"/>
            <a:ext cx="1" cy="978812"/>
          </a:xfrm>
          <a:prstGeom prst="line">
            <a:avLst/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43" idx="0"/>
            <a:endCxn id="210" idx="2"/>
          </p:cNvCxnSpPr>
          <p:nvPr/>
        </p:nvCxnSpPr>
        <p:spPr>
          <a:xfrm flipV="1">
            <a:off x="6349030" y="3018205"/>
            <a:ext cx="0" cy="538291"/>
          </a:xfrm>
          <a:prstGeom prst="line">
            <a:avLst/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46" idx="2"/>
            <a:endCxn id="214" idx="0"/>
          </p:cNvCxnSpPr>
          <p:nvPr/>
        </p:nvCxnSpPr>
        <p:spPr>
          <a:xfrm>
            <a:off x="7149716" y="3790128"/>
            <a:ext cx="0" cy="103685"/>
          </a:xfrm>
          <a:prstGeom prst="line">
            <a:avLst/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49" idx="0"/>
            <a:endCxn id="218" idx="2"/>
          </p:cNvCxnSpPr>
          <p:nvPr/>
        </p:nvCxnSpPr>
        <p:spPr>
          <a:xfrm flipV="1">
            <a:off x="7805611" y="2927598"/>
            <a:ext cx="0" cy="627194"/>
          </a:xfrm>
          <a:prstGeom prst="line">
            <a:avLst/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52" idx="2"/>
            <a:endCxn id="226" idx="0"/>
          </p:cNvCxnSpPr>
          <p:nvPr/>
        </p:nvCxnSpPr>
        <p:spPr>
          <a:xfrm>
            <a:off x="8606589" y="3786276"/>
            <a:ext cx="0" cy="176124"/>
          </a:xfrm>
          <a:prstGeom prst="line">
            <a:avLst/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227" idx="2"/>
            <a:endCxn id="55" idx="0"/>
          </p:cNvCxnSpPr>
          <p:nvPr/>
        </p:nvCxnSpPr>
        <p:spPr>
          <a:xfrm>
            <a:off x="9296120" y="2925872"/>
            <a:ext cx="0" cy="628915"/>
          </a:xfrm>
          <a:prstGeom prst="line">
            <a:avLst/>
          </a:prstGeom>
          <a:ln w="28575">
            <a:solidFill>
              <a:srgbClr val="A49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3" name="Picture 5" descr="C:\Users\Elaine\Desktop\48\filled_flag-48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853" y="3429305"/>
            <a:ext cx="241203" cy="24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" name="TextBox 214"/>
          <p:cNvSpPr txBox="1"/>
          <p:nvPr/>
        </p:nvSpPr>
        <p:spPr>
          <a:xfrm>
            <a:off x="4365674" y="3048000"/>
            <a:ext cx="173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1000" b="1" baseline="30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UAT</a:t>
            </a:r>
          </a:p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2-3 Jan</a:t>
            </a:r>
            <a:endParaRPr lang="en-US" sz="1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6" name="Picture 5" descr="C:\Users\Elaine\Desktop\48\filled_flag-48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853" y="3429305"/>
            <a:ext cx="241203" cy="24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7" name="TextBox 216"/>
          <p:cNvSpPr txBox="1"/>
          <p:nvPr/>
        </p:nvSpPr>
        <p:spPr>
          <a:xfrm>
            <a:off x="5127674" y="3048000"/>
            <a:ext cx="173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1000" b="1" baseline="30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nd</a:t>
            </a:r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UAT</a:t>
            </a:r>
          </a:p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17-19 Jan</a:t>
            </a:r>
            <a:endParaRPr lang="en-US" sz="1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9" name="Picture 5" descr="C:\Users\Elaine\Desktop\48\filled_flag-48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632" y="3429305"/>
            <a:ext cx="241203" cy="24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0" name="TextBox 219"/>
          <p:cNvSpPr txBox="1"/>
          <p:nvPr/>
        </p:nvSpPr>
        <p:spPr>
          <a:xfrm>
            <a:off x="5890453" y="3048000"/>
            <a:ext cx="173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1000" b="1" baseline="30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UAT</a:t>
            </a:r>
          </a:p>
          <a:p>
            <a:pPr algn="ctr"/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7-9 Feb</a:t>
            </a:r>
            <a:endParaRPr lang="en-US" sz="1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92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11049</TotalTime>
  <Words>2153</Words>
  <Application>Microsoft Office PowerPoint</Application>
  <PresentationFormat>On-screen Show (4:3)</PresentationFormat>
  <Paragraphs>769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Project timeline ver 1.0</vt:lpstr>
      <vt:lpstr>PowerPoint Presentation</vt:lpstr>
      <vt:lpstr>PowerPoint Presentation</vt:lpstr>
      <vt:lpstr>Project timeline ver 2.0</vt:lpstr>
      <vt:lpstr>PowerPoint Presentation</vt:lpstr>
      <vt:lpstr>Project timeline ver 3.0</vt:lpstr>
      <vt:lpstr>PowerPoint Presentation</vt:lpstr>
      <vt:lpstr>Project timeline ver 4.0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Elaine</dc:creator>
  <cp:lastModifiedBy>Elaine</cp:lastModifiedBy>
  <cp:revision>81</cp:revision>
  <dcterms:created xsi:type="dcterms:W3CDTF">2014-09-06T10:42:59Z</dcterms:created>
  <dcterms:modified xsi:type="dcterms:W3CDTF">2014-10-27T04:28:17Z</dcterms:modified>
</cp:coreProperties>
</file>