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3" r:id="rId6"/>
    <p:sldId id="264" r:id="rId7"/>
    <p:sldId id="265" r:id="rId8"/>
    <p:sldId id="266" r:id="rId9"/>
    <p:sldId id="272" r:id="rId10"/>
    <p:sldId id="273" r:id="rId11"/>
    <p:sldId id="274" r:id="rId12"/>
    <p:sldId id="275" r:id="rId13"/>
    <p:sldId id="290" r:id="rId14"/>
    <p:sldId id="278" r:id="rId15"/>
    <p:sldId id="291" r:id="rId16"/>
    <p:sldId id="279" r:id="rId17"/>
    <p:sldId id="280" r:id="rId18"/>
    <p:sldId id="285" r:id="rId19"/>
    <p:sldId id="286" r:id="rId20"/>
    <p:sldId id="287" r:id="rId21"/>
    <p:sldId id="288" r:id="rId22"/>
    <p:sldId id="289" r:id="rId23"/>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100" d="100"/>
          <a:sy n="100" d="100"/>
        </p:scale>
        <p:origin x="420" y="68"/>
      </p:cViewPr>
      <p:guideLst>
        <p:guide orient="horz" pos="2143"/>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1958年6月30日《人民日报》上报导了余江县消灭了血吸虫的消息，毛主席读后即兴写下了《送瘟神》二首。里面写道，</a:t>
            </a:r>
            <a:r>
              <a:rPr lang="en-US" altLang="zh-CN"/>
              <a:t>“天连五岭银锄落，地动三河铁臂摇。</a:t>
            </a:r>
            <a:endParaRPr lang="en-US" altLang="zh-CN"/>
          </a:p>
          <a:p>
            <a:r>
              <a:rPr lang="en-US" altLang="zh-CN"/>
              <a:t>借问瘟君欲何往，纸船明烛照天烧。”</a:t>
            </a:r>
            <a:r>
              <a:rPr lang="zh-CN" altLang="en-US"/>
              <a:t>反映</a:t>
            </a:r>
            <a:r>
              <a:rPr lang="en-US" altLang="zh-CN"/>
              <a:t> </a:t>
            </a:r>
            <a:r>
              <a:rPr lang="zh-CN" altLang="en-US"/>
              <a:t>了从旧中国血吸虫病长期肆虐，到新中国劳动人民在社会主义制度下，精神振奋，斗志昂扬，战胜瘟神的历史巨变。这组诗的背后是新中国公共卫生事业从无到有的开创，中国人民战胜了以血吸虫病为代表的一系列传染性疾病，是社会主义制度优越性的</a:t>
            </a:r>
            <a:r>
              <a:rPr lang="zh-CN" altLang="en-US"/>
              <a:t>鲜明体现。</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新中国成立初期，由于长期战乱、灾荒、医疗资源匮乏、卫生习惯差等原因，导致鼠疫、霍乱、天花、血吸虫病等传染病在我国仍不同程度发生，严重威胁人民群众的生命安全和身体健康。其中，血吸虫病是旧中国遗留下来的在我国流行最广、危害最大的寄生虫病。1949年，疫区遍及长江以南各省份，患者达1200万人，受感染威胁的人口超过1亿。例如，安徽贵池县一个村庄120多户，由于血吸虫病流行，到解放时仅剩1户4人。</a:t>
            </a:r>
            <a:r>
              <a:rPr lang="zh-CN" altLang="en-US"/>
              <a:t>为此，中共中央和卫生部高度重视医疗卫生工作，强调“今后必须把卫生、防疫和一般医疗工作看做一项重大的政治任务”。医疗卫生工作不仅仅是“政治任务”，更是“十分紧迫而严重的战斗任务”或“歼灭战”。</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另一方面，城乡医疗资源分布极度不均，引起了党和政府的高度重视。60年代，毛泽东提出“六·二六指示”号召，要“把医疗卫生工作的重点放到农村去”。在此号召下，农村合作医疗制度快速建立，对</a:t>
            </a:r>
            <a:r>
              <a:rPr lang="en-US" altLang="zh-CN">
                <a:sym typeface="+mn-ea"/>
              </a:rPr>
              <a:t>“</a:t>
            </a:r>
            <a:r>
              <a:rPr lang="zh-CN" altLang="en-US">
                <a:sym typeface="+mn-ea"/>
              </a:rPr>
              <a:t>血防</a:t>
            </a:r>
            <a:r>
              <a:rPr lang="en-US" altLang="zh-CN">
                <a:sym typeface="+mn-ea"/>
              </a:rPr>
              <a:t>”</a:t>
            </a:r>
            <a:r>
              <a:rPr lang="zh-CN" altLang="en-US">
                <a:sym typeface="+mn-ea"/>
              </a:rPr>
              <a:t>工作发挥了关键作用。</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2971050" y="2172960"/>
            <a:ext cx="6249900" cy="1977390"/>
          </a:xfrm>
          <a:prstGeom prst="rect">
            <a:avLst/>
          </a:prstGeom>
        </p:spPr>
        <p:txBody>
          <a:bodyPr vert="horz" wrap="square" lIns="91440" tIns="45720" rIns="91440" bIns="45720" rtlCol="0" anchor="t" anchorCtr="1">
            <a:noAutofit/>
          </a:bodyPr>
          <a:lstStyle/>
          <a:p>
            <a:pPr algn="ctr">
              <a:lnSpc>
                <a:spcPct val="120000"/>
              </a:lnSpc>
            </a:pPr>
            <a:r>
              <a:rPr lang="zh-CN" altLang="en-US" sz="4950" b="1" dirty="0">
                <a:solidFill>
                  <a:srgbClr val="FFFFB3">
                    <a:alpha val="100000"/>
                  </a:srgbClr>
                </a:solidFill>
                <a:latin typeface="微软雅黑" panose="020B0503020204020204" charset="-122"/>
                <a:ea typeface="微软雅黑" panose="020B0503020204020204" charset="-122"/>
                <a:cs typeface="微软雅黑" panose="020B0503020204020204" charset="-122"/>
              </a:rPr>
              <a:t>“</a:t>
            </a:r>
            <a:r>
              <a:rPr lang="en-US" sz="4950" b="1" dirty="0" err="1">
                <a:solidFill>
                  <a:srgbClr val="FFFFB3">
                    <a:alpha val="100000"/>
                  </a:srgbClr>
                </a:solidFill>
                <a:latin typeface="微软雅黑" panose="020B0503020204020204" charset="-122"/>
                <a:ea typeface="微软雅黑" panose="020B0503020204020204" charset="-122"/>
                <a:cs typeface="微软雅黑" panose="020B0503020204020204" charset="-122"/>
              </a:rPr>
              <a:t>送瘟神”与新中国公共卫生事业</a:t>
            </a:r>
            <a:endParaRPr lang="en-US" sz="4950" b="1" dirty="0">
              <a:solidFill>
                <a:srgbClr val="FFFFB3">
                  <a:alpha val="100000"/>
                </a:srgbClr>
              </a:solidFill>
              <a:latin typeface="微软雅黑" panose="020B0503020204020204" charset="-122"/>
              <a:ea typeface="微软雅黑" panose="020B0503020204020204" charset="-122"/>
              <a:cs typeface="微软雅黑" panose="020B0503020204020204" charset="-122"/>
            </a:endParaRPr>
          </a:p>
        </p:txBody>
      </p:sp>
      <p:sp>
        <p:nvSpPr>
          <p:cNvPr id="3" name="AutoShape 3"/>
          <p:cNvSpPr/>
          <p:nvPr/>
        </p:nvSpPr>
        <p:spPr>
          <a:xfrm>
            <a:off x="3372951" y="4479967"/>
            <a:ext cx="2056587" cy="434059"/>
          </a:xfrm>
          <a:prstGeom prst="rect">
            <a:avLst/>
          </a:prstGeom>
          <a:noFill/>
        </p:spPr>
        <p:txBody>
          <a:bodyPr vert="horz" wrap="square" lIns="66008" tIns="33052" rIns="66008" bIns="33052" rtlCol="0" anchor="ctr" anchorCtr="0">
            <a:noAutofit/>
          </a:bodyPr>
          <a:lstStyle/>
          <a:p>
            <a:pPr algn="l">
              <a:lnSpc>
                <a:spcPct val="120000"/>
              </a:lnSpc>
              <a:defRPr/>
            </a:pPr>
            <a:r>
              <a:rPr lang="en-US" sz="1800" dirty="0" err="1">
                <a:solidFill>
                  <a:srgbClr val="FFFFB3">
                    <a:alpha val="100000"/>
                  </a:srgbClr>
                </a:solidFill>
                <a:latin typeface="微软雅黑" panose="020B0503020204020204" charset="-122"/>
                <a:ea typeface="微软雅黑" panose="020B0503020204020204" charset="-122"/>
                <a:cs typeface="微软雅黑" panose="020B0503020204020204" charset="-122"/>
              </a:rPr>
              <a:t>汇报人</a:t>
            </a:r>
            <a:r>
              <a:rPr lang="en-US" sz="1800" dirty="0">
                <a:solidFill>
                  <a:srgbClr val="FFFFB3">
                    <a:alpha val="100000"/>
                  </a:srgbClr>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FFFFB3">
                    <a:alpha val="100000"/>
                  </a:srgbClr>
                </a:solidFill>
                <a:latin typeface="微软雅黑" panose="020B0503020204020204" charset="-122"/>
                <a:ea typeface="微软雅黑" panose="020B0503020204020204" charset="-122"/>
                <a:cs typeface="微软雅黑" panose="020B0503020204020204" charset="-122"/>
              </a:rPr>
              <a:t>第九组</a:t>
            </a:r>
            <a:endParaRPr lang="en-US" sz="1100" dirty="0"/>
          </a:p>
        </p:txBody>
      </p:sp>
      <p:sp>
        <p:nvSpPr>
          <p:cNvPr id="4" name="AutoShape 4"/>
          <p:cNvSpPr/>
          <p:nvPr/>
        </p:nvSpPr>
        <p:spPr>
          <a:xfrm>
            <a:off x="6887803" y="4487418"/>
            <a:ext cx="2077143" cy="419156"/>
          </a:xfrm>
          <a:prstGeom prst="rect">
            <a:avLst/>
          </a:prstGeom>
          <a:noFill/>
        </p:spPr>
        <p:txBody>
          <a:bodyPr vert="horz" wrap="square" lIns="66008" tIns="33052" rIns="66008" bIns="33052" rtlCol="0" anchor="ctr" anchorCtr="0">
            <a:noAutofit/>
          </a:bodyPr>
          <a:lstStyle/>
          <a:p>
            <a:pPr algn="l">
              <a:lnSpc>
                <a:spcPct val="120000"/>
              </a:lnSpc>
              <a:defRPr/>
            </a:pPr>
            <a:r>
              <a:rPr lang="en-US" sz="1800" dirty="0">
                <a:solidFill>
                  <a:srgbClr val="FFFFB3">
                    <a:alpha val="100000"/>
                  </a:srgbClr>
                </a:solidFill>
                <a:latin typeface="微软雅黑" panose="020B0503020204020204" charset="-122"/>
                <a:ea typeface="微软雅黑" panose="020B0503020204020204" charset="-122"/>
                <a:cs typeface="微软雅黑" panose="020B0503020204020204" charset="-122"/>
              </a:rPr>
              <a:t>2024-04-02</a:t>
            </a:r>
            <a:endParaRPr lang="en-US" sz="1100" dirty="0"/>
          </a:p>
        </p:txBody>
      </p:sp>
      <p:sp>
        <p:nvSpPr>
          <p:cNvPr id="7" name="AutoShape 7"/>
          <p:cNvSpPr/>
          <p:nvPr/>
        </p:nvSpPr>
        <p:spPr>
          <a:xfrm>
            <a:off x="4524375" y="1555068"/>
            <a:ext cx="3262273" cy="419156"/>
          </a:xfrm>
          <a:prstGeom prst="rect">
            <a:avLst/>
          </a:prstGeom>
          <a:noFill/>
        </p:spPr>
        <p:txBody>
          <a:bodyPr vert="horz" wrap="square" lIns="66008" tIns="33052" rIns="66008" bIns="33052" rtlCol="0" anchor="t" anchorCtr="1">
            <a:noAutofit/>
          </a:bodyPr>
          <a:lstStyle/>
          <a:p>
            <a:pPr algn="ctr">
              <a:defRPr/>
            </a:pPr>
            <a:endParaRPr lang="en-US"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2480108" y="1287672"/>
            <a:ext cx="7377949" cy="1356301"/>
          </a:xfrm>
          <a:prstGeom prst="roundRect">
            <a:avLst>
              <a:gd name="adj" fmla="val 16667"/>
            </a:avLst>
          </a:prstGeom>
          <a:solidFill>
            <a:schemeClr val="accent1">
              <a:alpha val="100000"/>
            </a:schemeClr>
          </a:solidFill>
        </p:spPr>
      </p:sp>
      <p:sp>
        <p:nvSpPr>
          <p:cNvPr id="3" name="TextBox 3"/>
          <p:cNvSpPr txBox="1"/>
          <p:nvPr/>
        </p:nvSpPr>
        <p:spPr>
          <a:xfrm>
            <a:off x="3025751" y="1468427"/>
            <a:ext cx="6286664" cy="994791"/>
          </a:xfrm>
          <a:prstGeom prst="rect">
            <a:avLst/>
          </a:prstGeom>
        </p:spPr>
        <p:txBody>
          <a:bodyPr vert="horz" wrap="square" lIns="114300" tIns="57150" rIns="114300" bIns="57150" rtlCol="0" anchor="ctr" anchorCtr="0">
            <a:normAutofit/>
          </a:bodyPr>
          <a:lstStyle/>
          <a:p>
            <a:pPr>
              <a:lnSpc>
                <a:spcPct val="120000"/>
              </a:lnSpc>
            </a:pPr>
            <a:r>
              <a:rPr lang="en-US" sz="1500">
                <a:solidFill>
                  <a:srgbClr val="FFFFFF">
                    <a:alpha val="100000"/>
                  </a:srgbClr>
                </a:solidFill>
                <a:latin typeface="微软雅黑" panose="020B0503020204020204" charset="-122"/>
                <a:ea typeface="微软雅黑" panose="020B0503020204020204" charset="-122"/>
                <a:cs typeface="微软雅黑" panose="020B0503020204020204" charset="-122"/>
              </a:rPr>
              <a:t>制定科学消灭钉螺的计划</a:t>
            </a:r>
            <a:endParaRPr lang="en-US" sz="150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4" name="AutoShape 4"/>
          <p:cNvSpPr/>
          <p:nvPr/>
        </p:nvSpPr>
        <p:spPr>
          <a:xfrm>
            <a:off x="999470" y="1050728"/>
            <a:ext cx="2132497" cy="1830189"/>
          </a:xfrm>
          <a:prstGeom prst="hexagon">
            <a:avLst>
              <a:gd name="adj" fmla="val 25000"/>
              <a:gd name="vf" fmla="val 115470"/>
            </a:avLst>
          </a:prstGeom>
          <a:solidFill>
            <a:schemeClr val="accent1">
              <a:alpha val="100000"/>
            </a:schemeClr>
          </a:solidFill>
        </p:spPr>
      </p:sp>
      <p:sp>
        <p:nvSpPr>
          <p:cNvPr id="5" name="AutoShape 5"/>
          <p:cNvSpPr/>
          <p:nvPr/>
        </p:nvSpPr>
        <p:spPr>
          <a:xfrm>
            <a:off x="2480108" y="3069093"/>
            <a:ext cx="7377949" cy="1356301"/>
          </a:xfrm>
          <a:prstGeom prst="roundRect">
            <a:avLst>
              <a:gd name="adj" fmla="val 16667"/>
            </a:avLst>
          </a:prstGeom>
          <a:solidFill>
            <a:schemeClr val="accent1">
              <a:alpha val="100000"/>
            </a:schemeClr>
          </a:solidFill>
        </p:spPr>
      </p:sp>
      <p:sp>
        <p:nvSpPr>
          <p:cNvPr id="6" name="TextBox 6"/>
          <p:cNvSpPr txBox="1"/>
          <p:nvPr/>
        </p:nvSpPr>
        <p:spPr>
          <a:xfrm>
            <a:off x="2773369" y="3249848"/>
            <a:ext cx="6286500" cy="971550"/>
          </a:xfrm>
          <a:prstGeom prst="rect">
            <a:avLst/>
          </a:prstGeom>
        </p:spPr>
        <p:txBody>
          <a:bodyPr vert="horz" wrap="square" lIns="114300" tIns="57150" rIns="114300" bIns="57150" rtlCol="0" anchor="ctr" anchorCtr="0">
            <a:normAutofit/>
          </a:bodyPr>
          <a:lstStyle/>
          <a:p>
            <a:pPr algn="l">
              <a:lnSpc>
                <a:spcPct val="120000"/>
              </a:lnSpc>
            </a:pPr>
            <a:r>
              <a:rPr lang="en-US" sz="1500">
                <a:solidFill>
                  <a:srgbClr val="FFFFFF">
                    <a:alpha val="100000"/>
                  </a:srgbClr>
                </a:solidFill>
                <a:latin typeface="微软雅黑" panose="020B0503020204020204" charset="-122"/>
                <a:ea typeface="微软雅黑" panose="020B0503020204020204" charset="-122"/>
                <a:cs typeface="微软雅黑" panose="020B0503020204020204" charset="-122"/>
              </a:rPr>
              <a:t>钉螺作为血吸虫病的唯一中间宿主，其消灭对控制疾病传播至关重要。</a:t>
            </a:r>
            <a:endParaRPr lang="en-US" sz="150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7" name="AutoShape 7"/>
          <p:cNvSpPr/>
          <p:nvPr/>
        </p:nvSpPr>
        <p:spPr>
          <a:xfrm>
            <a:off x="9060033" y="2832149"/>
            <a:ext cx="2132497" cy="1830189"/>
          </a:xfrm>
          <a:prstGeom prst="hexagon">
            <a:avLst>
              <a:gd name="adj" fmla="val 25000"/>
              <a:gd name="vf" fmla="val 115470"/>
            </a:avLst>
          </a:prstGeom>
          <a:solidFill>
            <a:schemeClr val="accent1">
              <a:alpha val="100000"/>
            </a:schemeClr>
          </a:solidFill>
        </p:spPr>
      </p:sp>
      <p:sp>
        <p:nvSpPr>
          <p:cNvPr id="8" name="AutoShape 8"/>
          <p:cNvSpPr/>
          <p:nvPr/>
        </p:nvSpPr>
        <p:spPr>
          <a:xfrm>
            <a:off x="2480108" y="4850514"/>
            <a:ext cx="7377949" cy="1356301"/>
          </a:xfrm>
          <a:prstGeom prst="roundRect">
            <a:avLst>
              <a:gd name="adj" fmla="val 16667"/>
            </a:avLst>
          </a:prstGeom>
          <a:solidFill>
            <a:schemeClr val="accent1">
              <a:alpha val="100000"/>
            </a:schemeClr>
          </a:solidFill>
        </p:spPr>
      </p:sp>
      <p:sp>
        <p:nvSpPr>
          <p:cNvPr id="9" name="TextBox 9"/>
          <p:cNvSpPr txBox="1"/>
          <p:nvPr/>
        </p:nvSpPr>
        <p:spPr>
          <a:xfrm>
            <a:off x="3025751" y="5031268"/>
            <a:ext cx="6286664" cy="994791"/>
          </a:xfrm>
          <a:prstGeom prst="rect">
            <a:avLst/>
          </a:prstGeom>
        </p:spPr>
        <p:txBody>
          <a:bodyPr vert="horz" wrap="square" lIns="114300" tIns="57150" rIns="114300" bIns="57150" rtlCol="0" anchor="ctr" anchorCtr="0">
            <a:normAutofit/>
          </a:bodyPr>
          <a:lstStyle/>
          <a:p>
            <a:pPr>
              <a:lnSpc>
                <a:spcPct val="120000"/>
              </a:lnSpc>
            </a:pPr>
            <a:r>
              <a:rPr lang="en-US" sz="1500">
                <a:solidFill>
                  <a:srgbClr val="FFFFFF">
                    <a:alpha val="100000"/>
                  </a:srgbClr>
                </a:solidFill>
                <a:latin typeface="微软雅黑" panose="020B0503020204020204" charset="-122"/>
                <a:ea typeface="微软雅黑" panose="020B0503020204020204" charset="-122"/>
                <a:cs typeface="微软雅黑" panose="020B0503020204020204" charset="-122"/>
              </a:rPr>
              <a:t>通过科学调查和研究，制定了针对性的消灭计划，如填埋法、药物灭螺等。</a:t>
            </a:r>
            <a:endParaRPr lang="en-US" sz="150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0" name="AutoShape 10"/>
          <p:cNvSpPr/>
          <p:nvPr/>
        </p:nvSpPr>
        <p:spPr>
          <a:xfrm>
            <a:off x="999470" y="4613570"/>
            <a:ext cx="2132497" cy="1830189"/>
          </a:xfrm>
          <a:prstGeom prst="hexagon">
            <a:avLst>
              <a:gd name="adj" fmla="val 25000"/>
              <a:gd name="vf" fmla="val 115470"/>
            </a:avLst>
          </a:prstGeom>
          <a:solidFill>
            <a:schemeClr val="accent1">
              <a:alpha val="100000"/>
            </a:schemeClr>
          </a:solidFill>
        </p:spPr>
      </p:sp>
      <p:pic>
        <p:nvPicPr>
          <p:cNvPr id="11" name="Picture 11"/>
          <p:cNvPicPr>
            <a:picLocks noChangeAspect="1"/>
          </p:cNvPicPr>
          <p:nvPr/>
        </p:nvPicPr>
        <p:blipFill>
          <a:blip r:embed="rId2" cstate="print">
            <a:extLst>
              <a:ext uri="{28A0092B-C50C-407E-A947-70E740481C1C}">
                <a14:useLocalDpi xmlns:a14="http://schemas.microsoft.com/office/drawing/2010/main" val="0"/>
              </a:ext>
            </a:extLst>
          </a:blip>
          <a:srcRect l="7065" r="7065"/>
          <a:stretch>
            <a:fillRect/>
          </a:stretch>
        </p:blipFill>
        <p:spPr>
          <a:xfrm>
            <a:off x="1099415" y="1124574"/>
            <a:ext cx="1926336" cy="1682496"/>
          </a:xfrm>
          <a:prstGeom prst="hexagon">
            <a:avLst/>
          </a:prstGeom>
        </p:spPr>
      </p:pic>
      <p:pic>
        <p:nvPicPr>
          <p:cNvPr id="12" name="Picture 12"/>
          <p:cNvPicPr>
            <a:picLocks noChangeAspect="1"/>
          </p:cNvPicPr>
          <p:nvPr/>
        </p:nvPicPr>
        <p:blipFill>
          <a:blip r:embed="rId3" cstate="print">
            <a:extLst>
              <a:ext uri="{28A0092B-C50C-407E-A947-70E740481C1C}">
                <a14:useLocalDpi xmlns:a14="http://schemas.microsoft.com/office/drawing/2010/main" val="0"/>
              </a:ext>
            </a:extLst>
          </a:blip>
          <a:srcRect l="7843" r="7843"/>
          <a:stretch>
            <a:fillRect/>
          </a:stretch>
        </p:blipFill>
        <p:spPr>
          <a:xfrm>
            <a:off x="9163113" y="2905301"/>
            <a:ext cx="1926336" cy="1682496"/>
          </a:xfrm>
          <a:prstGeom prst="hexagon">
            <a:avLst/>
          </a:prstGeom>
        </p:spPr>
      </p:pic>
      <p:pic>
        <p:nvPicPr>
          <p:cNvPr id="13" name="Picture 13"/>
          <p:cNvPicPr>
            <a:picLocks noChangeAspect="1"/>
          </p:cNvPicPr>
          <p:nvPr/>
        </p:nvPicPr>
        <p:blipFill>
          <a:blip r:embed="rId4">
            <a:extLst>
              <a:ext uri="{28A0092B-C50C-407E-A947-70E740481C1C}">
                <a14:useLocalDpi xmlns:a14="http://schemas.microsoft.com/office/drawing/2010/main" val="0"/>
              </a:ext>
            </a:extLst>
          </a:blip>
          <a:srcRect t="19222" b="19222"/>
          <a:stretch>
            <a:fillRect/>
          </a:stretch>
        </p:blipFill>
        <p:spPr>
          <a:xfrm>
            <a:off x="1099415" y="4686721"/>
            <a:ext cx="1926336" cy="1682496"/>
          </a:xfrm>
          <a:prstGeom prst="hexagon">
            <a:avLst/>
          </a:prstGeom>
        </p:spPr>
      </p:pic>
      <p:grpSp>
        <p:nvGrpSpPr>
          <p:cNvPr id="14" name="Group 14"/>
          <p:cNvGrpSpPr/>
          <p:nvPr/>
        </p:nvGrpSpPr>
        <p:grpSpPr>
          <a:xfrm>
            <a:off x="454963" y="93878"/>
            <a:ext cx="10641129" cy="914400"/>
            <a:chOff x="454963" y="93878"/>
            <a:chExt cx="10641129" cy="914400"/>
          </a:xfrm>
        </p:grpSpPr>
        <p:sp>
          <p:nvSpPr>
            <p:cNvPr id="15" name="AutoShape 15"/>
            <p:cNvSpPr/>
            <p:nvPr/>
          </p:nvSpPr>
          <p:spPr>
            <a:xfrm>
              <a:off x="454963" y="331168"/>
              <a:ext cx="84147" cy="84147"/>
            </a:xfrm>
            <a:prstGeom prst="ellipse">
              <a:avLst/>
            </a:prstGeom>
            <a:solidFill>
              <a:schemeClr val="accent1">
                <a:alpha val="100000"/>
              </a:schemeClr>
            </a:solidFill>
          </p:spPr>
        </p:sp>
        <p:sp>
          <p:nvSpPr>
            <p:cNvPr id="16" name="AutoShape 16"/>
            <p:cNvSpPr/>
            <p:nvPr/>
          </p:nvSpPr>
          <p:spPr>
            <a:xfrm>
              <a:off x="575049" y="337743"/>
              <a:ext cx="78137" cy="78137"/>
            </a:xfrm>
            <a:prstGeom prst="ellipse">
              <a:avLst/>
            </a:prstGeom>
            <a:solidFill>
              <a:schemeClr val="accent1">
                <a:alpha val="80000"/>
              </a:schemeClr>
            </a:solidFill>
          </p:spPr>
        </p:sp>
        <p:sp>
          <p:nvSpPr>
            <p:cNvPr id="17" name="AutoShape 17"/>
            <p:cNvSpPr/>
            <p:nvPr/>
          </p:nvSpPr>
          <p:spPr>
            <a:xfrm>
              <a:off x="689125" y="339460"/>
              <a:ext cx="74704" cy="74704"/>
            </a:xfrm>
            <a:prstGeom prst="ellipse">
              <a:avLst/>
            </a:prstGeom>
            <a:solidFill>
              <a:schemeClr val="accent1">
                <a:alpha val="60000"/>
              </a:schemeClr>
            </a:solidFill>
          </p:spPr>
        </p:sp>
        <p:sp>
          <p:nvSpPr>
            <p:cNvPr id="18" name="AutoShape 18"/>
            <p:cNvSpPr/>
            <p:nvPr/>
          </p:nvSpPr>
          <p:spPr>
            <a:xfrm>
              <a:off x="799768" y="348430"/>
              <a:ext cx="69238" cy="69238"/>
            </a:xfrm>
            <a:prstGeom prst="ellipse">
              <a:avLst/>
            </a:prstGeom>
            <a:solidFill>
              <a:schemeClr val="accent1">
                <a:alpha val="40000"/>
              </a:schemeClr>
            </a:solidFill>
          </p:spPr>
        </p:sp>
        <p:sp>
          <p:nvSpPr>
            <p:cNvPr id="19" name="AutoShape 19"/>
            <p:cNvSpPr/>
            <p:nvPr/>
          </p:nvSpPr>
          <p:spPr>
            <a:xfrm>
              <a:off x="904945" y="344297"/>
              <a:ext cx="65594" cy="65594"/>
            </a:xfrm>
            <a:prstGeom prst="ellipse">
              <a:avLst/>
            </a:prstGeom>
            <a:solidFill>
              <a:schemeClr val="accent1">
                <a:alpha val="20000"/>
              </a:schemeClr>
            </a:solidFill>
          </p:spPr>
        </p:sp>
        <p:sp>
          <p:nvSpPr>
            <p:cNvPr id="20" name="AutoShape 20"/>
            <p:cNvSpPr/>
            <p:nvPr/>
          </p:nvSpPr>
          <p:spPr>
            <a:xfrm>
              <a:off x="454963" y="448942"/>
              <a:ext cx="84147" cy="84147"/>
            </a:xfrm>
            <a:prstGeom prst="ellipse">
              <a:avLst/>
            </a:prstGeom>
            <a:solidFill>
              <a:schemeClr val="accent1">
                <a:alpha val="100000"/>
              </a:schemeClr>
            </a:solidFill>
          </p:spPr>
        </p:sp>
        <p:sp>
          <p:nvSpPr>
            <p:cNvPr id="21" name="AutoShape 21"/>
            <p:cNvSpPr/>
            <p:nvPr/>
          </p:nvSpPr>
          <p:spPr>
            <a:xfrm>
              <a:off x="575049" y="455517"/>
              <a:ext cx="78137" cy="78137"/>
            </a:xfrm>
            <a:prstGeom prst="ellipse">
              <a:avLst/>
            </a:prstGeom>
            <a:solidFill>
              <a:schemeClr val="accent1">
                <a:alpha val="80000"/>
              </a:schemeClr>
            </a:solidFill>
          </p:spPr>
        </p:sp>
        <p:sp>
          <p:nvSpPr>
            <p:cNvPr id="22" name="AutoShape 22"/>
            <p:cNvSpPr/>
            <p:nvPr/>
          </p:nvSpPr>
          <p:spPr>
            <a:xfrm>
              <a:off x="689125" y="457233"/>
              <a:ext cx="74704" cy="74704"/>
            </a:xfrm>
            <a:prstGeom prst="ellipse">
              <a:avLst/>
            </a:prstGeom>
            <a:solidFill>
              <a:schemeClr val="accent1">
                <a:alpha val="60000"/>
              </a:schemeClr>
            </a:solidFill>
          </p:spPr>
        </p:sp>
        <p:sp>
          <p:nvSpPr>
            <p:cNvPr id="23" name="AutoShape 23"/>
            <p:cNvSpPr/>
            <p:nvPr/>
          </p:nvSpPr>
          <p:spPr>
            <a:xfrm>
              <a:off x="799768" y="466203"/>
              <a:ext cx="69238" cy="69238"/>
            </a:xfrm>
            <a:prstGeom prst="ellipse">
              <a:avLst/>
            </a:prstGeom>
            <a:solidFill>
              <a:schemeClr val="accent1">
                <a:alpha val="40000"/>
              </a:schemeClr>
            </a:solidFill>
          </p:spPr>
        </p:sp>
        <p:sp>
          <p:nvSpPr>
            <p:cNvPr id="24" name="AutoShape 24"/>
            <p:cNvSpPr/>
            <p:nvPr/>
          </p:nvSpPr>
          <p:spPr>
            <a:xfrm>
              <a:off x="904945" y="462070"/>
              <a:ext cx="65594" cy="65594"/>
            </a:xfrm>
            <a:prstGeom prst="ellipse">
              <a:avLst/>
            </a:prstGeom>
            <a:solidFill>
              <a:schemeClr val="accent1">
                <a:alpha val="20000"/>
              </a:schemeClr>
            </a:solidFill>
          </p:spPr>
        </p:sp>
        <p:sp>
          <p:nvSpPr>
            <p:cNvPr id="25" name="AutoShape 25"/>
            <p:cNvSpPr/>
            <p:nvPr/>
          </p:nvSpPr>
          <p:spPr>
            <a:xfrm>
              <a:off x="454963" y="566715"/>
              <a:ext cx="84147" cy="84147"/>
            </a:xfrm>
            <a:prstGeom prst="ellipse">
              <a:avLst/>
            </a:prstGeom>
            <a:solidFill>
              <a:schemeClr val="accent1">
                <a:alpha val="100000"/>
              </a:schemeClr>
            </a:solidFill>
          </p:spPr>
        </p:sp>
        <p:sp>
          <p:nvSpPr>
            <p:cNvPr id="26" name="AutoShape 26"/>
            <p:cNvSpPr/>
            <p:nvPr/>
          </p:nvSpPr>
          <p:spPr>
            <a:xfrm>
              <a:off x="575049" y="573291"/>
              <a:ext cx="78137" cy="78137"/>
            </a:xfrm>
            <a:prstGeom prst="ellipse">
              <a:avLst/>
            </a:prstGeom>
            <a:solidFill>
              <a:schemeClr val="accent1">
                <a:alpha val="80000"/>
              </a:schemeClr>
            </a:solidFill>
          </p:spPr>
        </p:sp>
        <p:sp>
          <p:nvSpPr>
            <p:cNvPr id="27" name="AutoShape 27"/>
            <p:cNvSpPr/>
            <p:nvPr/>
          </p:nvSpPr>
          <p:spPr>
            <a:xfrm>
              <a:off x="689125" y="575007"/>
              <a:ext cx="74704" cy="74704"/>
            </a:xfrm>
            <a:prstGeom prst="ellipse">
              <a:avLst/>
            </a:prstGeom>
            <a:solidFill>
              <a:schemeClr val="accent1">
                <a:alpha val="60000"/>
              </a:schemeClr>
            </a:solidFill>
          </p:spPr>
        </p:sp>
        <p:sp>
          <p:nvSpPr>
            <p:cNvPr id="28" name="AutoShape 28"/>
            <p:cNvSpPr/>
            <p:nvPr/>
          </p:nvSpPr>
          <p:spPr>
            <a:xfrm>
              <a:off x="799768" y="583977"/>
              <a:ext cx="69238" cy="69238"/>
            </a:xfrm>
            <a:prstGeom prst="ellipse">
              <a:avLst/>
            </a:prstGeom>
            <a:solidFill>
              <a:schemeClr val="accent1">
                <a:alpha val="40000"/>
              </a:schemeClr>
            </a:solidFill>
          </p:spPr>
        </p:sp>
        <p:sp>
          <p:nvSpPr>
            <p:cNvPr id="29" name="AutoShape 29"/>
            <p:cNvSpPr/>
            <p:nvPr/>
          </p:nvSpPr>
          <p:spPr>
            <a:xfrm>
              <a:off x="904945" y="579844"/>
              <a:ext cx="65594" cy="65594"/>
            </a:xfrm>
            <a:prstGeom prst="ellipse">
              <a:avLst/>
            </a:prstGeom>
            <a:solidFill>
              <a:schemeClr val="accent1">
                <a:alpha val="20000"/>
              </a:schemeClr>
            </a:solidFill>
          </p:spPr>
        </p:sp>
        <p:sp>
          <p:nvSpPr>
            <p:cNvPr id="30" name="AutoShape 30"/>
            <p:cNvSpPr/>
            <p:nvPr/>
          </p:nvSpPr>
          <p:spPr>
            <a:xfrm>
              <a:off x="454963" y="684489"/>
              <a:ext cx="84147" cy="84147"/>
            </a:xfrm>
            <a:prstGeom prst="ellipse">
              <a:avLst/>
            </a:prstGeom>
            <a:solidFill>
              <a:schemeClr val="accent1">
                <a:alpha val="100000"/>
              </a:schemeClr>
            </a:solidFill>
          </p:spPr>
        </p:sp>
        <p:sp>
          <p:nvSpPr>
            <p:cNvPr id="31" name="AutoShape 31"/>
            <p:cNvSpPr/>
            <p:nvPr/>
          </p:nvSpPr>
          <p:spPr>
            <a:xfrm>
              <a:off x="575049" y="691064"/>
              <a:ext cx="78137" cy="78137"/>
            </a:xfrm>
            <a:prstGeom prst="ellipse">
              <a:avLst/>
            </a:prstGeom>
            <a:solidFill>
              <a:schemeClr val="accent1">
                <a:alpha val="80000"/>
              </a:schemeClr>
            </a:solidFill>
          </p:spPr>
        </p:sp>
        <p:sp>
          <p:nvSpPr>
            <p:cNvPr id="32" name="AutoShape 32"/>
            <p:cNvSpPr/>
            <p:nvPr/>
          </p:nvSpPr>
          <p:spPr>
            <a:xfrm>
              <a:off x="689125" y="692781"/>
              <a:ext cx="74704" cy="74704"/>
            </a:xfrm>
            <a:prstGeom prst="ellipse">
              <a:avLst/>
            </a:prstGeom>
            <a:solidFill>
              <a:schemeClr val="accent1">
                <a:alpha val="60000"/>
              </a:schemeClr>
            </a:solidFill>
          </p:spPr>
        </p:sp>
        <p:sp>
          <p:nvSpPr>
            <p:cNvPr id="33" name="AutoShape 33"/>
            <p:cNvSpPr/>
            <p:nvPr/>
          </p:nvSpPr>
          <p:spPr>
            <a:xfrm>
              <a:off x="799768" y="701751"/>
              <a:ext cx="69238" cy="69238"/>
            </a:xfrm>
            <a:prstGeom prst="ellipse">
              <a:avLst/>
            </a:prstGeom>
            <a:solidFill>
              <a:schemeClr val="accent1">
                <a:alpha val="40000"/>
              </a:schemeClr>
            </a:solidFill>
          </p:spPr>
        </p:sp>
        <p:sp>
          <p:nvSpPr>
            <p:cNvPr id="34" name="AutoShape 34"/>
            <p:cNvSpPr/>
            <p:nvPr/>
          </p:nvSpPr>
          <p:spPr>
            <a:xfrm>
              <a:off x="904945" y="697618"/>
              <a:ext cx="65594" cy="65594"/>
            </a:xfrm>
            <a:prstGeom prst="ellipse">
              <a:avLst/>
            </a:prstGeom>
            <a:solidFill>
              <a:schemeClr val="accent1">
                <a:alpha val="20000"/>
              </a:schemeClr>
            </a:solidFill>
          </p:spPr>
        </p:sp>
        <p:sp>
          <p:nvSpPr>
            <p:cNvPr id="35" name="TextBox 35"/>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rPr>
                <a:t>转向消灭钉螺的科学计划与执行</a:t>
              </a:r>
              <a:endPar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or 2"/>
          <p:cNvCxnSpPr/>
          <p:nvPr/>
        </p:nvCxnSpPr>
        <p:spPr>
          <a:xfrm>
            <a:off x="1209188" y="1082466"/>
            <a:ext cx="0" cy="5775534"/>
          </a:xfrm>
          <a:prstGeom prst="line">
            <a:avLst/>
          </a:prstGeom>
          <a:ln w="19050">
            <a:solidFill>
              <a:schemeClr val="accent1"/>
            </a:solidFill>
            <a:prstDash val="solid"/>
            <a:headEnd type="oval"/>
            <a:tailEnd type="none"/>
          </a:ln>
        </p:spPr>
        <p:style>
          <a:lnRef idx="0">
            <a:schemeClr val="accent1"/>
          </a:lnRef>
          <a:fillRef idx="1">
            <a:schemeClr val="accent1"/>
          </a:fillRef>
          <a:effectRef idx="0">
            <a:schemeClr val="accent1"/>
          </a:effectRef>
          <a:fontRef idx="minor">
            <a:schemeClr val="lt1"/>
          </a:fontRef>
        </p:style>
      </p:cxnSp>
      <p:sp>
        <p:nvSpPr>
          <p:cNvPr id="3" name="AutoShape 3"/>
          <p:cNvSpPr/>
          <p:nvPr/>
        </p:nvSpPr>
        <p:spPr>
          <a:xfrm>
            <a:off x="873196" y="1332346"/>
            <a:ext cx="669478" cy="669478"/>
          </a:xfrm>
          <a:prstGeom prst="ellipse">
            <a:avLst/>
          </a:prstGeom>
          <a:solidFill>
            <a:schemeClr val="accent2">
              <a:alpha val="42000"/>
            </a:schemeClr>
          </a:solidFill>
        </p:spPr>
      </p:sp>
      <p:sp>
        <p:nvSpPr>
          <p:cNvPr id="4" name="AutoShape 4"/>
          <p:cNvSpPr/>
          <p:nvPr/>
        </p:nvSpPr>
        <p:spPr>
          <a:xfrm>
            <a:off x="988282" y="1447432"/>
            <a:ext cx="439305" cy="439305"/>
          </a:xfrm>
          <a:prstGeom prst="ellipse">
            <a:avLst/>
          </a:prstGeom>
          <a:solidFill>
            <a:schemeClr val="accent1">
              <a:alpha val="100000"/>
            </a:schemeClr>
          </a:solidFill>
        </p:spPr>
      </p:sp>
      <p:sp>
        <p:nvSpPr>
          <p:cNvPr id="5" name="AutoShape 5"/>
          <p:cNvSpPr/>
          <p:nvPr/>
        </p:nvSpPr>
        <p:spPr>
          <a:xfrm>
            <a:off x="2152036" y="1308906"/>
            <a:ext cx="9189734" cy="644550"/>
          </a:xfrm>
          <a:prstGeom prst="roundRect">
            <a:avLst/>
          </a:prstGeom>
          <a:solidFill>
            <a:schemeClr val="accent2">
              <a:alpha val="100000"/>
            </a:schemeClr>
          </a:solidFill>
        </p:spPr>
      </p:sp>
      <p:sp>
        <p:nvSpPr>
          <p:cNvPr id="6" name="AutoShape 6"/>
          <p:cNvSpPr/>
          <p:nvPr/>
        </p:nvSpPr>
        <p:spPr>
          <a:xfrm rot="-5400000">
            <a:off x="1919801" y="1473900"/>
            <a:ext cx="276816" cy="314563"/>
          </a:xfrm>
          <a:prstGeom prst="triangle">
            <a:avLst/>
          </a:prstGeom>
          <a:solidFill>
            <a:schemeClr val="accent2">
              <a:alpha val="100000"/>
            </a:schemeClr>
          </a:solidFill>
        </p:spPr>
      </p:sp>
      <p:sp>
        <p:nvSpPr>
          <p:cNvPr id="7" name="AutoShape 7"/>
          <p:cNvSpPr/>
          <p:nvPr/>
        </p:nvSpPr>
        <p:spPr>
          <a:xfrm>
            <a:off x="2152036" y="3067327"/>
            <a:ext cx="9189734" cy="644550"/>
          </a:xfrm>
          <a:prstGeom prst="roundRect">
            <a:avLst/>
          </a:prstGeom>
          <a:solidFill>
            <a:schemeClr val="accent2">
              <a:alpha val="100000"/>
            </a:schemeClr>
          </a:solidFill>
        </p:spPr>
      </p:sp>
      <p:sp>
        <p:nvSpPr>
          <p:cNvPr id="8" name="AutoShape 8"/>
          <p:cNvSpPr/>
          <p:nvPr/>
        </p:nvSpPr>
        <p:spPr>
          <a:xfrm rot="-5400000">
            <a:off x="1919801" y="3232320"/>
            <a:ext cx="276816" cy="314563"/>
          </a:xfrm>
          <a:prstGeom prst="triangle">
            <a:avLst/>
          </a:prstGeom>
          <a:solidFill>
            <a:schemeClr val="accent2">
              <a:alpha val="100000"/>
            </a:schemeClr>
          </a:solidFill>
        </p:spPr>
      </p:sp>
      <p:sp>
        <p:nvSpPr>
          <p:cNvPr id="9" name="AutoShape 9"/>
          <p:cNvSpPr/>
          <p:nvPr/>
        </p:nvSpPr>
        <p:spPr>
          <a:xfrm>
            <a:off x="2152036" y="4825747"/>
            <a:ext cx="9189734" cy="644550"/>
          </a:xfrm>
          <a:prstGeom prst="roundRect">
            <a:avLst/>
          </a:prstGeom>
          <a:solidFill>
            <a:schemeClr val="accent2">
              <a:alpha val="100000"/>
            </a:schemeClr>
          </a:solidFill>
        </p:spPr>
      </p:sp>
      <p:sp>
        <p:nvSpPr>
          <p:cNvPr id="10" name="AutoShape 10"/>
          <p:cNvSpPr/>
          <p:nvPr/>
        </p:nvSpPr>
        <p:spPr>
          <a:xfrm rot="-5400000">
            <a:off x="1919801" y="4990741"/>
            <a:ext cx="276816" cy="314563"/>
          </a:xfrm>
          <a:prstGeom prst="triangle">
            <a:avLst/>
          </a:prstGeom>
          <a:solidFill>
            <a:schemeClr val="accent2">
              <a:alpha val="100000"/>
            </a:schemeClr>
          </a:solidFill>
        </p:spPr>
      </p:sp>
      <p:sp>
        <p:nvSpPr>
          <p:cNvPr id="11" name="TextBox 11"/>
          <p:cNvSpPr txBox="1"/>
          <p:nvPr/>
        </p:nvSpPr>
        <p:spPr>
          <a:xfrm>
            <a:off x="2272111" y="1332346"/>
            <a:ext cx="8763000" cy="554392"/>
          </a:xfrm>
          <a:prstGeom prst="rect">
            <a:avLst/>
          </a:prstGeom>
        </p:spPr>
        <p:txBody>
          <a:bodyPr vert="horz" wrap="square" lIns="0" tIns="0" rIns="0" bIns="0" rtlCol="0" anchor="ctr" anchorCtr="0">
            <a:normAutofit/>
          </a:bodyPr>
          <a:lstStyle/>
          <a:p>
            <a:pPr>
              <a:lnSpc>
                <a:spcPct val="150000"/>
              </a:lnSpc>
            </a:pPr>
            <a:r>
              <a:rPr lang="en-US" sz="1800" b="1">
                <a:solidFill>
                  <a:srgbClr val="FFFFFF">
                    <a:alpha val="100000"/>
                  </a:srgbClr>
                </a:solidFill>
                <a:latin typeface="微软雅黑" panose="020B0503020204020204" charset="-122"/>
                <a:ea typeface="微软雅黑" panose="020B0503020204020204" charset="-122"/>
                <a:cs typeface="微软雅黑" panose="020B0503020204020204" charset="-122"/>
              </a:rPr>
              <a:t>推动医疗资源</a:t>
            </a:r>
            <a:r>
              <a:rPr lang="zh-CN" altLang="en-US" sz="1800" b="1">
                <a:solidFill>
                  <a:srgbClr val="FFFFFF">
                    <a:alpha val="100000"/>
                  </a:srgbClr>
                </a:solidFill>
                <a:latin typeface="微软雅黑" panose="020B0503020204020204" charset="-122"/>
                <a:ea typeface="微软雅黑" panose="020B0503020204020204" charset="-122"/>
                <a:cs typeface="微软雅黑" panose="020B0503020204020204" charset="-122"/>
              </a:rPr>
              <a:t>向农村</a:t>
            </a:r>
            <a:r>
              <a:rPr lang="en-US" sz="1800" b="1">
                <a:solidFill>
                  <a:srgbClr val="FFFFFF">
                    <a:alpha val="100000"/>
                  </a:srgbClr>
                </a:solidFill>
                <a:latin typeface="微软雅黑" panose="020B0503020204020204" charset="-122"/>
                <a:ea typeface="微软雅黑" panose="020B0503020204020204" charset="-122"/>
                <a:cs typeface="微软雅黑" panose="020B0503020204020204" charset="-122"/>
              </a:rPr>
              <a:t>下沉</a:t>
            </a:r>
            <a:endParaRPr lang="en-US" sz="18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2" name="TextBox 12"/>
          <p:cNvSpPr txBox="1"/>
          <p:nvPr/>
        </p:nvSpPr>
        <p:spPr>
          <a:xfrm>
            <a:off x="2260628" y="2068171"/>
            <a:ext cx="8972550" cy="763780"/>
          </a:xfrm>
          <a:prstGeom prst="rect">
            <a:avLst/>
          </a:prstGeom>
        </p:spPr>
        <p:txBody>
          <a:bodyPr vert="horz" wrap="square" lIns="0" tIns="0" rIns="0" bIns="0" rtlCol="0" anchor="t" anchorCtr="0">
            <a:normAutofit/>
          </a:bodyPr>
          <a:lstStyle/>
          <a:p>
            <a:pPr>
              <a:lnSpc>
                <a:spcPct val="140000"/>
              </a:lnSpc>
            </a:pPr>
            <a:r>
              <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  农村合作医疗制度为农民提供了基本医疗服务，</a:t>
            </a:r>
            <a:r>
              <a:rPr lang="en-US" sz="1500" b="1" dirty="0">
                <a:solidFill>
                  <a:schemeClr val="dk1">
                    <a:alpha val="100000"/>
                  </a:schemeClr>
                </a:solidFill>
                <a:latin typeface="微软雅黑" panose="020B0503020204020204" charset="-122"/>
                <a:ea typeface="微软雅黑" panose="020B0503020204020204" charset="-122"/>
                <a:cs typeface="微软雅黑" panose="020B0503020204020204" charset="-122"/>
              </a:rPr>
              <a:t>包括预防保健、疾病治疗等</a:t>
            </a:r>
            <a:r>
              <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。这使得农民可以在自己的社区内获得必要的医疗服务，从而提高了农民的健康水平和生活质量。</a:t>
            </a:r>
            <a:endPar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3" name="TextBox 13"/>
          <p:cNvSpPr txBox="1"/>
          <p:nvPr/>
        </p:nvSpPr>
        <p:spPr>
          <a:xfrm>
            <a:off x="2292537" y="3112406"/>
            <a:ext cx="8763000" cy="554392"/>
          </a:xfrm>
          <a:prstGeom prst="rect">
            <a:avLst/>
          </a:prstGeom>
        </p:spPr>
        <p:txBody>
          <a:bodyPr vert="horz" wrap="square" lIns="0" tIns="0" rIns="0" bIns="0" rtlCol="0" anchor="ctr" anchorCtr="0">
            <a:normAutofit/>
          </a:bodyPr>
          <a:lstStyle/>
          <a:p>
            <a:pPr>
              <a:lnSpc>
                <a:spcPct val="150000"/>
              </a:lnSpc>
            </a:pPr>
            <a:r>
              <a:rPr lang="en-US" sz="1800" b="1">
                <a:solidFill>
                  <a:srgbClr val="FFFFFF">
                    <a:alpha val="100000"/>
                  </a:srgbClr>
                </a:solidFill>
                <a:latin typeface="微软雅黑" panose="020B0503020204020204" charset="-122"/>
                <a:ea typeface="微软雅黑" panose="020B0503020204020204" charset="-122"/>
                <a:cs typeface="微软雅黑" panose="020B0503020204020204" charset="-122"/>
              </a:rPr>
              <a:t>促进地方经济发展</a:t>
            </a:r>
            <a:endParaRPr lang="en-US" sz="18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4" name="TextBox 14"/>
          <p:cNvSpPr txBox="1"/>
          <p:nvPr/>
        </p:nvSpPr>
        <p:spPr>
          <a:xfrm>
            <a:off x="2260628" y="3840062"/>
            <a:ext cx="8972550" cy="763538"/>
          </a:xfrm>
          <a:prstGeom prst="rect">
            <a:avLst/>
          </a:prstGeom>
        </p:spPr>
        <p:txBody>
          <a:bodyPr vert="horz" wrap="square" lIns="0" tIns="0" rIns="0" bIns="0" rtlCol="0" anchor="t" anchorCtr="0">
            <a:normAutofit/>
          </a:bodyPr>
          <a:lstStyle/>
          <a:p>
            <a:pPr>
              <a:lnSpc>
                <a:spcPct val="140000"/>
              </a:lnSpc>
            </a:pPr>
            <a:r>
              <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  农村合作医疗制度不仅提高了农民的健康水平和生活质量，还有利于地方经济的发展。通过组织农民参与医疗活动，可以促进农村的消费和市场活力，推动农村经济的增长。</a:t>
            </a:r>
            <a:endPar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5" name="TextBox 15"/>
          <p:cNvSpPr txBox="1"/>
          <p:nvPr/>
        </p:nvSpPr>
        <p:spPr>
          <a:xfrm>
            <a:off x="2329113" y="4825747"/>
            <a:ext cx="8766979" cy="644550"/>
          </a:xfrm>
          <a:prstGeom prst="rect">
            <a:avLst/>
          </a:prstGeom>
        </p:spPr>
        <p:txBody>
          <a:bodyPr vert="horz" wrap="square" lIns="0" tIns="0" rIns="0" bIns="0" rtlCol="0" anchor="ctr" anchorCtr="0">
            <a:normAutofit/>
          </a:bodyPr>
          <a:lstStyle/>
          <a:p>
            <a:pPr>
              <a:lnSpc>
                <a:spcPct val="150000"/>
              </a:lnSpc>
            </a:pPr>
            <a:r>
              <a:rPr lang="en-US" sz="1800" b="1">
                <a:solidFill>
                  <a:srgbClr val="FFFFFF">
                    <a:alpha val="100000"/>
                  </a:srgbClr>
                </a:solidFill>
                <a:latin typeface="微软雅黑" panose="020B0503020204020204" charset="-122"/>
                <a:ea typeface="微软雅黑" panose="020B0503020204020204" charset="-122"/>
                <a:cs typeface="微软雅黑" panose="020B0503020204020204" charset="-122"/>
              </a:rPr>
              <a:t>提高农民健康意识</a:t>
            </a:r>
            <a:endParaRPr lang="en-US" sz="18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6" name="TextBox 16"/>
          <p:cNvSpPr txBox="1"/>
          <p:nvPr/>
        </p:nvSpPr>
        <p:spPr>
          <a:xfrm>
            <a:off x="2260628" y="5562499"/>
            <a:ext cx="8972550" cy="764985"/>
          </a:xfrm>
          <a:prstGeom prst="rect">
            <a:avLst/>
          </a:prstGeom>
        </p:spPr>
        <p:txBody>
          <a:bodyPr vert="horz" wrap="square" lIns="0" tIns="0" rIns="0" bIns="0" rtlCol="0" anchor="t" anchorCtr="0">
            <a:normAutofit/>
          </a:bodyPr>
          <a:lstStyle/>
          <a:p>
            <a:pPr>
              <a:lnSpc>
                <a:spcPct val="140000"/>
              </a:lnSpc>
            </a:pPr>
            <a:r>
              <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  农村合作医疗制度通过组织农民参与医疗活动和健康宣传，提高了农民的健康意识和自我保健能力。这使得农民更加注重自己的健康状况和生活方式，从而减少了疾病的发生和传播。</a:t>
            </a:r>
            <a:endPar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7" name="AutoShape 17"/>
          <p:cNvSpPr/>
          <p:nvPr/>
        </p:nvSpPr>
        <p:spPr>
          <a:xfrm>
            <a:off x="873196" y="3067327"/>
            <a:ext cx="669478" cy="669478"/>
          </a:xfrm>
          <a:prstGeom prst="ellipse">
            <a:avLst/>
          </a:prstGeom>
          <a:solidFill>
            <a:schemeClr val="accent2">
              <a:alpha val="42000"/>
            </a:schemeClr>
          </a:solidFill>
        </p:spPr>
      </p:sp>
      <p:sp>
        <p:nvSpPr>
          <p:cNvPr id="18" name="AutoShape 18"/>
          <p:cNvSpPr/>
          <p:nvPr/>
        </p:nvSpPr>
        <p:spPr>
          <a:xfrm>
            <a:off x="988282" y="3182413"/>
            <a:ext cx="439305" cy="439305"/>
          </a:xfrm>
          <a:prstGeom prst="ellipse">
            <a:avLst/>
          </a:prstGeom>
          <a:solidFill>
            <a:schemeClr val="accent1">
              <a:alpha val="100000"/>
            </a:schemeClr>
          </a:solidFill>
        </p:spPr>
      </p:sp>
      <p:sp>
        <p:nvSpPr>
          <p:cNvPr id="19" name="AutoShape 19"/>
          <p:cNvSpPr/>
          <p:nvPr/>
        </p:nvSpPr>
        <p:spPr>
          <a:xfrm>
            <a:off x="873196" y="4825747"/>
            <a:ext cx="669478" cy="669478"/>
          </a:xfrm>
          <a:prstGeom prst="ellipse">
            <a:avLst/>
          </a:prstGeom>
          <a:solidFill>
            <a:schemeClr val="accent2">
              <a:alpha val="42000"/>
            </a:schemeClr>
          </a:solidFill>
        </p:spPr>
      </p:sp>
      <p:sp>
        <p:nvSpPr>
          <p:cNvPr id="20" name="AutoShape 20"/>
          <p:cNvSpPr/>
          <p:nvPr/>
        </p:nvSpPr>
        <p:spPr>
          <a:xfrm>
            <a:off x="988282" y="4940833"/>
            <a:ext cx="439305" cy="439305"/>
          </a:xfrm>
          <a:prstGeom prst="ellipse">
            <a:avLst/>
          </a:prstGeom>
          <a:solidFill>
            <a:schemeClr val="accent1">
              <a:alpha val="100000"/>
            </a:schemeClr>
          </a:solidFill>
        </p:spPr>
      </p:sp>
      <p:grpSp>
        <p:nvGrpSpPr>
          <p:cNvPr id="21" name="Group 21"/>
          <p:cNvGrpSpPr/>
          <p:nvPr/>
        </p:nvGrpSpPr>
        <p:grpSpPr>
          <a:xfrm>
            <a:off x="454963" y="93878"/>
            <a:ext cx="10641129" cy="914400"/>
            <a:chOff x="454963" y="93878"/>
            <a:chExt cx="10641129" cy="914400"/>
          </a:xfrm>
        </p:grpSpPr>
        <p:sp>
          <p:nvSpPr>
            <p:cNvPr id="22" name="AutoShape 22"/>
            <p:cNvSpPr/>
            <p:nvPr/>
          </p:nvSpPr>
          <p:spPr>
            <a:xfrm>
              <a:off x="454963" y="331168"/>
              <a:ext cx="84147" cy="84147"/>
            </a:xfrm>
            <a:prstGeom prst="ellipse">
              <a:avLst/>
            </a:prstGeom>
            <a:solidFill>
              <a:schemeClr val="accent1">
                <a:alpha val="100000"/>
              </a:schemeClr>
            </a:solidFill>
          </p:spPr>
        </p:sp>
        <p:sp>
          <p:nvSpPr>
            <p:cNvPr id="23" name="AutoShape 23"/>
            <p:cNvSpPr/>
            <p:nvPr/>
          </p:nvSpPr>
          <p:spPr>
            <a:xfrm>
              <a:off x="575049" y="337743"/>
              <a:ext cx="78137" cy="78137"/>
            </a:xfrm>
            <a:prstGeom prst="ellipse">
              <a:avLst/>
            </a:prstGeom>
            <a:solidFill>
              <a:schemeClr val="accent1">
                <a:alpha val="80000"/>
              </a:schemeClr>
            </a:solidFill>
          </p:spPr>
        </p:sp>
        <p:sp>
          <p:nvSpPr>
            <p:cNvPr id="24" name="AutoShape 24"/>
            <p:cNvSpPr/>
            <p:nvPr/>
          </p:nvSpPr>
          <p:spPr>
            <a:xfrm>
              <a:off x="689125" y="339460"/>
              <a:ext cx="74704" cy="74704"/>
            </a:xfrm>
            <a:prstGeom prst="ellipse">
              <a:avLst/>
            </a:prstGeom>
            <a:solidFill>
              <a:schemeClr val="accent1">
                <a:alpha val="60000"/>
              </a:schemeClr>
            </a:solidFill>
          </p:spPr>
        </p:sp>
        <p:sp>
          <p:nvSpPr>
            <p:cNvPr id="25" name="AutoShape 25"/>
            <p:cNvSpPr/>
            <p:nvPr/>
          </p:nvSpPr>
          <p:spPr>
            <a:xfrm>
              <a:off x="799768" y="348430"/>
              <a:ext cx="69238" cy="69238"/>
            </a:xfrm>
            <a:prstGeom prst="ellipse">
              <a:avLst/>
            </a:prstGeom>
            <a:solidFill>
              <a:schemeClr val="accent1">
                <a:alpha val="40000"/>
              </a:schemeClr>
            </a:solidFill>
          </p:spPr>
        </p:sp>
        <p:sp>
          <p:nvSpPr>
            <p:cNvPr id="26" name="AutoShape 26"/>
            <p:cNvSpPr/>
            <p:nvPr/>
          </p:nvSpPr>
          <p:spPr>
            <a:xfrm>
              <a:off x="904945" y="344297"/>
              <a:ext cx="65594" cy="65594"/>
            </a:xfrm>
            <a:prstGeom prst="ellipse">
              <a:avLst/>
            </a:prstGeom>
            <a:solidFill>
              <a:schemeClr val="accent1">
                <a:alpha val="20000"/>
              </a:schemeClr>
            </a:solidFill>
          </p:spPr>
        </p:sp>
        <p:sp>
          <p:nvSpPr>
            <p:cNvPr id="27" name="AutoShape 27"/>
            <p:cNvSpPr/>
            <p:nvPr/>
          </p:nvSpPr>
          <p:spPr>
            <a:xfrm>
              <a:off x="454963" y="448942"/>
              <a:ext cx="84147" cy="84147"/>
            </a:xfrm>
            <a:prstGeom prst="ellipse">
              <a:avLst/>
            </a:prstGeom>
            <a:solidFill>
              <a:schemeClr val="accent1">
                <a:alpha val="100000"/>
              </a:schemeClr>
            </a:solidFill>
          </p:spPr>
        </p:sp>
        <p:sp>
          <p:nvSpPr>
            <p:cNvPr id="28" name="AutoShape 28"/>
            <p:cNvSpPr/>
            <p:nvPr/>
          </p:nvSpPr>
          <p:spPr>
            <a:xfrm>
              <a:off x="575049" y="455517"/>
              <a:ext cx="78137" cy="78137"/>
            </a:xfrm>
            <a:prstGeom prst="ellipse">
              <a:avLst/>
            </a:prstGeom>
            <a:solidFill>
              <a:schemeClr val="accent1">
                <a:alpha val="80000"/>
              </a:schemeClr>
            </a:solidFill>
          </p:spPr>
        </p:sp>
        <p:sp>
          <p:nvSpPr>
            <p:cNvPr id="29" name="AutoShape 29"/>
            <p:cNvSpPr/>
            <p:nvPr/>
          </p:nvSpPr>
          <p:spPr>
            <a:xfrm>
              <a:off x="689125" y="457233"/>
              <a:ext cx="74704" cy="74704"/>
            </a:xfrm>
            <a:prstGeom prst="ellipse">
              <a:avLst/>
            </a:prstGeom>
            <a:solidFill>
              <a:schemeClr val="accent1">
                <a:alpha val="60000"/>
              </a:schemeClr>
            </a:solidFill>
          </p:spPr>
        </p:sp>
        <p:sp>
          <p:nvSpPr>
            <p:cNvPr id="30" name="AutoShape 30"/>
            <p:cNvSpPr/>
            <p:nvPr/>
          </p:nvSpPr>
          <p:spPr>
            <a:xfrm>
              <a:off x="799768" y="466203"/>
              <a:ext cx="69238" cy="69238"/>
            </a:xfrm>
            <a:prstGeom prst="ellipse">
              <a:avLst/>
            </a:prstGeom>
            <a:solidFill>
              <a:schemeClr val="accent1">
                <a:alpha val="40000"/>
              </a:schemeClr>
            </a:solidFill>
          </p:spPr>
        </p:sp>
        <p:sp>
          <p:nvSpPr>
            <p:cNvPr id="31" name="AutoShape 31"/>
            <p:cNvSpPr/>
            <p:nvPr/>
          </p:nvSpPr>
          <p:spPr>
            <a:xfrm>
              <a:off x="904945" y="462070"/>
              <a:ext cx="65594" cy="65594"/>
            </a:xfrm>
            <a:prstGeom prst="ellipse">
              <a:avLst/>
            </a:prstGeom>
            <a:solidFill>
              <a:schemeClr val="accent1">
                <a:alpha val="20000"/>
              </a:schemeClr>
            </a:solidFill>
          </p:spPr>
        </p:sp>
        <p:sp>
          <p:nvSpPr>
            <p:cNvPr id="32" name="AutoShape 32"/>
            <p:cNvSpPr/>
            <p:nvPr/>
          </p:nvSpPr>
          <p:spPr>
            <a:xfrm>
              <a:off x="454963" y="566715"/>
              <a:ext cx="84147" cy="84147"/>
            </a:xfrm>
            <a:prstGeom prst="ellipse">
              <a:avLst/>
            </a:prstGeom>
            <a:solidFill>
              <a:schemeClr val="accent1">
                <a:alpha val="100000"/>
              </a:schemeClr>
            </a:solidFill>
          </p:spPr>
        </p:sp>
        <p:sp>
          <p:nvSpPr>
            <p:cNvPr id="33" name="AutoShape 33"/>
            <p:cNvSpPr/>
            <p:nvPr/>
          </p:nvSpPr>
          <p:spPr>
            <a:xfrm>
              <a:off x="575049" y="573291"/>
              <a:ext cx="78137" cy="78137"/>
            </a:xfrm>
            <a:prstGeom prst="ellipse">
              <a:avLst/>
            </a:prstGeom>
            <a:solidFill>
              <a:schemeClr val="accent1">
                <a:alpha val="80000"/>
              </a:schemeClr>
            </a:solidFill>
          </p:spPr>
        </p:sp>
        <p:sp>
          <p:nvSpPr>
            <p:cNvPr id="34" name="AutoShape 34"/>
            <p:cNvSpPr/>
            <p:nvPr/>
          </p:nvSpPr>
          <p:spPr>
            <a:xfrm>
              <a:off x="689125" y="575007"/>
              <a:ext cx="74704" cy="74704"/>
            </a:xfrm>
            <a:prstGeom prst="ellipse">
              <a:avLst/>
            </a:prstGeom>
            <a:solidFill>
              <a:schemeClr val="accent1">
                <a:alpha val="60000"/>
              </a:schemeClr>
            </a:solidFill>
          </p:spPr>
        </p:sp>
        <p:sp>
          <p:nvSpPr>
            <p:cNvPr id="35" name="AutoShape 35"/>
            <p:cNvSpPr/>
            <p:nvPr/>
          </p:nvSpPr>
          <p:spPr>
            <a:xfrm>
              <a:off x="799768" y="583977"/>
              <a:ext cx="69238" cy="69238"/>
            </a:xfrm>
            <a:prstGeom prst="ellipse">
              <a:avLst/>
            </a:prstGeom>
            <a:solidFill>
              <a:schemeClr val="accent1">
                <a:alpha val="40000"/>
              </a:schemeClr>
            </a:solidFill>
          </p:spPr>
        </p:sp>
        <p:sp>
          <p:nvSpPr>
            <p:cNvPr id="36" name="AutoShape 36"/>
            <p:cNvSpPr/>
            <p:nvPr/>
          </p:nvSpPr>
          <p:spPr>
            <a:xfrm>
              <a:off x="904945" y="579844"/>
              <a:ext cx="65594" cy="65594"/>
            </a:xfrm>
            <a:prstGeom prst="ellipse">
              <a:avLst/>
            </a:prstGeom>
            <a:solidFill>
              <a:schemeClr val="accent1">
                <a:alpha val="20000"/>
              </a:schemeClr>
            </a:solidFill>
          </p:spPr>
        </p:sp>
        <p:sp>
          <p:nvSpPr>
            <p:cNvPr id="37" name="AutoShape 37"/>
            <p:cNvSpPr/>
            <p:nvPr/>
          </p:nvSpPr>
          <p:spPr>
            <a:xfrm>
              <a:off x="454963" y="684489"/>
              <a:ext cx="84147" cy="84147"/>
            </a:xfrm>
            <a:prstGeom prst="ellipse">
              <a:avLst/>
            </a:prstGeom>
            <a:solidFill>
              <a:schemeClr val="accent1">
                <a:alpha val="100000"/>
              </a:schemeClr>
            </a:solidFill>
          </p:spPr>
        </p:sp>
        <p:sp>
          <p:nvSpPr>
            <p:cNvPr id="38" name="AutoShape 38"/>
            <p:cNvSpPr/>
            <p:nvPr/>
          </p:nvSpPr>
          <p:spPr>
            <a:xfrm>
              <a:off x="575049" y="691064"/>
              <a:ext cx="78137" cy="78137"/>
            </a:xfrm>
            <a:prstGeom prst="ellipse">
              <a:avLst/>
            </a:prstGeom>
            <a:solidFill>
              <a:schemeClr val="accent1">
                <a:alpha val="80000"/>
              </a:schemeClr>
            </a:solidFill>
          </p:spPr>
        </p:sp>
        <p:sp>
          <p:nvSpPr>
            <p:cNvPr id="39" name="AutoShape 39"/>
            <p:cNvSpPr/>
            <p:nvPr/>
          </p:nvSpPr>
          <p:spPr>
            <a:xfrm>
              <a:off x="689125" y="692781"/>
              <a:ext cx="74704" cy="74704"/>
            </a:xfrm>
            <a:prstGeom prst="ellipse">
              <a:avLst/>
            </a:prstGeom>
            <a:solidFill>
              <a:schemeClr val="accent1">
                <a:alpha val="60000"/>
              </a:schemeClr>
            </a:solidFill>
          </p:spPr>
        </p:sp>
        <p:sp>
          <p:nvSpPr>
            <p:cNvPr id="40" name="AutoShape 40"/>
            <p:cNvSpPr/>
            <p:nvPr/>
          </p:nvSpPr>
          <p:spPr>
            <a:xfrm>
              <a:off x="799768" y="701751"/>
              <a:ext cx="69238" cy="69238"/>
            </a:xfrm>
            <a:prstGeom prst="ellipse">
              <a:avLst/>
            </a:prstGeom>
            <a:solidFill>
              <a:schemeClr val="accent1">
                <a:alpha val="40000"/>
              </a:schemeClr>
            </a:solidFill>
          </p:spPr>
        </p:sp>
        <p:sp>
          <p:nvSpPr>
            <p:cNvPr id="41" name="AutoShape 41"/>
            <p:cNvSpPr/>
            <p:nvPr/>
          </p:nvSpPr>
          <p:spPr>
            <a:xfrm>
              <a:off x="904945" y="697618"/>
              <a:ext cx="65594" cy="65594"/>
            </a:xfrm>
            <a:prstGeom prst="ellipse">
              <a:avLst/>
            </a:prstGeom>
            <a:solidFill>
              <a:schemeClr val="accent1">
                <a:alpha val="20000"/>
              </a:schemeClr>
            </a:solidFill>
          </p:spPr>
        </p:sp>
        <p:sp>
          <p:nvSpPr>
            <p:cNvPr id="42" name="TextBox 42"/>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rPr>
                <a:t>农村合作医疗制度的关键作用</a:t>
              </a:r>
              <a:endPar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4777998" y="1412932"/>
            <a:ext cx="1849755" cy="929640"/>
          </a:xfrm>
          <a:prstGeom prst="rect">
            <a:avLst/>
          </a:prstGeom>
        </p:spPr>
        <p:txBody>
          <a:bodyPr vert="horz" wrap="square" lIns="91440" tIns="45720" rIns="91440" bIns="45720" rtlCol="0" anchor="t" anchorCtr="1">
            <a:noAutofit/>
          </a:bodyPr>
          <a:lstStyle/>
          <a:p>
            <a:pPr>
              <a:lnSpc>
                <a:spcPct val="90000"/>
              </a:lnSpc>
            </a:pPr>
            <a:r>
              <a:rPr lang="en-US" sz="3300" b="1">
                <a:solidFill>
                  <a:schemeClr val="accent1">
                    <a:alpha val="100000"/>
                  </a:schemeClr>
                </a:solidFill>
                <a:latin typeface="微软雅黑" panose="020B0503020204020204" charset="-122"/>
                <a:ea typeface="微软雅黑" panose="020B0503020204020204" charset="-122"/>
                <a:cs typeface="微软雅黑" panose="020B0503020204020204" charset="-122"/>
              </a:rPr>
              <a:t>PART</a:t>
            </a:r>
            <a:endParaRPr lang="en-US" sz="33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6276714" y="1412932"/>
            <a:ext cx="2922600" cy="929640"/>
          </a:xfrm>
          <a:prstGeom prst="rect">
            <a:avLst/>
          </a:prstGeom>
        </p:spPr>
        <p:txBody>
          <a:bodyPr vert="horz" wrap="square" lIns="91440" tIns="45720" rIns="91440" bIns="45720" rtlCol="0" anchor="t" anchorCtr="0">
            <a:noAutofit/>
          </a:bodyPr>
          <a:lstStyle/>
          <a:p>
            <a:pPr>
              <a:lnSpc>
                <a:spcPct val="90000"/>
              </a:lnSpc>
            </a:pPr>
            <a:r>
              <a:rPr lang="en-US" sz="3300" b="1">
                <a:solidFill>
                  <a:schemeClr val="accent1">
                    <a:alpha val="100000"/>
                  </a:schemeClr>
                </a:solidFill>
                <a:latin typeface="微软雅黑" panose="020B0503020204020204" charset="-122"/>
                <a:ea typeface="微软雅黑" panose="020B0503020204020204" charset="-122"/>
                <a:cs typeface="微软雅黑" panose="020B0503020204020204" charset="-122"/>
              </a:rPr>
              <a:t>03</a:t>
            </a:r>
            <a:endParaRPr lang="en-US" sz="33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2808922" y="2995857"/>
            <a:ext cx="6574155" cy="1805940"/>
          </a:xfrm>
          <a:prstGeom prst="rect">
            <a:avLst/>
          </a:prstGeom>
        </p:spPr>
        <p:txBody>
          <a:bodyPr vert="horz" wrap="square" lIns="91440" tIns="45720" rIns="91440" bIns="45720" rtlCol="0" anchor="t" anchorCtr="1">
            <a:normAutofit/>
          </a:bodyPr>
          <a:lstStyle/>
          <a:p>
            <a:pPr algn="ctr">
              <a:lnSpc>
                <a:spcPct val="120000"/>
              </a:lnSpc>
            </a:pPr>
            <a:r>
              <a:rPr lang="en-US" sz="4500" b="1">
                <a:solidFill>
                  <a:schemeClr val="accent1">
                    <a:alpha val="100000"/>
                  </a:schemeClr>
                </a:solidFill>
                <a:latin typeface="微软雅黑" panose="020B0503020204020204" charset="-122"/>
                <a:ea typeface="微软雅黑" panose="020B0503020204020204" charset="-122"/>
                <a:cs typeface="微软雅黑" panose="020B0503020204020204" charset="-122"/>
              </a:rPr>
              <a:t>中国血吸虫病防治工作的成功经验与价值</a:t>
            </a:r>
            <a:endParaRPr lang="en-US" sz="45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3485416" y="3075841"/>
            <a:ext cx="1954703" cy="1969616"/>
          </a:xfrm>
          <a:prstGeom prst="ellipse">
            <a:avLst/>
          </a:prstGeom>
          <a:solidFill>
            <a:schemeClr val="accent2">
              <a:alpha val="100000"/>
            </a:schemeClr>
          </a:solidFill>
        </p:spPr>
      </p:sp>
      <p:sp>
        <p:nvSpPr>
          <p:cNvPr id="3" name="AutoShape 3"/>
          <p:cNvSpPr/>
          <p:nvPr/>
        </p:nvSpPr>
        <p:spPr>
          <a:xfrm>
            <a:off x="5660673" y="3426081"/>
            <a:ext cx="2699191" cy="2719784"/>
          </a:xfrm>
          <a:prstGeom prst="ellipse">
            <a:avLst/>
          </a:prstGeom>
          <a:solidFill>
            <a:schemeClr val="accent2">
              <a:alpha val="100000"/>
            </a:schemeClr>
          </a:solidFill>
        </p:spPr>
      </p:sp>
      <p:sp>
        <p:nvSpPr>
          <p:cNvPr id="4" name="AutoShape 4"/>
          <p:cNvSpPr/>
          <p:nvPr/>
        </p:nvSpPr>
        <p:spPr>
          <a:xfrm>
            <a:off x="5288494" y="1513149"/>
            <a:ext cx="1721774" cy="1721774"/>
          </a:xfrm>
          <a:prstGeom prst="ellipse">
            <a:avLst/>
          </a:prstGeom>
          <a:solidFill>
            <a:schemeClr val="accent2">
              <a:alpha val="100000"/>
            </a:schemeClr>
          </a:solidFill>
        </p:spPr>
      </p:sp>
      <p:sp>
        <p:nvSpPr>
          <p:cNvPr id="5" name="TextBox 5"/>
          <p:cNvSpPr txBox="1"/>
          <p:nvPr/>
        </p:nvSpPr>
        <p:spPr>
          <a:xfrm>
            <a:off x="280421" y="2711491"/>
            <a:ext cx="3039989" cy="1499235"/>
          </a:xfrm>
          <a:prstGeom prst="rect">
            <a:avLst/>
          </a:prstGeom>
        </p:spPr>
        <p:txBody>
          <a:bodyPr vert="horz" wrap="square" lIns="114300" tIns="57150" rIns="114300" bIns="57150" rtlCol="0" anchor="t" anchorCtr="0">
            <a:spAutoFit/>
          </a:bodyPr>
          <a:lstStyle/>
          <a:p>
            <a:pPr algn="l">
              <a:lnSpc>
                <a:spcPct val="120000"/>
              </a:lnSpc>
            </a:pPr>
            <a:r>
              <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sz="15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“面向工农兵”、“预防为主”、“团结中西医”与“卫生工作与群众运动相结合”。四大卫生工作方针为新中国卫生事业的发展指明了方向</a:t>
            </a:r>
            <a:r>
              <a:rPr lang="zh-CN" sz="15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a:t>
            </a:r>
            <a:endParaRPr lang="zh-CN" sz="1500" dirty="0" err="1">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pic>
        <p:nvPicPr>
          <p:cNvPr id="6" name="Picture 6"/>
          <p:cNvPicPr>
            <a:picLocks noChangeAspect="1"/>
          </p:cNvPicPr>
          <p:nvPr/>
        </p:nvPicPr>
        <p:blipFill>
          <a:blip r:embed="rId1" cstate="print">
            <a:extLst>
              <a:ext uri="{28A0092B-C50C-407E-A947-70E740481C1C}">
                <a14:useLocalDpi xmlns:a14="http://schemas.microsoft.com/office/drawing/2010/main" val="0"/>
              </a:ext>
            </a:extLst>
          </a:blip>
          <a:srcRect l="725" r="725"/>
          <a:stretch>
            <a:fillRect/>
          </a:stretch>
        </p:blipFill>
        <p:spPr>
          <a:xfrm>
            <a:off x="5399254" y="1623909"/>
            <a:ext cx="1500254" cy="1500254"/>
          </a:xfrm>
          <a:prstGeom prst="ellipse">
            <a:avLst/>
          </a:prstGeom>
        </p:spPr>
      </p:pic>
      <p:sp>
        <p:nvSpPr>
          <p:cNvPr id="7" name="TextBox 7"/>
          <p:cNvSpPr txBox="1"/>
          <p:nvPr/>
        </p:nvSpPr>
        <p:spPr>
          <a:xfrm>
            <a:off x="613814" y="2226284"/>
            <a:ext cx="2703493" cy="389890"/>
          </a:xfrm>
          <a:prstGeom prst="rect">
            <a:avLst/>
          </a:prstGeom>
        </p:spPr>
        <p:txBody>
          <a:bodyPr vert="horz" wrap="square" lIns="114300" tIns="57150" rIns="114300" bIns="57150" rtlCol="0" anchor="t" anchorCtr="0">
            <a:spAutoFit/>
          </a:bodyPr>
          <a:lstStyle/>
          <a:p>
            <a:pPr algn="r">
              <a:lnSpc>
                <a:spcPct val="77000"/>
              </a:lnSpc>
            </a:pPr>
            <a:r>
              <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rPr>
              <a:t>卫生方针的确立</a:t>
            </a:r>
            <a:endPar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nvSpPr>
        <p:spPr>
          <a:xfrm>
            <a:off x="7300757" y="1971492"/>
            <a:ext cx="3121877" cy="1499235"/>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“把医疗卫生工作的重点放到农村”“今后城市的医院应该只留下毕业一两年的医生，本事不大的医生，其余的都到农村去，把好的都放到农村”</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7300757" y="1513149"/>
            <a:ext cx="2703493" cy="389890"/>
          </a:xfrm>
          <a:prstGeom prst="rect">
            <a:avLst/>
          </a:prstGeom>
        </p:spPr>
        <p:txBody>
          <a:bodyPr vert="horz" wrap="square" lIns="114300" tIns="57150" rIns="114300" bIns="57150" rtlCol="0" anchor="t" anchorCtr="0">
            <a:spAutoFit/>
          </a:bodyPr>
          <a:lstStyle/>
          <a:p>
            <a:pPr>
              <a:lnSpc>
                <a:spcPct val="77000"/>
              </a:lnSpc>
            </a:pPr>
            <a:r>
              <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rPr>
              <a:t>“六二六”指示</a:t>
            </a:r>
            <a:endParaRPr lang="zh-CN" alt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pic>
        <p:nvPicPr>
          <p:cNvPr id="10" name="Picture 10"/>
          <p:cNvPicPr>
            <a:picLocks noChangeAspect="1"/>
          </p:cNvPicPr>
          <p:nvPr/>
        </p:nvPicPr>
        <p:blipFill>
          <a:blip r:embed="rId2">
            <a:extLst>
              <a:ext uri="{28A0092B-C50C-407E-A947-70E740481C1C}">
                <a14:useLocalDpi xmlns:a14="http://schemas.microsoft.com/office/drawing/2010/main" val="0"/>
              </a:ext>
            </a:extLst>
          </a:blip>
          <a:srcRect l="13179" r="13179"/>
          <a:stretch>
            <a:fillRect/>
          </a:stretch>
        </p:blipFill>
        <p:spPr>
          <a:xfrm>
            <a:off x="5820154" y="3595858"/>
            <a:ext cx="2380229" cy="2380229"/>
          </a:xfrm>
          <a:prstGeom prst="ellipse">
            <a:avLst/>
          </a:prstGeom>
        </p:spPr>
      </p:pic>
      <p:pic>
        <p:nvPicPr>
          <p:cNvPr id="11" name="Picture 11"/>
          <p:cNvPicPr>
            <a:picLocks noChangeAspect="1"/>
          </p:cNvPicPr>
          <p:nvPr/>
        </p:nvPicPr>
        <p:blipFill>
          <a:blip r:embed="rId3" cstate="print">
            <a:extLst>
              <a:ext uri="{28A0092B-C50C-407E-A947-70E740481C1C}">
                <a14:useLocalDpi xmlns:a14="http://schemas.microsoft.com/office/drawing/2010/main" val="0"/>
              </a:ext>
            </a:extLst>
          </a:blip>
          <a:srcRect l="9786" r="9786"/>
          <a:stretch>
            <a:fillRect/>
          </a:stretch>
        </p:blipFill>
        <p:spPr>
          <a:xfrm>
            <a:off x="3637042" y="3234923"/>
            <a:ext cx="1651452" cy="1651452"/>
          </a:xfrm>
          <a:prstGeom prst="ellipse">
            <a:avLst/>
          </a:prstGeom>
        </p:spPr>
      </p:pic>
      <p:sp>
        <p:nvSpPr>
          <p:cNvPr id="12" name="TextBox 12"/>
          <p:cNvSpPr txBox="1"/>
          <p:nvPr/>
        </p:nvSpPr>
        <p:spPr>
          <a:xfrm>
            <a:off x="8621512" y="4777233"/>
            <a:ext cx="3219450" cy="1499235"/>
          </a:xfrm>
          <a:prstGeom prst="rect">
            <a:avLst/>
          </a:prstGeom>
        </p:spPr>
        <p:txBody>
          <a:bodyPr vert="horz" wrap="square" lIns="114300" tIns="57150" rIns="114300" bIns="57150" rtlCol="0" anchor="t" anchorCtr="0">
            <a:spAutoFit/>
          </a:bodyPr>
          <a:lstStyle/>
          <a:p>
            <a:pPr>
              <a:lnSpc>
                <a:spcPct val="12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城市医务人员响应党中央的号召和卫生部的方针政策，以巡回医疗队的形式深入乡村，为广大农民群众诊疗治病，为农村基层培养卫生人员</a:t>
            </a:r>
            <a:r>
              <a:rPr lang="zh-CN" alt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a:t>
            </a:r>
            <a:endParaRPr lang="zh-CN" alt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3" name="TextBox 13"/>
          <p:cNvSpPr txBox="1"/>
          <p:nvPr/>
        </p:nvSpPr>
        <p:spPr>
          <a:xfrm>
            <a:off x="8621512" y="4318890"/>
            <a:ext cx="2703493" cy="389890"/>
          </a:xfrm>
          <a:prstGeom prst="rect">
            <a:avLst/>
          </a:prstGeom>
        </p:spPr>
        <p:txBody>
          <a:bodyPr vert="horz" wrap="square" lIns="114300" tIns="57150" rIns="114300" bIns="57150" rtlCol="0" anchor="t" anchorCtr="0">
            <a:spAutoFit/>
          </a:bodyPr>
          <a:lstStyle/>
          <a:p>
            <a:pPr>
              <a:lnSpc>
                <a:spcPct val="77000"/>
              </a:lnSpc>
            </a:pPr>
            <a:r>
              <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rPr>
              <a:t>“医疗下乡”</a:t>
            </a:r>
            <a:r>
              <a:rPr lang="zh-CN" alt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rPr>
              <a:t>动员</a:t>
            </a:r>
            <a:endParaRPr lang="zh-CN" alt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nvGrpSpPr>
          <p:cNvPr id="14" name="Group 14"/>
          <p:cNvGrpSpPr/>
          <p:nvPr/>
        </p:nvGrpSpPr>
        <p:grpSpPr>
          <a:xfrm>
            <a:off x="454963" y="93878"/>
            <a:ext cx="10641129" cy="893445"/>
            <a:chOff x="454963" y="93878"/>
            <a:chExt cx="10641129" cy="893445"/>
          </a:xfrm>
        </p:grpSpPr>
        <p:sp>
          <p:nvSpPr>
            <p:cNvPr id="15" name="AutoShape 15"/>
            <p:cNvSpPr/>
            <p:nvPr/>
          </p:nvSpPr>
          <p:spPr>
            <a:xfrm>
              <a:off x="454963" y="331168"/>
              <a:ext cx="84147" cy="84147"/>
            </a:xfrm>
            <a:prstGeom prst="ellipse">
              <a:avLst/>
            </a:prstGeom>
            <a:solidFill>
              <a:schemeClr val="accent1">
                <a:alpha val="100000"/>
              </a:schemeClr>
            </a:solidFill>
          </p:spPr>
        </p:sp>
        <p:sp>
          <p:nvSpPr>
            <p:cNvPr id="16" name="AutoShape 16"/>
            <p:cNvSpPr/>
            <p:nvPr/>
          </p:nvSpPr>
          <p:spPr>
            <a:xfrm>
              <a:off x="575049" y="337743"/>
              <a:ext cx="78137" cy="78137"/>
            </a:xfrm>
            <a:prstGeom prst="ellipse">
              <a:avLst/>
            </a:prstGeom>
            <a:solidFill>
              <a:schemeClr val="accent1">
                <a:alpha val="80000"/>
              </a:schemeClr>
            </a:solidFill>
          </p:spPr>
        </p:sp>
        <p:sp>
          <p:nvSpPr>
            <p:cNvPr id="17" name="AutoShape 17"/>
            <p:cNvSpPr/>
            <p:nvPr/>
          </p:nvSpPr>
          <p:spPr>
            <a:xfrm>
              <a:off x="689125" y="339460"/>
              <a:ext cx="74704" cy="74704"/>
            </a:xfrm>
            <a:prstGeom prst="ellipse">
              <a:avLst/>
            </a:prstGeom>
            <a:solidFill>
              <a:schemeClr val="accent1">
                <a:alpha val="60000"/>
              </a:schemeClr>
            </a:solidFill>
          </p:spPr>
        </p:sp>
        <p:sp>
          <p:nvSpPr>
            <p:cNvPr id="18" name="AutoShape 18"/>
            <p:cNvSpPr/>
            <p:nvPr/>
          </p:nvSpPr>
          <p:spPr>
            <a:xfrm>
              <a:off x="799768" y="348430"/>
              <a:ext cx="69238" cy="69238"/>
            </a:xfrm>
            <a:prstGeom prst="ellipse">
              <a:avLst/>
            </a:prstGeom>
            <a:solidFill>
              <a:schemeClr val="accent1">
                <a:alpha val="40000"/>
              </a:schemeClr>
            </a:solidFill>
          </p:spPr>
        </p:sp>
        <p:sp>
          <p:nvSpPr>
            <p:cNvPr id="19" name="AutoShape 19"/>
            <p:cNvSpPr/>
            <p:nvPr/>
          </p:nvSpPr>
          <p:spPr>
            <a:xfrm>
              <a:off x="904945" y="344297"/>
              <a:ext cx="65594" cy="65594"/>
            </a:xfrm>
            <a:prstGeom prst="ellipse">
              <a:avLst/>
            </a:prstGeom>
            <a:solidFill>
              <a:schemeClr val="accent1">
                <a:alpha val="20000"/>
              </a:schemeClr>
            </a:solidFill>
          </p:spPr>
        </p:sp>
        <p:sp>
          <p:nvSpPr>
            <p:cNvPr id="20" name="AutoShape 20"/>
            <p:cNvSpPr/>
            <p:nvPr/>
          </p:nvSpPr>
          <p:spPr>
            <a:xfrm>
              <a:off x="454963" y="448942"/>
              <a:ext cx="84147" cy="84147"/>
            </a:xfrm>
            <a:prstGeom prst="ellipse">
              <a:avLst/>
            </a:prstGeom>
            <a:solidFill>
              <a:schemeClr val="accent1">
                <a:alpha val="100000"/>
              </a:schemeClr>
            </a:solidFill>
          </p:spPr>
        </p:sp>
        <p:sp>
          <p:nvSpPr>
            <p:cNvPr id="21" name="AutoShape 21"/>
            <p:cNvSpPr/>
            <p:nvPr/>
          </p:nvSpPr>
          <p:spPr>
            <a:xfrm>
              <a:off x="575049" y="455517"/>
              <a:ext cx="78137" cy="78137"/>
            </a:xfrm>
            <a:prstGeom prst="ellipse">
              <a:avLst/>
            </a:prstGeom>
            <a:solidFill>
              <a:schemeClr val="accent1">
                <a:alpha val="80000"/>
              </a:schemeClr>
            </a:solidFill>
          </p:spPr>
        </p:sp>
        <p:sp>
          <p:nvSpPr>
            <p:cNvPr id="22" name="AutoShape 22"/>
            <p:cNvSpPr/>
            <p:nvPr/>
          </p:nvSpPr>
          <p:spPr>
            <a:xfrm>
              <a:off x="689125" y="457233"/>
              <a:ext cx="74704" cy="74704"/>
            </a:xfrm>
            <a:prstGeom prst="ellipse">
              <a:avLst/>
            </a:prstGeom>
            <a:solidFill>
              <a:schemeClr val="accent1">
                <a:alpha val="60000"/>
              </a:schemeClr>
            </a:solidFill>
          </p:spPr>
        </p:sp>
        <p:sp>
          <p:nvSpPr>
            <p:cNvPr id="23" name="AutoShape 23"/>
            <p:cNvSpPr/>
            <p:nvPr/>
          </p:nvSpPr>
          <p:spPr>
            <a:xfrm>
              <a:off x="799768" y="466203"/>
              <a:ext cx="69238" cy="69238"/>
            </a:xfrm>
            <a:prstGeom prst="ellipse">
              <a:avLst/>
            </a:prstGeom>
            <a:solidFill>
              <a:schemeClr val="accent1">
                <a:alpha val="40000"/>
              </a:schemeClr>
            </a:solidFill>
          </p:spPr>
        </p:sp>
        <p:sp>
          <p:nvSpPr>
            <p:cNvPr id="24" name="AutoShape 24"/>
            <p:cNvSpPr/>
            <p:nvPr/>
          </p:nvSpPr>
          <p:spPr>
            <a:xfrm>
              <a:off x="904945" y="462070"/>
              <a:ext cx="65594" cy="65594"/>
            </a:xfrm>
            <a:prstGeom prst="ellipse">
              <a:avLst/>
            </a:prstGeom>
            <a:solidFill>
              <a:schemeClr val="accent1">
                <a:alpha val="20000"/>
              </a:schemeClr>
            </a:solidFill>
          </p:spPr>
        </p:sp>
        <p:sp>
          <p:nvSpPr>
            <p:cNvPr id="25" name="AutoShape 25"/>
            <p:cNvSpPr/>
            <p:nvPr/>
          </p:nvSpPr>
          <p:spPr>
            <a:xfrm>
              <a:off x="454963" y="566715"/>
              <a:ext cx="84147" cy="84147"/>
            </a:xfrm>
            <a:prstGeom prst="ellipse">
              <a:avLst/>
            </a:prstGeom>
            <a:solidFill>
              <a:schemeClr val="accent1">
                <a:alpha val="100000"/>
              </a:schemeClr>
            </a:solidFill>
          </p:spPr>
        </p:sp>
        <p:sp>
          <p:nvSpPr>
            <p:cNvPr id="26" name="AutoShape 26"/>
            <p:cNvSpPr/>
            <p:nvPr/>
          </p:nvSpPr>
          <p:spPr>
            <a:xfrm>
              <a:off x="575049" y="573291"/>
              <a:ext cx="78137" cy="78137"/>
            </a:xfrm>
            <a:prstGeom prst="ellipse">
              <a:avLst/>
            </a:prstGeom>
            <a:solidFill>
              <a:schemeClr val="accent1">
                <a:alpha val="80000"/>
              </a:schemeClr>
            </a:solidFill>
          </p:spPr>
        </p:sp>
        <p:sp>
          <p:nvSpPr>
            <p:cNvPr id="27" name="AutoShape 27"/>
            <p:cNvSpPr/>
            <p:nvPr/>
          </p:nvSpPr>
          <p:spPr>
            <a:xfrm>
              <a:off x="689125" y="575007"/>
              <a:ext cx="74704" cy="74704"/>
            </a:xfrm>
            <a:prstGeom prst="ellipse">
              <a:avLst/>
            </a:prstGeom>
            <a:solidFill>
              <a:schemeClr val="accent1">
                <a:alpha val="60000"/>
              </a:schemeClr>
            </a:solidFill>
          </p:spPr>
        </p:sp>
        <p:sp>
          <p:nvSpPr>
            <p:cNvPr id="28" name="AutoShape 28"/>
            <p:cNvSpPr/>
            <p:nvPr/>
          </p:nvSpPr>
          <p:spPr>
            <a:xfrm>
              <a:off x="799768" y="583977"/>
              <a:ext cx="69238" cy="69238"/>
            </a:xfrm>
            <a:prstGeom prst="ellipse">
              <a:avLst/>
            </a:prstGeom>
            <a:solidFill>
              <a:schemeClr val="accent1">
                <a:alpha val="40000"/>
              </a:schemeClr>
            </a:solidFill>
          </p:spPr>
        </p:sp>
        <p:sp>
          <p:nvSpPr>
            <p:cNvPr id="29" name="AutoShape 29"/>
            <p:cNvSpPr/>
            <p:nvPr/>
          </p:nvSpPr>
          <p:spPr>
            <a:xfrm>
              <a:off x="904945" y="579844"/>
              <a:ext cx="65594" cy="65594"/>
            </a:xfrm>
            <a:prstGeom prst="ellipse">
              <a:avLst/>
            </a:prstGeom>
            <a:solidFill>
              <a:schemeClr val="accent1">
                <a:alpha val="20000"/>
              </a:schemeClr>
            </a:solidFill>
          </p:spPr>
        </p:sp>
        <p:sp>
          <p:nvSpPr>
            <p:cNvPr id="30" name="AutoShape 30"/>
            <p:cNvSpPr/>
            <p:nvPr/>
          </p:nvSpPr>
          <p:spPr>
            <a:xfrm>
              <a:off x="454963" y="684489"/>
              <a:ext cx="84147" cy="84147"/>
            </a:xfrm>
            <a:prstGeom prst="ellipse">
              <a:avLst/>
            </a:prstGeom>
            <a:solidFill>
              <a:schemeClr val="accent1">
                <a:alpha val="100000"/>
              </a:schemeClr>
            </a:solidFill>
          </p:spPr>
        </p:sp>
        <p:sp>
          <p:nvSpPr>
            <p:cNvPr id="31" name="AutoShape 31"/>
            <p:cNvSpPr/>
            <p:nvPr/>
          </p:nvSpPr>
          <p:spPr>
            <a:xfrm>
              <a:off x="575049" y="691064"/>
              <a:ext cx="78137" cy="78137"/>
            </a:xfrm>
            <a:prstGeom prst="ellipse">
              <a:avLst/>
            </a:prstGeom>
            <a:solidFill>
              <a:schemeClr val="accent1">
                <a:alpha val="80000"/>
              </a:schemeClr>
            </a:solidFill>
          </p:spPr>
        </p:sp>
        <p:sp>
          <p:nvSpPr>
            <p:cNvPr id="32" name="AutoShape 32"/>
            <p:cNvSpPr/>
            <p:nvPr/>
          </p:nvSpPr>
          <p:spPr>
            <a:xfrm>
              <a:off x="689125" y="692781"/>
              <a:ext cx="74704" cy="74704"/>
            </a:xfrm>
            <a:prstGeom prst="ellipse">
              <a:avLst/>
            </a:prstGeom>
            <a:solidFill>
              <a:schemeClr val="accent1">
                <a:alpha val="60000"/>
              </a:schemeClr>
            </a:solidFill>
          </p:spPr>
        </p:sp>
        <p:sp>
          <p:nvSpPr>
            <p:cNvPr id="33" name="AutoShape 33"/>
            <p:cNvSpPr/>
            <p:nvPr/>
          </p:nvSpPr>
          <p:spPr>
            <a:xfrm>
              <a:off x="799768" y="701751"/>
              <a:ext cx="69238" cy="69238"/>
            </a:xfrm>
            <a:prstGeom prst="ellipse">
              <a:avLst/>
            </a:prstGeom>
            <a:solidFill>
              <a:schemeClr val="accent1">
                <a:alpha val="40000"/>
              </a:schemeClr>
            </a:solidFill>
          </p:spPr>
        </p:sp>
        <p:sp>
          <p:nvSpPr>
            <p:cNvPr id="34" name="AutoShape 34"/>
            <p:cNvSpPr/>
            <p:nvPr/>
          </p:nvSpPr>
          <p:spPr>
            <a:xfrm>
              <a:off x="904945" y="697618"/>
              <a:ext cx="65594" cy="65594"/>
            </a:xfrm>
            <a:prstGeom prst="ellipse">
              <a:avLst/>
            </a:prstGeom>
            <a:solidFill>
              <a:schemeClr val="accent1">
                <a:alpha val="20000"/>
              </a:schemeClr>
            </a:solidFill>
          </p:spPr>
        </p:sp>
        <p:sp>
          <p:nvSpPr>
            <p:cNvPr id="35" name="TextBox 35"/>
            <p:cNvSpPr txBox="1"/>
            <p:nvPr/>
          </p:nvSpPr>
          <p:spPr>
            <a:xfrm>
              <a:off x="1094842" y="93878"/>
              <a:ext cx="10001250" cy="893445"/>
            </a:xfrm>
            <a:prstGeom prst="rect">
              <a:avLst/>
            </a:prstGeom>
          </p:spPr>
          <p:txBody>
            <a:bodyPr vert="horz" wrap="square" lIns="123825" tIns="123825" rIns="57150" bIns="123825" rtlCol="0" anchor="t" anchorCtr="0">
              <a:spAutoFit/>
            </a:bodyPr>
            <a:lstStyle/>
            <a:p>
              <a:pPr>
                <a:lnSpc>
                  <a:spcPct val="140000"/>
                </a:lnSpc>
              </a:pPr>
              <a:r>
                <a:rPr lang="zh-CN" alt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rPr>
                <a:t>集中力量，</a:t>
              </a:r>
              <a:r>
                <a:rPr lang="zh-CN" alt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rPr>
                <a:t>党的领导</a:t>
              </a:r>
              <a:endParaRPr lang="zh-CN" alt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5091113" y="1349255"/>
            <a:ext cx="1102900" cy="1102900"/>
          </a:xfrm>
          <a:prstGeom prst="ellipse">
            <a:avLst/>
          </a:prstGeom>
          <a:solidFill>
            <a:schemeClr val="accent1">
              <a:alpha val="100000"/>
            </a:schemeClr>
          </a:solidFill>
        </p:spPr>
      </p:sp>
      <p:sp>
        <p:nvSpPr>
          <p:cNvPr id="3" name="AutoShape 3"/>
          <p:cNvSpPr/>
          <p:nvPr/>
        </p:nvSpPr>
        <p:spPr>
          <a:xfrm>
            <a:off x="5846826" y="1336491"/>
            <a:ext cx="347186" cy="349282"/>
          </a:xfrm>
          <a:prstGeom prst="ellipse">
            <a:avLst/>
          </a:prstGeom>
          <a:solidFill>
            <a:schemeClr val="accent1">
              <a:lumMod val="60000"/>
              <a:lumOff val="40000"/>
              <a:alpha val="100000"/>
            </a:schemeClr>
          </a:solidFill>
        </p:spPr>
      </p:sp>
      <p:sp>
        <p:nvSpPr>
          <p:cNvPr id="4" name="AutoShape 4"/>
          <p:cNvSpPr/>
          <p:nvPr/>
        </p:nvSpPr>
        <p:spPr>
          <a:xfrm>
            <a:off x="6115621" y="1171423"/>
            <a:ext cx="158782" cy="158782"/>
          </a:xfrm>
          <a:prstGeom prst="ellipse">
            <a:avLst/>
          </a:prstGeom>
          <a:solidFill>
            <a:schemeClr val="accent1">
              <a:alpha val="100000"/>
            </a:schemeClr>
          </a:solidFill>
        </p:spPr>
      </p:sp>
      <p:sp>
        <p:nvSpPr>
          <p:cNvPr id="5" name="TextBox 5"/>
          <p:cNvSpPr txBox="1"/>
          <p:nvPr/>
        </p:nvSpPr>
        <p:spPr>
          <a:xfrm>
            <a:off x="5257991" y="1574521"/>
            <a:ext cx="859155" cy="624840"/>
          </a:xfrm>
          <a:prstGeom prst="rect">
            <a:avLst/>
          </a:prstGeom>
        </p:spPr>
        <p:txBody>
          <a:bodyPr vert="horz" wrap="square" lIns="91440" tIns="45720" rIns="91440" bIns="45720" rtlCol="0" anchor="t" anchorCtr="0">
            <a:spAutoFit/>
          </a:bodyPr>
          <a:lstStyle/>
          <a:p>
            <a:pPr>
              <a:lnSpc>
                <a:spcPct val="100000"/>
              </a:lnSpc>
            </a:pPr>
            <a:r>
              <a:rPr lang="en-US" sz="3600" b="1">
                <a:solidFill>
                  <a:srgbClr val="FFFFFF">
                    <a:alpha val="100000"/>
                  </a:srgbClr>
                </a:solidFill>
                <a:latin typeface="微软雅黑" panose="020B0503020204020204" charset="-122"/>
                <a:ea typeface="微软雅黑" panose="020B0503020204020204" charset="-122"/>
                <a:cs typeface="微软雅黑" panose="020B0503020204020204" charset="-122"/>
              </a:rPr>
              <a:t>01</a:t>
            </a:r>
            <a:endParaRPr lang="en-US" sz="36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6" name="AutoShape 6"/>
          <p:cNvSpPr/>
          <p:nvPr/>
        </p:nvSpPr>
        <p:spPr>
          <a:xfrm>
            <a:off x="5091113" y="3060668"/>
            <a:ext cx="1102900" cy="1104995"/>
          </a:xfrm>
          <a:prstGeom prst="ellipse">
            <a:avLst/>
          </a:prstGeom>
          <a:solidFill>
            <a:schemeClr val="accent2">
              <a:alpha val="100000"/>
            </a:schemeClr>
          </a:solidFill>
        </p:spPr>
      </p:sp>
      <p:sp>
        <p:nvSpPr>
          <p:cNvPr id="7" name="AutoShape 7"/>
          <p:cNvSpPr/>
          <p:nvPr/>
        </p:nvSpPr>
        <p:spPr>
          <a:xfrm>
            <a:off x="5846826" y="3048000"/>
            <a:ext cx="347186" cy="349282"/>
          </a:xfrm>
          <a:prstGeom prst="ellipse">
            <a:avLst/>
          </a:prstGeom>
          <a:solidFill>
            <a:schemeClr val="accent2">
              <a:lumMod val="60000"/>
              <a:lumOff val="40000"/>
              <a:alpha val="100000"/>
            </a:schemeClr>
          </a:solidFill>
        </p:spPr>
      </p:sp>
      <p:sp>
        <p:nvSpPr>
          <p:cNvPr id="8" name="AutoShape 8"/>
          <p:cNvSpPr/>
          <p:nvPr/>
        </p:nvSpPr>
        <p:spPr>
          <a:xfrm>
            <a:off x="6115621" y="2882837"/>
            <a:ext cx="158782" cy="160877"/>
          </a:xfrm>
          <a:prstGeom prst="ellipse">
            <a:avLst/>
          </a:prstGeom>
          <a:solidFill>
            <a:schemeClr val="accent2">
              <a:alpha val="100000"/>
            </a:schemeClr>
          </a:solidFill>
        </p:spPr>
      </p:sp>
      <p:sp>
        <p:nvSpPr>
          <p:cNvPr id="9" name="TextBox 9"/>
          <p:cNvSpPr txBox="1"/>
          <p:nvPr/>
        </p:nvSpPr>
        <p:spPr>
          <a:xfrm>
            <a:off x="5257991" y="3286601"/>
            <a:ext cx="935355" cy="624840"/>
          </a:xfrm>
          <a:prstGeom prst="rect">
            <a:avLst/>
          </a:prstGeom>
        </p:spPr>
        <p:txBody>
          <a:bodyPr vert="horz" wrap="square" lIns="91440" tIns="45720" rIns="91440" bIns="45720" rtlCol="0" anchor="t" anchorCtr="0">
            <a:spAutoFit/>
          </a:bodyPr>
          <a:lstStyle/>
          <a:p>
            <a:pPr>
              <a:lnSpc>
                <a:spcPct val="100000"/>
              </a:lnSpc>
            </a:pPr>
            <a:r>
              <a:rPr lang="en-US" sz="3600" b="1">
                <a:solidFill>
                  <a:srgbClr val="FFFFFF">
                    <a:alpha val="100000"/>
                  </a:srgbClr>
                </a:solidFill>
                <a:latin typeface="微软雅黑" panose="020B0503020204020204" charset="-122"/>
                <a:ea typeface="微软雅黑" panose="020B0503020204020204" charset="-122"/>
                <a:cs typeface="微软雅黑" panose="020B0503020204020204" charset="-122"/>
              </a:rPr>
              <a:t>02</a:t>
            </a:r>
            <a:endParaRPr lang="en-US" sz="36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0" name="AutoShape 10"/>
          <p:cNvSpPr/>
          <p:nvPr/>
        </p:nvSpPr>
        <p:spPr>
          <a:xfrm>
            <a:off x="5091113" y="4780407"/>
            <a:ext cx="1102900" cy="1102900"/>
          </a:xfrm>
          <a:prstGeom prst="ellipse">
            <a:avLst/>
          </a:prstGeom>
          <a:solidFill>
            <a:schemeClr val="accent3">
              <a:alpha val="100000"/>
            </a:schemeClr>
          </a:solidFill>
        </p:spPr>
      </p:sp>
      <p:sp>
        <p:nvSpPr>
          <p:cNvPr id="11" name="AutoShape 11"/>
          <p:cNvSpPr/>
          <p:nvPr/>
        </p:nvSpPr>
        <p:spPr>
          <a:xfrm>
            <a:off x="5846826" y="4767644"/>
            <a:ext cx="347186" cy="349282"/>
          </a:xfrm>
          <a:prstGeom prst="ellipse">
            <a:avLst/>
          </a:prstGeom>
          <a:solidFill>
            <a:schemeClr val="accent3">
              <a:lumMod val="60000"/>
              <a:lumOff val="40000"/>
              <a:alpha val="100000"/>
            </a:schemeClr>
          </a:solidFill>
        </p:spPr>
      </p:sp>
      <p:sp>
        <p:nvSpPr>
          <p:cNvPr id="12" name="AutoShape 12"/>
          <p:cNvSpPr/>
          <p:nvPr/>
        </p:nvSpPr>
        <p:spPr>
          <a:xfrm>
            <a:off x="6115621" y="4602575"/>
            <a:ext cx="158782" cy="158782"/>
          </a:xfrm>
          <a:prstGeom prst="ellipse">
            <a:avLst/>
          </a:prstGeom>
          <a:solidFill>
            <a:schemeClr val="accent3">
              <a:alpha val="100000"/>
            </a:schemeClr>
          </a:solidFill>
        </p:spPr>
      </p:sp>
      <p:sp>
        <p:nvSpPr>
          <p:cNvPr id="13" name="TextBox 13"/>
          <p:cNvSpPr txBox="1"/>
          <p:nvPr/>
        </p:nvSpPr>
        <p:spPr>
          <a:xfrm>
            <a:off x="5257991" y="5005674"/>
            <a:ext cx="935355" cy="624840"/>
          </a:xfrm>
          <a:prstGeom prst="rect">
            <a:avLst/>
          </a:prstGeom>
        </p:spPr>
        <p:txBody>
          <a:bodyPr vert="horz" wrap="square" lIns="91440" tIns="45720" rIns="91440" bIns="45720" rtlCol="0" anchor="t" anchorCtr="0">
            <a:spAutoFit/>
          </a:bodyPr>
          <a:lstStyle/>
          <a:p>
            <a:pPr>
              <a:lnSpc>
                <a:spcPct val="100000"/>
              </a:lnSpc>
            </a:pPr>
            <a:r>
              <a:rPr lang="en-US" sz="3600" b="1">
                <a:solidFill>
                  <a:srgbClr val="FFFFFF">
                    <a:alpha val="100000"/>
                  </a:srgbClr>
                </a:solidFill>
                <a:latin typeface="微软雅黑" panose="020B0503020204020204" charset="-122"/>
                <a:ea typeface="微软雅黑" panose="020B0503020204020204" charset="-122"/>
                <a:cs typeface="微软雅黑" panose="020B0503020204020204" charset="-122"/>
              </a:rPr>
              <a:t>03</a:t>
            </a:r>
            <a:endParaRPr lang="en-US" sz="36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4" name="TextBox 14"/>
          <p:cNvSpPr txBox="1"/>
          <p:nvPr/>
        </p:nvSpPr>
        <p:spPr>
          <a:xfrm>
            <a:off x="6542983" y="1171423"/>
            <a:ext cx="4076700" cy="466725"/>
          </a:xfrm>
          <a:prstGeom prst="rect">
            <a:avLst/>
          </a:prstGeom>
        </p:spPr>
        <p:txBody>
          <a:bodyPr vert="horz" wrap="square" lIns="95250" tIns="95250" rIns="47625" bIns="95250" rtlCol="0" anchor="t" anchorCtr="0">
            <a:normAutofit/>
          </a:bodyPr>
          <a:lstStyle/>
          <a:p>
            <a:pPr>
              <a:lnSpc>
                <a:spcPct val="80000"/>
              </a:lnSpc>
              <a:spcBef>
                <a:spcPts val="375"/>
              </a:spcBef>
            </a:pPr>
            <a:r>
              <a:rPr lang="en-US" b="1" dirty="0" err="1">
                <a:solidFill>
                  <a:schemeClr val="accent1">
                    <a:alpha val="100000"/>
                  </a:schemeClr>
                </a:solidFill>
                <a:latin typeface="微软雅黑" panose="020B0503020204020204" charset="-122"/>
                <a:ea typeface="微软雅黑" panose="020B0503020204020204" charset="-122"/>
                <a:cs typeface="微软雅黑" panose="020B0503020204020204" charset="-122"/>
              </a:rPr>
              <a:t>提供基础医疗服务</a:t>
            </a:r>
            <a:endParaRPr lang="en-US" sz="1575"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5" name="TextBox 15"/>
          <p:cNvSpPr txBox="1"/>
          <p:nvPr/>
        </p:nvSpPr>
        <p:spPr>
          <a:xfrm>
            <a:off x="6542983" y="1511132"/>
            <a:ext cx="4495800" cy="1104900"/>
          </a:xfrm>
          <a:prstGeom prst="rect">
            <a:avLst/>
          </a:prstGeom>
        </p:spPr>
        <p:txBody>
          <a:bodyPr vert="horz" wrap="square" lIns="95250" tIns="95250" rIns="47625" bIns="95250" rtlCol="0" anchor="t" anchorCtr="0">
            <a:noAutofit/>
          </a:bodyPr>
          <a:lstStyle/>
          <a:p>
            <a:pPr>
              <a:lnSpc>
                <a:spcPct val="120000"/>
              </a:lnSpc>
              <a:spcBef>
                <a:spcPct val="0"/>
              </a:spcBef>
            </a:pPr>
            <a:r>
              <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rPr>
              <a:t>  在农村合作医疗制度的推动下，</a:t>
            </a:r>
            <a:r>
              <a:rPr lang="en-US" sz="1350" b="1" dirty="0">
                <a:solidFill>
                  <a:schemeClr val="dk1">
                    <a:alpha val="100000"/>
                  </a:schemeClr>
                </a:solidFill>
                <a:latin typeface="微软雅黑" panose="020B0503020204020204" charset="-122"/>
                <a:ea typeface="微软雅黑" panose="020B0503020204020204" charset="-122"/>
                <a:cs typeface="微软雅黑" panose="020B0503020204020204" charset="-122"/>
              </a:rPr>
              <a:t>农民能够享受到健康教育、预防保健和疾病治疗等基本医疗服务。</a:t>
            </a:r>
            <a:r>
              <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rPr>
              <a:t>制度通过组织医疗队和设立医疗点，为广大农村地区提供了便捷且经济的医疗服务。</a:t>
            </a:r>
            <a:endPar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6" name="TextBox 16"/>
          <p:cNvSpPr txBox="1"/>
          <p:nvPr/>
        </p:nvSpPr>
        <p:spPr>
          <a:xfrm>
            <a:off x="6542983" y="2934249"/>
            <a:ext cx="4076700" cy="466725"/>
          </a:xfrm>
          <a:prstGeom prst="rect">
            <a:avLst/>
          </a:prstGeom>
        </p:spPr>
        <p:txBody>
          <a:bodyPr vert="horz" wrap="square" lIns="95250" tIns="95250" rIns="47625" bIns="95250" rtlCol="0" anchor="t" anchorCtr="0">
            <a:normAutofit/>
          </a:bodyPr>
          <a:lstStyle/>
          <a:p>
            <a:pPr>
              <a:lnSpc>
                <a:spcPct val="80000"/>
              </a:lnSpc>
              <a:spcBef>
                <a:spcPts val="375"/>
              </a:spcBef>
            </a:pPr>
            <a:r>
              <a:rPr lang="en-US" b="1" dirty="0" err="1">
                <a:solidFill>
                  <a:schemeClr val="accent2">
                    <a:alpha val="100000"/>
                  </a:schemeClr>
                </a:solidFill>
                <a:latin typeface="微软雅黑" panose="020B0503020204020204" charset="-122"/>
                <a:ea typeface="微软雅黑" panose="020B0503020204020204" charset="-122"/>
                <a:cs typeface="微软雅黑" panose="020B0503020204020204" charset="-122"/>
              </a:rPr>
              <a:t>推动地方经济发展</a:t>
            </a:r>
            <a:endParaRPr lang="en-US" b="1" dirty="0">
              <a:solidFill>
                <a:schemeClr val="accent2">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7" name="TextBox 17"/>
          <p:cNvSpPr txBox="1"/>
          <p:nvPr/>
        </p:nvSpPr>
        <p:spPr>
          <a:xfrm>
            <a:off x="6542983" y="3273958"/>
            <a:ext cx="4495800" cy="1381125"/>
          </a:xfrm>
          <a:prstGeom prst="rect">
            <a:avLst/>
          </a:prstGeom>
        </p:spPr>
        <p:txBody>
          <a:bodyPr vert="horz" wrap="square" lIns="95250" tIns="95250" rIns="47625" bIns="95250" rtlCol="0" anchor="t" anchorCtr="0">
            <a:noAutofit/>
          </a:bodyPr>
          <a:lstStyle/>
          <a:p>
            <a:pPr>
              <a:lnSpc>
                <a:spcPct val="120000"/>
              </a:lnSpc>
              <a:spcBef>
                <a:spcPct val="0"/>
              </a:spcBef>
            </a:pPr>
            <a:r>
              <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rPr>
              <a:t>  农村合作医疗制度不仅关注农民的健康，还通过参与血吸虫病防治工作等，</a:t>
            </a:r>
            <a:r>
              <a:rPr lang="en-US" sz="1350" b="1" dirty="0">
                <a:solidFill>
                  <a:schemeClr val="dk1">
                    <a:alpha val="100000"/>
                  </a:schemeClr>
                </a:solidFill>
                <a:latin typeface="微软雅黑" panose="020B0503020204020204" charset="-122"/>
                <a:ea typeface="微软雅黑" panose="020B0503020204020204" charset="-122"/>
                <a:cs typeface="微软雅黑" panose="020B0503020204020204" charset="-122"/>
              </a:rPr>
              <a:t>促进了地方经济的发展</a:t>
            </a:r>
            <a:r>
              <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rPr>
              <a:t>。此外，该制度还为农民提供了</a:t>
            </a:r>
            <a:r>
              <a:rPr lang="en-US" sz="1350" b="1" dirty="0">
                <a:solidFill>
                  <a:schemeClr val="dk1">
                    <a:alpha val="100000"/>
                  </a:schemeClr>
                </a:solidFill>
                <a:latin typeface="微软雅黑" panose="020B0503020204020204" charset="-122"/>
                <a:ea typeface="微软雅黑" panose="020B0503020204020204" charset="-122"/>
                <a:cs typeface="微软雅黑" panose="020B0503020204020204" charset="-122"/>
              </a:rPr>
              <a:t>就业机会</a:t>
            </a:r>
            <a:r>
              <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rPr>
              <a:t>，帮助他们提高收入水平。</a:t>
            </a:r>
            <a:endPar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8" name="TextBox 18"/>
          <p:cNvSpPr txBox="1"/>
          <p:nvPr/>
        </p:nvSpPr>
        <p:spPr>
          <a:xfrm>
            <a:off x="6542983" y="4626808"/>
            <a:ext cx="4076700" cy="466725"/>
          </a:xfrm>
          <a:prstGeom prst="rect">
            <a:avLst/>
          </a:prstGeom>
        </p:spPr>
        <p:txBody>
          <a:bodyPr vert="horz" wrap="square" lIns="95250" tIns="95250" rIns="47625" bIns="95250" rtlCol="0" anchor="t" anchorCtr="0">
            <a:normAutofit/>
          </a:bodyPr>
          <a:lstStyle/>
          <a:p>
            <a:pPr>
              <a:lnSpc>
                <a:spcPct val="80000"/>
              </a:lnSpc>
              <a:spcBef>
                <a:spcPts val="375"/>
              </a:spcBef>
            </a:pPr>
            <a:r>
              <a:rPr lang="en-US" b="1" dirty="0" err="1">
                <a:solidFill>
                  <a:schemeClr val="accent3">
                    <a:alpha val="100000"/>
                  </a:schemeClr>
                </a:solidFill>
                <a:latin typeface="微软雅黑" panose="020B0503020204020204" charset="-122"/>
                <a:ea typeface="微软雅黑" panose="020B0503020204020204" charset="-122"/>
                <a:cs typeface="微软雅黑" panose="020B0503020204020204" charset="-122"/>
              </a:rPr>
              <a:t>促进社会和谐稳定</a:t>
            </a:r>
            <a:endParaRPr lang="en-US" b="1" dirty="0">
              <a:solidFill>
                <a:schemeClr val="accent3">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9" name="TextBox 19"/>
          <p:cNvSpPr txBox="1"/>
          <p:nvPr/>
        </p:nvSpPr>
        <p:spPr>
          <a:xfrm>
            <a:off x="6542983" y="4966517"/>
            <a:ext cx="4499225" cy="1381125"/>
          </a:xfrm>
          <a:prstGeom prst="rect">
            <a:avLst/>
          </a:prstGeom>
        </p:spPr>
        <p:txBody>
          <a:bodyPr vert="horz" wrap="square" lIns="95250" tIns="95250" rIns="47625" bIns="95250" rtlCol="0" anchor="t" anchorCtr="0">
            <a:noAutofit/>
          </a:bodyPr>
          <a:lstStyle/>
          <a:p>
            <a:pPr>
              <a:lnSpc>
                <a:spcPct val="120000"/>
              </a:lnSpc>
              <a:spcBef>
                <a:spcPct val="0"/>
              </a:spcBef>
            </a:pPr>
            <a:r>
              <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rPr>
              <a:t>  通过解决农民的医疗问题，农村合作医疗制度为农村社会的和谐稳定做出了贡献。通过组织医疗活动和关爱弱势群体，制度增强了</a:t>
            </a:r>
            <a:r>
              <a:rPr lang="en-US" sz="1350" b="1" dirty="0">
                <a:solidFill>
                  <a:schemeClr val="dk1">
                    <a:alpha val="100000"/>
                  </a:schemeClr>
                </a:solidFill>
                <a:latin typeface="微软雅黑" panose="020B0503020204020204" charset="-122"/>
                <a:ea typeface="微软雅黑" panose="020B0503020204020204" charset="-122"/>
                <a:cs typeface="微软雅黑" panose="020B0503020204020204" charset="-122"/>
              </a:rPr>
              <a:t>农民的集体认同感和归属感</a:t>
            </a:r>
            <a:r>
              <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rPr>
              <a:t>，进一步促进了农村社会的发展和进步。</a:t>
            </a:r>
            <a:endPar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grpSp>
        <p:nvGrpSpPr>
          <p:cNvPr id="20" name="Group 20"/>
          <p:cNvGrpSpPr/>
          <p:nvPr/>
        </p:nvGrpSpPr>
        <p:grpSpPr>
          <a:xfrm>
            <a:off x="454963" y="93878"/>
            <a:ext cx="10641129" cy="914400"/>
            <a:chOff x="454963" y="93878"/>
            <a:chExt cx="10641129" cy="914400"/>
          </a:xfrm>
        </p:grpSpPr>
        <p:sp>
          <p:nvSpPr>
            <p:cNvPr id="21" name="AutoShape 21"/>
            <p:cNvSpPr/>
            <p:nvPr/>
          </p:nvSpPr>
          <p:spPr>
            <a:xfrm>
              <a:off x="454963" y="331168"/>
              <a:ext cx="84147" cy="84147"/>
            </a:xfrm>
            <a:prstGeom prst="ellipse">
              <a:avLst/>
            </a:prstGeom>
            <a:solidFill>
              <a:schemeClr val="accent1">
                <a:alpha val="100000"/>
              </a:schemeClr>
            </a:solidFill>
          </p:spPr>
        </p:sp>
        <p:sp>
          <p:nvSpPr>
            <p:cNvPr id="22" name="AutoShape 22"/>
            <p:cNvSpPr/>
            <p:nvPr/>
          </p:nvSpPr>
          <p:spPr>
            <a:xfrm>
              <a:off x="575049" y="337743"/>
              <a:ext cx="78137" cy="78137"/>
            </a:xfrm>
            <a:prstGeom prst="ellipse">
              <a:avLst/>
            </a:prstGeom>
            <a:solidFill>
              <a:schemeClr val="accent1">
                <a:alpha val="80000"/>
              </a:schemeClr>
            </a:solidFill>
          </p:spPr>
        </p:sp>
        <p:sp>
          <p:nvSpPr>
            <p:cNvPr id="23" name="AutoShape 23"/>
            <p:cNvSpPr/>
            <p:nvPr/>
          </p:nvSpPr>
          <p:spPr>
            <a:xfrm>
              <a:off x="689125" y="339460"/>
              <a:ext cx="74704" cy="74704"/>
            </a:xfrm>
            <a:prstGeom prst="ellipse">
              <a:avLst/>
            </a:prstGeom>
            <a:solidFill>
              <a:schemeClr val="accent1">
                <a:alpha val="60000"/>
              </a:schemeClr>
            </a:solidFill>
          </p:spPr>
        </p:sp>
        <p:sp>
          <p:nvSpPr>
            <p:cNvPr id="24" name="AutoShape 24"/>
            <p:cNvSpPr/>
            <p:nvPr/>
          </p:nvSpPr>
          <p:spPr>
            <a:xfrm>
              <a:off x="799768" y="348430"/>
              <a:ext cx="69238" cy="69238"/>
            </a:xfrm>
            <a:prstGeom prst="ellipse">
              <a:avLst/>
            </a:prstGeom>
            <a:solidFill>
              <a:schemeClr val="accent1">
                <a:alpha val="40000"/>
              </a:schemeClr>
            </a:solidFill>
          </p:spPr>
        </p:sp>
        <p:sp>
          <p:nvSpPr>
            <p:cNvPr id="25" name="AutoShape 25"/>
            <p:cNvSpPr/>
            <p:nvPr/>
          </p:nvSpPr>
          <p:spPr>
            <a:xfrm>
              <a:off x="904945" y="344297"/>
              <a:ext cx="65594" cy="65594"/>
            </a:xfrm>
            <a:prstGeom prst="ellipse">
              <a:avLst/>
            </a:prstGeom>
            <a:solidFill>
              <a:schemeClr val="accent1">
                <a:alpha val="20000"/>
              </a:schemeClr>
            </a:solidFill>
          </p:spPr>
        </p:sp>
        <p:sp>
          <p:nvSpPr>
            <p:cNvPr id="26" name="AutoShape 26"/>
            <p:cNvSpPr/>
            <p:nvPr/>
          </p:nvSpPr>
          <p:spPr>
            <a:xfrm>
              <a:off x="454963" y="448942"/>
              <a:ext cx="84147" cy="84147"/>
            </a:xfrm>
            <a:prstGeom prst="ellipse">
              <a:avLst/>
            </a:prstGeom>
            <a:solidFill>
              <a:schemeClr val="accent1">
                <a:alpha val="100000"/>
              </a:schemeClr>
            </a:solidFill>
          </p:spPr>
        </p:sp>
        <p:sp>
          <p:nvSpPr>
            <p:cNvPr id="27" name="AutoShape 27"/>
            <p:cNvSpPr/>
            <p:nvPr/>
          </p:nvSpPr>
          <p:spPr>
            <a:xfrm>
              <a:off x="575049" y="455517"/>
              <a:ext cx="78137" cy="78137"/>
            </a:xfrm>
            <a:prstGeom prst="ellipse">
              <a:avLst/>
            </a:prstGeom>
            <a:solidFill>
              <a:schemeClr val="accent1">
                <a:alpha val="80000"/>
              </a:schemeClr>
            </a:solidFill>
          </p:spPr>
        </p:sp>
        <p:sp>
          <p:nvSpPr>
            <p:cNvPr id="28" name="AutoShape 28"/>
            <p:cNvSpPr/>
            <p:nvPr/>
          </p:nvSpPr>
          <p:spPr>
            <a:xfrm>
              <a:off x="689125" y="457233"/>
              <a:ext cx="74704" cy="74704"/>
            </a:xfrm>
            <a:prstGeom prst="ellipse">
              <a:avLst/>
            </a:prstGeom>
            <a:solidFill>
              <a:schemeClr val="accent1">
                <a:alpha val="60000"/>
              </a:schemeClr>
            </a:solidFill>
          </p:spPr>
        </p:sp>
        <p:sp>
          <p:nvSpPr>
            <p:cNvPr id="29" name="AutoShape 29"/>
            <p:cNvSpPr/>
            <p:nvPr/>
          </p:nvSpPr>
          <p:spPr>
            <a:xfrm>
              <a:off x="799768" y="466203"/>
              <a:ext cx="69238" cy="69238"/>
            </a:xfrm>
            <a:prstGeom prst="ellipse">
              <a:avLst/>
            </a:prstGeom>
            <a:solidFill>
              <a:schemeClr val="accent1">
                <a:alpha val="40000"/>
              </a:schemeClr>
            </a:solidFill>
          </p:spPr>
        </p:sp>
        <p:sp>
          <p:nvSpPr>
            <p:cNvPr id="30" name="AutoShape 30"/>
            <p:cNvSpPr/>
            <p:nvPr/>
          </p:nvSpPr>
          <p:spPr>
            <a:xfrm>
              <a:off x="904945" y="462070"/>
              <a:ext cx="65594" cy="65594"/>
            </a:xfrm>
            <a:prstGeom prst="ellipse">
              <a:avLst/>
            </a:prstGeom>
            <a:solidFill>
              <a:schemeClr val="accent1">
                <a:alpha val="20000"/>
              </a:schemeClr>
            </a:solidFill>
          </p:spPr>
        </p:sp>
        <p:sp>
          <p:nvSpPr>
            <p:cNvPr id="31" name="AutoShape 31"/>
            <p:cNvSpPr/>
            <p:nvPr/>
          </p:nvSpPr>
          <p:spPr>
            <a:xfrm>
              <a:off x="454963" y="566715"/>
              <a:ext cx="84147" cy="84147"/>
            </a:xfrm>
            <a:prstGeom prst="ellipse">
              <a:avLst/>
            </a:prstGeom>
            <a:solidFill>
              <a:schemeClr val="accent1">
                <a:alpha val="100000"/>
              </a:schemeClr>
            </a:solidFill>
          </p:spPr>
        </p:sp>
        <p:sp>
          <p:nvSpPr>
            <p:cNvPr id="32" name="AutoShape 32"/>
            <p:cNvSpPr/>
            <p:nvPr/>
          </p:nvSpPr>
          <p:spPr>
            <a:xfrm>
              <a:off x="575049" y="573291"/>
              <a:ext cx="78137" cy="78137"/>
            </a:xfrm>
            <a:prstGeom prst="ellipse">
              <a:avLst/>
            </a:prstGeom>
            <a:solidFill>
              <a:schemeClr val="accent1">
                <a:alpha val="80000"/>
              </a:schemeClr>
            </a:solidFill>
          </p:spPr>
        </p:sp>
        <p:sp>
          <p:nvSpPr>
            <p:cNvPr id="33" name="AutoShape 33"/>
            <p:cNvSpPr/>
            <p:nvPr/>
          </p:nvSpPr>
          <p:spPr>
            <a:xfrm>
              <a:off x="689125" y="575007"/>
              <a:ext cx="74704" cy="74704"/>
            </a:xfrm>
            <a:prstGeom prst="ellipse">
              <a:avLst/>
            </a:prstGeom>
            <a:solidFill>
              <a:schemeClr val="accent1">
                <a:alpha val="60000"/>
              </a:schemeClr>
            </a:solidFill>
          </p:spPr>
        </p:sp>
        <p:sp>
          <p:nvSpPr>
            <p:cNvPr id="34" name="AutoShape 34"/>
            <p:cNvSpPr/>
            <p:nvPr/>
          </p:nvSpPr>
          <p:spPr>
            <a:xfrm>
              <a:off x="799768" y="583977"/>
              <a:ext cx="69238" cy="69238"/>
            </a:xfrm>
            <a:prstGeom prst="ellipse">
              <a:avLst/>
            </a:prstGeom>
            <a:solidFill>
              <a:schemeClr val="accent1">
                <a:alpha val="40000"/>
              </a:schemeClr>
            </a:solidFill>
          </p:spPr>
        </p:sp>
        <p:sp>
          <p:nvSpPr>
            <p:cNvPr id="35" name="AutoShape 35"/>
            <p:cNvSpPr/>
            <p:nvPr/>
          </p:nvSpPr>
          <p:spPr>
            <a:xfrm>
              <a:off x="904945" y="579844"/>
              <a:ext cx="65594" cy="65594"/>
            </a:xfrm>
            <a:prstGeom prst="ellipse">
              <a:avLst/>
            </a:prstGeom>
            <a:solidFill>
              <a:schemeClr val="accent1">
                <a:alpha val="20000"/>
              </a:schemeClr>
            </a:solidFill>
          </p:spPr>
        </p:sp>
        <p:sp>
          <p:nvSpPr>
            <p:cNvPr id="36" name="AutoShape 36"/>
            <p:cNvSpPr/>
            <p:nvPr/>
          </p:nvSpPr>
          <p:spPr>
            <a:xfrm>
              <a:off x="454963" y="684489"/>
              <a:ext cx="84147" cy="84147"/>
            </a:xfrm>
            <a:prstGeom prst="ellipse">
              <a:avLst/>
            </a:prstGeom>
            <a:solidFill>
              <a:schemeClr val="accent1">
                <a:alpha val="100000"/>
              </a:schemeClr>
            </a:solidFill>
          </p:spPr>
        </p:sp>
        <p:sp>
          <p:nvSpPr>
            <p:cNvPr id="37" name="AutoShape 37"/>
            <p:cNvSpPr/>
            <p:nvPr/>
          </p:nvSpPr>
          <p:spPr>
            <a:xfrm>
              <a:off x="575049" y="691064"/>
              <a:ext cx="78137" cy="78137"/>
            </a:xfrm>
            <a:prstGeom prst="ellipse">
              <a:avLst/>
            </a:prstGeom>
            <a:solidFill>
              <a:schemeClr val="accent1">
                <a:alpha val="80000"/>
              </a:schemeClr>
            </a:solidFill>
          </p:spPr>
        </p:sp>
        <p:sp>
          <p:nvSpPr>
            <p:cNvPr id="38" name="AutoShape 38"/>
            <p:cNvSpPr/>
            <p:nvPr/>
          </p:nvSpPr>
          <p:spPr>
            <a:xfrm>
              <a:off x="689125" y="692781"/>
              <a:ext cx="74704" cy="74704"/>
            </a:xfrm>
            <a:prstGeom prst="ellipse">
              <a:avLst/>
            </a:prstGeom>
            <a:solidFill>
              <a:schemeClr val="accent1">
                <a:alpha val="60000"/>
              </a:schemeClr>
            </a:solidFill>
          </p:spPr>
        </p:sp>
        <p:sp>
          <p:nvSpPr>
            <p:cNvPr id="39" name="AutoShape 39"/>
            <p:cNvSpPr/>
            <p:nvPr/>
          </p:nvSpPr>
          <p:spPr>
            <a:xfrm>
              <a:off x="799768" y="701751"/>
              <a:ext cx="69238" cy="69238"/>
            </a:xfrm>
            <a:prstGeom prst="ellipse">
              <a:avLst/>
            </a:prstGeom>
            <a:solidFill>
              <a:schemeClr val="accent1">
                <a:alpha val="40000"/>
              </a:schemeClr>
            </a:solidFill>
          </p:spPr>
        </p:sp>
        <p:sp>
          <p:nvSpPr>
            <p:cNvPr id="40" name="AutoShape 40"/>
            <p:cNvSpPr/>
            <p:nvPr/>
          </p:nvSpPr>
          <p:spPr>
            <a:xfrm>
              <a:off x="904945" y="697618"/>
              <a:ext cx="65594" cy="65594"/>
            </a:xfrm>
            <a:prstGeom prst="ellipse">
              <a:avLst/>
            </a:prstGeom>
            <a:solidFill>
              <a:schemeClr val="accent1">
                <a:alpha val="20000"/>
              </a:schemeClr>
            </a:solidFill>
          </p:spPr>
        </p:sp>
        <p:sp>
          <p:nvSpPr>
            <p:cNvPr id="41" name="TextBox 41"/>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rPr>
                <a:t>农村合作医疗制度的贡献</a:t>
              </a:r>
              <a:endPar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
        <p:nvSpPr>
          <p:cNvPr id="42" name="AutoShape 42"/>
          <p:cNvSpPr/>
          <p:nvPr/>
        </p:nvSpPr>
        <p:spPr>
          <a:xfrm>
            <a:off x="1199617" y="2591922"/>
            <a:ext cx="2395784" cy="2042488"/>
          </a:xfrm>
          <a:prstGeom prst="hexagon">
            <a:avLst>
              <a:gd name="adj" fmla="val 25000"/>
              <a:gd name="vf" fmla="val 115470"/>
            </a:avLst>
          </a:prstGeom>
          <a:noFill/>
          <a:ln w="76200">
            <a:solidFill>
              <a:schemeClr val="accent1">
                <a:alpha val="100000"/>
              </a:schemeClr>
            </a:solidFill>
            <a:prstDash val="solid"/>
          </a:ln>
        </p:spPr>
      </p:sp>
      <p:sp>
        <p:nvSpPr>
          <p:cNvPr id="43" name="Freeform 43"/>
          <p:cNvSpPr/>
          <p:nvPr/>
        </p:nvSpPr>
        <p:spPr>
          <a:xfrm>
            <a:off x="1961410" y="3129442"/>
            <a:ext cx="872198" cy="872198"/>
          </a:xfrm>
          <a:custGeom>
            <a:avLst/>
            <a:gdLst/>
            <a:ahLst/>
            <a:cxnLst/>
            <a:rect l="l" t="t" r="r" b="b"/>
            <a:pathLst>
              <a:path w="304800" h="304800">
                <a:moveTo>
                  <a:pt x="304800" y="180975"/>
                </a:moveTo>
                <a:lnTo>
                  <a:pt x="247650" y="123825"/>
                </a:lnTo>
                <a:lnTo>
                  <a:pt x="247650" y="38100"/>
                </a:lnTo>
                <a:lnTo>
                  <a:pt x="209550" y="38100"/>
                </a:lnTo>
                <a:lnTo>
                  <a:pt x="209550" y="85725"/>
                </a:lnTo>
                <a:lnTo>
                  <a:pt x="152400" y="28575"/>
                </a:lnTo>
                <a:lnTo>
                  <a:pt x="0" y="180975"/>
                </a:lnTo>
                <a:lnTo>
                  <a:pt x="0" y="190500"/>
                </a:lnTo>
                <a:lnTo>
                  <a:pt x="38100" y="190500"/>
                </a:lnTo>
                <a:lnTo>
                  <a:pt x="38100" y="285750"/>
                </a:lnTo>
                <a:lnTo>
                  <a:pt x="133350" y="285750"/>
                </a:lnTo>
                <a:lnTo>
                  <a:pt x="133350" y="228600"/>
                </a:lnTo>
                <a:lnTo>
                  <a:pt x="171450" y="228600"/>
                </a:lnTo>
                <a:lnTo>
                  <a:pt x="171450" y="285750"/>
                </a:lnTo>
                <a:lnTo>
                  <a:pt x="266700" y="285750"/>
                </a:lnTo>
                <a:lnTo>
                  <a:pt x="266700" y="190500"/>
                </a:lnTo>
                <a:lnTo>
                  <a:pt x="304800" y="190500"/>
                </a:lnTo>
                <a:close/>
              </a:path>
            </a:pathLst>
          </a:custGeom>
          <a:solidFill>
            <a:schemeClr val="accent1">
              <a:alpha val="100000"/>
            </a:schemeClr>
          </a:solid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574680" y="1337640"/>
            <a:ext cx="3525078" cy="4704522"/>
          </a:xfrm>
          <a:prstGeom prst="rect">
            <a:avLst/>
          </a:prstGeom>
          <a:solidFill>
            <a:schemeClr val="accent2">
              <a:alpha val="20000"/>
            </a:schemeClr>
          </a:solidFill>
        </p:spPr>
      </p:sp>
      <p:sp>
        <p:nvSpPr>
          <p:cNvPr id="3" name="AutoShape 3"/>
          <p:cNvSpPr/>
          <p:nvPr/>
        </p:nvSpPr>
        <p:spPr>
          <a:xfrm>
            <a:off x="4333461" y="1337640"/>
            <a:ext cx="3525078" cy="4704522"/>
          </a:xfrm>
          <a:prstGeom prst="rect">
            <a:avLst/>
          </a:prstGeom>
          <a:solidFill>
            <a:schemeClr val="accent1">
              <a:alpha val="20000"/>
            </a:schemeClr>
          </a:solidFill>
        </p:spPr>
      </p:sp>
      <p:sp>
        <p:nvSpPr>
          <p:cNvPr id="4" name="AutoShape 4"/>
          <p:cNvSpPr/>
          <p:nvPr/>
        </p:nvSpPr>
        <p:spPr>
          <a:xfrm>
            <a:off x="8115335" y="1337640"/>
            <a:ext cx="3525078" cy="4704522"/>
          </a:xfrm>
          <a:prstGeom prst="rect">
            <a:avLst/>
          </a:prstGeom>
          <a:solidFill>
            <a:schemeClr val="accent2">
              <a:alpha val="20000"/>
            </a:schemeClr>
          </a:solidFill>
        </p:spPr>
      </p:sp>
      <p:sp>
        <p:nvSpPr>
          <p:cNvPr id="5" name="TextBox 5"/>
          <p:cNvSpPr txBox="1"/>
          <p:nvPr/>
        </p:nvSpPr>
        <p:spPr>
          <a:xfrm>
            <a:off x="10393985" y="-922877"/>
            <a:ext cx="1317650" cy="670369"/>
          </a:xfrm>
          <a:prstGeom prst="rect">
            <a:avLst/>
          </a:prstGeom>
        </p:spPr>
        <p:txBody>
          <a:bodyPr vert="horz" wrap="square" lIns="123825" tIns="123825" rIns="57150" bIns="123825" rtlCol="0" anchor="t" anchorCtr="0">
            <a:spAutoFit/>
          </a:bodyPr>
          <a:lstStyle/>
          <a:p>
            <a:pPr algn="ctr">
              <a:lnSpc>
                <a:spcPct val="150000"/>
              </a:lnSpc>
            </a:pPr>
            <a:r>
              <a:rPr lang="en-US" sz="1415" b="1">
                <a:solidFill>
                  <a:srgbClr val="FFFFFF">
                    <a:alpha val="100000"/>
                  </a:srgbClr>
                </a:solidFill>
                <a:latin typeface="微软雅黑" panose="020B0503020204020204" charset="-122"/>
                <a:ea typeface="微软雅黑" panose="020B0503020204020204" charset="-122"/>
                <a:cs typeface="微软雅黑" panose="020B0503020204020204" charset="-122"/>
              </a:rPr>
              <a:t>要点三</a:t>
            </a:r>
            <a:endParaRPr lang="en-US" sz="1415"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6" name="AutoShape 6"/>
          <p:cNvSpPr/>
          <p:nvPr/>
        </p:nvSpPr>
        <p:spPr>
          <a:xfrm>
            <a:off x="8115335" y="1337640"/>
            <a:ext cx="1554579" cy="505943"/>
          </a:xfrm>
          <a:prstGeom prst="rect">
            <a:avLst/>
          </a:prstGeom>
          <a:solidFill>
            <a:schemeClr val="accent2">
              <a:alpha val="100000"/>
            </a:schemeClr>
          </a:solidFill>
        </p:spPr>
      </p:sp>
      <p:sp>
        <p:nvSpPr>
          <p:cNvPr id="7" name="AutoShape 7"/>
          <p:cNvSpPr/>
          <p:nvPr/>
        </p:nvSpPr>
        <p:spPr>
          <a:xfrm>
            <a:off x="9358793" y="1337640"/>
            <a:ext cx="505943" cy="505943"/>
          </a:xfrm>
          <a:prstGeom prst="parallelogram">
            <a:avLst/>
          </a:prstGeom>
          <a:solidFill>
            <a:schemeClr val="accent2">
              <a:alpha val="100000"/>
            </a:schemeClr>
          </a:solidFill>
        </p:spPr>
      </p:sp>
      <p:sp>
        <p:nvSpPr>
          <p:cNvPr id="8" name="AutoShape 8"/>
          <p:cNvSpPr/>
          <p:nvPr/>
        </p:nvSpPr>
        <p:spPr>
          <a:xfrm>
            <a:off x="4346600" y="1337640"/>
            <a:ext cx="1554579" cy="505943"/>
          </a:xfrm>
          <a:prstGeom prst="rect">
            <a:avLst/>
          </a:prstGeom>
          <a:solidFill>
            <a:schemeClr val="accent1">
              <a:alpha val="100000"/>
            </a:schemeClr>
          </a:solidFill>
        </p:spPr>
      </p:sp>
      <p:sp>
        <p:nvSpPr>
          <p:cNvPr id="9" name="AutoShape 9"/>
          <p:cNvSpPr/>
          <p:nvPr/>
        </p:nvSpPr>
        <p:spPr>
          <a:xfrm>
            <a:off x="5590056" y="1337640"/>
            <a:ext cx="505943" cy="505943"/>
          </a:xfrm>
          <a:prstGeom prst="parallelogram">
            <a:avLst/>
          </a:prstGeom>
          <a:solidFill>
            <a:schemeClr val="accent1">
              <a:alpha val="100000"/>
            </a:schemeClr>
          </a:solidFill>
        </p:spPr>
      </p:sp>
      <p:sp>
        <p:nvSpPr>
          <p:cNvPr id="10" name="AutoShape 10"/>
          <p:cNvSpPr/>
          <p:nvPr/>
        </p:nvSpPr>
        <p:spPr>
          <a:xfrm>
            <a:off x="574680" y="1337640"/>
            <a:ext cx="1554579" cy="505943"/>
          </a:xfrm>
          <a:prstGeom prst="rect">
            <a:avLst/>
          </a:prstGeom>
          <a:solidFill>
            <a:schemeClr val="accent2">
              <a:alpha val="100000"/>
            </a:schemeClr>
          </a:solidFill>
        </p:spPr>
      </p:sp>
      <p:sp>
        <p:nvSpPr>
          <p:cNvPr id="11" name="AutoShape 11"/>
          <p:cNvSpPr/>
          <p:nvPr/>
        </p:nvSpPr>
        <p:spPr>
          <a:xfrm>
            <a:off x="1818137" y="1337640"/>
            <a:ext cx="505943" cy="505943"/>
          </a:xfrm>
          <a:prstGeom prst="parallelogram">
            <a:avLst/>
          </a:prstGeom>
          <a:solidFill>
            <a:schemeClr val="accent2">
              <a:alpha val="100000"/>
            </a:schemeClr>
          </a:solidFill>
        </p:spPr>
      </p:sp>
      <p:sp>
        <p:nvSpPr>
          <p:cNvPr id="12" name="TextBox 12"/>
          <p:cNvSpPr txBox="1"/>
          <p:nvPr/>
        </p:nvSpPr>
        <p:spPr>
          <a:xfrm>
            <a:off x="877907" y="2036706"/>
            <a:ext cx="2990850" cy="1133475"/>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rPr>
              <a:t>提高了治疗技术</a:t>
            </a:r>
            <a:endPar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3" name="TextBox 13"/>
          <p:cNvSpPr txBox="1"/>
          <p:nvPr/>
        </p:nvSpPr>
        <p:spPr>
          <a:xfrm>
            <a:off x="877907" y="3026770"/>
            <a:ext cx="2990850" cy="1771511"/>
          </a:xfrm>
          <a:prstGeom prst="rect">
            <a:avLst/>
          </a:prstGeom>
        </p:spPr>
        <p:txBody>
          <a:bodyPr vert="horz" wrap="square" lIns="123825" tIns="123825" rIns="57150" bIns="123825" rtlCol="0" anchor="t" anchorCtr="0">
            <a:spAutoFit/>
          </a:bodyPr>
          <a:lstStyle/>
          <a:p>
            <a:pPr>
              <a:lnSpc>
                <a:spcPct val="150000"/>
              </a:lnSpc>
            </a:pPr>
            <a:r>
              <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rPr>
              <a:t>  医疗技术持续发展，血吸虫病治疗技术得到提升。专业医护人员通过学习和实践掌握更有效的方法和技术手段。政府加大医疗技术投入和研发力度，为防治工作提供技术支持。</a:t>
            </a:r>
            <a:endPar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4" name="TextBox 14"/>
          <p:cNvSpPr txBox="1"/>
          <p:nvPr/>
        </p:nvSpPr>
        <p:spPr>
          <a:xfrm>
            <a:off x="877907" y="1261999"/>
            <a:ext cx="1104900" cy="685800"/>
          </a:xfrm>
          <a:prstGeom prst="rect">
            <a:avLst/>
          </a:prstGeom>
        </p:spPr>
        <p:txBody>
          <a:bodyPr vert="horz" wrap="square" lIns="123825" tIns="123825" rIns="57150" bIns="123825" rtlCol="0" anchor="t" anchorCtr="0">
            <a:spAutoFit/>
          </a:bodyPr>
          <a:lstStyle/>
          <a:p>
            <a:pPr algn="l">
              <a:lnSpc>
                <a:spcPct val="140000"/>
              </a:lnSpc>
            </a:pPr>
            <a:r>
              <a:rPr lang="en-US" sz="1950" b="1">
                <a:solidFill>
                  <a:srgbClr val="FFFFFF">
                    <a:alpha val="100000"/>
                  </a:srgbClr>
                </a:solidFill>
                <a:latin typeface="微软雅黑" panose="020B0503020204020204" charset="-122"/>
                <a:ea typeface="微软雅黑" panose="020B0503020204020204" charset="-122"/>
                <a:cs typeface="微软雅黑" panose="020B0503020204020204" charset="-122"/>
              </a:rPr>
              <a:t>01</a:t>
            </a:r>
            <a:endParaRPr lang="en-US" sz="195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5" name="TextBox 15"/>
          <p:cNvSpPr txBox="1"/>
          <p:nvPr/>
        </p:nvSpPr>
        <p:spPr>
          <a:xfrm>
            <a:off x="4676018" y="1261999"/>
            <a:ext cx="1104900" cy="685800"/>
          </a:xfrm>
          <a:prstGeom prst="rect">
            <a:avLst/>
          </a:prstGeom>
        </p:spPr>
        <p:txBody>
          <a:bodyPr vert="horz" wrap="square" lIns="123825" tIns="123825" rIns="57150" bIns="123825" rtlCol="0" anchor="t" anchorCtr="0">
            <a:spAutoFit/>
          </a:bodyPr>
          <a:lstStyle/>
          <a:p>
            <a:pPr>
              <a:lnSpc>
                <a:spcPct val="140000"/>
              </a:lnSpc>
            </a:pPr>
            <a:r>
              <a:rPr lang="en-US" sz="1950" b="1">
                <a:solidFill>
                  <a:srgbClr val="FFFFFF">
                    <a:alpha val="100000"/>
                  </a:srgbClr>
                </a:solidFill>
                <a:latin typeface="微软雅黑" panose="020B0503020204020204" charset="-122"/>
                <a:ea typeface="微软雅黑" panose="020B0503020204020204" charset="-122"/>
                <a:cs typeface="微软雅黑" panose="020B0503020204020204" charset="-122"/>
              </a:rPr>
              <a:t>02</a:t>
            </a:r>
            <a:endParaRPr lang="en-US" sz="195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6" name="TextBox 16"/>
          <p:cNvSpPr txBox="1"/>
          <p:nvPr/>
        </p:nvSpPr>
        <p:spPr>
          <a:xfrm>
            <a:off x="4598427" y="2036706"/>
            <a:ext cx="2990850" cy="1133475"/>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rPr>
              <a:t>培养了专业医护人员</a:t>
            </a:r>
            <a:endPar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7" name="TextBox 17"/>
          <p:cNvSpPr txBox="1"/>
          <p:nvPr/>
        </p:nvSpPr>
        <p:spPr>
          <a:xfrm>
            <a:off x="4598427" y="3026770"/>
            <a:ext cx="2990850" cy="2083134"/>
          </a:xfrm>
          <a:prstGeom prst="rect">
            <a:avLst/>
          </a:prstGeom>
        </p:spPr>
        <p:txBody>
          <a:bodyPr vert="horz" wrap="square" lIns="123825" tIns="123825" rIns="57150" bIns="123825" rtlCol="0" anchor="t" anchorCtr="0">
            <a:spAutoFit/>
          </a:bodyPr>
          <a:lstStyle/>
          <a:p>
            <a:pPr>
              <a:lnSpc>
                <a:spcPct val="150000"/>
              </a:lnSpc>
            </a:pPr>
            <a:r>
              <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rPr>
              <a:t>  医学教育和专业培训加强了，培养出一批批具有专业知识的医护人员。他们为血吸虫病防治工作做出了重要贡献。政府通过引进国外技术和专家等方式提高了医护人员的专业水平和国际竞争力。</a:t>
            </a:r>
            <a:endPar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8" name="TextBox 18"/>
          <p:cNvSpPr txBox="1"/>
          <p:nvPr/>
        </p:nvSpPr>
        <p:spPr>
          <a:xfrm>
            <a:off x="8406125" y="2036706"/>
            <a:ext cx="2990850" cy="1133475"/>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rPr>
              <a:t>解决了基层医疗人才短缺问题</a:t>
            </a:r>
            <a:endPar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9" name="TextBox 19"/>
          <p:cNvSpPr txBox="1"/>
          <p:nvPr/>
        </p:nvSpPr>
        <p:spPr>
          <a:xfrm>
            <a:off x="8406125" y="3026770"/>
            <a:ext cx="2990850" cy="1771511"/>
          </a:xfrm>
          <a:prstGeom prst="rect">
            <a:avLst/>
          </a:prstGeom>
        </p:spPr>
        <p:txBody>
          <a:bodyPr vert="horz" wrap="square" lIns="123825" tIns="123825" rIns="57150" bIns="123825" rtlCol="0" anchor="t" anchorCtr="0">
            <a:spAutoFit/>
          </a:bodyPr>
          <a:lstStyle/>
          <a:p>
            <a:pPr>
              <a:lnSpc>
                <a:spcPct val="150000"/>
              </a:lnSpc>
            </a:pPr>
            <a:r>
              <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rPr>
              <a:t>  专业医护人员的培养解决了基层医疗人才短缺的问题。为农村医疗机构注入了新活力，提高了医疗水平和综合能力。为其他基层医疗机构提供了可借鉴的参考经验。</a:t>
            </a:r>
            <a:endPar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20" name="TextBox 20"/>
          <p:cNvSpPr txBox="1"/>
          <p:nvPr/>
        </p:nvSpPr>
        <p:spPr>
          <a:xfrm>
            <a:off x="8447115" y="1264488"/>
            <a:ext cx="1104900" cy="685800"/>
          </a:xfrm>
          <a:prstGeom prst="rect">
            <a:avLst/>
          </a:prstGeom>
        </p:spPr>
        <p:txBody>
          <a:bodyPr vert="horz" wrap="square" lIns="123825" tIns="123825" rIns="57150" bIns="123825" rtlCol="0" anchor="t" anchorCtr="0">
            <a:spAutoFit/>
          </a:bodyPr>
          <a:lstStyle/>
          <a:p>
            <a:pPr>
              <a:lnSpc>
                <a:spcPct val="140000"/>
              </a:lnSpc>
            </a:pPr>
            <a:r>
              <a:rPr lang="en-US" sz="1950" b="1">
                <a:solidFill>
                  <a:srgbClr val="FFFFFF">
                    <a:alpha val="100000"/>
                  </a:srgbClr>
                </a:solidFill>
                <a:latin typeface="微软雅黑" panose="020B0503020204020204" charset="-122"/>
                <a:ea typeface="微软雅黑" panose="020B0503020204020204" charset="-122"/>
                <a:cs typeface="微软雅黑" panose="020B0503020204020204" charset="-122"/>
              </a:rPr>
              <a:t>03</a:t>
            </a:r>
            <a:endParaRPr lang="en-US" sz="195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21" name="AutoShape 21"/>
          <p:cNvSpPr/>
          <p:nvPr/>
        </p:nvSpPr>
        <p:spPr>
          <a:xfrm>
            <a:off x="507874" y="6318935"/>
            <a:ext cx="701468" cy="122998"/>
          </a:xfrm>
          <a:prstGeom prst="rect">
            <a:avLst/>
          </a:prstGeom>
          <a:solidFill>
            <a:schemeClr val="accent2">
              <a:alpha val="100000"/>
            </a:schemeClr>
          </a:solidFill>
        </p:spPr>
      </p:sp>
      <p:sp>
        <p:nvSpPr>
          <p:cNvPr id="22" name="AutoShape 22"/>
          <p:cNvSpPr/>
          <p:nvPr/>
        </p:nvSpPr>
        <p:spPr>
          <a:xfrm>
            <a:off x="454963" y="6318935"/>
            <a:ext cx="122998" cy="122998"/>
          </a:xfrm>
          <a:prstGeom prst="ellipse">
            <a:avLst/>
          </a:prstGeom>
          <a:solidFill>
            <a:schemeClr val="accent2">
              <a:alpha val="100000"/>
            </a:schemeClr>
          </a:solidFill>
        </p:spPr>
      </p:sp>
      <p:sp>
        <p:nvSpPr>
          <p:cNvPr id="23" name="AutoShape 23"/>
          <p:cNvSpPr/>
          <p:nvPr/>
        </p:nvSpPr>
        <p:spPr>
          <a:xfrm>
            <a:off x="1137715" y="6318935"/>
            <a:ext cx="122998" cy="122998"/>
          </a:xfrm>
          <a:prstGeom prst="ellipse">
            <a:avLst/>
          </a:prstGeom>
          <a:solidFill>
            <a:schemeClr val="accent2">
              <a:alpha val="100000"/>
            </a:schemeClr>
          </a:solidFill>
        </p:spPr>
      </p:sp>
      <p:cxnSp>
        <p:nvCxnSpPr>
          <p:cNvPr id="24" name="Connector 24"/>
          <p:cNvCxnSpPr/>
          <p:nvPr/>
        </p:nvCxnSpPr>
        <p:spPr>
          <a:xfrm>
            <a:off x="1209343" y="6393165"/>
            <a:ext cx="10991852" cy="0"/>
          </a:xfrm>
          <a:prstGeom prst="line">
            <a:avLst/>
          </a:prstGeom>
          <a:ln w="14288">
            <a:solidFill>
              <a:schemeClr val="accent2"/>
            </a:solidFill>
            <a:prstDash val="dash"/>
            <a:headEnd type="none"/>
            <a:tailEnd type="none"/>
          </a:ln>
        </p:spPr>
        <p:style>
          <a:lnRef idx="0">
            <a:schemeClr val="accent2"/>
          </a:lnRef>
          <a:fillRef idx="1">
            <a:schemeClr val="accent2"/>
          </a:fillRef>
          <a:effectRef idx="0">
            <a:schemeClr val="accent2"/>
          </a:effectRef>
          <a:fontRef idx="minor">
            <a:schemeClr val="lt1"/>
          </a:fontRef>
        </p:style>
      </p:cxnSp>
      <p:grpSp>
        <p:nvGrpSpPr>
          <p:cNvPr id="25" name="Group 25"/>
          <p:cNvGrpSpPr/>
          <p:nvPr/>
        </p:nvGrpSpPr>
        <p:grpSpPr>
          <a:xfrm>
            <a:off x="454963" y="93878"/>
            <a:ext cx="10641129" cy="914400"/>
            <a:chOff x="454963" y="93878"/>
            <a:chExt cx="10641129" cy="914400"/>
          </a:xfrm>
        </p:grpSpPr>
        <p:sp>
          <p:nvSpPr>
            <p:cNvPr id="26" name="AutoShape 26"/>
            <p:cNvSpPr/>
            <p:nvPr/>
          </p:nvSpPr>
          <p:spPr>
            <a:xfrm>
              <a:off x="454963" y="331168"/>
              <a:ext cx="84147" cy="84147"/>
            </a:xfrm>
            <a:prstGeom prst="ellipse">
              <a:avLst/>
            </a:prstGeom>
            <a:solidFill>
              <a:schemeClr val="accent1">
                <a:alpha val="100000"/>
              </a:schemeClr>
            </a:solidFill>
          </p:spPr>
        </p:sp>
        <p:sp>
          <p:nvSpPr>
            <p:cNvPr id="27" name="AutoShape 27"/>
            <p:cNvSpPr/>
            <p:nvPr/>
          </p:nvSpPr>
          <p:spPr>
            <a:xfrm>
              <a:off x="575049" y="337743"/>
              <a:ext cx="78137" cy="78137"/>
            </a:xfrm>
            <a:prstGeom prst="ellipse">
              <a:avLst/>
            </a:prstGeom>
            <a:solidFill>
              <a:schemeClr val="accent1">
                <a:alpha val="80000"/>
              </a:schemeClr>
            </a:solidFill>
          </p:spPr>
        </p:sp>
        <p:sp>
          <p:nvSpPr>
            <p:cNvPr id="28" name="AutoShape 28"/>
            <p:cNvSpPr/>
            <p:nvPr/>
          </p:nvSpPr>
          <p:spPr>
            <a:xfrm>
              <a:off x="689125" y="339460"/>
              <a:ext cx="74704" cy="74704"/>
            </a:xfrm>
            <a:prstGeom prst="ellipse">
              <a:avLst/>
            </a:prstGeom>
            <a:solidFill>
              <a:schemeClr val="accent1">
                <a:alpha val="60000"/>
              </a:schemeClr>
            </a:solidFill>
          </p:spPr>
        </p:sp>
        <p:sp>
          <p:nvSpPr>
            <p:cNvPr id="29" name="AutoShape 29"/>
            <p:cNvSpPr/>
            <p:nvPr/>
          </p:nvSpPr>
          <p:spPr>
            <a:xfrm>
              <a:off x="799768" y="348430"/>
              <a:ext cx="69238" cy="69238"/>
            </a:xfrm>
            <a:prstGeom prst="ellipse">
              <a:avLst/>
            </a:prstGeom>
            <a:solidFill>
              <a:schemeClr val="accent1">
                <a:alpha val="40000"/>
              </a:schemeClr>
            </a:solidFill>
          </p:spPr>
        </p:sp>
        <p:sp>
          <p:nvSpPr>
            <p:cNvPr id="30" name="AutoShape 30"/>
            <p:cNvSpPr/>
            <p:nvPr/>
          </p:nvSpPr>
          <p:spPr>
            <a:xfrm>
              <a:off x="904945" y="344297"/>
              <a:ext cx="65594" cy="65594"/>
            </a:xfrm>
            <a:prstGeom prst="ellipse">
              <a:avLst/>
            </a:prstGeom>
            <a:solidFill>
              <a:schemeClr val="accent1">
                <a:alpha val="20000"/>
              </a:schemeClr>
            </a:solidFill>
          </p:spPr>
        </p:sp>
        <p:sp>
          <p:nvSpPr>
            <p:cNvPr id="31" name="AutoShape 31"/>
            <p:cNvSpPr/>
            <p:nvPr/>
          </p:nvSpPr>
          <p:spPr>
            <a:xfrm>
              <a:off x="454963" y="448942"/>
              <a:ext cx="84147" cy="84147"/>
            </a:xfrm>
            <a:prstGeom prst="ellipse">
              <a:avLst/>
            </a:prstGeom>
            <a:solidFill>
              <a:schemeClr val="accent1">
                <a:alpha val="100000"/>
              </a:schemeClr>
            </a:solidFill>
          </p:spPr>
        </p:sp>
        <p:sp>
          <p:nvSpPr>
            <p:cNvPr id="32" name="AutoShape 32"/>
            <p:cNvSpPr/>
            <p:nvPr/>
          </p:nvSpPr>
          <p:spPr>
            <a:xfrm>
              <a:off x="575049" y="455517"/>
              <a:ext cx="78137" cy="78137"/>
            </a:xfrm>
            <a:prstGeom prst="ellipse">
              <a:avLst/>
            </a:prstGeom>
            <a:solidFill>
              <a:schemeClr val="accent1">
                <a:alpha val="80000"/>
              </a:schemeClr>
            </a:solidFill>
          </p:spPr>
        </p:sp>
        <p:sp>
          <p:nvSpPr>
            <p:cNvPr id="33" name="AutoShape 33"/>
            <p:cNvSpPr/>
            <p:nvPr/>
          </p:nvSpPr>
          <p:spPr>
            <a:xfrm>
              <a:off x="689125" y="457233"/>
              <a:ext cx="74704" cy="74704"/>
            </a:xfrm>
            <a:prstGeom prst="ellipse">
              <a:avLst/>
            </a:prstGeom>
            <a:solidFill>
              <a:schemeClr val="accent1">
                <a:alpha val="60000"/>
              </a:schemeClr>
            </a:solidFill>
          </p:spPr>
        </p:sp>
        <p:sp>
          <p:nvSpPr>
            <p:cNvPr id="34" name="AutoShape 34"/>
            <p:cNvSpPr/>
            <p:nvPr/>
          </p:nvSpPr>
          <p:spPr>
            <a:xfrm>
              <a:off x="799768" y="466203"/>
              <a:ext cx="69238" cy="69238"/>
            </a:xfrm>
            <a:prstGeom prst="ellipse">
              <a:avLst/>
            </a:prstGeom>
            <a:solidFill>
              <a:schemeClr val="accent1">
                <a:alpha val="40000"/>
              </a:schemeClr>
            </a:solidFill>
          </p:spPr>
        </p:sp>
        <p:sp>
          <p:nvSpPr>
            <p:cNvPr id="35" name="AutoShape 35"/>
            <p:cNvSpPr/>
            <p:nvPr/>
          </p:nvSpPr>
          <p:spPr>
            <a:xfrm>
              <a:off x="904945" y="462070"/>
              <a:ext cx="65594" cy="65594"/>
            </a:xfrm>
            <a:prstGeom prst="ellipse">
              <a:avLst/>
            </a:prstGeom>
            <a:solidFill>
              <a:schemeClr val="accent1">
                <a:alpha val="20000"/>
              </a:schemeClr>
            </a:solidFill>
          </p:spPr>
        </p:sp>
        <p:sp>
          <p:nvSpPr>
            <p:cNvPr id="36" name="AutoShape 36"/>
            <p:cNvSpPr/>
            <p:nvPr/>
          </p:nvSpPr>
          <p:spPr>
            <a:xfrm>
              <a:off x="454963" y="566715"/>
              <a:ext cx="84147" cy="84147"/>
            </a:xfrm>
            <a:prstGeom prst="ellipse">
              <a:avLst/>
            </a:prstGeom>
            <a:solidFill>
              <a:schemeClr val="accent1">
                <a:alpha val="100000"/>
              </a:schemeClr>
            </a:solidFill>
          </p:spPr>
        </p:sp>
        <p:sp>
          <p:nvSpPr>
            <p:cNvPr id="37" name="AutoShape 37"/>
            <p:cNvSpPr/>
            <p:nvPr/>
          </p:nvSpPr>
          <p:spPr>
            <a:xfrm>
              <a:off x="575049" y="573291"/>
              <a:ext cx="78137" cy="78137"/>
            </a:xfrm>
            <a:prstGeom prst="ellipse">
              <a:avLst/>
            </a:prstGeom>
            <a:solidFill>
              <a:schemeClr val="accent1">
                <a:alpha val="80000"/>
              </a:schemeClr>
            </a:solidFill>
          </p:spPr>
        </p:sp>
        <p:sp>
          <p:nvSpPr>
            <p:cNvPr id="38" name="AutoShape 38"/>
            <p:cNvSpPr/>
            <p:nvPr/>
          </p:nvSpPr>
          <p:spPr>
            <a:xfrm>
              <a:off x="689125" y="575007"/>
              <a:ext cx="74704" cy="74704"/>
            </a:xfrm>
            <a:prstGeom prst="ellipse">
              <a:avLst/>
            </a:prstGeom>
            <a:solidFill>
              <a:schemeClr val="accent1">
                <a:alpha val="60000"/>
              </a:schemeClr>
            </a:solidFill>
          </p:spPr>
        </p:sp>
        <p:sp>
          <p:nvSpPr>
            <p:cNvPr id="39" name="AutoShape 39"/>
            <p:cNvSpPr/>
            <p:nvPr/>
          </p:nvSpPr>
          <p:spPr>
            <a:xfrm>
              <a:off x="799768" y="583977"/>
              <a:ext cx="69238" cy="69238"/>
            </a:xfrm>
            <a:prstGeom prst="ellipse">
              <a:avLst/>
            </a:prstGeom>
            <a:solidFill>
              <a:schemeClr val="accent1">
                <a:alpha val="40000"/>
              </a:schemeClr>
            </a:solidFill>
          </p:spPr>
        </p:sp>
        <p:sp>
          <p:nvSpPr>
            <p:cNvPr id="40" name="AutoShape 40"/>
            <p:cNvSpPr/>
            <p:nvPr/>
          </p:nvSpPr>
          <p:spPr>
            <a:xfrm>
              <a:off x="904945" y="579844"/>
              <a:ext cx="65594" cy="65594"/>
            </a:xfrm>
            <a:prstGeom prst="ellipse">
              <a:avLst/>
            </a:prstGeom>
            <a:solidFill>
              <a:schemeClr val="accent1">
                <a:alpha val="20000"/>
              </a:schemeClr>
            </a:solidFill>
          </p:spPr>
        </p:sp>
        <p:sp>
          <p:nvSpPr>
            <p:cNvPr id="41" name="AutoShape 41"/>
            <p:cNvSpPr/>
            <p:nvPr/>
          </p:nvSpPr>
          <p:spPr>
            <a:xfrm>
              <a:off x="454963" y="684489"/>
              <a:ext cx="84147" cy="84147"/>
            </a:xfrm>
            <a:prstGeom prst="ellipse">
              <a:avLst/>
            </a:prstGeom>
            <a:solidFill>
              <a:schemeClr val="accent1">
                <a:alpha val="100000"/>
              </a:schemeClr>
            </a:solidFill>
          </p:spPr>
        </p:sp>
        <p:sp>
          <p:nvSpPr>
            <p:cNvPr id="42" name="AutoShape 42"/>
            <p:cNvSpPr/>
            <p:nvPr/>
          </p:nvSpPr>
          <p:spPr>
            <a:xfrm>
              <a:off x="575049" y="691064"/>
              <a:ext cx="78137" cy="78137"/>
            </a:xfrm>
            <a:prstGeom prst="ellipse">
              <a:avLst/>
            </a:prstGeom>
            <a:solidFill>
              <a:schemeClr val="accent1">
                <a:alpha val="80000"/>
              </a:schemeClr>
            </a:solidFill>
          </p:spPr>
        </p:sp>
        <p:sp>
          <p:nvSpPr>
            <p:cNvPr id="43" name="AutoShape 43"/>
            <p:cNvSpPr/>
            <p:nvPr/>
          </p:nvSpPr>
          <p:spPr>
            <a:xfrm>
              <a:off x="689125" y="692781"/>
              <a:ext cx="74704" cy="74704"/>
            </a:xfrm>
            <a:prstGeom prst="ellipse">
              <a:avLst/>
            </a:prstGeom>
            <a:solidFill>
              <a:schemeClr val="accent1">
                <a:alpha val="60000"/>
              </a:schemeClr>
            </a:solidFill>
          </p:spPr>
        </p:sp>
        <p:sp>
          <p:nvSpPr>
            <p:cNvPr id="44" name="AutoShape 44"/>
            <p:cNvSpPr/>
            <p:nvPr/>
          </p:nvSpPr>
          <p:spPr>
            <a:xfrm>
              <a:off x="799768" y="701751"/>
              <a:ext cx="69238" cy="69238"/>
            </a:xfrm>
            <a:prstGeom prst="ellipse">
              <a:avLst/>
            </a:prstGeom>
            <a:solidFill>
              <a:schemeClr val="accent1">
                <a:alpha val="40000"/>
              </a:schemeClr>
            </a:solidFill>
          </p:spPr>
        </p:sp>
        <p:sp>
          <p:nvSpPr>
            <p:cNvPr id="45" name="AutoShape 45"/>
            <p:cNvSpPr/>
            <p:nvPr/>
          </p:nvSpPr>
          <p:spPr>
            <a:xfrm>
              <a:off x="904945" y="697618"/>
              <a:ext cx="65594" cy="65594"/>
            </a:xfrm>
            <a:prstGeom prst="ellipse">
              <a:avLst/>
            </a:prstGeom>
            <a:solidFill>
              <a:schemeClr val="accent1">
                <a:alpha val="20000"/>
              </a:schemeClr>
            </a:solidFill>
          </p:spPr>
        </p:sp>
        <p:sp>
          <p:nvSpPr>
            <p:cNvPr id="46" name="TextBox 46"/>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rPr>
                <a:t>治疗技术的提高与专业医护人员的培养</a:t>
              </a:r>
              <a:endPar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4777998" y="1412932"/>
            <a:ext cx="1849755" cy="929640"/>
          </a:xfrm>
          <a:prstGeom prst="rect">
            <a:avLst/>
          </a:prstGeom>
        </p:spPr>
        <p:txBody>
          <a:bodyPr vert="horz" wrap="square" lIns="91440" tIns="45720" rIns="91440" bIns="45720" rtlCol="0" anchor="t" anchorCtr="1">
            <a:noAutofit/>
          </a:bodyPr>
          <a:lstStyle/>
          <a:p>
            <a:pPr>
              <a:lnSpc>
                <a:spcPct val="90000"/>
              </a:lnSpc>
            </a:pPr>
            <a:r>
              <a:rPr lang="en-US" sz="3300" b="1">
                <a:solidFill>
                  <a:schemeClr val="accent1">
                    <a:alpha val="100000"/>
                  </a:schemeClr>
                </a:solidFill>
                <a:latin typeface="微软雅黑" panose="020B0503020204020204" charset="-122"/>
                <a:ea typeface="微软雅黑" panose="020B0503020204020204" charset="-122"/>
                <a:cs typeface="微软雅黑" panose="020B0503020204020204" charset="-122"/>
              </a:rPr>
              <a:t>PART</a:t>
            </a:r>
            <a:endParaRPr lang="en-US" sz="33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6276714" y="1412932"/>
            <a:ext cx="2922600" cy="929640"/>
          </a:xfrm>
          <a:prstGeom prst="rect">
            <a:avLst/>
          </a:prstGeom>
        </p:spPr>
        <p:txBody>
          <a:bodyPr vert="horz" wrap="square" lIns="91440" tIns="45720" rIns="91440" bIns="45720" rtlCol="0" anchor="t" anchorCtr="0">
            <a:noAutofit/>
          </a:bodyPr>
          <a:lstStyle/>
          <a:p>
            <a:pPr>
              <a:lnSpc>
                <a:spcPct val="90000"/>
              </a:lnSpc>
            </a:pPr>
            <a:r>
              <a:rPr lang="en-US" sz="33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04</a:t>
            </a:r>
            <a:endParaRPr lang="en-US" sz="33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2808922" y="2995857"/>
            <a:ext cx="6574155" cy="1805940"/>
          </a:xfrm>
          <a:prstGeom prst="rect">
            <a:avLst/>
          </a:prstGeom>
        </p:spPr>
        <p:txBody>
          <a:bodyPr vert="horz" wrap="square" lIns="91440" tIns="45720" rIns="91440" bIns="45720" rtlCol="0" anchor="t" anchorCtr="1">
            <a:normAutofit/>
          </a:bodyPr>
          <a:lstStyle/>
          <a:p>
            <a:pPr algn="ctr">
              <a:lnSpc>
                <a:spcPct val="120000"/>
              </a:lnSpc>
            </a:pPr>
            <a:r>
              <a:rPr lang="en-US" sz="4500" b="1">
                <a:solidFill>
                  <a:schemeClr val="accent1">
                    <a:alpha val="100000"/>
                  </a:schemeClr>
                </a:solidFill>
                <a:latin typeface="微软雅黑" panose="020B0503020204020204" charset="-122"/>
                <a:ea typeface="微软雅黑" panose="020B0503020204020204" charset="-122"/>
                <a:cs typeface="微软雅黑" panose="020B0503020204020204" charset="-122"/>
              </a:rPr>
              <a:t>疫情中全国医务工作者的逆行疫区与经验传承</a:t>
            </a:r>
            <a:endParaRPr lang="en-US" sz="45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539110" y="1433724"/>
            <a:ext cx="674481" cy="674481"/>
          </a:xfrm>
          <a:prstGeom prst="ellipse">
            <a:avLst/>
          </a:prstGeom>
          <a:solidFill>
            <a:schemeClr val="accent1">
              <a:alpha val="30000"/>
            </a:schemeClr>
          </a:solidFill>
        </p:spPr>
      </p:sp>
      <p:sp>
        <p:nvSpPr>
          <p:cNvPr id="3" name="AutoShape 3"/>
          <p:cNvSpPr/>
          <p:nvPr/>
        </p:nvSpPr>
        <p:spPr>
          <a:xfrm>
            <a:off x="635954" y="1531301"/>
            <a:ext cx="468663" cy="468663"/>
          </a:xfrm>
          <a:prstGeom prst="ellipse">
            <a:avLst/>
          </a:prstGeom>
          <a:solidFill>
            <a:schemeClr val="accent1">
              <a:alpha val="100000"/>
            </a:schemeClr>
          </a:solidFill>
        </p:spPr>
      </p:sp>
      <p:sp>
        <p:nvSpPr>
          <p:cNvPr id="4" name="AutoShape 4"/>
          <p:cNvSpPr/>
          <p:nvPr/>
        </p:nvSpPr>
        <p:spPr>
          <a:xfrm>
            <a:off x="850313" y="5750483"/>
            <a:ext cx="363278" cy="363278"/>
          </a:xfrm>
          <a:prstGeom prst="rtTriangle">
            <a:avLst/>
          </a:prstGeom>
          <a:solidFill>
            <a:schemeClr val="accent1">
              <a:alpha val="100000"/>
            </a:schemeClr>
          </a:solidFill>
        </p:spPr>
      </p:sp>
      <p:cxnSp>
        <p:nvCxnSpPr>
          <p:cNvPr id="5" name="Connector 5"/>
          <p:cNvCxnSpPr/>
          <p:nvPr/>
        </p:nvCxnSpPr>
        <p:spPr>
          <a:xfrm>
            <a:off x="851612" y="2027330"/>
            <a:ext cx="10894" cy="4074239"/>
          </a:xfrm>
          <a:prstGeom prst="line">
            <a:avLst/>
          </a:prstGeom>
          <a:ln w="19050">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cxnSp>
        <p:nvCxnSpPr>
          <p:cNvPr id="6" name="Connector 6"/>
          <p:cNvCxnSpPr/>
          <p:nvPr/>
        </p:nvCxnSpPr>
        <p:spPr>
          <a:xfrm flipH="1">
            <a:off x="851612" y="6101568"/>
            <a:ext cx="3028272" cy="0"/>
          </a:xfrm>
          <a:prstGeom prst="line">
            <a:avLst/>
          </a:prstGeom>
          <a:ln w="19050">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sp>
        <p:nvSpPr>
          <p:cNvPr id="7" name="TextBox 7"/>
          <p:cNvSpPr txBox="1"/>
          <p:nvPr/>
        </p:nvSpPr>
        <p:spPr>
          <a:xfrm>
            <a:off x="1012430" y="2032025"/>
            <a:ext cx="2995145" cy="1121664"/>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rPr>
              <a:t>逆行疫区的行动</a:t>
            </a:r>
            <a:endPar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nvSpPr>
        <p:spPr>
          <a:xfrm>
            <a:off x="1012430" y="3022089"/>
            <a:ext cx="2995145" cy="1459887"/>
          </a:xfrm>
          <a:prstGeom prst="rect">
            <a:avLst/>
          </a:prstGeom>
        </p:spPr>
        <p:txBody>
          <a:bodyPr vert="horz" wrap="square" lIns="123825" tIns="123825" rIns="57150" bIns="123825" rtlCol="0" anchor="t" anchorCtr="0">
            <a:spAutoFit/>
          </a:bodyPr>
          <a:lstStyle/>
          <a:p>
            <a:pPr>
              <a:lnSpc>
                <a:spcPct val="150000"/>
              </a:lnSpc>
            </a:pPr>
            <a:r>
              <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en-US" sz="135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全国医务工作者不顾个人安危，冲锋陷阵，为抗击疫情做出了重要贡献，放弃与家人团聚的机会，义无反顾地投入到疫情防控工作中</a:t>
            </a:r>
            <a:r>
              <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rPr>
              <a:t>。</a:t>
            </a:r>
            <a:endPar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AutoShape 9"/>
          <p:cNvSpPr/>
          <p:nvPr/>
        </p:nvSpPr>
        <p:spPr>
          <a:xfrm>
            <a:off x="4090774" y="1433724"/>
            <a:ext cx="674481" cy="674481"/>
          </a:xfrm>
          <a:prstGeom prst="ellipse">
            <a:avLst/>
          </a:prstGeom>
          <a:solidFill>
            <a:schemeClr val="accent1">
              <a:alpha val="30000"/>
            </a:schemeClr>
          </a:solidFill>
        </p:spPr>
      </p:sp>
      <p:sp>
        <p:nvSpPr>
          <p:cNvPr id="10" name="AutoShape 10"/>
          <p:cNvSpPr/>
          <p:nvPr/>
        </p:nvSpPr>
        <p:spPr>
          <a:xfrm>
            <a:off x="4187618" y="1531301"/>
            <a:ext cx="468663" cy="468663"/>
          </a:xfrm>
          <a:prstGeom prst="ellipse">
            <a:avLst/>
          </a:prstGeom>
          <a:solidFill>
            <a:schemeClr val="accent1">
              <a:alpha val="100000"/>
            </a:schemeClr>
          </a:solidFill>
        </p:spPr>
      </p:sp>
      <p:sp>
        <p:nvSpPr>
          <p:cNvPr id="11" name="AutoShape 11"/>
          <p:cNvSpPr/>
          <p:nvPr/>
        </p:nvSpPr>
        <p:spPr>
          <a:xfrm>
            <a:off x="4401977" y="5750483"/>
            <a:ext cx="363278" cy="363278"/>
          </a:xfrm>
          <a:prstGeom prst="rtTriangle">
            <a:avLst/>
          </a:prstGeom>
          <a:solidFill>
            <a:schemeClr val="accent1">
              <a:alpha val="100000"/>
            </a:schemeClr>
          </a:solidFill>
        </p:spPr>
      </p:sp>
      <p:cxnSp>
        <p:nvCxnSpPr>
          <p:cNvPr id="12" name="Connector 12"/>
          <p:cNvCxnSpPr/>
          <p:nvPr/>
        </p:nvCxnSpPr>
        <p:spPr>
          <a:xfrm>
            <a:off x="4403275" y="2027330"/>
            <a:ext cx="10894" cy="4074239"/>
          </a:xfrm>
          <a:prstGeom prst="line">
            <a:avLst/>
          </a:prstGeom>
          <a:ln w="19050">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cxnSp>
        <p:nvCxnSpPr>
          <p:cNvPr id="13" name="Connector 13"/>
          <p:cNvCxnSpPr/>
          <p:nvPr/>
        </p:nvCxnSpPr>
        <p:spPr>
          <a:xfrm flipH="1">
            <a:off x="4403275" y="6101568"/>
            <a:ext cx="3028272" cy="0"/>
          </a:xfrm>
          <a:prstGeom prst="line">
            <a:avLst/>
          </a:prstGeom>
          <a:ln w="19050">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sp>
        <p:nvSpPr>
          <p:cNvPr id="14" name="TextBox 14"/>
          <p:cNvSpPr txBox="1"/>
          <p:nvPr/>
        </p:nvSpPr>
        <p:spPr>
          <a:xfrm>
            <a:off x="4564094" y="2032025"/>
            <a:ext cx="2995145" cy="1121664"/>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rPr>
              <a:t>面临的挑战与困难</a:t>
            </a:r>
            <a:endPar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5" name="TextBox 15"/>
          <p:cNvSpPr txBox="1"/>
          <p:nvPr/>
        </p:nvSpPr>
        <p:spPr>
          <a:xfrm>
            <a:off x="4564094" y="3022089"/>
            <a:ext cx="3061033" cy="1771511"/>
          </a:xfrm>
          <a:prstGeom prst="rect">
            <a:avLst/>
          </a:prstGeom>
        </p:spPr>
        <p:txBody>
          <a:bodyPr vert="horz" wrap="square" lIns="123825" tIns="123825" rIns="57150" bIns="123825" rtlCol="0" anchor="t" anchorCtr="0">
            <a:spAutoFit/>
          </a:bodyPr>
          <a:lstStyle/>
          <a:p>
            <a:pPr>
              <a:lnSpc>
                <a:spcPct val="150000"/>
              </a:lnSpc>
            </a:pPr>
            <a:r>
              <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rPr>
              <a:t>     医务工作者在疫情期间面临极大的挑战和困难，如疫情的严重性、资源短缺、工作量大、心理压力重等，但他们依然坚定履行职责，为患者提供优质服务。</a:t>
            </a:r>
            <a:endPar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6" name="AutoShape 16"/>
          <p:cNvSpPr/>
          <p:nvPr/>
        </p:nvSpPr>
        <p:spPr>
          <a:xfrm>
            <a:off x="7855770" y="1433724"/>
            <a:ext cx="674481" cy="674481"/>
          </a:xfrm>
          <a:prstGeom prst="ellipse">
            <a:avLst/>
          </a:prstGeom>
          <a:solidFill>
            <a:schemeClr val="accent1">
              <a:alpha val="30000"/>
            </a:schemeClr>
          </a:solidFill>
        </p:spPr>
      </p:sp>
      <p:sp>
        <p:nvSpPr>
          <p:cNvPr id="17" name="AutoShape 17"/>
          <p:cNvSpPr/>
          <p:nvPr/>
        </p:nvSpPr>
        <p:spPr>
          <a:xfrm>
            <a:off x="7952615" y="1531301"/>
            <a:ext cx="468663" cy="468663"/>
          </a:xfrm>
          <a:prstGeom prst="ellipse">
            <a:avLst/>
          </a:prstGeom>
          <a:solidFill>
            <a:schemeClr val="accent1">
              <a:alpha val="100000"/>
            </a:schemeClr>
          </a:solidFill>
        </p:spPr>
      </p:sp>
      <p:sp>
        <p:nvSpPr>
          <p:cNvPr id="18" name="AutoShape 18"/>
          <p:cNvSpPr/>
          <p:nvPr/>
        </p:nvSpPr>
        <p:spPr>
          <a:xfrm>
            <a:off x="8166974" y="5750483"/>
            <a:ext cx="363278" cy="363278"/>
          </a:xfrm>
          <a:prstGeom prst="rtTriangle">
            <a:avLst/>
          </a:prstGeom>
          <a:solidFill>
            <a:schemeClr val="accent1">
              <a:alpha val="100000"/>
            </a:schemeClr>
          </a:solidFill>
        </p:spPr>
      </p:sp>
      <p:cxnSp>
        <p:nvCxnSpPr>
          <p:cNvPr id="19" name="Connector 19"/>
          <p:cNvCxnSpPr/>
          <p:nvPr/>
        </p:nvCxnSpPr>
        <p:spPr>
          <a:xfrm>
            <a:off x="8168272" y="2027330"/>
            <a:ext cx="10894" cy="4074239"/>
          </a:xfrm>
          <a:prstGeom prst="line">
            <a:avLst/>
          </a:prstGeom>
          <a:ln w="19050">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cxnSp>
        <p:nvCxnSpPr>
          <p:cNvPr id="20" name="Connector 20"/>
          <p:cNvCxnSpPr/>
          <p:nvPr/>
        </p:nvCxnSpPr>
        <p:spPr>
          <a:xfrm flipH="1">
            <a:off x="8168272" y="6101568"/>
            <a:ext cx="3028272" cy="0"/>
          </a:xfrm>
          <a:prstGeom prst="line">
            <a:avLst/>
          </a:prstGeom>
          <a:ln w="19050">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sp>
        <p:nvSpPr>
          <p:cNvPr id="21" name="TextBox 21"/>
          <p:cNvSpPr txBox="1"/>
          <p:nvPr/>
        </p:nvSpPr>
        <p:spPr>
          <a:xfrm>
            <a:off x="8329091" y="2032025"/>
            <a:ext cx="2995145" cy="1121664"/>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rPr>
              <a:t>逆行行动的意义</a:t>
            </a:r>
            <a:endPar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22" name="TextBox 22"/>
          <p:cNvSpPr txBox="1"/>
          <p:nvPr/>
        </p:nvSpPr>
        <p:spPr>
          <a:xfrm>
            <a:off x="8329091" y="3022089"/>
            <a:ext cx="3074211" cy="2083134"/>
          </a:xfrm>
          <a:prstGeom prst="rect">
            <a:avLst/>
          </a:prstGeom>
        </p:spPr>
        <p:txBody>
          <a:bodyPr vert="horz" wrap="square" lIns="123825" tIns="123825" rIns="57150" bIns="123825" rtlCol="0" anchor="t" anchorCtr="0">
            <a:spAutoFit/>
          </a:bodyPr>
          <a:lstStyle/>
          <a:p>
            <a:pPr>
              <a:lnSpc>
                <a:spcPct val="150000"/>
              </a:lnSpc>
            </a:pPr>
            <a:r>
              <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rPr>
              <a:t>     医务工作者的逆行疫区行动展现了他们的无私奉献和勇于担当的精神，是“健康所系，性命相托”医学誓言的最好诠释，让我们深刻认识到在疫情防控关键时刻，医务工作者是最美的逆行者。</a:t>
            </a:r>
            <a:endPar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grpSp>
        <p:nvGrpSpPr>
          <p:cNvPr id="23" name="Group 23"/>
          <p:cNvGrpSpPr/>
          <p:nvPr/>
        </p:nvGrpSpPr>
        <p:grpSpPr>
          <a:xfrm>
            <a:off x="454963" y="93878"/>
            <a:ext cx="10641129" cy="914400"/>
            <a:chOff x="454963" y="93878"/>
            <a:chExt cx="10641129" cy="914400"/>
          </a:xfrm>
        </p:grpSpPr>
        <p:sp>
          <p:nvSpPr>
            <p:cNvPr id="24" name="AutoShape 24"/>
            <p:cNvSpPr/>
            <p:nvPr/>
          </p:nvSpPr>
          <p:spPr>
            <a:xfrm>
              <a:off x="454963" y="331168"/>
              <a:ext cx="84147" cy="84147"/>
            </a:xfrm>
            <a:prstGeom prst="ellipse">
              <a:avLst/>
            </a:prstGeom>
            <a:solidFill>
              <a:schemeClr val="accent1">
                <a:alpha val="100000"/>
              </a:schemeClr>
            </a:solidFill>
          </p:spPr>
        </p:sp>
        <p:sp>
          <p:nvSpPr>
            <p:cNvPr id="25" name="AutoShape 25"/>
            <p:cNvSpPr/>
            <p:nvPr/>
          </p:nvSpPr>
          <p:spPr>
            <a:xfrm>
              <a:off x="575049" y="337743"/>
              <a:ext cx="78137" cy="78137"/>
            </a:xfrm>
            <a:prstGeom prst="ellipse">
              <a:avLst/>
            </a:prstGeom>
            <a:solidFill>
              <a:schemeClr val="accent1">
                <a:alpha val="80000"/>
              </a:schemeClr>
            </a:solidFill>
          </p:spPr>
        </p:sp>
        <p:sp>
          <p:nvSpPr>
            <p:cNvPr id="26" name="AutoShape 26"/>
            <p:cNvSpPr/>
            <p:nvPr/>
          </p:nvSpPr>
          <p:spPr>
            <a:xfrm>
              <a:off x="689125" y="339460"/>
              <a:ext cx="74704" cy="74704"/>
            </a:xfrm>
            <a:prstGeom prst="ellipse">
              <a:avLst/>
            </a:prstGeom>
            <a:solidFill>
              <a:schemeClr val="accent1">
                <a:alpha val="60000"/>
              </a:schemeClr>
            </a:solidFill>
          </p:spPr>
        </p:sp>
        <p:sp>
          <p:nvSpPr>
            <p:cNvPr id="27" name="AutoShape 27"/>
            <p:cNvSpPr/>
            <p:nvPr/>
          </p:nvSpPr>
          <p:spPr>
            <a:xfrm>
              <a:off x="799768" y="348430"/>
              <a:ext cx="69238" cy="69238"/>
            </a:xfrm>
            <a:prstGeom prst="ellipse">
              <a:avLst/>
            </a:prstGeom>
            <a:solidFill>
              <a:schemeClr val="accent1">
                <a:alpha val="40000"/>
              </a:schemeClr>
            </a:solidFill>
          </p:spPr>
        </p:sp>
        <p:sp>
          <p:nvSpPr>
            <p:cNvPr id="28" name="AutoShape 28"/>
            <p:cNvSpPr/>
            <p:nvPr/>
          </p:nvSpPr>
          <p:spPr>
            <a:xfrm>
              <a:off x="904945" y="344297"/>
              <a:ext cx="65594" cy="65594"/>
            </a:xfrm>
            <a:prstGeom prst="ellipse">
              <a:avLst/>
            </a:prstGeom>
            <a:solidFill>
              <a:schemeClr val="accent1">
                <a:alpha val="20000"/>
              </a:schemeClr>
            </a:solidFill>
          </p:spPr>
        </p:sp>
        <p:sp>
          <p:nvSpPr>
            <p:cNvPr id="29" name="AutoShape 29"/>
            <p:cNvSpPr/>
            <p:nvPr/>
          </p:nvSpPr>
          <p:spPr>
            <a:xfrm>
              <a:off x="454963" y="448942"/>
              <a:ext cx="84147" cy="84147"/>
            </a:xfrm>
            <a:prstGeom prst="ellipse">
              <a:avLst/>
            </a:prstGeom>
            <a:solidFill>
              <a:schemeClr val="accent1">
                <a:alpha val="100000"/>
              </a:schemeClr>
            </a:solidFill>
          </p:spPr>
        </p:sp>
        <p:sp>
          <p:nvSpPr>
            <p:cNvPr id="30" name="AutoShape 30"/>
            <p:cNvSpPr/>
            <p:nvPr/>
          </p:nvSpPr>
          <p:spPr>
            <a:xfrm>
              <a:off x="575049" y="455517"/>
              <a:ext cx="78137" cy="78137"/>
            </a:xfrm>
            <a:prstGeom prst="ellipse">
              <a:avLst/>
            </a:prstGeom>
            <a:solidFill>
              <a:schemeClr val="accent1">
                <a:alpha val="80000"/>
              </a:schemeClr>
            </a:solidFill>
          </p:spPr>
        </p:sp>
        <p:sp>
          <p:nvSpPr>
            <p:cNvPr id="31" name="AutoShape 31"/>
            <p:cNvSpPr/>
            <p:nvPr/>
          </p:nvSpPr>
          <p:spPr>
            <a:xfrm>
              <a:off x="689125" y="457233"/>
              <a:ext cx="74704" cy="74704"/>
            </a:xfrm>
            <a:prstGeom prst="ellipse">
              <a:avLst/>
            </a:prstGeom>
            <a:solidFill>
              <a:schemeClr val="accent1">
                <a:alpha val="60000"/>
              </a:schemeClr>
            </a:solidFill>
          </p:spPr>
        </p:sp>
        <p:sp>
          <p:nvSpPr>
            <p:cNvPr id="32" name="AutoShape 32"/>
            <p:cNvSpPr/>
            <p:nvPr/>
          </p:nvSpPr>
          <p:spPr>
            <a:xfrm>
              <a:off x="799768" y="466203"/>
              <a:ext cx="69238" cy="69238"/>
            </a:xfrm>
            <a:prstGeom prst="ellipse">
              <a:avLst/>
            </a:prstGeom>
            <a:solidFill>
              <a:schemeClr val="accent1">
                <a:alpha val="40000"/>
              </a:schemeClr>
            </a:solidFill>
          </p:spPr>
        </p:sp>
        <p:sp>
          <p:nvSpPr>
            <p:cNvPr id="33" name="AutoShape 33"/>
            <p:cNvSpPr/>
            <p:nvPr/>
          </p:nvSpPr>
          <p:spPr>
            <a:xfrm>
              <a:off x="904945" y="462070"/>
              <a:ext cx="65594" cy="65594"/>
            </a:xfrm>
            <a:prstGeom prst="ellipse">
              <a:avLst/>
            </a:prstGeom>
            <a:solidFill>
              <a:schemeClr val="accent1">
                <a:alpha val="20000"/>
              </a:schemeClr>
            </a:solidFill>
          </p:spPr>
        </p:sp>
        <p:sp>
          <p:nvSpPr>
            <p:cNvPr id="34" name="AutoShape 34"/>
            <p:cNvSpPr/>
            <p:nvPr/>
          </p:nvSpPr>
          <p:spPr>
            <a:xfrm>
              <a:off x="454963" y="566715"/>
              <a:ext cx="84147" cy="84147"/>
            </a:xfrm>
            <a:prstGeom prst="ellipse">
              <a:avLst/>
            </a:prstGeom>
            <a:solidFill>
              <a:schemeClr val="accent1">
                <a:alpha val="100000"/>
              </a:schemeClr>
            </a:solidFill>
          </p:spPr>
        </p:sp>
        <p:sp>
          <p:nvSpPr>
            <p:cNvPr id="35" name="AutoShape 35"/>
            <p:cNvSpPr/>
            <p:nvPr/>
          </p:nvSpPr>
          <p:spPr>
            <a:xfrm>
              <a:off x="575049" y="573291"/>
              <a:ext cx="78137" cy="78137"/>
            </a:xfrm>
            <a:prstGeom prst="ellipse">
              <a:avLst/>
            </a:prstGeom>
            <a:solidFill>
              <a:schemeClr val="accent1">
                <a:alpha val="80000"/>
              </a:schemeClr>
            </a:solidFill>
          </p:spPr>
        </p:sp>
        <p:sp>
          <p:nvSpPr>
            <p:cNvPr id="36" name="AutoShape 36"/>
            <p:cNvSpPr/>
            <p:nvPr/>
          </p:nvSpPr>
          <p:spPr>
            <a:xfrm>
              <a:off x="689125" y="575007"/>
              <a:ext cx="74704" cy="74704"/>
            </a:xfrm>
            <a:prstGeom prst="ellipse">
              <a:avLst/>
            </a:prstGeom>
            <a:solidFill>
              <a:schemeClr val="accent1">
                <a:alpha val="60000"/>
              </a:schemeClr>
            </a:solidFill>
          </p:spPr>
        </p:sp>
        <p:sp>
          <p:nvSpPr>
            <p:cNvPr id="37" name="AutoShape 37"/>
            <p:cNvSpPr/>
            <p:nvPr/>
          </p:nvSpPr>
          <p:spPr>
            <a:xfrm>
              <a:off x="799768" y="583977"/>
              <a:ext cx="69238" cy="69238"/>
            </a:xfrm>
            <a:prstGeom prst="ellipse">
              <a:avLst/>
            </a:prstGeom>
            <a:solidFill>
              <a:schemeClr val="accent1">
                <a:alpha val="40000"/>
              </a:schemeClr>
            </a:solidFill>
          </p:spPr>
        </p:sp>
        <p:sp>
          <p:nvSpPr>
            <p:cNvPr id="38" name="AutoShape 38"/>
            <p:cNvSpPr/>
            <p:nvPr/>
          </p:nvSpPr>
          <p:spPr>
            <a:xfrm>
              <a:off x="904945" y="579844"/>
              <a:ext cx="65594" cy="65594"/>
            </a:xfrm>
            <a:prstGeom prst="ellipse">
              <a:avLst/>
            </a:prstGeom>
            <a:solidFill>
              <a:schemeClr val="accent1">
                <a:alpha val="20000"/>
              </a:schemeClr>
            </a:solidFill>
          </p:spPr>
        </p:sp>
        <p:sp>
          <p:nvSpPr>
            <p:cNvPr id="39" name="AutoShape 39"/>
            <p:cNvSpPr/>
            <p:nvPr/>
          </p:nvSpPr>
          <p:spPr>
            <a:xfrm>
              <a:off x="454963" y="684489"/>
              <a:ext cx="84147" cy="84147"/>
            </a:xfrm>
            <a:prstGeom prst="ellipse">
              <a:avLst/>
            </a:prstGeom>
            <a:solidFill>
              <a:schemeClr val="accent1">
                <a:alpha val="100000"/>
              </a:schemeClr>
            </a:solidFill>
          </p:spPr>
        </p:sp>
        <p:sp>
          <p:nvSpPr>
            <p:cNvPr id="40" name="AutoShape 40"/>
            <p:cNvSpPr/>
            <p:nvPr/>
          </p:nvSpPr>
          <p:spPr>
            <a:xfrm>
              <a:off x="575049" y="691064"/>
              <a:ext cx="78137" cy="78137"/>
            </a:xfrm>
            <a:prstGeom prst="ellipse">
              <a:avLst/>
            </a:prstGeom>
            <a:solidFill>
              <a:schemeClr val="accent1">
                <a:alpha val="80000"/>
              </a:schemeClr>
            </a:solidFill>
          </p:spPr>
        </p:sp>
        <p:sp>
          <p:nvSpPr>
            <p:cNvPr id="41" name="AutoShape 41"/>
            <p:cNvSpPr/>
            <p:nvPr/>
          </p:nvSpPr>
          <p:spPr>
            <a:xfrm>
              <a:off x="689125" y="692781"/>
              <a:ext cx="74704" cy="74704"/>
            </a:xfrm>
            <a:prstGeom prst="ellipse">
              <a:avLst/>
            </a:prstGeom>
            <a:solidFill>
              <a:schemeClr val="accent1">
                <a:alpha val="60000"/>
              </a:schemeClr>
            </a:solidFill>
          </p:spPr>
        </p:sp>
        <p:sp>
          <p:nvSpPr>
            <p:cNvPr id="42" name="AutoShape 42"/>
            <p:cNvSpPr/>
            <p:nvPr/>
          </p:nvSpPr>
          <p:spPr>
            <a:xfrm>
              <a:off x="799768" y="701751"/>
              <a:ext cx="69238" cy="69238"/>
            </a:xfrm>
            <a:prstGeom prst="ellipse">
              <a:avLst/>
            </a:prstGeom>
            <a:solidFill>
              <a:schemeClr val="accent1">
                <a:alpha val="40000"/>
              </a:schemeClr>
            </a:solidFill>
          </p:spPr>
        </p:sp>
        <p:sp>
          <p:nvSpPr>
            <p:cNvPr id="43" name="AutoShape 43"/>
            <p:cNvSpPr/>
            <p:nvPr/>
          </p:nvSpPr>
          <p:spPr>
            <a:xfrm>
              <a:off x="904945" y="697618"/>
              <a:ext cx="65594" cy="65594"/>
            </a:xfrm>
            <a:prstGeom prst="ellipse">
              <a:avLst/>
            </a:prstGeom>
            <a:solidFill>
              <a:schemeClr val="accent1">
                <a:alpha val="20000"/>
              </a:schemeClr>
            </a:solidFill>
          </p:spPr>
        </p:sp>
        <p:sp>
          <p:nvSpPr>
            <p:cNvPr id="44" name="TextBox 44"/>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rPr>
                <a:t>全国医务工作者的逆行疫区行动</a:t>
              </a:r>
              <a:endPar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8652335" y="1979346"/>
            <a:ext cx="2132128" cy="388730"/>
          </a:xfrm>
          <a:prstGeom prst="ellipse">
            <a:avLst/>
          </a:prstGeom>
          <a:gradFill>
            <a:gsLst>
              <a:gs pos="0">
                <a:schemeClr val="lt1">
                  <a:alpha val="30000"/>
                </a:schemeClr>
              </a:gs>
              <a:gs pos="100000">
                <a:schemeClr val="accent1">
                  <a:alpha val="30000"/>
                </a:schemeClr>
              </a:gs>
            </a:gsLst>
            <a:lin ang="4500000"/>
          </a:gradFill>
        </p:spPr>
      </p:sp>
      <p:sp>
        <p:nvSpPr>
          <p:cNvPr id="3" name="AutoShape 3"/>
          <p:cNvSpPr/>
          <p:nvPr/>
        </p:nvSpPr>
        <p:spPr>
          <a:xfrm>
            <a:off x="8652335" y="1821557"/>
            <a:ext cx="2132128" cy="388730"/>
          </a:xfrm>
          <a:prstGeom prst="ellipse">
            <a:avLst/>
          </a:prstGeom>
          <a:gradFill>
            <a:gsLst>
              <a:gs pos="0">
                <a:schemeClr val="lt1">
                  <a:alpha val="70000"/>
                </a:schemeClr>
              </a:gs>
              <a:gs pos="100000">
                <a:schemeClr val="accent1">
                  <a:alpha val="70000"/>
                </a:schemeClr>
              </a:gs>
            </a:gsLst>
            <a:lin ang="4500000"/>
          </a:gradFill>
        </p:spPr>
      </p:sp>
      <p:sp>
        <p:nvSpPr>
          <p:cNvPr id="4" name="AutoShape 4"/>
          <p:cNvSpPr/>
          <p:nvPr/>
        </p:nvSpPr>
        <p:spPr>
          <a:xfrm>
            <a:off x="5029936" y="1979346"/>
            <a:ext cx="2132128" cy="388730"/>
          </a:xfrm>
          <a:prstGeom prst="ellipse">
            <a:avLst/>
          </a:prstGeom>
          <a:gradFill>
            <a:gsLst>
              <a:gs pos="0">
                <a:schemeClr val="lt1">
                  <a:alpha val="30000"/>
                </a:schemeClr>
              </a:gs>
              <a:gs pos="100000">
                <a:schemeClr val="accent1">
                  <a:alpha val="30000"/>
                </a:schemeClr>
              </a:gs>
            </a:gsLst>
            <a:lin ang="4500000"/>
          </a:gradFill>
        </p:spPr>
      </p:sp>
      <p:sp>
        <p:nvSpPr>
          <p:cNvPr id="5" name="AutoShape 5"/>
          <p:cNvSpPr/>
          <p:nvPr/>
        </p:nvSpPr>
        <p:spPr>
          <a:xfrm>
            <a:off x="5029936" y="1821557"/>
            <a:ext cx="2132128" cy="388730"/>
          </a:xfrm>
          <a:prstGeom prst="ellipse">
            <a:avLst/>
          </a:prstGeom>
          <a:gradFill>
            <a:gsLst>
              <a:gs pos="0">
                <a:schemeClr val="lt1">
                  <a:alpha val="70000"/>
                </a:schemeClr>
              </a:gs>
              <a:gs pos="100000">
                <a:schemeClr val="accent1">
                  <a:alpha val="70000"/>
                </a:schemeClr>
              </a:gs>
            </a:gsLst>
            <a:lin ang="4500000"/>
          </a:gradFill>
        </p:spPr>
      </p:sp>
      <p:sp>
        <p:nvSpPr>
          <p:cNvPr id="6" name="AutoShape 6"/>
          <p:cNvSpPr/>
          <p:nvPr/>
        </p:nvSpPr>
        <p:spPr>
          <a:xfrm>
            <a:off x="1407538" y="1979346"/>
            <a:ext cx="2132128" cy="388730"/>
          </a:xfrm>
          <a:prstGeom prst="ellipse">
            <a:avLst/>
          </a:prstGeom>
          <a:gradFill>
            <a:gsLst>
              <a:gs pos="0">
                <a:schemeClr val="lt1">
                  <a:alpha val="30000"/>
                </a:schemeClr>
              </a:gs>
              <a:gs pos="100000">
                <a:schemeClr val="accent1">
                  <a:alpha val="30000"/>
                </a:schemeClr>
              </a:gs>
            </a:gsLst>
            <a:lin ang="4500000"/>
          </a:gradFill>
        </p:spPr>
      </p:sp>
      <p:sp>
        <p:nvSpPr>
          <p:cNvPr id="7" name="AutoShape 7"/>
          <p:cNvSpPr/>
          <p:nvPr/>
        </p:nvSpPr>
        <p:spPr>
          <a:xfrm>
            <a:off x="1407538" y="1821557"/>
            <a:ext cx="2132128" cy="388730"/>
          </a:xfrm>
          <a:prstGeom prst="ellipse">
            <a:avLst/>
          </a:prstGeom>
          <a:gradFill>
            <a:gsLst>
              <a:gs pos="0">
                <a:schemeClr val="lt1">
                  <a:alpha val="70000"/>
                </a:schemeClr>
              </a:gs>
              <a:gs pos="100000">
                <a:schemeClr val="accent1">
                  <a:alpha val="70000"/>
                </a:schemeClr>
              </a:gs>
            </a:gsLst>
            <a:lin ang="4500000"/>
          </a:gradFill>
        </p:spPr>
      </p:sp>
      <p:sp>
        <p:nvSpPr>
          <p:cNvPr id="8" name="TextBox 8"/>
          <p:cNvSpPr txBox="1"/>
          <p:nvPr/>
        </p:nvSpPr>
        <p:spPr>
          <a:xfrm>
            <a:off x="1015607" y="2516039"/>
            <a:ext cx="2962275" cy="1133475"/>
          </a:xfrm>
          <a:prstGeom prst="rect">
            <a:avLst/>
          </a:prstGeom>
        </p:spPr>
        <p:txBody>
          <a:bodyPr vert="horz" wrap="square" lIns="123825" tIns="123825" rIns="57150" bIns="123825" rtlCol="0" anchor="t" anchorCtr="0">
            <a:spAutoFit/>
          </a:bodyPr>
          <a:lstStyle/>
          <a:p>
            <a:pPr algn="ctr">
              <a:lnSpc>
                <a:spcPct val="120000"/>
              </a:lnSpc>
            </a:pPr>
            <a:r>
              <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rPr>
              <a:t>防疫知识和技能的传承</a:t>
            </a:r>
            <a:endPar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1094842" y="3555750"/>
            <a:ext cx="3008046" cy="1459887"/>
          </a:xfrm>
          <a:prstGeom prst="rect">
            <a:avLst/>
          </a:prstGeom>
        </p:spPr>
        <p:txBody>
          <a:bodyPr vert="horz" wrap="square" lIns="123825" tIns="123825" rIns="57150" bIns="123825" rtlCol="0" anchor="t" anchorCtr="0">
            <a:spAutoFit/>
          </a:bodyPr>
          <a:lstStyle/>
          <a:p>
            <a:pPr>
              <a:lnSpc>
                <a:spcPct val="150000"/>
              </a:lnSpc>
            </a:pPr>
            <a:r>
              <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en-US" sz="135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全国医务工作者向年轻一代传授了如何正确佩戴口罩、洗手、消毒等防疫知识，以及如何在疫情期间保持心理健康的方法</a:t>
            </a:r>
            <a:r>
              <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rPr>
              <a:t>。</a:t>
            </a:r>
            <a:endPar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0" name="TextBox 10"/>
          <p:cNvSpPr txBox="1"/>
          <p:nvPr/>
        </p:nvSpPr>
        <p:spPr>
          <a:xfrm>
            <a:off x="4638006" y="2516039"/>
            <a:ext cx="2962275" cy="1133475"/>
          </a:xfrm>
          <a:prstGeom prst="rect">
            <a:avLst/>
          </a:prstGeom>
        </p:spPr>
        <p:txBody>
          <a:bodyPr vert="horz" wrap="square" lIns="123825" tIns="123825" rIns="57150" bIns="123825" rtlCol="0" anchor="t" anchorCtr="0">
            <a:spAutoFit/>
          </a:bodyPr>
          <a:lstStyle/>
          <a:p>
            <a:pPr algn="ctr">
              <a:lnSpc>
                <a:spcPct val="120000"/>
              </a:lnSpc>
            </a:pPr>
            <a:r>
              <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rPr>
              <a:t>临床经验和医疗技术的传授</a:t>
            </a:r>
            <a:endPar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1" name="TextBox 11"/>
          <p:cNvSpPr txBox="1"/>
          <p:nvPr/>
        </p:nvSpPr>
        <p:spPr>
          <a:xfrm>
            <a:off x="4723754" y="3555750"/>
            <a:ext cx="3008046" cy="1771511"/>
          </a:xfrm>
          <a:prstGeom prst="rect">
            <a:avLst/>
          </a:prstGeom>
        </p:spPr>
        <p:txBody>
          <a:bodyPr vert="horz" wrap="square" lIns="123825" tIns="123825" rIns="57150" bIns="123825" rtlCol="0" anchor="t" anchorCtr="0">
            <a:spAutoFit/>
          </a:bodyPr>
          <a:lstStyle/>
          <a:p>
            <a:pPr>
              <a:lnSpc>
                <a:spcPct val="150000"/>
              </a:lnSpc>
            </a:pPr>
            <a:r>
              <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rPr>
              <a:t>       经验丰富的医生向年轻一代传授了诊断、治疗新冠肺炎患者的方法和正确使用医疗设备的技巧，提高了年轻一代医生的医疗水平和应对紧急情况的能力。</a:t>
            </a:r>
            <a:endPar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2" name="TextBox 12"/>
          <p:cNvSpPr txBox="1"/>
          <p:nvPr/>
        </p:nvSpPr>
        <p:spPr>
          <a:xfrm>
            <a:off x="8260404" y="2516039"/>
            <a:ext cx="2962275" cy="1133475"/>
          </a:xfrm>
          <a:prstGeom prst="rect">
            <a:avLst/>
          </a:prstGeom>
        </p:spPr>
        <p:txBody>
          <a:bodyPr vert="horz" wrap="square" lIns="123825" tIns="123825" rIns="57150" bIns="123825" rtlCol="0" anchor="t" anchorCtr="0">
            <a:spAutoFit/>
          </a:bodyPr>
          <a:lstStyle/>
          <a:p>
            <a:pPr algn="ctr">
              <a:lnSpc>
                <a:spcPct val="120000"/>
              </a:lnSpc>
            </a:pPr>
            <a:r>
              <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rPr>
              <a:t>医学知识和技能的传承与发展</a:t>
            </a:r>
            <a:endPar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3" name="TextBox 13"/>
          <p:cNvSpPr txBox="1"/>
          <p:nvPr/>
        </p:nvSpPr>
        <p:spPr>
          <a:xfrm>
            <a:off x="8361301" y="3555750"/>
            <a:ext cx="3008046" cy="1459887"/>
          </a:xfrm>
          <a:prstGeom prst="rect">
            <a:avLst/>
          </a:prstGeom>
        </p:spPr>
        <p:txBody>
          <a:bodyPr vert="horz" wrap="square" lIns="123825" tIns="123825" rIns="57150" bIns="123825" rtlCol="0" anchor="t" anchorCtr="0">
            <a:spAutoFit/>
          </a:bodyPr>
          <a:lstStyle/>
          <a:p>
            <a:pPr>
              <a:lnSpc>
                <a:spcPct val="150000"/>
              </a:lnSpc>
            </a:pPr>
            <a:r>
              <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en-US" sz="135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经验传承不仅培养了年轻一代医生，也促进了医学知识和技能的传承与发展，为应对未来公共卫生事件提供了宝贵经验</a:t>
            </a:r>
            <a:r>
              <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rPr>
              <a:t>。</a:t>
            </a:r>
            <a:endPar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4" name="TextBox 14"/>
          <p:cNvSpPr txBox="1"/>
          <p:nvPr/>
        </p:nvSpPr>
        <p:spPr>
          <a:xfrm>
            <a:off x="1480607" y="1020470"/>
            <a:ext cx="1990725" cy="1533525"/>
          </a:xfrm>
          <a:prstGeom prst="rect">
            <a:avLst/>
          </a:prstGeom>
        </p:spPr>
        <p:txBody>
          <a:bodyPr vert="horz" wrap="square" lIns="123825" tIns="123825" rIns="57150" bIns="123825" rtlCol="0" anchor="t" anchorCtr="0">
            <a:spAutoFit/>
          </a:bodyPr>
          <a:lstStyle/>
          <a:p>
            <a:pPr algn="ctr">
              <a:lnSpc>
                <a:spcPct val="140000"/>
              </a:lnSpc>
            </a:pPr>
            <a:r>
              <a:rPr lang="en-US" sz="5775" b="1">
                <a:solidFill>
                  <a:schemeClr val="accent1">
                    <a:alpha val="100000"/>
                  </a:schemeClr>
                </a:solidFill>
                <a:latin typeface="微软雅黑" panose="020B0503020204020204" charset="-122"/>
                <a:ea typeface="微软雅黑" panose="020B0503020204020204" charset="-122"/>
                <a:cs typeface="微软雅黑" panose="020B0503020204020204" charset="-122"/>
              </a:rPr>
              <a:t>01</a:t>
            </a:r>
            <a:endParaRPr lang="en-US" sz="577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5" name="TextBox 15"/>
          <p:cNvSpPr txBox="1"/>
          <p:nvPr/>
        </p:nvSpPr>
        <p:spPr>
          <a:xfrm>
            <a:off x="5037367" y="1020470"/>
            <a:ext cx="2114550" cy="1533525"/>
          </a:xfrm>
          <a:prstGeom prst="rect">
            <a:avLst/>
          </a:prstGeom>
        </p:spPr>
        <p:txBody>
          <a:bodyPr vert="horz" wrap="square" lIns="123825" tIns="123825" rIns="57150" bIns="123825" rtlCol="0" anchor="t" anchorCtr="0">
            <a:spAutoFit/>
          </a:bodyPr>
          <a:lstStyle/>
          <a:p>
            <a:pPr algn="ctr">
              <a:lnSpc>
                <a:spcPct val="140000"/>
              </a:lnSpc>
            </a:pPr>
            <a:r>
              <a:rPr lang="en-US" sz="5775" b="1">
                <a:solidFill>
                  <a:schemeClr val="accent1">
                    <a:alpha val="100000"/>
                  </a:schemeClr>
                </a:solidFill>
                <a:latin typeface="微软雅黑" panose="020B0503020204020204" charset="-122"/>
                <a:ea typeface="微软雅黑" panose="020B0503020204020204" charset="-122"/>
                <a:cs typeface="微软雅黑" panose="020B0503020204020204" charset="-122"/>
              </a:rPr>
              <a:t>02</a:t>
            </a:r>
            <a:endParaRPr lang="en-US" sz="577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6" name="TextBox 16"/>
          <p:cNvSpPr txBox="1"/>
          <p:nvPr/>
        </p:nvSpPr>
        <p:spPr>
          <a:xfrm>
            <a:off x="8724677" y="1059557"/>
            <a:ext cx="1990725" cy="1533525"/>
          </a:xfrm>
          <a:prstGeom prst="rect">
            <a:avLst/>
          </a:prstGeom>
        </p:spPr>
        <p:txBody>
          <a:bodyPr vert="horz" wrap="square" lIns="123825" tIns="123825" rIns="57150" bIns="123825" rtlCol="0" anchor="t" anchorCtr="0">
            <a:spAutoFit/>
          </a:bodyPr>
          <a:lstStyle/>
          <a:p>
            <a:pPr algn="ctr">
              <a:lnSpc>
                <a:spcPct val="140000"/>
              </a:lnSpc>
            </a:pPr>
            <a:r>
              <a:rPr lang="en-US" sz="5775" b="1">
                <a:solidFill>
                  <a:schemeClr val="accent1">
                    <a:alpha val="100000"/>
                  </a:schemeClr>
                </a:solidFill>
                <a:latin typeface="微软雅黑" panose="020B0503020204020204" charset="-122"/>
                <a:ea typeface="微软雅黑" panose="020B0503020204020204" charset="-122"/>
                <a:cs typeface="微软雅黑" panose="020B0503020204020204" charset="-122"/>
              </a:rPr>
              <a:t>03</a:t>
            </a:r>
            <a:endParaRPr lang="en-US" sz="577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nvGrpSpPr>
          <p:cNvPr id="17" name="Group 17"/>
          <p:cNvGrpSpPr/>
          <p:nvPr/>
        </p:nvGrpSpPr>
        <p:grpSpPr>
          <a:xfrm>
            <a:off x="454963" y="93878"/>
            <a:ext cx="10641129" cy="914400"/>
            <a:chOff x="454963" y="93878"/>
            <a:chExt cx="10641129" cy="914400"/>
          </a:xfrm>
        </p:grpSpPr>
        <p:sp>
          <p:nvSpPr>
            <p:cNvPr id="18" name="AutoShape 18"/>
            <p:cNvSpPr/>
            <p:nvPr/>
          </p:nvSpPr>
          <p:spPr>
            <a:xfrm>
              <a:off x="454963" y="331168"/>
              <a:ext cx="84147" cy="84147"/>
            </a:xfrm>
            <a:prstGeom prst="ellipse">
              <a:avLst/>
            </a:prstGeom>
            <a:solidFill>
              <a:schemeClr val="accent1">
                <a:alpha val="100000"/>
              </a:schemeClr>
            </a:solidFill>
          </p:spPr>
        </p:sp>
        <p:sp>
          <p:nvSpPr>
            <p:cNvPr id="19" name="AutoShape 19"/>
            <p:cNvSpPr/>
            <p:nvPr/>
          </p:nvSpPr>
          <p:spPr>
            <a:xfrm>
              <a:off x="575049" y="337743"/>
              <a:ext cx="78137" cy="78137"/>
            </a:xfrm>
            <a:prstGeom prst="ellipse">
              <a:avLst/>
            </a:prstGeom>
            <a:solidFill>
              <a:schemeClr val="accent1">
                <a:alpha val="80000"/>
              </a:schemeClr>
            </a:solidFill>
          </p:spPr>
        </p:sp>
        <p:sp>
          <p:nvSpPr>
            <p:cNvPr id="20" name="AutoShape 20"/>
            <p:cNvSpPr/>
            <p:nvPr/>
          </p:nvSpPr>
          <p:spPr>
            <a:xfrm>
              <a:off x="689125" y="339460"/>
              <a:ext cx="74704" cy="74704"/>
            </a:xfrm>
            <a:prstGeom prst="ellipse">
              <a:avLst/>
            </a:prstGeom>
            <a:solidFill>
              <a:schemeClr val="accent1">
                <a:alpha val="60000"/>
              </a:schemeClr>
            </a:solidFill>
          </p:spPr>
        </p:sp>
        <p:sp>
          <p:nvSpPr>
            <p:cNvPr id="21" name="AutoShape 21"/>
            <p:cNvSpPr/>
            <p:nvPr/>
          </p:nvSpPr>
          <p:spPr>
            <a:xfrm>
              <a:off x="799768" y="348430"/>
              <a:ext cx="69238" cy="69238"/>
            </a:xfrm>
            <a:prstGeom prst="ellipse">
              <a:avLst/>
            </a:prstGeom>
            <a:solidFill>
              <a:schemeClr val="accent1">
                <a:alpha val="40000"/>
              </a:schemeClr>
            </a:solidFill>
          </p:spPr>
        </p:sp>
        <p:sp>
          <p:nvSpPr>
            <p:cNvPr id="22" name="AutoShape 22"/>
            <p:cNvSpPr/>
            <p:nvPr/>
          </p:nvSpPr>
          <p:spPr>
            <a:xfrm>
              <a:off x="904945" y="344297"/>
              <a:ext cx="65594" cy="65594"/>
            </a:xfrm>
            <a:prstGeom prst="ellipse">
              <a:avLst/>
            </a:prstGeom>
            <a:solidFill>
              <a:schemeClr val="accent1">
                <a:alpha val="20000"/>
              </a:schemeClr>
            </a:solidFill>
          </p:spPr>
        </p:sp>
        <p:sp>
          <p:nvSpPr>
            <p:cNvPr id="23" name="AutoShape 23"/>
            <p:cNvSpPr/>
            <p:nvPr/>
          </p:nvSpPr>
          <p:spPr>
            <a:xfrm>
              <a:off x="454963" y="448942"/>
              <a:ext cx="84147" cy="84147"/>
            </a:xfrm>
            <a:prstGeom prst="ellipse">
              <a:avLst/>
            </a:prstGeom>
            <a:solidFill>
              <a:schemeClr val="accent1">
                <a:alpha val="100000"/>
              </a:schemeClr>
            </a:solidFill>
          </p:spPr>
        </p:sp>
        <p:sp>
          <p:nvSpPr>
            <p:cNvPr id="24" name="AutoShape 24"/>
            <p:cNvSpPr/>
            <p:nvPr/>
          </p:nvSpPr>
          <p:spPr>
            <a:xfrm>
              <a:off x="575049" y="455517"/>
              <a:ext cx="78137" cy="78137"/>
            </a:xfrm>
            <a:prstGeom prst="ellipse">
              <a:avLst/>
            </a:prstGeom>
            <a:solidFill>
              <a:schemeClr val="accent1">
                <a:alpha val="80000"/>
              </a:schemeClr>
            </a:solidFill>
          </p:spPr>
        </p:sp>
        <p:sp>
          <p:nvSpPr>
            <p:cNvPr id="25" name="AutoShape 25"/>
            <p:cNvSpPr/>
            <p:nvPr/>
          </p:nvSpPr>
          <p:spPr>
            <a:xfrm>
              <a:off x="689125" y="457233"/>
              <a:ext cx="74704" cy="74704"/>
            </a:xfrm>
            <a:prstGeom prst="ellipse">
              <a:avLst/>
            </a:prstGeom>
            <a:solidFill>
              <a:schemeClr val="accent1">
                <a:alpha val="60000"/>
              </a:schemeClr>
            </a:solidFill>
          </p:spPr>
        </p:sp>
        <p:sp>
          <p:nvSpPr>
            <p:cNvPr id="26" name="AutoShape 26"/>
            <p:cNvSpPr/>
            <p:nvPr/>
          </p:nvSpPr>
          <p:spPr>
            <a:xfrm>
              <a:off x="799768" y="466203"/>
              <a:ext cx="69238" cy="69238"/>
            </a:xfrm>
            <a:prstGeom prst="ellipse">
              <a:avLst/>
            </a:prstGeom>
            <a:solidFill>
              <a:schemeClr val="accent1">
                <a:alpha val="40000"/>
              </a:schemeClr>
            </a:solidFill>
          </p:spPr>
        </p:sp>
        <p:sp>
          <p:nvSpPr>
            <p:cNvPr id="27" name="AutoShape 27"/>
            <p:cNvSpPr/>
            <p:nvPr/>
          </p:nvSpPr>
          <p:spPr>
            <a:xfrm>
              <a:off x="904945" y="462070"/>
              <a:ext cx="65594" cy="65594"/>
            </a:xfrm>
            <a:prstGeom prst="ellipse">
              <a:avLst/>
            </a:prstGeom>
            <a:solidFill>
              <a:schemeClr val="accent1">
                <a:alpha val="20000"/>
              </a:schemeClr>
            </a:solidFill>
          </p:spPr>
        </p:sp>
        <p:sp>
          <p:nvSpPr>
            <p:cNvPr id="28" name="AutoShape 28"/>
            <p:cNvSpPr/>
            <p:nvPr/>
          </p:nvSpPr>
          <p:spPr>
            <a:xfrm>
              <a:off x="454963" y="566715"/>
              <a:ext cx="84147" cy="84147"/>
            </a:xfrm>
            <a:prstGeom prst="ellipse">
              <a:avLst/>
            </a:prstGeom>
            <a:solidFill>
              <a:schemeClr val="accent1">
                <a:alpha val="100000"/>
              </a:schemeClr>
            </a:solidFill>
          </p:spPr>
        </p:sp>
        <p:sp>
          <p:nvSpPr>
            <p:cNvPr id="29" name="AutoShape 29"/>
            <p:cNvSpPr/>
            <p:nvPr/>
          </p:nvSpPr>
          <p:spPr>
            <a:xfrm>
              <a:off x="575049" y="573291"/>
              <a:ext cx="78137" cy="78137"/>
            </a:xfrm>
            <a:prstGeom prst="ellipse">
              <a:avLst/>
            </a:prstGeom>
            <a:solidFill>
              <a:schemeClr val="accent1">
                <a:alpha val="80000"/>
              </a:schemeClr>
            </a:solidFill>
          </p:spPr>
        </p:sp>
        <p:sp>
          <p:nvSpPr>
            <p:cNvPr id="30" name="AutoShape 30"/>
            <p:cNvSpPr/>
            <p:nvPr/>
          </p:nvSpPr>
          <p:spPr>
            <a:xfrm>
              <a:off x="689125" y="575007"/>
              <a:ext cx="74704" cy="74704"/>
            </a:xfrm>
            <a:prstGeom prst="ellipse">
              <a:avLst/>
            </a:prstGeom>
            <a:solidFill>
              <a:schemeClr val="accent1">
                <a:alpha val="60000"/>
              </a:schemeClr>
            </a:solidFill>
          </p:spPr>
        </p:sp>
        <p:sp>
          <p:nvSpPr>
            <p:cNvPr id="31" name="AutoShape 31"/>
            <p:cNvSpPr/>
            <p:nvPr/>
          </p:nvSpPr>
          <p:spPr>
            <a:xfrm>
              <a:off x="799768" y="583977"/>
              <a:ext cx="69238" cy="69238"/>
            </a:xfrm>
            <a:prstGeom prst="ellipse">
              <a:avLst/>
            </a:prstGeom>
            <a:solidFill>
              <a:schemeClr val="accent1">
                <a:alpha val="40000"/>
              </a:schemeClr>
            </a:solidFill>
          </p:spPr>
        </p:sp>
        <p:sp>
          <p:nvSpPr>
            <p:cNvPr id="32" name="AutoShape 32"/>
            <p:cNvSpPr/>
            <p:nvPr/>
          </p:nvSpPr>
          <p:spPr>
            <a:xfrm>
              <a:off x="904945" y="579844"/>
              <a:ext cx="65594" cy="65594"/>
            </a:xfrm>
            <a:prstGeom prst="ellipse">
              <a:avLst/>
            </a:prstGeom>
            <a:solidFill>
              <a:schemeClr val="accent1">
                <a:alpha val="20000"/>
              </a:schemeClr>
            </a:solidFill>
          </p:spPr>
        </p:sp>
        <p:sp>
          <p:nvSpPr>
            <p:cNvPr id="33" name="AutoShape 33"/>
            <p:cNvSpPr/>
            <p:nvPr/>
          </p:nvSpPr>
          <p:spPr>
            <a:xfrm>
              <a:off x="454963" y="684489"/>
              <a:ext cx="84147" cy="84147"/>
            </a:xfrm>
            <a:prstGeom prst="ellipse">
              <a:avLst/>
            </a:prstGeom>
            <a:solidFill>
              <a:schemeClr val="accent1">
                <a:alpha val="100000"/>
              </a:schemeClr>
            </a:solidFill>
          </p:spPr>
        </p:sp>
        <p:sp>
          <p:nvSpPr>
            <p:cNvPr id="34" name="AutoShape 34"/>
            <p:cNvSpPr/>
            <p:nvPr/>
          </p:nvSpPr>
          <p:spPr>
            <a:xfrm>
              <a:off x="575049" y="691064"/>
              <a:ext cx="78137" cy="78137"/>
            </a:xfrm>
            <a:prstGeom prst="ellipse">
              <a:avLst/>
            </a:prstGeom>
            <a:solidFill>
              <a:schemeClr val="accent1">
                <a:alpha val="80000"/>
              </a:schemeClr>
            </a:solidFill>
          </p:spPr>
        </p:sp>
        <p:sp>
          <p:nvSpPr>
            <p:cNvPr id="35" name="AutoShape 35"/>
            <p:cNvSpPr/>
            <p:nvPr/>
          </p:nvSpPr>
          <p:spPr>
            <a:xfrm>
              <a:off x="689125" y="692781"/>
              <a:ext cx="74704" cy="74704"/>
            </a:xfrm>
            <a:prstGeom prst="ellipse">
              <a:avLst/>
            </a:prstGeom>
            <a:solidFill>
              <a:schemeClr val="accent1">
                <a:alpha val="60000"/>
              </a:schemeClr>
            </a:solidFill>
          </p:spPr>
        </p:sp>
        <p:sp>
          <p:nvSpPr>
            <p:cNvPr id="36" name="AutoShape 36"/>
            <p:cNvSpPr/>
            <p:nvPr/>
          </p:nvSpPr>
          <p:spPr>
            <a:xfrm>
              <a:off x="799768" y="701751"/>
              <a:ext cx="69238" cy="69238"/>
            </a:xfrm>
            <a:prstGeom prst="ellipse">
              <a:avLst/>
            </a:prstGeom>
            <a:solidFill>
              <a:schemeClr val="accent1">
                <a:alpha val="40000"/>
              </a:schemeClr>
            </a:solidFill>
          </p:spPr>
        </p:sp>
        <p:sp>
          <p:nvSpPr>
            <p:cNvPr id="37" name="AutoShape 37"/>
            <p:cNvSpPr/>
            <p:nvPr/>
          </p:nvSpPr>
          <p:spPr>
            <a:xfrm>
              <a:off x="904945" y="697618"/>
              <a:ext cx="65594" cy="65594"/>
            </a:xfrm>
            <a:prstGeom prst="ellipse">
              <a:avLst/>
            </a:prstGeom>
            <a:solidFill>
              <a:schemeClr val="accent1">
                <a:alpha val="20000"/>
              </a:schemeClr>
            </a:solidFill>
          </p:spPr>
        </p:sp>
        <p:sp>
          <p:nvSpPr>
            <p:cNvPr id="38" name="TextBox 38"/>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rPr>
                <a:t>经验传承</a:t>
              </a:r>
              <a:endPar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763829" y="1414808"/>
            <a:ext cx="6734175" cy="885825"/>
          </a:xfrm>
          <a:prstGeom prst="rect">
            <a:avLst/>
          </a:prstGeom>
        </p:spPr>
        <p:txBody>
          <a:bodyPr vert="horz" wrap="square" lIns="123825" tIns="123825" rIns="57150" bIns="123825" rtlCol="0" anchor="t" anchorCtr="0">
            <a:spAutoFit/>
          </a:bodyPr>
          <a:lstStyle/>
          <a:p>
            <a:pPr>
              <a:lnSpc>
                <a:spcPct val="174000"/>
              </a:lnSpc>
            </a:pPr>
            <a:r>
              <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rPr>
              <a:t>加强公共卫生体系建设</a:t>
            </a:r>
            <a:endPar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763829" y="2093647"/>
            <a:ext cx="6734175" cy="901785"/>
          </a:xfrm>
          <a:prstGeom prst="rect">
            <a:avLst/>
          </a:prstGeom>
        </p:spPr>
        <p:txBody>
          <a:bodyPr vert="horz" wrap="square" lIns="123825" tIns="123825" rIns="57150" bIns="123825" rtlCol="0" anchor="t" anchorCtr="0">
            <a:spAutoFit/>
          </a:bodyPr>
          <a:lstStyle/>
          <a:p>
            <a:pPr>
              <a:lnSpc>
                <a:spcPct val="150000"/>
              </a:lnSpc>
            </a:pPr>
            <a:r>
              <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     提高公共卫生人才的素质和专业水平。建立健全的公共卫生监测和预警系统。加强公共卫生宣传和科普教育，提高公众的健康意识和自我防护能力。</a:t>
            </a:r>
            <a:endPar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689593" y="3949139"/>
            <a:ext cx="6524625" cy="885825"/>
          </a:xfrm>
          <a:prstGeom prst="rect">
            <a:avLst/>
          </a:prstGeom>
        </p:spPr>
        <p:txBody>
          <a:bodyPr vert="horz" wrap="square" lIns="123825" tIns="123825" rIns="57150" bIns="123825" rtlCol="0" anchor="t" anchorCtr="0">
            <a:spAutoFit/>
          </a:bodyPr>
          <a:lstStyle/>
          <a:p>
            <a:pPr>
              <a:lnSpc>
                <a:spcPct val="174000"/>
              </a:lnSpc>
            </a:pPr>
            <a:r>
              <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rPr>
              <a:t>加强国际合作和交流</a:t>
            </a:r>
            <a:endPar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5" name="TextBox 5"/>
          <p:cNvSpPr txBox="1"/>
          <p:nvPr/>
        </p:nvSpPr>
        <p:spPr>
          <a:xfrm>
            <a:off x="689593" y="4645945"/>
            <a:ext cx="6810375" cy="901785"/>
          </a:xfrm>
          <a:prstGeom prst="rect">
            <a:avLst/>
          </a:prstGeom>
        </p:spPr>
        <p:txBody>
          <a:bodyPr vert="horz" wrap="square" lIns="123825" tIns="123825" rIns="57150" bIns="123825" rtlCol="0" anchor="t" anchorCtr="0">
            <a:spAutoFit/>
          </a:bodyPr>
          <a:lstStyle/>
          <a:p>
            <a:pPr>
              <a:lnSpc>
                <a:spcPct val="150000"/>
              </a:lnSpc>
            </a:pPr>
            <a:r>
              <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en-US" sz="15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引进国外先进的公共卫生技术和经验。与国际组织和其他国家共同应对全球公共卫生挑战</a:t>
            </a:r>
            <a:r>
              <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a:t>
            </a:r>
            <a:endPar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6" name="AutoShape 6"/>
          <p:cNvSpPr/>
          <p:nvPr/>
        </p:nvSpPr>
        <p:spPr>
          <a:xfrm>
            <a:off x="884406" y="5955116"/>
            <a:ext cx="701468" cy="122998"/>
          </a:xfrm>
          <a:prstGeom prst="rect">
            <a:avLst/>
          </a:prstGeom>
          <a:solidFill>
            <a:schemeClr val="accent1">
              <a:alpha val="100000"/>
            </a:schemeClr>
          </a:solidFill>
        </p:spPr>
      </p:sp>
      <p:sp>
        <p:nvSpPr>
          <p:cNvPr id="7" name="AutoShape 7"/>
          <p:cNvSpPr/>
          <p:nvPr/>
        </p:nvSpPr>
        <p:spPr>
          <a:xfrm>
            <a:off x="831494" y="5955116"/>
            <a:ext cx="122998" cy="122998"/>
          </a:xfrm>
          <a:prstGeom prst="ellipse">
            <a:avLst/>
          </a:prstGeom>
          <a:solidFill>
            <a:schemeClr val="accent1">
              <a:alpha val="100000"/>
            </a:schemeClr>
          </a:solidFill>
        </p:spPr>
      </p:sp>
      <p:sp>
        <p:nvSpPr>
          <p:cNvPr id="8" name="AutoShape 8"/>
          <p:cNvSpPr/>
          <p:nvPr/>
        </p:nvSpPr>
        <p:spPr>
          <a:xfrm>
            <a:off x="1514246" y="5955116"/>
            <a:ext cx="122998" cy="122998"/>
          </a:xfrm>
          <a:prstGeom prst="ellipse">
            <a:avLst/>
          </a:prstGeom>
          <a:solidFill>
            <a:schemeClr val="accent1">
              <a:alpha val="100000"/>
            </a:schemeClr>
          </a:solidFill>
        </p:spPr>
      </p:sp>
      <p:cxnSp>
        <p:nvCxnSpPr>
          <p:cNvPr id="9" name="Connector 9"/>
          <p:cNvCxnSpPr/>
          <p:nvPr/>
        </p:nvCxnSpPr>
        <p:spPr>
          <a:xfrm>
            <a:off x="1585874" y="6029346"/>
            <a:ext cx="6181975" cy="0"/>
          </a:xfrm>
          <a:prstGeom prst="line">
            <a:avLst/>
          </a:prstGeom>
          <a:ln w="14288">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pic>
        <p:nvPicPr>
          <p:cNvPr id="10" name="Picture 10"/>
          <p:cNvPicPr>
            <a:picLocks noChangeAspect="1"/>
          </p:cNvPicPr>
          <p:nvPr/>
        </p:nvPicPr>
        <p:blipFill>
          <a:blip r:embed="rId2">
            <a:extLst>
              <a:ext uri="{28A0092B-C50C-407E-A947-70E740481C1C}">
                <a14:useLocalDpi xmlns:a14="http://schemas.microsoft.com/office/drawing/2010/main" val="0"/>
              </a:ext>
            </a:extLst>
          </a:blip>
          <a:srcRect t="3663" b="3663"/>
          <a:stretch>
            <a:fillRect/>
          </a:stretch>
        </p:blipFill>
        <p:spPr>
          <a:xfrm>
            <a:off x="7803289" y="1299241"/>
            <a:ext cx="3679824" cy="4906431"/>
          </a:xfrm>
          <a:prstGeom prst="rect">
            <a:avLst/>
          </a:prstGeom>
        </p:spPr>
      </p:pic>
      <p:sp>
        <p:nvSpPr>
          <p:cNvPr id="11" name="AutoShape 11"/>
          <p:cNvSpPr/>
          <p:nvPr/>
        </p:nvSpPr>
        <p:spPr>
          <a:xfrm>
            <a:off x="852680" y="3629459"/>
            <a:ext cx="701468" cy="122998"/>
          </a:xfrm>
          <a:prstGeom prst="rect">
            <a:avLst/>
          </a:prstGeom>
          <a:solidFill>
            <a:schemeClr val="accent1">
              <a:alpha val="100000"/>
            </a:schemeClr>
          </a:solidFill>
        </p:spPr>
      </p:sp>
      <p:sp>
        <p:nvSpPr>
          <p:cNvPr id="12" name="AutoShape 12"/>
          <p:cNvSpPr/>
          <p:nvPr/>
        </p:nvSpPr>
        <p:spPr>
          <a:xfrm>
            <a:off x="799768" y="3629459"/>
            <a:ext cx="122998" cy="122998"/>
          </a:xfrm>
          <a:prstGeom prst="ellipse">
            <a:avLst/>
          </a:prstGeom>
          <a:solidFill>
            <a:schemeClr val="accent1">
              <a:alpha val="100000"/>
            </a:schemeClr>
          </a:solidFill>
        </p:spPr>
      </p:sp>
      <p:sp>
        <p:nvSpPr>
          <p:cNvPr id="13" name="AutoShape 13"/>
          <p:cNvSpPr/>
          <p:nvPr/>
        </p:nvSpPr>
        <p:spPr>
          <a:xfrm>
            <a:off x="1482520" y="3629459"/>
            <a:ext cx="122998" cy="122998"/>
          </a:xfrm>
          <a:prstGeom prst="ellipse">
            <a:avLst/>
          </a:prstGeom>
          <a:solidFill>
            <a:schemeClr val="accent1">
              <a:alpha val="100000"/>
            </a:schemeClr>
          </a:solidFill>
        </p:spPr>
      </p:sp>
      <p:cxnSp>
        <p:nvCxnSpPr>
          <p:cNvPr id="14" name="Connector 14"/>
          <p:cNvCxnSpPr/>
          <p:nvPr/>
        </p:nvCxnSpPr>
        <p:spPr>
          <a:xfrm>
            <a:off x="1554148" y="3703689"/>
            <a:ext cx="6181975" cy="0"/>
          </a:xfrm>
          <a:prstGeom prst="line">
            <a:avLst/>
          </a:prstGeom>
          <a:ln w="14288">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grpSp>
        <p:nvGrpSpPr>
          <p:cNvPr id="15" name="Group 15"/>
          <p:cNvGrpSpPr/>
          <p:nvPr/>
        </p:nvGrpSpPr>
        <p:grpSpPr>
          <a:xfrm>
            <a:off x="454963" y="93878"/>
            <a:ext cx="10641129" cy="914400"/>
            <a:chOff x="454963" y="93878"/>
            <a:chExt cx="10641129" cy="914400"/>
          </a:xfrm>
        </p:grpSpPr>
        <p:sp>
          <p:nvSpPr>
            <p:cNvPr id="16" name="AutoShape 16"/>
            <p:cNvSpPr/>
            <p:nvPr/>
          </p:nvSpPr>
          <p:spPr>
            <a:xfrm>
              <a:off x="454963" y="331168"/>
              <a:ext cx="84147" cy="84147"/>
            </a:xfrm>
            <a:prstGeom prst="ellipse">
              <a:avLst/>
            </a:prstGeom>
            <a:solidFill>
              <a:schemeClr val="accent1">
                <a:alpha val="100000"/>
              </a:schemeClr>
            </a:solidFill>
          </p:spPr>
        </p:sp>
        <p:sp>
          <p:nvSpPr>
            <p:cNvPr id="17" name="AutoShape 17"/>
            <p:cNvSpPr/>
            <p:nvPr/>
          </p:nvSpPr>
          <p:spPr>
            <a:xfrm>
              <a:off x="575049" y="337743"/>
              <a:ext cx="78137" cy="78137"/>
            </a:xfrm>
            <a:prstGeom prst="ellipse">
              <a:avLst/>
            </a:prstGeom>
            <a:solidFill>
              <a:schemeClr val="accent1">
                <a:alpha val="80000"/>
              </a:schemeClr>
            </a:solidFill>
          </p:spPr>
        </p:sp>
        <p:sp>
          <p:nvSpPr>
            <p:cNvPr id="18" name="AutoShape 18"/>
            <p:cNvSpPr/>
            <p:nvPr/>
          </p:nvSpPr>
          <p:spPr>
            <a:xfrm>
              <a:off x="689125" y="339460"/>
              <a:ext cx="74704" cy="74704"/>
            </a:xfrm>
            <a:prstGeom prst="ellipse">
              <a:avLst/>
            </a:prstGeom>
            <a:solidFill>
              <a:schemeClr val="accent1">
                <a:alpha val="60000"/>
              </a:schemeClr>
            </a:solidFill>
          </p:spPr>
        </p:sp>
        <p:sp>
          <p:nvSpPr>
            <p:cNvPr id="19" name="AutoShape 19"/>
            <p:cNvSpPr/>
            <p:nvPr/>
          </p:nvSpPr>
          <p:spPr>
            <a:xfrm>
              <a:off x="799768" y="348430"/>
              <a:ext cx="69238" cy="69238"/>
            </a:xfrm>
            <a:prstGeom prst="ellipse">
              <a:avLst/>
            </a:prstGeom>
            <a:solidFill>
              <a:schemeClr val="accent1">
                <a:alpha val="40000"/>
              </a:schemeClr>
            </a:solidFill>
          </p:spPr>
        </p:sp>
        <p:sp>
          <p:nvSpPr>
            <p:cNvPr id="20" name="AutoShape 20"/>
            <p:cNvSpPr/>
            <p:nvPr/>
          </p:nvSpPr>
          <p:spPr>
            <a:xfrm>
              <a:off x="904945" y="344297"/>
              <a:ext cx="65594" cy="65594"/>
            </a:xfrm>
            <a:prstGeom prst="ellipse">
              <a:avLst/>
            </a:prstGeom>
            <a:solidFill>
              <a:schemeClr val="accent1">
                <a:alpha val="20000"/>
              </a:schemeClr>
            </a:solidFill>
          </p:spPr>
        </p:sp>
        <p:sp>
          <p:nvSpPr>
            <p:cNvPr id="21" name="AutoShape 21"/>
            <p:cNvSpPr/>
            <p:nvPr/>
          </p:nvSpPr>
          <p:spPr>
            <a:xfrm>
              <a:off x="454963" y="448942"/>
              <a:ext cx="84147" cy="84147"/>
            </a:xfrm>
            <a:prstGeom prst="ellipse">
              <a:avLst/>
            </a:prstGeom>
            <a:solidFill>
              <a:schemeClr val="accent1">
                <a:alpha val="100000"/>
              </a:schemeClr>
            </a:solidFill>
          </p:spPr>
        </p:sp>
        <p:sp>
          <p:nvSpPr>
            <p:cNvPr id="22" name="AutoShape 22"/>
            <p:cNvSpPr/>
            <p:nvPr/>
          </p:nvSpPr>
          <p:spPr>
            <a:xfrm>
              <a:off x="575049" y="455517"/>
              <a:ext cx="78137" cy="78137"/>
            </a:xfrm>
            <a:prstGeom prst="ellipse">
              <a:avLst/>
            </a:prstGeom>
            <a:solidFill>
              <a:schemeClr val="accent1">
                <a:alpha val="80000"/>
              </a:schemeClr>
            </a:solidFill>
          </p:spPr>
        </p:sp>
        <p:sp>
          <p:nvSpPr>
            <p:cNvPr id="23" name="AutoShape 23"/>
            <p:cNvSpPr/>
            <p:nvPr/>
          </p:nvSpPr>
          <p:spPr>
            <a:xfrm>
              <a:off x="689125" y="457233"/>
              <a:ext cx="74704" cy="74704"/>
            </a:xfrm>
            <a:prstGeom prst="ellipse">
              <a:avLst/>
            </a:prstGeom>
            <a:solidFill>
              <a:schemeClr val="accent1">
                <a:alpha val="60000"/>
              </a:schemeClr>
            </a:solidFill>
          </p:spPr>
        </p:sp>
        <p:sp>
          <p:nvSpPr>
            <p:cNvPr id="24" name="AutoShape 24"/>
            <p:cNvSpPr/>
            <p:nvPr/>
          </p:nvSpPr>
          <p:spPr>
            <a:xfrm>
              <a:off x="799768" y="466203"/>
              <a:ext cx="69238" cy="69238"/>
            </a:xfrm>
            <a:prstGeom prst="ellipse">
              <a:avLst/>
            </a:prstGeom>
            <a:solidFill>
              <a:schemeClr val="accent1">
                <a:alpha val="40000"/>
              </a:schemeClr>
            </a:solidFill>
          </p:spPr>
        </p:sp>
        <p:sp>
          <p:nvSpPr>
            <p:cNvPr id="25" name="AutoShape 25"/>
            <p:cNvSpPr/>
            <p:nvPr/>
          </p:nvSpPr>
          <p:spPr>
            <a:xfrm>
              <a:off x="904945" y="462070"/>
              <a:ext cx="65594" cy="65594"/>
            </a:xfrm>
            <a:prstGeom prst="ellipse">
              <a:avLst/>
            </a:prstGeom>
            <a:solidFill>
              <a:schemeClr val="accent1">
                <a:alpha val="20000"/>
              </a:schemeClr>
            </a:solidFill>
          </p:spPr>
        </p:sp>
        <p:sp>
          <p:nvSpPr>
            <p:cNvPr id="26" name="AutoShape 26"/>
            <p:cNvSpPr/>
            <p:nvPr/>
          </p:nvSpPr>
          <p:spPr>
            <a:xfrm>
              <a:off x="454963" y="566715"/>
              <a:ext cx="84147" cy="84147"/>
            </a:xfrm>
            <a:prstGeom prst="ellipse">
              <a:avLst/>
            </a:prstGeom>
            <a:solidFill>
              <a:schemeClr val="accent1">
                <a:alpha val="100000"/>
              </a:schemeClr>
            </a:solidFill>
          </p:spPr>
        </p:sp>
        <p:sp>
          <p:nvSpPr>
            <p:cNvPr id="27" name="AutoShape 27"/>
            <p:cNvSpPr/>
            <p:nvPr/>
          </p:nvSpPr>
          <p:spPr>
            <a:xfrm>
              <a:off x="575049" y="573291"/>
              <a:ext cx="78137" cy="78137"/>
            </a:xfrm>
            <a:prstGeom prst="ellipse">
              <a:avLst/>
            </a:prstGeom>
            <a:solidFill>
              <a:schemeClr val="accent1">
                <a:alpha val="80000"/>
              </a:schemeClr>
            </a:solidFill>
          </p:spPr>
        </p:sp>
        <p:sp>
          <p:nvSpPr>
            <p:cNvPr id="28" name="AutoShape 28"/>
            <p:cNvSpPr/>
            <p:nvPr/>
          </p:nvSpPr>
          <p:spPr>
            <a:xfrm>
              <a:off x="689125" y="575007"/>
              <a:ext cx="74704" cy="74704"/>
            </a:xfrm>
            <a:prstGeom prst="ellipse">
              <a:avLst/>
            </a:prstGeom>
            <a:solidFill>
              <a:schemeClr val="accent1">
                <a:alpha val="60000"/>
              </a:schemeClr>
            </a:solidFill>
          </p:spPr>
        </p:sp>
        <p:sp>
          <p:nvSpPr>
            <p:cNvPr id="29" name="AutoShape 29"/>
            <p:cNvSpPr/>
            <p:nvPr/>
          </p:nvSpPr>
          <p:spPr>
            <a:xfrm>
              <a:off x="799768" y="583977"/>
              <a:ext cx="69238" cy="69238"/>
            </a:xfrm>
            <a:prstGeom prst="ellipse">
              <a:avLst/>
            </a:prstGeom>
            <a:solidFill>
              <a:schemeClr val="accent1">
                <a:alpha val="40000"/>
              </a:schemeClr>
            </a:solidFill>
          </p:spPr>
        </p:sp>
        <p:sp>
          <p:nvSpPr>
            <p:cNvPr id="30" name="AutoShape 30"/>
            <p:cNvSpPr/>
            <p:nvPr/>
          </p:nvSpPr>
          <p:spPr>
            <a:xfrm>
              <a:off x="904945" y="579844"/>
              <a:ext cx="65594" cy="65594"/>
            </a:xfrm>
            <a:prstGeom prst="ellipse">
              <a:avLst/>
            </a:prstGeom>
            <a:solidFill>
              <a:schemeClr val="accent1">
                <a:alpha val="20000"/>
              </a:schemeClr>
            </a:solidFill>
          </p:spPr>
        </p:sp>
        <p:sp>
          <p:nvSpPr>
            <p:cNvPr id="31" name="AutoShape 31"/>
            <p:cNvSpPr/>
            <p:nvPr/>
          </p:nvSpPr>
          <p:spPr>
            <a:xfrm>
              <a:off x="454963" y="684489"/>
              <a:ext cx="84147" cy="84147"/>
            </a:xfrm>
            <a:prstGeom prst="ellipse">
              <a:avLst/>
            </a:prstGeom>
            <a:solidFill>
              <a:schemeClr val="accent1">
                <a:alpha val="100000"/>
              </a:schemeClr>
            </a:solidFill>
          </p:spPr>
        </p:sp>
        <p:sp>
          <p:nvSpPr>
            <p:cNvPr id="32" name="AutoShape 32"/>
            <p:cNvSpPr/>
            <p:nvPr/>
          </p:nvSpPr>
          <p:spPr>
            <a:xfrm>
              <a:off x="575049" y="691064"/>
              <a:ext cx="78137" cy="78137"/>
            </a:xfrm>
            <a:prstGeom prst="ellipse">
              <a:avLst/>
            </a:prstGeom>
            <a:solidFill>
              <a:schemeClr val="accent1">
                <a:alpha val="80000"/>
              </a:schemeClr>
            </a:solidFill>
          </p:spPr>
        </p:sp>
        <p:sp>
          <p:nvSpPr>
            <p:cNvPr id="33" name="AutoShape 33"/>
            <p:cNvSpPr/>
            <p:nvPr/>
          </p:nvSpPr>
          <p:spPr>
            <a:xfrm>
              <a:off x="689125" y="692781"/>
              <a:ext cx="74704" cy="74704"/>
            </a:xfrm>
            <a:prstGeom prst="ellipse">
              <a:avLst/>
            </a:prstGeom>
            <a:solidFill>
              <a:schemeClr val="accent1">
                <a:alpha val="60000"/>
              </a:schemeClr>
            </a:solidFill>
          </p:spPr>
        </p:sp>
        <p:sp>
          <p:nvSpPr>
            <p:cNvPr id="34" name="AutoShape 34"/>
            <p:cNvSpPr/>
            <p:nvPr/>
          </p:nvSpPr>
          <p:spPr>
            <a:xfrm>
              <a:off x="799768" y="701751"/>
              <a:ext cx="69238" cy="69238"/>
            </a:xfrm>
            <a:prstGeom prst="ellipse">
              <a:avLst/>
            </a:prstGeom>
            <a:solidFill>
              <a:schemeClr val="accent1">
                <a:alpha val="40000"/>
              </a:schemeClr>
            </a:solidFill>
          </p:spPr>
        </p:sp>
        <p:sp>
          <p:nvSpPr>
            <p:cNvPr id="35" name="AutoShape 35"/>
            <p:cNvSpPr/>
            <p:nvPr/>
          </p:nvSpPr>
          <p:spPr>
            <a:xfrm>
              <a:off x="904945" y="697618"/>
              <a:ext cx="65594" cy="65594"/>
            </a:xfrm>
            <a:prstGeom prst="ellipse">
              <a:avLst/>
            </a:prstGeom>
            <a:solidFill>
              <a:schemeClr val="accent1">
                <a:alpha val="20000"/>
              </a:schemeClr>
            </a:solidFill>
          </p:spPr>
        </p:sp>
        <p:sp>
          <p:nvSpPr>
            <p:cNvPr id="36" name="TextBox 36"/>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rPr>
                <a:t>面向未来的公共卫生挑战与准备</a:t>
              </a:r>
              <a:endPar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12192000" cy="6858000"/>
          </a:xfrm>
          <a:prstGeom prst="rect">
            <a:avLst/>
          </a:prstGeom>
        </p:spPr>
      </p:pic>
      <p:sp>
        <p:nvSpPr>
          <p:cNvPr id="3" name="TextBox 3"/>
          <p:cNvSpPr txBox="1"/>
          <p:nvPr/>
        </p:nvSpPr>
        <p:spPr>
          <a:xfrm>
            <a:off x="1334854" y="2662128"/>
            <a:ext cx="3344303" cy="1177290"/>
          </a:xfrm>
          <a:prstGeom prst="rect">
            <a:avLst/>
          </a:prstGeom>
        </p:spPr>
        <p:txBody>
          <a:bodyPr vert="horz" wrap="square" lIns="91440" tIns="45720" rIns="91440" bIns="45720" rtlCol="0" anchor="ctr" anchorCtr="1">
            <a:normAutofit/>
          </a:bodyPr>
          <a:lstStyle/>
          <a:p>
            <a:pPr algn="ctr">
              <a:lnSpc>
                <a:spcPct val="120000"/>
              </a:lnSpc>
            </a:pPr>
            <a:r>
              <a:rPr lang="en-US" sz="5700" b="1">
                <a:solidFill>
                  <a:schemeClr val="accent1">
                    <a:alpha val="100000"/>
                  </a:schemeClr>
                </a:solidFill>
                <a:latin typeface="微软雅黑" panose="020B0503020204020204" charset="-122"/>
                <a:ea typeface="微软雅黑" panose="020B0503020204020204" charset="-122"/>
                <a:cs typeface="微软雅黑" panose="020B0503020204020204" charset="-122"/>
              </a:rPr>
              <a:t>目 录</a:t>
            </a:r>
            <a:endParaRPr lang="en-US" sz="57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2021882" y="3839418"/>
            <a:ext cx="2127531" cy="356454"/>
          </a:xfrm>
          <a:prstGeom prst="rect">
            <a:avLst/>
          </a:prstGeom>
        </p:spPr>
        <p:txBody>
          <a:bodyPr vert="horz" wrap="square" lIns="91440" tIns="45720" rIns="91440" bIns="45720" rtlCol="0" anchor="t" anchorCtr="0">
            <a:noAutofit/>
          </a:bodyPr>
          <a:lstStyle/>
          <a:p>
            <a:pPr algn="ctr">
              <a:lnSpc>
                <a:spcPct val="77000"/>
              </a:lnSpc>
              <a:spcBef>
                <a:spcPts val="375"/>
              </a:spcBef>
            </a:pPr>
            <a:r>
              <a:rPr lang="en-US" sz="1350" b="1">
                <a:solidFill>
                  <a:schemeClr val="accent1">
                    <a:alpha val="60000"/>
                  </a:schemeClr>
                </a:solidFill>
                <a:latin typeface="微软雅黑" panose="020B0503020204020204" charset="-122"/>
                <a:ea typeface="微软雅黑" panose="020B0503020204020204" charset="-122"/>
                <a:cs typeface="微软雅黑" panose="020B0503020204020204" charset="-122"/>
              </a:rPr>
              <a:t>CATALOGUE</a:t>
            </a:r>
            <a:endParaRPr lang="en-US" sz="1350" b="1">
              <a:solidFill>
                <a:schemeClr val="accent1">
                  <a:alpha val="60000"/>
                </a:schemeClr>
              </a:solidFill>
              <a:latin typeface="微软雅黑" panose="020B0503020204020204" charset="-122"/>
              <a:ea typeface="微软雅黑" panose="020B0503020204020204" charset="-122"/>
              <a:cs typeface="微软雅黑" panose="020B0503020204020204" charset="-122"/>
            </a:endParaRPr>
          </a:p>
        </p:txBody>
      </p:sp>
      <p:sp>
        <p:nvSpPr>
          <p:cNvPr id="5" name="TextBox 5"/>
          <p:cNvSpPr txBox="1"/>
          <p:nvPr/>
        </p:nvSpPr>
        <p:spPr>
          <a:xfrm>
            <a:off x="4918085" y="2281425"/>
            <a:ext cx="6621780" cy="2675255"/>
          </a:xfrm>
          <a:prstGeom prst="rect">
            <a:avLst/>
          </a:prstGeom>
        </p:spPr>
        <p:txBody>
          <a:bodyPr vert="horz" wrap="square" lIns="91440" tIns="45720" rIns="91440" bIns="45720" rtlCol="0" anchor="ctr" anchorCtr="0">
            <a:spAutoFit/>
          </a:bodyPr>
          <a:lstStyle/>
          <a:p>
            <a:pPr marL="203200" lvl="0" indent="-203200">
              <a:lnSpc>
                <a:spcPct val="140000"/>
              </a:lnSpc>
              <a:buFont typeface="Arial" panose="020B0604020202020204"/>
              <a:buChar char="•"/>
            </a:pPr>
            <a:r>
              <a:rPr lang="en-US" sz="2400" b="1" dirty="0" err="1">
                <a:solidFill>
                  <a:schemeClr val="accent1">
                    <a:alpha val="100000"/>
                  </a:schemeClr>
                </a:solidFill>
                <a:latin typeface="微软雅黑" panose="020B0503020204020204" charset="-122"/>
                <a:ea typeface="微软雅黑" panose="020B0503020204020204" charset="-122"/>
                <a:cs typeface="微软雅黑" panose="020B0503020204020204" charset="-122"/>
                <a:sym typeface="+mn-ea"/>
              </a:rPr>
              <a:t>血吸虫病防治的早期困境与解决策略</a:t>
            </a:r>
            <a:endParaRPr 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a:p>
            <a:pPr marL="203200" lvl="0" indent="-203200">
              <a:lnSpc>
                <a:spcPct val="140000"/>
              </a:lnSpc>
              <a:buFont typeface="Arial" panose="020B0604020202020204"/>
              <a:buChar char="•"/>
            </a:pPr>
            <a:r>
              <a:rPr lang="en-US" sz="2400" b="1" dirty="0" err="1">
                <a:solidFill>
                  <a:schemeClr val="accent1">
                    <a:alpha val="100000"/>
                  </a:schemeClr>
                </a:solidFill>
                <a:latin typeface="微软雅黑" panose="020B0503020204020204" charset="-122"/>
                <a:ea typeface="微软雅黑" panose="020B0503020204020204" charset="-122"/>
                <a:cs typeface="微软雅黑" panose="020B0503020204020204" charset="-122"/>
              </a:rPr>
              <a:t>早期血防工作的挑战与转向</a:t>
            </a:r>
            <a:endParaRPr 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a:p>
            <a:pPr marL="203200" lvl="0" indent="-203200">
              <a:lnSpc>
                <a:spcPct val="140000"/>
              </a:lnSpc>
              <a:buFont typeface="Arial" panose="020B0604020202020204"/>
              <a:buChar char="•"/>
            </a:pPr>
            <a:r>
              <a:rPr lang="en-US" sz="2400" b="1" dirty="0" err="1">
                <a:solidFill>
                  <a:schemeClr val="accent1">
                    <a:alpha val="100000"/>
                  </a:schemeClr>
                </a:solidFill>
                <a:latin typeface="微软雅黑" panose="020B0503020204020204" charset="-122"/>
                <a:ea typeface="微软雅黑" panose="020B0503020204020204" charset="-122"/>
                <a:cs typeface="微软雅黑" panose="020B0503020204020204" charset="-122"/>
              </a:rPr>
              <a:t>中国血吸虫病防治工作的成功经验与价值</a:t>
            </a:r>
            <a:endParaRPr 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a:p>
            <a:pPr marL="203200" lvl="0" indent="-203200">
              <a:lnSpc>
                <a:spcPct val="140000"/>
              </a:lnSpc>
              <a:buFont typeface="Arial" panose="020B0604020202020204"/>
              <a:buChar char="•"/>
            </a:pPr>
            <a:r>
              <a:rPr lang="en-US" altLang="zh-CN" sz="2400" b="1" dirty="0" err="1">
                <a:solidFill>
                  <a:schemeClr val="accent1">
                    <a:alpha val="100000"/>
                  </a:schemeClr>
                </a:solidFill>
                <a:latin typeface="微软雅黑" panose="020B0503020204020204" charset="-122"/>
                <a:ea typeface="微软雅黑" panose="020B0503020204020204" charset="-122"/>
                <a:cs typeface="微软雅黑" panose="020B0503020204020204" charset="-122"/>
              </a:rPr>
              <a:t>疫情中全国医务工作者的逆行疫区与经验传承</a:t>
            </a:r>
            <a:endParaRPr lang="en-US" altLang="zh-CN"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a:p>
            <a:pPr marL="203200" lvl="0" indent="-203200">
              <a:lnSpc>
                <a:spcPct val="140000"/>
              </a:lnSpc>
              <a:buFont typeface="Arial" panose="020B0604020202020204"/>
              <a:buChar char="•"/>
            </a:pPr>
            <a:endParaRPr 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6" name="AutoShape 6"/>
          <p:cNvSpPr/>
          <p:nvPr/>
        </p:nvSpPr>
        <p:spPr>
          <a:xfrm>
            <a:off x="6340996" y="373969"/>
            <a:ext cx="5497697" cy="419156"/>
          </a:xfrm>
          <a:prstGeom prst="rect">
            <a:avLst/>
          </a:prstGeom>
          <a:noFill/>
        </p:spPr>
        <p:txBody>
          <a:bodyPr vert="horz" wrap="square" lIns="66008" tIns="33052" rIns="66008" bIns="33052" rtlCol="0" anchor="t" anchorCtr="0">
            <a:noAutofit/>
          </a:bodyPr>
          <a:lstStyle/>
          <a:p>
            <a:pPr algn="r">
              <a:defRPr/>
            </a:pPr>
            <a:r>
              <a:rPr lang="en-US" sz="1200">
                <a:solidFill>
                  <a:schemeClr val="accent1">
                    <a:alpha val="100000"/>
                  </a:schemeClr>
                </a:solidFill>
                <a:latin typeface="微软雅黑" panose="020B0503020204020204" charset="-122"/>
                <a:ea typeface="微软雅黑" panose="020B0503020204020204" charset="-122"/>
                <a:cs typeface="微软雅黑" panose="020B0503020204020204" charset="-122"/>
              </a:rPr>
              <a:t>https://wenku.baidu.com</a:t>
            </a:r>
            <a:endParaRPr lang="en-US" sz="11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2597404" y="2242185"/>
            <a:ext cx="6997192" cy="1434465"/>
          </a:xfrm>
          <a:prstGeom prst="rect">
            <a:avLst/>
          </a:prstGeom>
        </p:spPr>
        <p:txBody>
          <a:bodyPr vert="horz" wrap="square" lIns="91440" tIns="45720" rIns="91440" bIns="45720" rtlCol="0" anchor="t" anchorCtr="0">
            <a:noAutofit/>
          </a:bodyPr>
          <a:lstStyle/>
          <a:p>
            <a:pPr algn="ctr">
              <a:lnSpc>
                <a:spcPct val="96000"/>
              </a:lnSpc>
            </a:pPr>
            <a:r>
              <a:rPr lang="zh-CN" altLang="en-US" sz="9600" b="1" dirty="0">
                <a:solidFill>
                  <a:srgbClr val="FFFFB3">
                    <a:alpha val="100000"/>
                  </a:srgbClr>
                </a:solidFill>
                <a:latin typeface="微软雅黑" panose="020B0503020204020204" charset="-122"/>
                <a:ea typeface="微软雅黑" panose="020B0503020204020204" charset="-122"/>
                <a:cs typeface="微软雅黑" panose="020B0503020204020204" charset="-122"/>
              </a:rPr>
              <a:t>感谢观看</a:t>
            </a:r>
            <a:endParaRPr lang="en-US" sz="9600" b="1" dirty="0">
              <a:solidFill>
                <a:srgbClr val="FFFFB3">
                  <a:alpha val="100000"/>
                </a:srgbClr>
              </a:solidFill>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5113973" y="4131395"/>
            <a:ext cx="1983105" cy="415290"/>
          </a:xfrm>
          <a:prstGeom prst="rect">
            <a:avLst/>
          </a:prstGeom>
        </p:spPr>
        <p:txBody>
          <a:bodyPr vert="horz" wrap="square" lIns="91440" tIns="45720" rIns="91440" bIns="45720" rtlCol="0" anchor="t" anchorCtr="1">
            <a:noAutofit/>
          </a:bodyPr>
          <a:lstStyle/>
          <a:p>
            <a:pPr algn="ctr">
              <a:lnSpc>
                <a:spcPct val="90000"/>
              </a:lnSpc>
            </a:pPr>
            <a:r>
              <a:rPr lang="zh-CN" altLang="en-US" sz="2100" dirty="0">
                <a:solidFill>
                  <a:srgbClr val="FFFFB3">
                    <a:alpha val="100000"/>
                  </a:srgbClr>
                </a:solidFill>
                <a:latin typeface="微软雅黑" panose="020B0503020204020204" charset="-122"/>
                <a:ea typeface="微软雅黑" panose="020B0503020204020204" charset="-122"/>
                <a:cs typeface="微软雅黑" panose="020B0503020204020204" charset="-122"/>
              </a:rPr>
              <a:t>第九组</a:t>
            </a:r>
            <a:endParaRPr lang="en-US" sz="2100" dirty="0">
              <a:solidFill>
                <a:srgbClr val="FFFFB3">
                  <a:alpha val="100000"/>
                </a:srgbClr>
              </a:solidFill>
              <a:latin typeface="微软雅黑" panose="020B0503020204020204" charset="-122"/>
              <a:ea typeface="微软雅黑" panose="020B0503020204020204" charset="-122"/>
              <a:cs typeface="微软雅黑" panose="020B0503020204020204" charset="-122"/>
            </a:endParaRPr>
          </a:p>
        </p:txBody>
      </p:sp>
      <p:sp>
        <p:nvSpPr>
          <p:cNvPr id="4" name="AutoShape 4"/>
          <p:cNvSpPr/>
          <p:nvPr/>
        </p:nvSpPr>
        <p:spPr>
          <a:xfrm>
            <a:off x="4524375" y="1745568"/>
            <a:ext cx="3262273" cy="419156"/>
          </a:xfrm>
          <a:prstGeom prst="rect">
            <a:avLst/>
          </a:prstGeom>
          <a:noFill/>
        </p:spPr>
        <p:txBody>
          <a:bodyPr vert="horz" wrap="square" lIns="66008" tIns="33052" rIns="66008" bIns="33052" rtlCol="0" anchor="t" anchorCtr="1">
            <a:noAutofit/>
          </a:bodyPr>
          <a:lstStyle/>
          <a:p>
            <a:pPr algn="ctr">
              <a:defRPr/>
            </a:pPr>
            <a:endParaRPr lang="en-US"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4777998" y="1412932"/>
            <a:ext cx="1849755" cy="929640"/>
          </a:xfrm>
          <a:prstGeom prst="rect">
            <a:avLst/>
          </a:prstGeom>
        </p:spPr>
        <p:txBody>
          <a:bodyPr vert="horz" wrap="square" lIns="91440" tIns="45720" rIns="91440" bIns="45720" rtlCol="0" anchor="t" anchorCtr="1">
            <a:noAutofit/>
          </a:bodyPr>
          <a:lstStyle/>
          <a:p>
            <a:pPr>
              <a:lnSpc>
                <a:spcPct val="90000"/>
              </a:lnSpc>
            </a:pPr>
            <a:r>
              <a:rPr lang="en-US" sz="3300" b="1">
                <a:solidFill>
                  <a:schemeClr val="accent1">
                    <a:alpha val="100000"/>
                  </a:schemeClr>
                </a:solidFill>
                <a:latin typeface="微软雅黑" panose="020B0503020204020204" charset="-122"/>
                <a:ea typeface="微软雅黑" panose="020B0503020204020204" charset="-122"/>
                <a:cs typeface="微软雅黑" panose="020B0503020204020204" charset="-122"/>
              </a:rPr>
              <a:t>PART</a:t>
            </a:r>
            <a:endParaRPr lang="en-US" sz="33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6276714" y="1412932"/>
            <a:ext cx="2922600" cy="929640"/>
          </a:xfrm>
          <a:prstGeom prst="rect">
            <a:avLst/>
          </a:prstGeom>
        </p:spPr>
        <p:txBody>
          <a:bodyPr vert="horz" wrap="square" lIns="91440" tIns="45720" rIns="91440" bIns="45720" rtlCol="0" anchor="t" anchorCtr="0">
            <a:noAutofit/>
          </a:bodyPr>
          <a:lstStyle/>
          <a:p>
            <a:pPr>
              <a:lnSpc>
                <a:spcPct val="90000"/>
              </a:lnSpc>
            </a:pPr>
            <a:r>
              <a:rPr lang="en-US" sz="3300" b="1">
                <a:solidFill>
                  <a:schemeClr val="accent1">
                    <a:alpha val="100000"/>
                  </a:schemeClr>
                </a:solidFill>
                <a:latin typeface="微软雅黑" panose="020B0503020204020204" charset="-122"/>
                <a:ea typeface="微软雅黑" panose="020B0503020204020204" charset="-122"/>
                <a:cs typeface="微软雅黑" panose="020B0503020204020204" charset="-122"/>
              </a:rPr>
              <a:t>01</a:t>
            </a:r>
            <a:endParaRPr lang="en-US" sz="33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2808922" y="2995857"/>
            <a:ext cx="6574155" cy="1805940"/>
          </a:xfrm>
          <a:prstGeom prst="rect">
            <a:avLst/>
          </a:prstGeom>
        </p:spPr>
        <p:txBody>
          <a:bodyPr vert="horz" wrap="square" lIns="91440" tIns="45720" rIns="91440" bIns="45720" rtlCol="0" anchor="t" anchorCtr="1">
            <a:normAutofit/>
          </a:bodyPr>
          <a:lstStyle/>
          <a:p>
            <a:pPr algn="ctr">
              <a:lnSpc>
                <a:spcPct val="120000"/>
              </a:lnSpc>
            </a:pPr>
            <a:r>
              <a:rPr lang="en-US" sz="4500" b="1">
                <a:solidFill>
                  <a:schemeClr val="accent1">
                    <a:alpha val="100000"/>
                  </a:schemeClr>
                </a:solidFill>
                <a:latin typeface="微软雅黑" panose="020B0503020204020204" charset="-122"/>
                <a:ea typeface="微软雅黑" panose="020B0503020204020204" charset="-122"/>
                <a:cs typeface="微软雅黑" panose="020B0503020204020204" charset="-122"/>
              </a:rPr>
              <a:t>血吸虫病防治的早期困境与解决策略</a:t>
            </a:r>
            <a:endParaRPr lang="en-US" sz="45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2212" y="1110298"/>
            <a:ext cx="2920311" cy="5754790"/>
          </a:xfrm>
          <a:custGeom>
            <a:avLst/>
            <a:gdLst>
              <a:gd name="connsiteX0" fmla="*/ 0 w 4716000"/>
              <a:gd name="connsiteY0" fmla="*/ 5733525 h 5733525"/>
              <a:gd name="connsiteX1" fmla="*/ 1179000 w 4716000"/>
              <a:gd name="connsiteY1" fmla="*/ 0 h 5733525"/>
              <a:gd name="connsiteX2" fmla="*/ 4716000 w 4716000"/>
              <a:gd name="connsiteY2" fmla="*/ 0 h 5733525"/>
              <a:gd name="connsiteX3" fmla="*/ 3537000 w 4716000"/>
              <a:gd name="connsiteY3" fmla="*/ 5733525 h 5733525"/>
              <a:gd name="connsiteX4" fmla="*/ 0 w 4716000"/>
              <a:gd name="connsiteY4" fmla="*/ 5733525 h 5733525"/>
              <a:gd name="connsiteX0-1" fmla="*/ 770303 w 3537000"/>
              <a:gd name="connsiteY0-2" fmla="*/ 5719348 h 5733525"/>
              <a:gd name="connsiteX1-3" fmla="*/ 0 w 3537000"/>
              <a:gd name="connsiteY1-4" fmla="*/ 0 h 5733525"/>
              <a:gd name="connsiteX2-5" fmla="*/ 3537000 w 3537000"/>
              <a:gd name="connsiteY2-6" fmla="*/ 0 h 5733525"/>
              <a:gd name="connsiteX3-7" fmla="*/ 2358000 w 3537000"/>
              <a:gd name="connsiteY3-8" fmla="*/ 5733525 h 5733525"/>
              <a:gd name="connsiteX4-9" fmla="*/ 770303 w 3537000"/>
              <a:gd name="connsiteY4-10" fmla="*/ 5719348 h 5733525"/>
              <a:gd name="connsiteX0-11" fmla="*/ 153614 w 2920311"/>
              <a:gd name="connsiteY0-12" fmla="*/ 5733525 h 5747702"/>
              <a:gd name="connsiteX1-13" fmla="*/ 0 w 2920311"/>
              <a:gd name="connsiteY1-14" fmla="*/ 0 h 5747702"/>
              <a:gd name="connsiteX2-15" fmla="*/ 2920311 w 2920311"/>
              <a:gd name="connsiteY2-16" fmla="*/ 14177 h 5747702"/>
              <a:gd name="connsiteX3-17" fmla="*/ 1741311 w 2920311"/>
              <a:gd name="connsiteY3-18" fmla="*/ 5747702 h 5747702"/>
              <a:gd name="connsiteX4-19" fmla="*/ 153614 w 2920311"/>
              <a:gd name="connsiteY4-20" fmla="*/ 5733525 h 5747702"/>
              <a:gd name="connsiteX0-21" fmla="*/ 18935 w 2920311"/>
              <a:gd name="connsiteY0-22" fmla="*/ 5761878 h 5761878"/>
              <a:gd name="connsiteX1-23" fmla="*/ 0 w 2920311"/>
              <a:gd name="connsiteY1-24" fmla="*/ 0 h 5761878"/>
              <a:gd name="connsiteX2-25" fmla="*/ 2920311 w 2920311"/>
              <a:gd name="connsiteY2-26" fmla="*/ 14177 h 5761878"/>
              <a:gd name="connsiteX3-27" fmla="*/ 1741311 w 2920311"/>
              <a:gd name="connsiteY3-28" fmla="*/ 5747702 h 5761878"/>
              <a:gd name="connsiteX4-29" fmla="*/ 18935 w 2920311"/>
              <a:gd name="connsiteY4-30" fmla="*/ 5761878 h 5761878"/>
              <a:gd name="connsiteX0-31" fmla="*/ 1149 w 2930879"/>
              <a:gd name="connsiteY0-32" fmla="*/ 5797320 h 5797320"/>
              <a:gd name="connsiteX1-33" fmla="*/ 10568 w 2930879"/>
              <a:gd name="connsiteY1-34" fmla="*/ 0 h 5797320"/>
              <a:gd name="connsiteX2-35" fmla="*/ 2930879 w 2930879"/>
              <a:gd name="connsiteY2-36" fmla="*/ 14177 h 5797320"/>
              <a:gd name="connsiteX3-37" fmla="*/ 1751879 w 2930879"/>
              <a:gd name="connsiteY3-38" fmla="*/ 5747702 h 5797320"/>
              <a:gd name="connsiteX4-39" fmla="*/ 1149 w 2930879"/>
              <a:gd name="connsiteY4-40" fmla="*/ 5797320 h 5797320"/>
              <a:gd name="connsiteX0-41" fmla="*/ 224497 w 2920311"/>
              <a:gd name="connsiteY0-42" fmla="*/ 5740613 h 5747702"/>
              <a:gd name="connsiteX1-43" fmla="*/ 0 w 2920311"/>
              <a:gd name="connsiteY1-44" fmla="*/ 0 h 5747702"/>
              <a:gd name="connsiteX2-45" fmla="*/ 2920311 w 2920311"/>
              <a:gd name="connsiteY2-46" fmla="*/ 14177 h 5747702"/>
              <a:gd name="connsiteX3-47" fmla="*/ 1741311 w 2920311"/>
              <a:gd name="connsiteY3-48" fmla="*/ 5747702 h 5747702"/>
              <a:gd name="connsiteX4-49" fmla="*/ 224497 w 2920311"/>
              <a:gd name="connsiteY4-50" fmla="*/ 5740613 h 5747702"/>
              <a:gd name="connsiteX0-51" fmla="*/ 4758 w 2920311"/>
              <a:gd name="connsiteY0-52" fmla="*/ 5754790 h 5754790"/>
              <a:gd name="connsiteX1-53" fmla="*/ 0 w 2920311"/>
              <a:gd name="connsiteY1-54" fmla="*/ 0 h 5754790"/>
              <a:gd name="connsiteX2-55" fmla="*/ 2920311 w 2920311"/>
              <a:gd name="connsiteY2-56" fmla="*/ 14177 h 5754790"/>
              <a:gd name="connsiteX3-57" fmla="*/ 1741311 w 2920311"/>
              <a:gd name="connsiteY3-58" fmla="*/ 5747702 h 5754790"/>
              <a:gd name="connsiteX4-59" fmla="*/ 4758 w 2920311"/>
              <a:gd name="connsiteY4-60" fmla="*/ 5754790 h 575479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20311" h="5754790">
                <a:moveTo>
                  <a:pt x="4758" y="5754790"/>
                </a:moveTo>
                <a:cubicBezTo>
                  <a:pt x="-1554" y="3834164"/>
                  <a:pt x="6312" y="1920626"/>
                  <a:pt x="0" y="0"/>
                </a:cubicBezTo>
                <a:lnTo>
                  <a:pt x="2920311" y="14177"/>
                </a:lnTo>
                <a:lnTo>
                  <a:pt x="1741311" y="5747702"/>
                </a:lnTo>
                <a:lnTo>
                  <a:pt x="4758" y="5754790"/>
                </a:lnTo>
                <a:close/>
              </a:path>
            </a:pathLst>
          </a:custGeom>
          <a:solidFill>
            <a:schemeClr val="accent2">
              <a:alpha val="100000"/>
            </a:schemeClr>
          </a:solidFill>
        </p:spPr>
      </p:sp>
      <p:sp>
        <p:nvSpPr>
          <p:cNvPr id="4" name="TextBox 4"/>
          <p:cNvSpPr txBox="1"/>
          <p:nvPr/>
        </p:nvSpPr>
        <p:spPr>
          <a:xfrm>
            <a:off x="5272221" y="1165346"/>
            <a:ext cx="6288526" cy="755904"/>
          </a:xfrm>
          <a:prstGeom prst="rect">
            <a:avLst/>
          </a:prstGeom>
        </p:spPr>
        <p:txBody>
          <a:bodyPr vert="horz" wrap="square" lIns="123825" tIns="123825" rIns="57150" bIns="123825" rtlCol="0" anchor="t" anchorCtr="0">
            <a:spAutoFit/>
          </a:bodyPr>
          <a:lstStyle/>
          <a:p>
            <a:pPr>
              <a:lnSpc>
                <a:spcPct val="140000"/>
              </a:lnSpc>
            </a:pPr>
            <a:r>
              <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rPr>
              <a:t>疾病感染原理的复杂性</a:t>
            </a:r>
            <a:endPar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5" name="AutoShape 5"/>
          <p:cNvSpPr/>
          <p:nvPr/>
        </p:nvSpPr>
        <p:spPr>
          <a:xfrm>
            <a:off x="3908867" y="1360418"/>
            <a:ext cx="701468" cy="550104"/>
          </a:xfrm>
          <a:prstGeom prst="rect">
            <a:avLst/>
          </a:prstGeom>
          <a:solidFill>
            <a:schemeClr val="accent2">
              <a:alpha val="100000"/>
            </a:schemeClr>
          </a:solidFill>
        </p:spPr>
      </p:sp>
      <p:sp>
        <p:nvSpPr>
          <p:cNvPr id="6" name="AutoShape 6"/>
          <p:cNvSpPr/>
          <p:nvPr/>
        </p:nvSpPr>
        <p:spPr>
          <a:xfrm>
            <a:off x="4351619" y="1360418"/>
            <a:ext cx="550104" cy="550104"/>
          </a:xfrm>
          <a:prstGeom prst="ellipse">
            <a:avLst/>
          </a:prstGeom>
          <a:solidFill>
            <a:schemeClr val="accent2">
              <a:alpha val="100000"/>
            </a:schemeClr>
          </a:solidFill>
        </p:spPr>
      </p:sp>
      <p:sp>
        <p:nvSpPr>
          <p:cNvPr id="7" name="AutoShape 7"/>
          <p:cNvSpPr/>
          <p:nvPr/>
        </p:nvSpPr>
        <p:spPr>
          <a:xfrm>
            <a:off x="3633815" y="1360418"/>
            <a:ext cx="550104" cy="550104"/>
          </a:xfrm>
          <a:prstGeom prst="ellipse">
            <a:avLst/>
          </a:prstGeom>
          <a:solidFill>
            <a:schemeClr val="accent2">
              <a:alpha val="100000"/>
            </a:schemeClr>
          </a:solidFill>
        </p:spPr>
      </p:sp>
      <p:sp>
        <p:nvSpPr>
          <p:cNvPr id="8" name="TextBox 8"/>
          <p:cNvSpPr txBox="1"/>
          <p:nvPr/>
        </p:nvSpPr>
        <p:spPr>
          <a:xfrm>
            <a:off x="3810637" y="1233134"/>
            <a:ext cx="799698" cy="792480"/>
          </a:xfrm>
          <a:prstGeom prst="rect">
            <a:avLst/>
          </a:prstGeom>
        </p:spPr>
        <p:txBody>
          <a:bodyPr vert="horz" wrap="square" lIns="123825" tIns="123825" rIns="57150" bIns="123825" rtlCol="0" anchor="t" anchorCtr="0">
            <a:spAutoFit/>
          </a:bodyPr>
          <a:lstStyle/>
          <a:p>
            <a:pPr algn="ctr">
              <a:lnSpc>
                <a:spcPct val="150000"/>
              </a:lnSpc>
            </a:pPr>
            <a:r>
              <a:rPr lang="en-US" sz="2325" b="1">
                <a:solidFill>
                  <a:srgbClr val="FFFFFF">
                    <a:alpha val="100000"/>
                  </a:srgbClr>
                </a:solidFill>
                <a:latin typeface="微软雅黑" panose="020B0503020204020204" charset="-122"/>
                <a:ea typeface="微软雅黑" panose="020B0503020204020204" charset="-122"/>
                <a:cs typeface="微软雅黑" panose="020B0503020204020204" charset="-122"/>
              </a:rPr>
              <a:t>01</a:t>
            </a:r>
            <a:endParaRPr lang="en-US" sz="2325"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5272221" y="1692114"/>
            <a:ext cx="6124237" cy="1248034"/>
          </a:xfrm>
          <a:prstGeom prst="rect">
            <a:avLst/>
          </a:prstGeom>
        </p:spPr>
        <p:txBody>
          <a:bodyPr vert="horz" wrap="square" lIns="123825" tIns="123825" rIns="57150" bIns="123825" rtlCol="0" anchor="t" anchorCtr="0">
            <a:spAutoFit/>
          </a:bodyPr>
          <a:lstStyle/>
          <a:p>
            <a:pPr>
              <a:lnSpc>
                <a:spcPct val="150000"/>
              </a:lnSpc>
            </a:pPr>
            <a:r>
              <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  血吸虫病</a:t>
            </a:r>
            <a:r>
              <a:rPr lang="en-US" sz="1500" b="1" dirty="0">
                <a:solidFill>
                  <a:schemeClr val="dk1">
                    <a:alpha val="100000"/>
                  </a:schemeClr>
                </a:solidFill>
                <a:latin typeface="微软雅黑" panose="020B0503020204020204" charset="-122"/>
                <a:ea typeface="微软雅黑" panose="020B0503020204020204" charset="-122"/>
                <a:cs typeface="微软雅黑" panose="020B0503020204020204" charset="-122"/>
              </a:rPr>
              <a:t>通过皮肤接触或黏膜感染传播</a:t>
            </a:r>
            <a:r>
              <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。虫卵在适宜环境下存活并繁殖，环境不适则停止繁殖或死亡。防治需了解并掌控感染原理，切断传播途径。</a:t>
            </a:r>
            <a:endPar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0" name="TextBox 10"/>
          <p:cNvSpPr txBox="1"/>
          <p:nvPr/>
        </p:nvSpPr>
        <p:spPr>
          <a:xfrm>
            <a:off x="4832636" y="2904135"/>
            <a:ext cx="6288526" cy="755904"/>
          </a:xfrm>
          <a:prstGeom prst="rect">
            <a:avLst/>
          </a:prstGeom>
        </p:spPr>
        <p:txBody>
          <a:bodyPr vert="horz" wrap="square" lIns="123825" tIns="123825" rIns="57150" bIns="123825" rtlCol="0" anchor="t" anchorCtr="0">
            <a:spAutoFit/>
          </a:bodyPr>
          <a:lstStyle/>
          <a:p>
            <a:pPr>
              <a:lnSpc>
                <a:spcPct val="140000"/>
              </a:lnSpc>
            </a:pPr>
            <a:r>
              <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rPr>
              <a:t>病程的复杂性</a:t>
            </a:r>
            <a:endPar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1" name="AutoShape 11"/>
          <p:cNvSpPr/>
          <p:nvPr/>
        </p:nvSpPr>
        <p:spPr>
          <a:xfrm>
            <a:off x="3469283" y="3099207"/>
            <a:ext cx="701468" cy="550104"/>
          </a:xfrm>
          <a:prstGeom prst="rect">
            <a:avLst/>
          </a:prstGeom>
          <a:solidFill>
            <a:schemeClr val="accent2">
              <a:alpha val="100000"/>
            </a:schemeClr>
          </a:solidFill>
        </p:spPr>
      </p:sp>
      <p:sp>
        <p:nvSpPr>
          <p:cNvPr id="12" name="AutoShape 12"/>
          <p:cNvSpPr/>
          <p:nvPr/>
        </p:nvSpPr>
        <p:spPr>
          <a:xfrm>
            <a:off x="3912035" y="3099207"/>
            <a:ext cx="550104" cy="550104"/>
          </a:xfrm>
          <a:prstGeom prst="ellipse">
            <a:avLst/>
          </a:prstGeom>
          <a:solidFill>
            <a:schemeClr val="accent2">
              <a:alpha val="100000"/>
            </a:schemeClr>
          </a:solidFill>
        </p:spPr>
      </p:sp>
      <p:sp>
        <p:nvSpPr>
          <p:cNvPr id="13" name="AutoShape 13"/>
          <p:cNvSpPr/>
          <p:nvPr/>
        </p:nvSpPr>
        <p:spPr>
          <a:xfrm>
            <a:off x="3194231" y="3099207"/>
            <a:ext cx="550104" cy="550104"/>
          </a:xfrm>
          <a:prstGeom prst="ellipse">
            <a:avLst/>
          </a:prstGeom>
          <a:solidFill>
            <a:schemeClr val="accent2">
              <a:alpha val="100000"/>
            </a:schemeClr>
          </a:solidFill>
        </p:spPr>
      </p:sp>
      <p:sp>
        <p:nvSpPr>
          <p:cNvPr id="14" name="TextBox 14"/>
          <p:cNvSpPr txBox="1"/>
          <p:nvPr/>
        </p:nvSpPr>
        <p:spPr>
          <a:xfrm>
            <a:off x="3249042" y="2971923"/>
            <a:ext cx="1102577" cy="792480"/>
          </a:xfrm>
          <a:prstGeom prst="rect">
            <a:avLst/>
          </a:prstGeom>
        </p:spPr>
        <p:txBody>
          <a:bodyPr vert="horz" wrap="square" lIns="123825" tIns="123825" rIns="57150" bIns="123825" rtlCol="0" anchor="t" anchorCtr="0">
            <a:spAutoFit/>
          </a:bodyPr>
          <a:lstStyle/>
          <a:p>
            <a:pPr algn="ctr">
              <a:lnSpc>
                <a:spcPct val="150000"/>
              </a:lnSpc>
            </a:pPr>
            <a:r>
              <a:rPr lang="en-US" sz="2325" b="1">
                <a:solidFill>
                  <a:srgbClr val="FFFFFF">
                    <a:alpha val="100000"/>
                  </a:srgbClr>
                </a:solidFill>
                <a:latin typeface="微软雅黑" panose="020B0503020204020204" charset="-122"/>
                <a:ea typeface="微软雅黑" panose="020B0503020204020204" charset="-122"/>
                <a:cs typeface="微软雅黑" panose="020B0503020204020204" charset="-122"/>
              </a:rPr>
              <a:t>02</a:t>
            </a:r>
            <a:endParaRPr lang="en-US" sz="2325"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5" name="TextBox 15"/>
          <p:cNvSpPr txBox="1"/>
          <p:nvPr/>
        </p:nvSpPr>
        <p:spPr>
          <a:xfrm>
            <a:off x="4832636" y="3430903"/>
            <a:ext cx="6124237" cy="1248034"/>
          </a:xfrm>
          <a:prstGeom prst="rect">
            <a:avLst/>
          </a:prstGeom>
        </p:spPr>
        <p:txBody>
          <a:bodyPr vert="horz" wrap="square" lIns="123825" tIns="123825" rIns="57150" bIns="123825" rtlCol="0" anchor="t" anchorCtr="0">
            <a:spAutoFit/>
          </a:bodyPr>
          <a:lstStyle/>
          <a:p>
            <a:pPr>
              <a:lnSpc>
                <a:spcPct val="150000"/>
              </a:lnSpc>
            </a:pPr>
            <a:r>
              <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  血吸虫病病程长，从感染到发病</a:t>
            </a:r>
            <a:r>
              <a:rPr lang="en-US" sz="1500" b="1" dirty="0">
                <a:solidFill>
                  <a:schemeClr val="dk1">
                    <a:alpha val="100000"/>
                  </a:schemeClr>
                </a:solidFill>
                <a:latin typeface="微软雅黑" panose="020B0503020204020204" charset="-122"/>
                <a:ea typeface="微软雅黑" panose="020B0503020204020204" charset="-122"/>
                <a:cs typeface="微软雅黑" panose="020B0503020204020204" charset="-122"/>
              </a:rPr>
              <a:t>需数月甚至数年</a:t>
            </a:r>
            <a:r>
              <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。早期症状不明显，随时间推移出现腹泻、消瘦、贫血等。防治需了解并掌控病程，及时发现并治疗患者。</a:t>
            </a:r>
            <a:endPar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6" name="TextBox 16"/>
          <p:cNvSpPr txBox="1"/>
          <p:nvPr/>
        </p:nvSpPr>
        <p:spPr>
          <a:xfrm>
            <a:off x="4431562" y="4642924"/>
            <a:ext cx="6288526" cy="755904"/>
          </a:xfrm>
          <a:prstGeom prst="rect">
            <a:avLst/>
          </a:prstGeom>
        </p:spPr>
        <p:txBody>
          <a:bodyPr vert="horz" wrap="square" lIns="123825" tIns="123825" rIns="57150" bIns="123825" rtlCol="0" anchor="t" anchorCtr="0">
            <a:spAutoFit/>
          </a:bodyPr>
          <a:lstStyle/>
          <a:p>
            <a:pPr>
              <a:lnSpc>
                <a:spcPct val="140000"/>
              </a:lnSpc>
            </a:pPr>
            <a:r>
              <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rPr>
              <a:t>地域差异的挑战</a:t>
            </a:r>
            <a:endPar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7" name="AutoShape 17"/>
          <p:cNvSpPr/>
          <p:nvPr/>
        </p:nvSpPr>
        <p:spPr>
          <a:xfrm>
            <a:off x="3068208" y="4837996"/>
            <a:ext cx="701468" cy="550104"/>
          </a:xfrm>
          <a:prstGeom prst="rect">
            <a:avLst/>
          </a:prstGeom>
          <a:solidFill>
            <a:schemeClr val="accent2">
              <a:alpha val="100000"/>
            </a:schemeClr>
          </a:solidFill>
        </p:spPr>
      </p:sp>
      <p:sp>
        <p:nvSpPr>
          <p:cNvPr id="18" name="AutoShape 18"/>
          <p:cNvSpPr/>
          <p:nvPr/>
        </p:nvSpPr>
        <p:spPr>
          <a:xfrm>
            <a:off x="3510960" y="4837996"/>
            <a:ext cx="550104" cy="550104"/>
          </a:xfrm>
          <a:prstGeom prst="ellipse">
            <a:avLst/>
          </a:prstGeom>
          <a:solidFill>
            <a:schemeClr val="accent2">
              <a:alpha val="100000"/>
            </a:schemeClr>
          </a:solidFill>
        </p:spPr>
      </p:sp>
      <p:sp>
        <p:nvSpPr>
          <p:cNvPr id="19" name="AutoShape 19"/>
          <p:cNvSpPr/>
          <p:nvPr/>
        </p:nvSpPr>
        <p:spPr>
          <a:xfrm>
            <a:off x="2793156" y="4837996"/>
            <a:ext cx="550104" cy="550104"/>
          </a:xfrm>
          <a:prstGeom prst="ellipse">
            <a:avLst/>
          </a:prstGeom>
          <a:solidFill>
            <a:schemeClr val="accent2">
              <a:alpha val="100000"/>
            </a:schemeClr>
          </a:solidFill>
        </p:spPr>
      </p:sp>
      <p:sp>
        <p:nvSpPr>
          <p:cNvPr id="20" name="TextBox 20"/>
          <p:cNvSpPr txBox="1"/>
          <p:nvPr/>
        </p:nvSpPr>
        <p:spPr>
          <a:xfrm>
            <a:off x="2878500" y="4710712"/>
            <a:ext cx="1115711" cy="792480"/>
          </a:xfrm>
          <a:prstGeom prst="rect">
            <a:avLst/>
          </a:prstGeom>
        </p:spPr>
        <p:txBody>
          <a:bodyPr vert="horz" wrap="square" lIns="123825" tIns="123825" rIns="57150" bIns="123825" rtlCol="0" anchor="t" anchorCtr="0">
            <a:spAutoFit/>
          </a:bodyPr>
          <a:lstStyle/>
          <a:p>
            <a:pPr algn="ctr">
              <a:lnSpc>
                <a:spcPct val="150000"/>
              </a:lnSpc>
            </a:pPr>
            <a:r>
              <a:rPr lang="en-US" sz="2325" b="1">
                <a:solidFill>
                  <a:srgbClr val="FFFFFF">
                    <a:alpha val="100000"/>
                  </a:srgbClr>
                </a:solidFill>
                <a:latin typeface="微软雅黑" panose="020B0503020204020204" charset="-122"/>
                <a:ea typeface="微软雅黑" panose="020B0503020204020204" charset="-122"/>
                <a:cs typeface="微软雅黑" panose="020B0503020204020204" charset="-122"/>
              </a:rPr>
              <a:t>03</a:t>
            </a:r>
            <a:endParaRPr lang="en-US" sz="2325"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21" name="TextBox 21"/>
          <p:cNvSpPr txBox="1"/>
          <p:nvPr/>
        </p:nvSpPr>
        <p:spPr>
          <a:xfrm>
            <a:off x="4431562" y="5169692"/>
            <a:ext cx="6124237" cy="901785"/>
          </a:xfrm>
          <a:prstGeom prst="rect">
            <a:avLst/>
          </a:prstGeom>
        </p:spPr>
        <p:txBody>
          <a:bodyPr vert="horz" wrap="square" lIns="123825" tIns="123825" rIns="57150" bIns="123825" rtlCol="0" anchor="t" anchorCtr="0">
            <a:spAutoFit/>
          </a:bodyPr>
          <a:lstStyle/>
          <a:p>
            <a:pPr>
              <a:lnSpc>
                <a:spcPct val="150000"/>
              </a:lnSpc>
            </a:pPr>
            <a:r>
              <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en-US" sz="15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不同地域血吸虫病</a:t>
            </a:r>
            <a:r>
              <a:rPr lang="en-US" sz="1500" b="1"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流行情况差异大</a:t>
            </a:r>
            <a:r>
              <a:rPr lang="en-US" sz="15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，受地理环境、气候条件、生活方式等因素影响。制定防治策略时需考虑地域差异，制定针对性措施</a:t>
            </a:r>
            <a:r>
              <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a:t>
            </a:r>
            <a:endPar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grpSp>
        <p:nvGrpSpPr>
          <p:cNvPr id="22" name="Group 22"/>
          <p:cNvGrpSpPr/>
          <p:nvPr/>
        </p:nvGrpSpPr>
        <p:grpSpPr>
          <a:xfrm>
            <a:off x="454963" y="93878"/>
            <a:ext cx="10641129" cy="914400"/>
            <a:chOff x="454963" y="93878"/>
            <a:chExt cx="10641129" cy="914400"/>
          </a:xfrm>
        </p:grpSpPr>
        <p:sp>
          <p:nvSpPr>
            <p:cNvPr id="23" name="AutoShape 23"/>
            <p:cNvSpPr/>
            <p:nvPr/>
          </p:nvSpPr>
          <p:spPr>
            <a:xfrm>
              <a:off x="454963" y="331168"/>
              <a:ext cx="84147" cy="84147"/>
            </a:xfrm>
            <a:prstGeom prst="ellipse">
              <a:avLst/>
            </a:prstGeom>
            <a:solidFill>
              <a:schemeClr val="accent1">
                <a:alpha val="100000"/>
              </a:schemeClr>
            </a:solidFill>
          </p:spPr>
        </p:sp>
        <p:sp>
          <p:nvSpPr>
            <p:cNvPr id="24" name="AutoShape 24"/>
            <p:cNvSpPr/>
            <p:nvPr/>
          </p:nvSpPr>
          <p:spPr>
            <a:xfrm>
              <a:off x="575049" y="337743"/>
              <a:ext cx="78137" cy="78137"/>
            </a:xfrm>
            <a:prstGeom prst="ellipse">
              <a:avLst/>
            </a:prstGeom>
            <a:solidFill>
              <a:schemeClr val="accent1">
                <a:alpha val="80000"/>
              </a:schemeClr>
            </a:solidFill>
          </p:spPr>
        </p:sp>
        <p:sp>
          <p:nvSpPr>
            <p:cNvPr id="25" name="AutoShape 25"/>
            <p:cNvSpPr/>
            <p:nvPr/>
          </p:nvSpPr>
          <p:spPr>
            <a:xfrm>
              <a:off x="689125" y="339460"/>
              <a:ext cx="74704" cy="74704"/>
            </a:xfrm>
            <a:prstGeom prst="ellipse">
              <a:avLst/>
            </a:prstGeom>
            <a:solidFill>
              <a:schemeClr val="accent1">
                <a:alpha val="60000"/>
              </a:schemeClr>
            </a:solidFill>
          </p:spPr>
        </p:sp>
        <p:sp>
          <p:nvSpPr>
            <p:cNvPr id="26" name="AutoShape 26"/>
            <p:cNvSpPr/>
            <p:nvPr/>
          </p:nvSpPr>
          <p:spPr>
            <a:xfrm>
              <a:off x="799768" y="348430"/>
              <a:ext cx="69238" cy="69238"/>
            </a:xfrm>
            <a:prstGeom prst="ellipse">
              <a:avLst/>
            </a:prstGeom>
            <a:solidFill>
              <a:schemeClr val="accent1">
                <a:alpha val="40000"/>
              </a:schemeClr>
            </a:solidFill>
          </p:spPr>
        </p:sp>
        <p:sp>
          <p:nvSpPr>
            <p:cNvPr id="27" name="AutoShape 27"/>
            <p:cNvSpPr/>
            <p:nvPr/>
          </p:nvSpPr>
          <p:spPr>
            <a:xfrm>
              <a:off x="904945" y="344297"/>
              <a:ext cx="65594" cy="65594"/>
            </a:xfrm>
            <a:prstGeom prst="ellipse">
              <a:avLst/>
            </a:prstGeom>
            <a:solidFill>
              <a:schemeClr val="accent1">
                <a:alpha val="20000"/>
              </a:schemeClr>
            </a:solidFill>
          </p:spPr>
        </p:sp>
        <p:sp>
          <p:nvSpPr>
            <p:cNvPr id="28" name="AutoShape 28"/>
            <p:cNvSpPr/>
            <p:nvPr/>
          </p:nvSpPr>
          <p:spPr>
            <a:xfrm>
              <a:off x="454963" y="448942"/>
              <a:ext cx="84147" cy="84147"/>
            </a:xfrm>
            <a:prstGeom prst="ellipse">
              <a:avLst/>
            </a:prstGeom>
            <a:solidFill>
              <a:schemeClr val="accent1">
                <a:alpha val="100000"/>
              </a:schemeClr>
            </a:solidFill>
          </p:spPr>
        </p:sp>
        <p:sp>
          <p:nvSpPr>
            <p:cNvPr id="29" name="AutoShape 29"/>
            <p:cNvSpPr/>
            <p:nvPr/>
          </p:nvSpPr>
          <p:spPr>
            <a:xfrm>
              <a:off x="575049" y="455517"/>
              <a:ext cx="78137" cy="78137"/>
            </a:xfrm>
            <a:prstGeom prst="ellipse">
              <a:avLst/>
            </a:prstGeom>
            <a:solidFill>
              <a:schemeClr val="accent1">
                <a:alpha val="80000"/>
              </a:schemeClr>
            </a:solidFill>
          </p:spPr>
        </p:sp>
        <p:sp>
          <p:nvSpPr>
            <p:cNvPr id="30" name="AutoShape 30"/>
            <p:cNvSpPr/>
            <p:nvPr/>
          </p:nvSpPr>
          <p:spPr>
            <a:xfrm>
              <a:off x="689125" y="457233"/>
              <a:ext cx="74704" cy="74704"/>
            </a:xfrm>
            <a:prstGeom prst="ellipse">
              <a:avLst/>
            </a:prstGeom>
            <a:solidFill>
              <a:schemeClr val="accent1">
                <a:alpha val="60000"/>
              </a:schemeClr>
            </a:solidFill>
          </p:spPr>
        </p:sp>
        <p:sp>
          <p:nvSpPr>
            <p:cNvPr id="31" name="AutoShape 31"/>
            <p:cNvSpPr/>
            <p:nvPr/>
          </p:nvSpPr>
          <p:spPr>
            <a:xfrm>
              <a:off x="799768" y="466203"/>
              <a:ext cx="69238" cy="69238"/>
            </a:xfrm>
            <a:prstGeom prst="ellipse">
              <a:avLst/>
            </a:prstGeom>
            <a:solidFill>
              <a:schemeClr val="accent1">
                <a:alpha val="40000"/>
              </a:schemeClr>
            </a:solidFill>
          </p:spPr>
        </p:sp>
        <p:sp>
          <p:nvSpPr>
            <p:cNvPr id="32" name="AutoShape 32"/>
            <p:cNvSpPr/>
            <p:nvPr/>
          </p:nvSpPr>
          <p:spPr>
            <a:xfrm>
              <a:off x="904945" y="462070"/>
              <a:ext cx="65594" cy="65594"/>
            </a:xfrm>
            <a:prstGeom prst="ellipse">
              <a:avLst/>
            </a:prstGeom>
            <a:solidFill>
              <a:schemeClr val="accent1">
                <a:alpha val="20000"/>
              </a:schemeClr>
            </a:solidFill>
          </p:spPr>
        </p:sp>
        <p:sp>
          <p:nvSpPr>
            <p:cNvPr id="33" name="AutoShape 33"/>
            <p:cNvSpPr/>
            <p:nvPr/>
          </p:nvSpPr>
          <p:spPr>
            <a:xfrm>
              <a:off x="454963" y="566715"/>
              <a:ext cx="84147" cy="84147"/>
            </a:xfrm>
            <a:prstGeom prst="ellipse">
              <a:avLst/>
            </a:prstGeom>
            <a:solidFill>
              <a:schemeClr val="accent1">
                <a:alpha val="100000"/>
              </a:schemeClr>
            </a:solidFill>
          </p:spPr>
        </p:sp>
        <p:sp>
          <p:nvSpPr>
            <p:cNvPr id="34" name="AutoShape 34"/>
            <p:cNvSpPr/>
            <p:nvPr/>
          </p:nvSpPr>
          <p:spPr>
            <a:xfrm>
              <a:off x="575049" y="573291"/>
              <a:ext cx="78137" cy="78137"/>
            </a:xfrm>
            <a:prstGeom prst="ellipse">
              <a:avLst/>
            </a:prstGeom>
            <a:solidFill>
              <a:schemeClr val="accent1">
                <a:alpha val="80000"/>
              </a:schemeClr>
            </a:solidFill>
          </p:spPr>
        </p:sp>
        <p:sp>
          <p:nvSpPr>
            <p:cNvPr id="35" name="AutoShape 35"/>
            <p:cNvSpPr/>
            <p:nvPr/>
          </p:nvSpPr>
          <p:spPr>
            <a:xfrm>
              <a:off x="689125" y="575007"/>
              <a:ext cx="74704" cy="74704"/>
            </a:xfrm>
            <a:prstGeom prst="ellipse">
              <a:avLst/>
            </a:prstGeom>
            <a:solidFill>
              <a:schemeClr val="accent1">
                <a:alpha val="60000"/>
              </a:schemeClr>
            </a:solidFill>
          </p:spPr>
        </p:sp>
        <p:sp>
          <p:nvSpPr>
            <p:cNvPr id="36" name="AutoShape 36"/>
            <p:cNvSpPr/>
            <p:nvPr/>
          </p:nvSpPr>
          <p:spPr>
            <a:xfrm>
              <a:off x="799768" y="583977"/>
              <a:ext cx="69238" cy="69238"/>
            </a:xfrm>
            <a:prstGeom prst="ellipse">
              <a:avLst/>
            </a:prstGeom>
            <a:solidFill>
              <a:schemeClr val="accent1">
                <a:alpha val="40000"/>
              </a:schemeClr>
            </a:solidFill>
          </p:spPr>
        </p:sp>
        <p:sp>
          <p:nvSpPr>
            <p:cNvPr id="37" name="AutoShape 37"/>
            <p:cNvSpPr/>
            <p:nvPr/>
          </p:nvSpPr>
          <p:spPr>
            <a:xfrm>
              <a:off x="904945" y="579844"/>
              <a:ext cx="65594" cy="65594"/>
            </a:xfrm>
            <a:prstGeom prst="ellipse">
              <a:avLst/>
            </a:prstGeom>
            <a:solidFill>
              <a:schemeClr val="accent1">
                <a:alpha val="20000"/>
              </a:schemeClr>
            </a:solidFill>
          </p:spPr>
        </p:sp>
        <p:sp>
          <p:nvSpPr>
            <p:cNvPr id="38" name="AutoShape 38"/>
            <p:cNvSpPr/>
            <p:nvPr/>
          </p:nvSpPr>
          <p:spPr>
            <a:xfrm>
              <a:off x="454963" y="684489"/>
              <a:ext cx="84147" cy="84147"/>
            </a:xfrm>
            <a:prstGeom prst="ellipse">
              <a:avLst/>
            </a:prstGeom>
            <a:solidFill>
              <a:schemeClr val="accent1">
                <a:alpha val="100000"/>
              </a:schemeClr>
            </a:solidFill>
          </p:spPr>
        </p:sp>
        <p:sp>
          <p:nvSpPr>
            <p:cNvPr id="39" name="AutoShape 39"/>
            <p:cNvSpPr/>
            <p:nvPr/>
          </p:nvSpPr>
          <p:spPr>
            <a:xfrm>
              <a:off x="575049" y="691064"/>
              <a:ext cx="78137" cy="78137"/>
            </a:xfrm>
            <a:prstGeom prst="ellipse">
              <a:avLst/>
            </a:prstGeom>
            <a:solidFill>
              <a:schemeClr val="accent1">
                <a:alpha val="80000"/>
              </a:schemeClr>
            </a:solidFill>
          </p:spPr>
        </p:sp>
        <p:sp>
          <p:nvSpPr>
            <p:cNvPr id="40" name="AutoShape 40"/>
            <p:cNvSpPr/>
            <p:nvPr/>
          </p:nvSpPr>
          <p:spPr>
            <a:xfrm>
              <a:off x="689125" y="692781"/>
              <a:ext cx="74704" cy="74704"/>
            </a:xfrm>
            <a:prstGeom prst="ellipse">
              <a:avLst/>
            </a:prstGeom>
            <a:solidFill>
              <a:schemeClr val="accent1">
                <a:alpha val="60000"/>
              </a:schemeClr>
            </a:solidFill>
          </p:spPr>
        </p:sp>
        <p:sp>
          <p:nvSpPr>
            <p:cNvPr id="41" name="AutoShape 41"/>
            <p:cNvSpPr/>
            <p:nvPr/>
          </p:nvSpPr>
          <p:spPr>
            <a:xfrm>
              <a:off x="799768" y="701751"/>
              <a:ext cx="69238" cy="69238"/>
            </a:xfrm>
            <a:prstGeom prst="ellipse">
              <a:avLst/>
            </a:prstGeom>
            <a:solidFill>
              <a:schemeClr val="accent1">
                <a:alpha val="40000"/>
              </a:schemeClr>
            </a:solidFill>
          </p:spPr>
        </p:sp>
        <p:sp>
          <p:nvSpPr>
            <p:cNvPr id="42" name="AutoShape 42"/>
            <p:cNvSpPr/>
            <p:nvPr/>
          </p:nvSpPr>
          <p:spPr>
            <a:xfrm>
              <a:off x="904945" y="697618"/>
              <a:ext cx="65594" cy="65594"/>
            </a:xfrm>
            <a:prstGeom prst="ellipse">
              <a:avLst/>
            </a:prstGeom>
            <a:solidFill>
              <a:schemeClr val="accent1">
                <a:alpha val="20000"/>
              </a:schemeClr>
            </a:solidFill>
          </p:spPr>
        </p:sp>
        <p:sp>
          <p:nvSpPr>
            <p:cNvPr id="43" name="TextBox 43"/>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rPr>
                <a:t>疾病感染原理和病程复杂性的挑战</a:t>
              </a:r>
              <a:endPar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3629637" y="1434871"/>
            <a:ext cx="638131" cy="638131"/>
          </a:xfrm>
          <a:prstGeom prst="ellipse">
            <a:avLst/>
          </a:prstGeom>
          <a:solidFill>
            <a:schemeClr val="accent1">
              <a:alpha val="20000"/>
            </a:schemeClr>
          </a:solidFill>
        </p:spPr>
      </p:sp>
      <p:sp>
        <p:nvSpPr>
          <p:cNvPr id="3" name="AutoShape 3"/>
          <p:cNvSpPr/>
          <p:nvPr/>
        </p:nvSpPr>
        <p:spPr>
          <a:xfrm>
            <a:off x="3764381" y="1569615"/>
            <a:ext cx="368642" cy="368642"/>
          </a:xfrm>
          <a:prstGeom prst="ellipse">
            <a:avLst/>
          </a:prstGeom>
          <a:solidFill>
            <a:schemeClr val="accent1">
              <a:alpha val="100000"/>
            </a:schemeClr>
          </a:solidFill>
        </p:spPr>
      </p:sp>
      <p:cxnSp>
        <p:nvCxnSpPr>
          <p:cNvPr id="4" name="Connector 4"/>
          <p:cNvCxnSpPr/>
          <p:nvPr/>
        </p:nvCxnSpPr>
        <p:spPr>
          <a:xfrm>
            <a:off x="3948703" y="2073002"/>
            <a:ext cx="0" cy="872548"/>
          </a:xfrm>
          <a:prstGeom prst="line">
            <a:avLst/>
          </a:prstGeom>
          <a:ln w="9525">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sp>
        <p:nvSpPr>
          <p:cNvPr id="5" name="TextBox 5"/>
          <p:cNvSpPr txBox="1"/>
          <p:nvPr/>
        </p:nvSpPr>
        <p:spPr>
          <a:xfrm>
            <a:off x="4406789" y="1220516"/>
            <a:ext cx="6891292" cy="738792"/>
          </a:xfrm>
          <a:prstGeom prst="rect">
            <a:avLst/>
          </a:prstGeom>
        </p:spPr>
        <p:txBody>
          <a:bodyPr vert="horz" wrap="square" lIns="123825" tIns="123825" rIns="57150" bIns="123825" rtlCol="0" anchor="t" anchorCtr="0">
            <a:spAutoFit/>
          </a:bodyPr>
          <a:lstStyle/>
          <a:p>
            <a:pPr>
              <a:lnSpc>
                <a:spcPct val="150000"/>
              </a:lnSpc>
            </a:pPr>
            <a:r>
              <a:rPr lang="en-US" sz="2400" b="1" dirty="0" err="1">
                <a:solidFill>
                  <a:schemeClr val="accent1">
                    <a:alpha val="100000"/>
                  </a:schemeClr>
                </a:solidFill>
                <a:latin typeface="微软雅黑" panose="020B0503020204020204" charset="-122"/>
                <a:ea typeface="微软雅黑" panose="020B0503020204020204" charset="-122"/>
                <a:cs typeface="微软雅黑" panose="020B0503020204020204" charset="-122"/>
              </a:rPr>
              <a:t>缺乏科学宣传</a:t>
            </a:r>
            <a:endParaRPr 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6" name="TextBox 6"/>
          <p:cNvSpPr txBox="1"/>
          <p:nvPr/>
        </p:nvSpPr>
        <p:spPr>
          <a:xfrm>
            <a:off x="4406789" y="1769156"/>
            <a:ext cx="6891292" cy="1314591"/>
          </a:xfrm>
          <a:prstGeom prst="rect">
            <a:avLst/>
          </a:prstGeom>
        </p:spPr>
        <p:txBody>
          <a:bodyPr vert="horz" wrap="square" lIns="123825" tIns="123825" rIns="57150" bIns="123825" rtlCol="0" anchor="t" anchorCtr="0">
            <a:spAutoFit/>
          </a:bodyPr>
          <a:lstStyle/>
          <a:p>
            <a:pPr>
              <a:lnSpc>
                <a:spcPct val="150000"/>
              </a:lnSpc>
            </a:pPr>
            <a:r>
              <a:rPr lang="en-US" sz="1600" dirty="0">
                <a:solidFill>
                  <a:schemeClr val="dk1">
                    <a:alpha val="100000"/>
                  </a:schemeClr>
                </a:solidFill>
                <a:latin typeface="微软雅黑" panose="020B0503020204020204" charset="-122"/>
                <a:ea typeface="微软雅黑" panose="020B0503020204020204" charset="-122"/>
                <a:cs typeface="微软雅黑" panose="020B0503020204020204" charset="-122"/>
              </a:rPr>
              <a:t>  在早期防治工作中，由于</a:t>
            </a:r>
            <a:r>
              <a:rPr lang="en-US" sz="1600" b="1" dirty="0">
                <a:solidFill>
                  <a:schemeClr val="dk1">
                    <a:alpha val="100000"/>
                  </a:schemeClr>
                </a:solidFill>
                <a:latin typeface="微软雅黑" panose="020B0503020204020204" charset="-122"/>
                <a:ea typeface="微软雅黑" panose="020B0503020204020204" charset="-122"/>
                <a:cs typeface="微软雅黑" panose="020B0503020204020204" charset="-122"/>
              </a:rPr>
              <a:t>缺乏科学宣传</a:t>
            </a:r>
            <a:r>
              <a:rPr lang="en-US" sz="1600" dirty="0">
                <a:solidFill>
                  <a:schemeClr val="dk1">
                    <a:alpha val="100000"/>
                  </a:schemeClr>
                </a:solidFill>
                <a:latin typeface="微软雅黑" panose="020B0503020204020204" charset="-122"/>
                <a:ea typeface="微软雅黑" panose="020B0503020204020204" charset="-122"/>
                <a:cs typeface="微软雅黑" panose="020B0503020204020204" charset="-122"/>
              </a:rPr>
              <a:t>，导致群众对血吸虫病的危害和感染原理缺乏了解。因此，尽管防治工作已经开始，但群众并</a:t>
            </a:r>
            <a:r>
              <a:rPr lang="en-US" sz="1600" b="1" dirty="0">
                <a:solidFill>
                  <a:schemeClr val="dk1">
                    <a:alpha val="100000"/>
                  </a:schemeClr>
                </a:solidFill>
                <a:latin typeface="微软雅黑" panose="020B0503020204020204" charset="-122"/>
                <a:ea typeface="微软雅黑" panose="020B0503020204020204" charset="-122"/>
                <a:cs typeface="微软雅黑" panose="020B0503020204020204" charset="-122"/>
              </a:rPr>
              <a:t>不理解也不支持</a:t>
            </a:r>
            <a:r>
              <a:rPr lang="en-US" sz="1600" dirty="0">
                <a:solidFill>
                  <a:schemeClr val="dk1">
                    <a:alpha val="100000"/>
                  </a:schemeClr>
                </a:solidFill>
                <a:latin typeface="微软雅黑" panose="020B0503020204020204" charset="-122"/>
                <a:ea typeface="微软雅黑" panose="020B0503020204020204" charset="-122"/>
                <a:cs typeface="微软雅黑" panose="020B0503020204020204" charset="-122"/>
              </a:rPr>
              <a:t>这些工作。</a:t>
            </a:r>
            <a:endParaRPr lang="en-US" sz="16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AutoShape 7"/>
          <p:cNvSpPr>
            <a:spLocks noChangeAspect="1"/>
          </p:cNvSpPr>
          <p:nvPr/>
        </p:nvSpPr>
        <p:spPr>
          <a:xfrm>
            <a:off x="216000" y="1872000"/>
            <a:ext cx="3210501" cy="3210501"/>
          </a:xfrm>
          <a:prstGeom prst="ellipse">
            <a:avLst/>
          </a:prstGeom>
          <a:solidFill>
            <a:schemeClr val="accent2">
              <a:alpha val="100000"/>
            </a:schemeClr>
          </a:solidFill>
        </p:spPr>
      </p:sp>
      <p:pic>
        <p:nvPicPr>
          <p:cNvPr id="8" name="Picture 8"/>
          <p:cNvPicPr>
            <a:picLocks noChangeAspect="1"/>
          </p:cNvPicPr>
          <p:nvPr/>
        </p:nvPicPr>
        <p:blipFill>
          <a:blip r:embed="rId2">
            <a:extLst>
              <a:ext uri="{28A0092B-C50C-407E-A947-70E740481C1C}">
                <a14:useLocalDpi xmlns:a14="http://schemas.microsoft.com/office/drawing/2010/main" val="0"/>
              </a:ext>
            </a:extLst>
          </a:blip>
          <a:srcRect l="2998" r="2998"/>
          <a:stretch>
            <a:fillRect/>
          </a:stretch>
        </p:blipFill>
        <p:spPr>
          <a:xfrm>
            <a:off x="432000" y="2088000"/>
            <a:ext cx="2795016" cy="2794992"/>
          </a:xfrm>
          <a:prstGeom prst="ellipse">
            <a:avLst/>
          </a:prstGeom>
        </p:spPr>
      </p:pic>
      <p:sp>
        <p:nvSpPr>
          <p:cNvPr id="9" name="AutoShape 9"/>
          <p:cNvSpPr/>
          <p:nvPr/>
        </p:nvSpPr>
        <p:spPr>
          <a:xfrm>
            <a:off x="3629637" y="3155196"/>
            <a:ext cx="638131" cy="638131"/>
          </a:xfrm>
          <a:prstGeom prst="ellipse">
            <a:avLst/>
          </a:prstGeom>
          <a:solidFill>
            <a:schemeClr val="accent1">
              <a:alpha val="20000"/>
            </a:schemeClr>
          </a:solidFill>
        </p:spPr>
      </p:sp>
      <p:sp>
        <p:nvSpPr>
          <p:cNvPr id="10" name="AutoShape 10"/>
          <p:cNvSpPr/>
          <p:nvPr/>
        </p:nvSpPr>
        <p:spPr>
          <a:xfrm>
            <a:off x="3764381" y="3289940"/>
            <a:ext cx="368642" cy="368642"/>
          </a:xfrm>
          <a:prstGeom prst="ellipse">
            <a:avLst/>
          </a:prstGeom>
          <a:solidFill>
            <a:schemeClr val="accent1">
              <a:alpha val="100000"/>
            </a:schemeClr>
          </a:solidFill>
        </p:spPr>
      </p:sp>
      <p:cxnSp>
        <p:nvCxnSpPr>
          <p:cNvPr id="11" name="Connector 11"/>
          <p:cNvCxnSpPr/>
          <p:nvPr/>
        </p:nvCxnSpPr>
        <p:spPr>
          <a:xfrm>
            <a:off x="3948703" y="3793327"/>
            <a:ext cx="0" cy="872548"/>
          </a:xfrm>
          <a:prstGeom prst="line">
            <a:avLst/>
          </a:prstGeom>
          <a:ln w="9525">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sp>
        <p:nvSpPr>
          <p:cNvPr id="12" name="TextBox 12"/>
          <p:cNvSpPr txBox="1"/>
          <p:nvPr/>
        </p:nvSpPr>
        <p:spPr>
          <a:xfrm>
            <a:off x="4406789" y="2940841"/>
            <a:ext cx="6891292" cy="738792"/>
          </a:xfrm>
          <a:prstGeom prst="rect">
            <a:avLst/>
          </a:prstGeom>
        </p:spPr>
        <p:txBody>
          <a:bodyPr vert="horz" wrap="square" lIns="123825" tIns="123825" rIns="57150" bIns="123825" rtlCol="0" anchor="t" anchorCtr="0">
            <a:spAutoFit/>
          </a:bodyPr>
          <a:lstStyle/>
          <a:p>
            <a:pPr>
              <a:lnSpc>
                <a:spcPct val="150000"/>
              </a:lnSpc>
            </a:pPr>
            <a:r>
              <a:rPr lang="en-US" sz="2400" b="1" dirty="0" err="1">
                <a:solidFill>
                  <a:schemeClr val="accent1">
                    <a:alpha val="100000"/>
                  </a:schemeClr>
                </a:solidFill>
                <a:latin typeface="微软雅黑" panose="020B0503020204020204" charset="-122"/>
                <a:ea typeface="微软雅黑" panose="020B0503020204020204" charset="-122"/>
                <a:cs typeface="微软雅黑" panose="020B0503020204020204" charset="-122"/>
              </a:rPr>
              <a:t>思想观念的原因</a:t>
            </a:r>
            <a:endParaRPr 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3" name="TextBox 13"/>
          <p:cNvSpPr txBox="1"/>
          <p:nvPr/>
        </p:nvSpPr>
        <p:spPr>
          <a:xfrm>
            <a:off x="4406789" y="3489481"/>
            <a:ext cx="6891292" cy="1314591"/>
          </a:xfrm>
          <a:prstGeom prst="rect">
            <a:avLst/>
          </a:prstGeom>
        </p:spPr>
        <p:txBody>
          <a:bodyPr vert="horz" wrap="square" lIns="123825" tIns="123825" rIns="57150" bIns="123825" rtlCol="0" anchor="t" anchorCtr="0">
            <a:spAutoFit/>
          </a:bodyPr>
          <a:lstStyle/>
          <a:p>
            <a:pPr>
              <a:lnSpc>
                <a:spcPct val="150000"/>
              </a:lnSpc>
            </a:pPr>
            <a:r>
              <a:rPr lang="en-US" sz="1600" dirty="0">
                <a:solidFill>
                  <a:schemeClr val="dk1">
                    <a:alpha val="100000"/>
                  </a:schemeClr>
                </a:solidFill>
                <a:latin typeface="微软雅黑" panose="020B0503020204020204" charset="-122"/>
                <a:ea typeface="微软雅黑" panose="020B0503020204020204" charset="-122"/>
                <a:cs typeface="微软雅黑" panose="020B0503020204020204" charset="-122"/>
              </a:rPr>
              <a:t>  在一些地区，由于思想观念的原因，群众</a:t>
            </a:r>
            <a:r>
              <a:rPr lang="en-US" sz="1600" b="1" dirty="0">
                <a:solidFill>
                  <a:schemeClr val="dk1">
                    <a:alpha val="100000"/>
                  </a:schemeClr>
                </a:solidFill>
                <a:latin typeface="微软雅黑" panose="020B0503020204020204" charset="-122"/>
                <a:ea typeface="微软雅黑" panose="020B0503020204020204" charset="-122"/>
                <a:cs typeface="微软雅黑" panose="020B0503020204020204" charset="-122"/>
              </a:rPr>
              <a:t>认为血吸虫病不是一种严重的疾病</a:t>
            </a:r>
            <a:r>
              <a:rPr lang="en-US" sz="1600" dirty="0">
                <a:solidFill>
                  <a:schemeClr val="dk1">
                    <a:alpha val="100000"/>
                  </a:schemeClr>
                </a:solidFill>
                <a:latin typeface="微软雅黑" panose="020B0503020204020204" charset="-122"/>
                <a:ea typeface="微软雅黑" panose="020B0503020204020204" charset="-122"/>
                <a:cs typeface="微软雅黑" panose="020B0503020204020204" charset="-122"/>
              </a:rPr>
              <a:t>，而是由于生活条件差、卫生习惯不好所致。因此，他们</a:t>
            </a:r>
            <a:r>
              <a:rPr lang="en-US" sz="1600" b="1" dirty="0">
                <a:solidFill>
                  <a:schemeClr val="dk1">
                    <a:alpha val="100000"/>
                  </a:schemeClr>
                </a:solidFill>
                <a:latin typeface="微软雅黑" panose="020B0503020204020204" charset="-122"/>
                <a:ea typeface="微软雅黑" panose="020B0503020204020204" charset="-122"/>
                <a:cs typeface="微软雅黑" panose="020B0503020204020204" charset="-122"/>
              </a:rPr>
              <a:t>不愿意花费时间和精力</a:t>
            </a:r>
            <a:r>
              <a:rPr lang="en-US" sz="1600" dirty="0">
                <a:solidFill>
                  <a:schemeClr val="dk1">
                    <a:alpha val="100000"/>
                  </a:schemeClr>
                </a:solidFill>
                <a:latin typeface="微软雅黑" panose="020B0503020204020204" charset="-122"/>
                <a:ea typeface="微软雅黑" panose="020B0503020204020204" charset="-122"/>
                <a:cs typeface="微软雅黑" panose="020B0503020204020204" charset="-122"/>
              </a:rPr>
              <a:t>去防治这种病。</a:t>
            </a:r>
            <a:endParaRPr lang="en-US" sz="16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4" name="AutoShape 14"/>
          <p:cNvSpPr/>
          <p:nvPr/>
        </p:nvSpPr>
        <p:spPr>
          <a:xfrm>
            <a:off x="3629637" y="4875521"/>
            <a:ext cx="638131" cy="638131"/>
          </a:xfrm>
          <a:prstGeom prst="ellipse">
            <a:avLst/>
          </a:prstGeom>
          <a:solidFill>
            <a:schemeClr val="accent1">
              <a:alpha val="20000"/>
            </a:schemeClr>
          </a:solidFill>
        </p:spPr>
      </p:sp>
      <p:sp>
        <p:nvSpPr>
          <p:cNvPr id="15" name="AutoShape 15"/>
          <p:cNvSpPr/>
          <p:nvPr/>
        </p:nvSpPr>
        <p:spPr>
          <a:xfrm>
            <a:off x="3764381" y="5010265"/>
            <a:ext cx="368642" cy="368642"/>
          </a:xfrm>
          <a:prstGeom prst="ellipse">
            <a:avLst/>
          </a:prstGeom>
          <a:solidFill>
            <a:schemeClr val="accent1">
              <a:alpha val="100000"/>
            </a:schemeClr>
          </a:solidFill>
        </p:spPr>
      </p:sp>
      <p:cxnSp>
        <p:nvCxnSpPr>
          <p:cNvPr id="16" name="Connector 16"/>
          <p:cNvCxnSpPr/>
          <p:nvPr/>
        </p:nvCxnSpPr>
        <p:spPr>
          <a:xfrm>
            <a:off x="3948703" y="5513651"/>
            <a:ext cx="0" cy="872548"/>
          </a:xfrm>
          <a:prstGeom prst="line">
            <a:avLst/>
          </a:prstGeom>
          <a:ln w="9525">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sp>
        <p:nvSpPr>
          <p:cNvPr id="17" name="TextBox 17"/>
          <p:cNvSpPr txBox="1"/>
          <p:nvPr/>
        </p:nvSpPr>
        <p:spPr>
          <a:xfrm>
            <a:off x="4406789" y="4661166"/>
            <a:ext cx="6891292" cy="738792"/>
          </a:xfrm>
          <a:prstGeom prst="rect">
            <a:avLst/>
          </a:prstGeom>
        </p:spPr>
        <p:txBody>
          <a:bodyPr vert="horz" wrap="square" lIns="123825" tIns="123825" rIns="57150" bIns="123825" rtlCol="0" anchor="t" anchorCtr="0">
            <a:spAutoFit/>
          </a:bodyPr>
          <a:lstStyle/>
          <a:p>
            <a:pPr>
              <a:lnSpc>
                <a:spcPct val="150000"/>
              </a:lnSpc>
            </a:pPr>
            <a:r>
              <a:rPr lang="en-US" sz="2400" b="1" dirty="0" err="1">
                <a:solidFill>
                  <a:schemeClr val="accent1">
                    <a:alpha val="100000"/>
                  </a:schemeClr>
                </a:solidFill>
                <a:latin typeface="微软雅黑" panose="020B0503020204020204" charset="-122"/>
                <a:ea typeface="微软雅黑" panose="020B0503020204020204" charset="-122"/>
                <a:cs typeface="微软雅黑" panose="020B0503020204020204" charset="-122"/>
              </a:rPr>
              <a:t>缺乏有效预防手段</a:t>
            </a:r>
            <a:endParaRPr 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8" name="TextBox 18"/>
          <p:cNvSpPr txBox="1"/>
          <p:nvPr/>
        </p:nvSpPr>
        <p:spPr>
          <a:xfrm>
            <a:off x="4406789" y="5209806"/>
            <a:ext cx="6891292" cy="986155"/>
          </a:xfrm>
          <a:prstGeom prst="rect">
            <a:avLst/>
          </a:prstGeom>
        </p:spPr>
        <p:txBody>
          <a:bodyPr vert="horz" wrap="square" lIns="123825" tIns="123825" rIns="57150" bIns="123825" rtlCol="0" anchor="t" anchorCtr="0">
            <a:spAutoFit/>
          </a:bodyPr>
          <a:lstStyle/>
          <a:p>
            <a:pPr>
              <a:lnSpc>
                <a:spcPct val="150000"/>
              </a:lnSpc>
            </a:pPr>
            <a:r>
              <a:rPr lang="en-US" sz="1600"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en-US" sz="16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在早期防治工作中，由于</a:t>
            </a:r>
            <a:r>
              <a:rPr lang="zh-CN" altLang="en-US" sz="16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医疗资源紧缺，</a:t>
            </a:r>
            <a:r>
              <a:rPr lang="en-US" sz="16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缺乏有效预防手段，导致群众对防治工作产生</a:t>
            </a:r>
            <a:r>
              <a:rPr lang="en-US" sz="1600" b="1"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怀疑和不信任</a:t>
            </a:r>
            <a:r>
              <a:rPr lang="en-US" sz="16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。因此，他们不愿意参与防治工作</a:t>
            </a:r>
            <a:r>
              <a:rPr lang="en-US" sz="1600" dirty="0">
                <a:solidFill>
                  <a:schemeClr val="dk1">
                    <a:alpha val="100000"/>
                  </a:schemeClr>
                </a:solidFill>
                <a:latin typeface="微软雅黑" panose="020B0503020204020204" charset="-122"/>
                <a:ea typeface="微软雅黑" panose="020B0503020204020204" charset="-122"/>
                <a:cs typeface="微软雅黑" panose="020B0503020204020204" charset="-122"/>
              </a:rPr>
              <a:t>。</a:t>
            </a:r>
            <a:endParaRPr lang="en-US" sz="16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grpSp>
        <p:nvGrpSpPr>
          <p:cNvPr id="19" name="Group 19"/>
          <p:cNvGrpSpPr/>
          <p:nvPr/>
        </p:nvGrpSpPr>
        <p:grpSpPr>
          <a:xfrm>
            <a:off x="454963" y="93878"/>
            <a:ext cx="10641129" cy="914400"/>
            <a:chOff x="454963" y="93878"/>
            <a:chExt cx="10641129" cy="914400"/>
          </a:xfrm>
        </p:grpSpPr>
        <p:sp>
          <p:nvSpPr>
            <p:cNvPr id="20" name="AutoShape 20"/>
            <p:cNvSpPr/>
            <p:nvPr/>
          </p:nvSpPr>
          <p:spPr>
            <a:xfrm>
              <a:off x="454963" y="331168"/>
              <a:ext cx="84147" cy="84147"/>
            </a:xfrm>
            <a:prstGeom prst="ellipse">
              <a:avLst/>
            </a:prstGeom>
            <a:solidFill>
              <a:schemeClr val="accent1">
                <a:alpha val="100000"/>
              </a:schemeClr>
            </a:solidFill>
          </p:spPr>
        </p:sp>
        <p:sp>
          <p:nvSpPr>
            <p:cNvPr id="21" name="AutoShape 21"/>
            <p:cNvSpPr/>
            <p:nvPr/>
          </p:nvSpPr>
          <p:spPr>
            <a:xfrm>
              <a:off x="575049" y="337743"/>
              <a:ext cx="78137" cy="78137"/>
            </a:xfrm>
            <a:prstGeom prst="ellipse">
              <a:avLst/>
            </a:prstGeom>
            <a:solidFill>
              <a:schemeClr val="accent1">
                <a:alpha val="80000"/>
              </a:schemeClr>
            </a:solidFill>
          </p:spPr>
        </p:sp>
        <p:sp>
          <p:nvSpPr>
            <p:cNvPr id="22" name="AutoShape 22"/>
            <p:cNvSpPr/>
            <p:nvPr/>
          </p:nvSpPr>
          <p:spPr>
            <a:xfrm>
              <a:off x="689125" y="339460"/>
              <a:ext cx="74704" cy="74704"/>
            </a:xfrm>
            <a:prstGeom prst="ellipse">
              <a:avLst/>
            </a:prstGeom>
            <a:solidFill>
              <a:schemeClr val="accent1">
                <a:alpha val="60000"/>
              </a:schemeClr>
            </a:solidFill>
          </p:spPr>
        </p:sp>
        <p:sp>
          <p:nvSpPr>
            <p:cNvPr id="23" name="AutoShape 23"/>
            <p:cNvSpPr/>
            <p:nvPr/>
          </p:nvSpPr>
          <p:spPr>
            <a:xfrm>
              <a:off x="799768" y="348430"/>
              <a:ext cx="69238" cy="69238"/>
            </a:xfrm>
            <a:prstGeom prst="ellipse">
              <a:avLst/>
            </a:prstGeom>
            <a:solidFill>
              <a:schemeClr val="accent1">
                <a:alpha val="40000"/>
              </a:schemeClr>
            </a:solidFill>
          </p:spPr>
        </p:sp>
        <p:sp>
          <p:nvSpPr>
            <p:cNvPr id="24" name="AutoShape 24"/>
            <p:cNvSpPr/>
            <p:nvPr/>
          </p:nvSpPr>
          <p:spPr>
            <a:xfrm>
              <a:off x="904945" y="344297"/>
              <a:ext cx="65594" cy="65594"/>
            </a:xfrm>
            <a:prstGeom prst="ellipse">
              <a:avLst/>
            </a:prstGeom>
            <a:solidFill>
              <a:schemeClr val="accent1">
                <a:alpha val="20000"/>
              </a:schemeClr>
            </a:solidFill>
          </p:spPr>
        </p:sp>
        <p:sp>
          <p:nvSpPr>
            <p:cNvPr id="25" name="AutoShape 25"/>
            <p:cNvSpPr/>
            <p:nvPr/>
          </p:nvSpPr>
          <p:spPr>
            <a:xfrm>
              <a:off x="454963" y="448942"/>
              <a:ext cx="84147" cy="84147"/>
            </a:xfrm>
            <a:prstGeom prst="ellipse">
              <a:avLst/>
            </a:prstGeom>
            <a:solidFill>
              <a:schemeClr val="accent1">
                <a:alpha val="100000"/>
              </a:schemeClr>
            </a:solidFill>
          </p:spPr>
        </p:sp>
        <p:sp>
          <p:nvSpPr>
            <p:cNvPr id="26" name="AutoShape 26"/>
            <p:cNvSpPr/>
            <p:nvPr/>
          </p:nvSpPr>
          <p:spPr>
            <a:xfrm>
              <a:off x="575049" y="455517"/>
              <a:ext cx="78137" cy="78137"/>
            </a:xfrm>
            <a:prstGeom prst="ellipse">
              <a:avLst/>
            </a:prstGeom>
            <a:solidFill>
              <a:schemeClr val="accent1">
                <a:alpha val="80000"/>
              </a:schemeClr>
            </a:solidFill>
          </p:spPr>
        </p:sp>
        <p:sp>
          <p:nvSpPr>
            <p:cNvPr id="27" name="AutoShape 27"/>
            <p:cNvSpPr/>
            <p:nvPr/>
          </p:nvSpPr>
          <p:spPr>
            <a:xfrm>
              <a:off x="689125" y="457233"/>
              <a:ext cx="74704" cy="74704"/>
            </a:xfrm>
            <a:prstGeom prst="ellipse">
              <a:avLst/>
            </a:prstGeom>
            <a:solidFill>
              <a:schemeClr val="accent1">
                <a:alpha val="60000"/>
              </a:schemeClr>
            </a:solidFill>
          </p:spPr>
        </p:sp>
        <p:sp>
          <p:nvSpPr>
            <p:cNvPr id="28" name="AutoShape 28"/>
            <p:cNvSpPr/>
            <p:nvPr/>
          </p:nvSpPr>
          <p:spPr>
            <a:xfrm>
              <a:off x="799768" y="466203"/>
              <a:ext cx="69238" cy="69238"/>
            </a:xfrm>
            <a:prstGeom prst="ellipse">
              <a:avLst/>
            </a:prstGeom>
            <a:solidFill>
              <a:schemeClr val="accent1">
                <a:alpha val="40000"/>
              </a:schemeClr>
            </a:solidFill>
          </p:spPr>
        </p:sp>
        <p:sp>
          <p:nvSpPr>
            <p:cNvPr id="29" name="AutoShape 29"/>
            <p:cNvSpPr/>
            <p:nvPr/>
          </p:nvSpPr>
          <p:spPr>
            <a:xfrm>
              <a:off x="904945" y="462070"/>
              <a:ext cx="65594" cy="65594"/>
            </a:xfrm>
            <a:prstGeom prst="ellipse">
              <a:avLst/>
            </a:prstGeom>
            <a:solidFill>
              <a:schemeClr val="accent1">
                <a:alpha val="20000"/>
              </a:schemeClr>
            </a:solidFill>
          </p:spPr>
        </p:sp>
        <p:sp>
          <p:nvSpPr>
            <p:cNvPr id="30" name="AutoShape 30"/>
            <p:cNvSpPr/>
            <p:nvPr/>
          </p:nvSpPr>
          <p:spPr>
            <a:xfrm>
              <a:off x="454963" y="566715"/>
              <a:ext cx="84147" cy="84147"/>
            </a:xfrm>
            <a:prstGeom prst="ellipse">
              <a:avLst/>
            </a:prstGeom>
            <a:solidFill>
              <a:schemeClr val="accent1">
                <a:alpha val="100000"/>
              </a:schemeClr>
            </a:solidFill>
          </p:spPr>
        </p:sp>
        <p:sp>
          <p:nvSpPr>
            <p:cNvPr id="31" name="AutoShape 31"/>
            <p:cNvSpPr/>
            <p:nvPr/>
          </p:nvSpPr>
          <p:spPr>
            <a:xfrm>
              <a:off x="575049" y="573291"/>
              <a:ext cx="78137" cy="78137"/>
            </a:xfrm>
            <a:prstGeom prst="ellipse">
              <a:avLst/>
            </a:prstGeom>
            <a:solidFill>
              <a:schemeClr val="accent1">
                <a:alpha val="80000"/>
              </a:schemeClr>
            </a:solidFill>
          </p:spPr>
        </p:sp>
        <p:sp>
          <p:nvSpPr>
            <p:cNvPr id="32" name="AutoShape 32"/>
            <p:cNvSpPr/>
            <p:nvPr/>
          </p:nvSpPr>
          <p:spPr>
            <a:xfrm>
              <a:off x="689125" y="575007"/>
              <a:ext cx="74704" cy="74704"/>
            </a:xfrm>
            <a:prstGeom prst="ellipse">
              <a:avLst/>
            </a:prstGeom>
            <a:solidFill>
              <a:schemeClr val="accent1">
                <a:alpha val="60000"/>
              </a:schemeClr>
            </a:solidFill>
          </p:spPr>
        </p:sp>
        <p:sp>
          <p:nvSpPr>
            <p:cNvPr id="33" name="AutoShape 33"/>
            <p:cNvSpPr/>
            <p:nvPr/>
          </p:nvSpPr>
          <p:spPr>
            <a:xfrm>
              <a:off x="799768" y="583977"/>
              <a:ext cx="69238" cy="69238"/>
            </a:xfrm>
            <a:prstGeom prst="ellipse">
              <a:avLst/>
            </a:prstGeom>
            <a:solidFill>
              <a:schemeClr val="accent1">
                <a:alpha val="40000"/>
              </a:schemeClr>
            </a:solidFill>
          </p:spPr>
        </p:sp>
        <p:sp>
          <p:nvSpPr>
            <p:cNvPr id="34" name="AutoShape 34"/>
            <p:cNvSpPr/>
            <p:nvPr/>
          </p:nvSpPr>
          <p:spPr>
            <a:xfrm>
              <a:off x="904945" y="579844"/>
              <a:ext cx="65594" cy="65594"/>
            </a:xfrm>
            <a:prstGeom prst="ellipse">
              <a:avLst/>
            </a:prstGeom>
            <a:solidFill>
              <a:schemeClr val="accent1">
                <a:alpha val="20000"/>
              </a:schemeClr>
            </a:solidFill>
          </p:spPr>
        </p:sp>
        <p:sp>
          <p:nvSpPr>
            <p:cNvPr id="35" name="AutoShape 35"/>
            <p:cNvSpPr/>
            <p:nvPr/>
          </p:nvSpPr>
          <p:spPr>
            <a:xfrm>
              <a:off x="454963" y="684489"/>
              <a:ext cx="84147" cy="84147"/>
            </a:xfrm>
            <a:prstGeom prst="ellipse">
              <a:avLst/>
            </a:prstGeom>
            <a:solidFill>
              <a:schemeClr val="accent1">
                <a:alpha val="100000"/>
              </a:schemeClr>
            </a:solidFill>
          </p:spPr>
        </p:sp>
        <p:sp>
          <p:nvSpPr>
            <p:cNvPr id="36" name="AutoShape 36"/>
            <p:cNvSpPr/>
            <p:nvPr/>
          </p:nvSpPr>
          <p:spPr>
            <a:xfrm>
              <a:off x="575049" y="691064"/>
              <a:ext cx="78137" cy="78137"/>
            </a:xfrm>
            <a:prstGeom prst="ellipse">
              <a:avLst/>
            </a:prstGeom>
            <a:solidFill>
              <a:schemeClr val="accent1">
                <a:alpha val="80000"/>
              </a:schemeClr>
            </a:solidFill>
          </p:spPr>
        </p:sp>
        <p:sp>
          <p:nvSpPr>
            <p:cNvPr id="37" name="AutoShape 37"/>
            <p:cNvSpPr/>
            <p:nvPr/>
          </p:nvSpPr>
          <p:spPr>
            <a:xfrm>
              <a:off x="689125" y="692781"/>
              <a:ext cx="74704" cy="74704"/>
            </a:xfrm>
            <a:prstGeom prst="ellipse">
              <a:avLst/>
            </a:prstGeom>
            <a:solidFill>
              <a:schemeClr val="accent1">
                <a:alpha val="60000"/>
              </a:schemeClr>
            </a:solidFill>
          </p:spPr>
        </p:sp>
        <p:sp>
          <p:nvSpPr>
            <p:cNvPr id="38" name="AutoShape 38"/>
            <p:cNvSpPr/>
            <p:nvPr/>
          </p:nvSpPr>
          <p:spPr>
            <a:xfrm>
              <a:off x="799768" y="701751"/>
              <a:ext cx="69238" cy="69238"/>
            </a:xfrm>
            <a:prstGeom prst="ellipse">
              <a:avLst/>
            </a:prstGeom>
            <a:solidFill>
              <a:schemeClr val="accent1">
                <a:alpha val="40000"/>
              </a:schemeClr>
            </a:solidFill>
          </p:spPr>
        </p:sp>
        <p:sp>
          <p:nvSpPr>
            <p:cNvPr id="39" name="AutoShape 39"/>
            <p:cNvSpPr/>
            <p:nvPr/>
          </p:nvSpPr>
          <p:spPr>
            <a:xfrm>
              <a:off x="904945" y="697618"/>
              <a:ext cx="65594" cy="65594"/>
            </a:xfrm>
            <a:prstGeom prst="ellipse">
              <a:avLst/>
            </a:prstGeom>
            <a:solidFill>
              <a:schemeClr val="accent1">
                <a:alpha val="20000"/>
              </a:schemeClr>
            </a:solidFill>
          </p:spPr>
        </p:sp>
        <p:sp>
          <p:nvSpPr>
            <p:cNvPr id="40" name="TextBox 40"/>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rPr>
                <a:t>早期防治工作不被理解的原因</a:t>
              </a:r>
              <a:endPar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cxnSp>
        <p:nvCxnSpPr>
          <p:cNvPr id="2" name="Connector 2"/>
          <p:cNvCxnSpPr/>
          <p:nvPr/>
        </p:nvCxnSpPr>
        <p:spPr>
          <a:xfrm>
            <a:off x="1209188" y="1082466"/>
            <a:ext cx="0" cy="5775534"/>
          </a:xfrm>
          <a:prstGeom prst="line">
            <a:avLst/>
          </a:prstGeom>
          <a:ln w="19050">
            <a:solidFill>
              <a:schemeClr val="accent1"/>
            </a:solidFill>
            <a:prstDash val="solid"/>
            <a:headEnd type="oval"/>
            <a:tailEnd type="none"/>
          </a:ln>
        </p:spPr>
        <p:style>
          <a:lnRef idx="0">
            <a:schemeClr val="accent1"/>
          </a:lnRef>
          <a:fillRef idx="1">
            <a:schemeClr val="accent1"/>
          </a:fillRef>
          <a:effectRef idx="0">
            <a:schemeClr val="accent1"/>
          </a:effectRef>
          <a:fontRef idx="minor">
            <a:schemeClr val="lt1"/>
          </a:fontRef>
        </p:style>
      </p:cxnSp>
      <p:sp>
        <p:nvSpPr>
          <p:cNvPr id="3" name="AutoShape 3"/>
          <p:cNvSpPr/>
          <p:nvPr/>
        </p:nvSpPr>
        <p:spPr>
          <a:xfrm>
            <a:off x="873196" y="1332346"/>
            <a:ext cx="669478" cy="669478"/>
          </a:xfrm>
          <a:prstGeom prst="ellipse">
            <a:avLst/>
          </a:prstGeom>
          <a:solidFill>
            <a:schemeClr val="accent2">
              <a:alpha val="42000"/>
            </a:schemeClr>
          </a:solidFill>
        </p:spPr>
      </p:sp>
      <p:sp>
        <p:nvSpPr>
          <p:cNvPr id="4" name="AutoShape 4"/>
          <p:cNvSpPr/>
          <p:nvPr/>
        </p:nvSpPr>
        <p:spPr>
          <a:xfrm>
            <a:off x="988282" y="1447432"/>
            <a:ext cx="439305" cy="439305"/>
          </a:xfrm>
          <a:prstGeom prst="ellipse">
            <a:avLst/>
          </a:prstGeom>
          <a:solidFill>
            <a:schemeClr val="accent1">
              <a:alpha val="100000"/>
            </a:schemeClr>
          </a:solidFill>
        </p:spPr>
      </p:sp>
      <p:sp>
        <p:nvSpPr>
          <p:cNvPr id="5" name="AutoShape 5"/>
          <p:cNvSpPr/>
          <p:nvPr/>
        </p:nvSpPr>
        <p:spPr>
          <a:xfrm>
            <a:off x="2152036" y="1308906"/>
            <a:ext cx="9189734" cy="644550"/>
          </a:xfrm>
          <a:prstGeom prst="roundRect">
            <a:avLst/>
          </a:prstGeom>
          <a:solidFill>
            <a:schemeClr val="accent2">
              <a:alpha val="100000"/>
            </a:schemeClr>
          </a:solidFill>
        </p:spPr>
      </p:sp>
      <p:sp>
        <p:nvSpPr>
          <p:cNvPr id="6" name="AutoShape 6"/>
          <p:cNvSpPr/>
          <p:nvPr/>
        </p:nvSpPr>
        <p:spPr>
          <a:xfrm rot="-5400000">
            <a:off x="1919801" y="1473900"/>
            <a:ext cx="276816" cy="314563"/>
          </a:xfrm>
          <a:prstGeom prst="triangle">
            <a:avLst/>
          </a:prstGeom>
          <a:solidFill>
            <a:schemeClr val="accent2">
              <a:alpha val="100000"/>
            </a:schemeClr>
          </a:solidFill>
        </p:spPr>
      </p:sp>
      <p:sp>
        <p:nvSpPr>
          <p:cNvPr id="7" name="AutoShape 7"/>
          <p:cNvSpPr/>
          <p:nvPr/>
        </p:nvSpPr>
        <p:spPr>
          <a:xfrm>
            <a:off x="2152036" y="3067327"/>
            <a:ext cx="9189734" cy="644550"/>
          </a:xfrm>
          <a:prstGeom prst="roundRect">
            <a:avLst/>
          </a:prstGeom>
          <a:solidFill>
            <a:schemeClr val="accent2">
              <a:alpha val="100000"/>
            </a:schemeClr>
          </a:solidFill>
        </p:spPr>
      </p:sp>
      <p:sp>
        <p:nvSpPr>
          <p:cNvPr id="8" name="AutoShape 8"/>
          <p:cNvSpPr/>
          <p:nvPr/>
        </p:nvSpPr>
        <p:spPr>
          <a:xfrm rot="-5400000">
            <a:off x="1919801" y="3232320"/>
            <a:ext cx="276816" cy="314563"/>
          </a:xfrm>
          <a:prstGeom prst="triangle">
            <a:avLst/>
          </a:prstGeom>
          <a:solidFill>
            <a:schemeClr val="accent2">
              <a:alpha val="100000"/>
            </a:schemeClr>
          </a:solidFill>
        </p:spPr>
      </p:sp>
      <p:sp>
        <p:nvSpPr>
          <p:cNvPr id="9" name="AutoShape 9"/>
          <p:cNvSpPr/>
          <p:nvPr/>
        </p:nvSpPr>
        <p:spPr>
          <a:xfrm>
            <a:off x="2152036" y="4825747"/>
            <a:ext cx="9189734" cy="644550"/>
          </a:xfrm>
          <a:prstGeom prst="roundRect">
            <a:avLst/>
          </a:prstGeom>
          <a:solidFill>
            <a:schemeClr val="accent2">
              <a:alpha val="100000"/>
            </a:schemeClr>
          </a:solidFill>
        </p:spPr>
      </p:sp>
      <p:sp>
        <p:nvSpPr>
          <p:cNvPr id="10" name="AutoShape 10"/>
          <p:cNvSpPr/>
          <p:nvPr/>
        </p:nvSpPr>
        <p:spPr>
          <a:xfrm rot="-5400000">
            <a:off x="1919801" y="4990741"/>
            <a:ext cx="276816" cy="314563"/>
          </a:xfrm>
          <a:prstGeom prst="triangle">
            <a:avLst/>
          </a:prstGeom>
          <a:solidFill>
            <a:schemeClr val="accent2">
              <a:alpha val="100000"/>
            </a:schemeClr>
          </a:solidFill>
        </p:spPr>
      </p:sp>
      <p:sp>
        <p:nvSpPr>
          <p:cNvPr id="11" name="TextBox 11"/>
          <p:cNvSpPr txBox="1"/>
          <p:nvPr/>
        </p:nvSpPr>
        <p:spPr>
          <a:xfrm>
            <a:off x="2272111" y="1332346"/>
            <a:ext cx="8763000" cy="554392"/>
          </a:xfrm>
          <a:prstGeom prst="rect">
            <a:avLst/>
          </a:prstGeom>
        </p:spPr>
        <p:txBody>
          <a:bodyPr vert="horz" wrap="square" lIns="0" tIns="0" rIns="0" bIns="0" rtlCol="0" anchor="ctr" anchorCtr="0">
            <a:normAutofit/>
          </a:bodyPr>
          <a:lstStyle/>
          <a:p>
            <a:pPr>
              <a:lnSpc>
                <a:spcPct val="150000"/>
              </a:lnSpc>
            </a:pPr>
            <a:r>
              <a:rPr lang="en-US" sz="1800" b="1">
                <a:solidFill>
                  <a:srgbClr val="FFFFFF">
                    <a:alpha val="100000"/>
                  </a:srgbClr>
                </a:solidFill>
                <a:latin typeface="微软雅黑" panose="020B0503020204020204" charset="-122"/>
                <a:ea typeface="微软雅黑" panose="020B0503020204020204" charset="-122"/>
                <a:cs typeface="微软雅黑" panose="020B0503020204020204" charset="-122"/>
              </a:rPr>
              <a:t>整合群众性的基层抗疫力量</a:t>
            </a:r>
            <a:endParaRPr lang="en-US" sz="18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2" name="TextBox 12"/>
          <p:cNvSpPr txBox="1"/>
          <p:nvPr/>
        </p:nvSpPr>
        <p:spPr>
          <a:xfrm>
            <a:off x="2260628" y="2068171"/>
            <a:ext cx="8972550" cy="763780"/>
          </a:xfrm>
          <a:prstGeom prst="rect">
            <a:avLst/>
          </a:prstGeom>
        </p:spPr>
        <p:txBody>
          <a:bodyPr vert="horz" wrap="square" lIns="0" tIns="0" rIns="0" bIns="0" rtlCol="0" anchor="t" anchorCtr="0">
            <a:normAutofit/>
          </a:bodyPr>
          <a:lstStyle/>
          <a:p>
            <a:pPr>
              <a:lnSpc>
                <a:spcPct val="140000"/>
              </a:lnSpc>
            </a:pPr>
            <a:r>
              <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  恢复或建立群众性的医药卫生团体，如红十字会、医药联合会等，将各种医药卫生人员团结起来，共同抗击传染病</a:t>
            </a:r>
            <a:endPar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3" name="TextBox 13"/>
          <p:cNvSpPr txBox="1"/>
          <p:nvPr/>
        </p:nvSpPr>
        <p:spPr>
          <a:xfrm>
            <a:off x="2292537" y="3112406"/>
            <a:ext cx="8763000" cy="554392"/>
          </a:xfrm>
          <a:prstGeom prst="rect">
            <a:avLst/>
          </a:prstGeom>
        </p:spPr>
        <p:txBody>
          <a:bodyPr vert="horz" wrap="square" lIns="0" tIns="0" rIns="0" bIns="0" rtlCol="0" anchor="ctr" anchorCtr="0">
            <a:normAutofit/>
          </a:bodyPr>
          <a:lstStyle/>
          <a:p>
            <a:pPr>
              <a:lnSpc>
                <a:spcPct val="150000"/>
              </a:lnSpc>
            </a:pPr>
            <a:r>
              <a:rPr lang="en-US" sz="1800" b="1">
                <a:solidFill>
                  <a:srgbClr val="FFFFFF">
                    <a:alpha val="100000"/>
                  </a:srgbClr>
                </a:solidFill>
                <a:latin typeface="微软雅黑" panose="020B0503020204020204" charset="-122"/>
                <a:ea typeface="微软雅黑" panose="020B0503020204020204" charset="-122"/>
                <a:cs typeface="微软雅黑" panose="020B0503020204020204" charset="-122"/>
              </a:rPr>
              <a:t>大力开展抗疫宣传工作</a:t>
            </a:r>
            <a:endParaRPr lang="en-US" sz="18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4" name="TextBox 14"/>
          <p:cNvSpPr txBox="1"/>
          <p:nvPr/>
        </p:nvSpPr>
        <p:spPr>
          <a:xfrm>
            <a:off x="2260628" y="3840062"/>
            <a:ext cx="8972550" cy="763538"/>
          </a:xfrm>
          <a:prstGeom prst="rect">
            <a:avLst/>
          </a:prstGeom>
        </p:spPr>
        <p:txBody>
          <a:bodyPr vert="horz" wrap="square" lIns="0" tIns="0" rIns="0" bIns="0" rtlCol="0" anchor="t" anchorCtr="0">
            <a:normAutofit/>
          </a:bodyPr>
          <a:lstStyle/>
          <a:p>
            <a:pPr>
              <a:lnSpc>
                <a:spcPct val="140000"/>
              </a:lnSpc>
            </a:pPr>
            <a:r>
              <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  各级政府运用多元化的宣传方式，以报纸、快板、广播、口号、展览会等各种形式，向广大人民群众进行抗疫宣传动员。宣传内容多以真人真事为主，强化了抗疫知识在群众中的普及力度。</a:t>
            </a:r>
            <a:endPar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5" name="TextBox 15"/>
          <p:cNvSpPr txBox="1"/>
          <p:nvPr/>
        </p:nvSpPr>
        <p:spPr>
          <a:xfrm>
            <a:off x="2329113" y="4825747"/>
            <a:ext cx="8766979" cy="644550"/>
          </a:xfrm>
          <a:prstGeom prst="rect">
            <a:avLst/>
          </a:prstGeom>
        </p:spPr>
        <p:txBody>
          <a:bodyPr vert="horz" wrap="square" lIns="0" tIns="0" rIns="0" bIns="0" rtlCol="0" anchor="ctr" anchorCtr="0">
            <a:normAutofit/>
          </a:bodyPr>
          <a:lstStyle/>
          <a:p>
            <a:pPr>
              <a:lnSpc>
                <a:spcPct val="150000"/>
              </a:lnSpc>
            </a:pPr>
            <a:r>
              <a:rPr lang="en-US" sz="1800" b="1">
                <a:solidFill>
                  <a:srgbClr val="FFFFFF">
                    <a:alpha val="100000"/>
                  </a:srgbClr>
                </a:solidFill>
                <a:latin typeface="微软雅黑" panose="020B0503020204020204" charset="-122"/>
                <a:ea typeface="微软雅黑" panose="020B0503020204020204" charset="-122"/>
                <a:cs typeface="微软雅黑" panose="020B0503020204020204" charset="-122"/>
              </a:rPr>
              <a:t>广泛开展清洁卫生运动</a:t>
            </a:r>
            <a:endParaRPr lang="en-US" sz="18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6" name="TextBox 16"/>
          <p:cNvSpPr txBox="1"/>
          <p:nvPr/>
        </p:nvSpPr>
        <p:spPr>
          <a:xfrm>
            <a:off x="2260600" y="5562600"/>
            <a:ext cx="8972550" cy="1075690"/>
          </a:xfrm>
          <a:prstGeom prst="rect">
            <a:avLst/>
          </a:prstGeom>
        </p:spPr>
        <p:txBody>
          <a:bodyPr vert="horz" wrap="square" lIns="0" tIns="0" rIns="0" bIns="0" rtlCol="0" anchor="t" anchorCtr="0">
            <a:normAutofit/>
          </a:bodyPr>
          <a:lstStyle/>
          <a:p>
            <a:pPr>
              <a:lnSpc>
                <a:spcPct val="140000"/>
              </a:lnSpc>
            </a:pPr>
            <a:r>
              <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  1949—1952年以环境卫生清洁大扫除为中心的卫生运动、1952—1954年以反美细菌战为中心的爱国卫生运动、1955年以后以“除四害”为中心的爱国卫生运动等。持续不断的清洁卫生运动，对于改善城乡环境卫生、消灭传染病等都有着良好的促进作用。</a:t>
            </a:r>
            <a:endPar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7" name="AutoShape 17"/>
          <p:cNvSpPr/>
          <p:nvPr/>
        </p:nvSpPr>
        <p:spPr>
          <a:xfrm>
            <a:off x="873196" y="3067327"/>
            <a:ext cx="669478" cy="669478"/>
          </a:xfrm>
          <a:prstGeom prst="ellipse">
            <a:avLst/>
          </a:prstGeom>
          <a:solidFill>
            <a:schemeClr val="accent2">
              <a:alpha val="42000"/>
            </a:schemeClr>
          </a:solidFill>
        </p:spPr>
      </p:sp>
      <p:sp>
        <p:nvSpPr>
          <p:cNvPr id="18" name="AutoShape 18"/>
          <p:cNvSpPr/>
          <p:nvPr/>
        </p:nvSpPr>
        <p:spPr>
          <a:xfrm>
            <a:off x="988282" y="3182413"/>
            <a:ext cx="439305" cy="439305"/>
          </a:xfrm>
          <a:prstGeom prst="ellipse">
            <a:avLst/>
          </a:prstGeom>
          <a:solidFill>
            <a:schemeClr val="accent1">
              <a:alpha val="100000"/>
            </a:schemeClr>
          </a:solidFill>
        </p:spPr>
      </p:sp>
      <p:sp>
        <p:nvSpPr>
          <p:cNvPr id="19" name="AutoShape 19"/>
          <p:cNvSpPr/>
          <p:nvPr/>
        </p:nvSpPr>
        <p:spPr>
          <a:xfrm>
            <a:off x="873196" y="4825747"/>
            <a:ext cx="669478" cy="669478"/>
          </a:xfrm>
          <a:prstGeom prst="ellipse">
            <a:avLst/>
          </a:prstGeom>
          <a:solidFill>
            <a:schemeClr val="accent2">
              <a:alpha val="42000"/>
            </a:schemeClr>
          </a:solidFill>
        </p:spPr>
      </p:sp>
      <p:sp>
        <p:nvSpPr>
          <p:cNvPr id="20" name="AutoShape 20"/>
          <p:cNvSpPr/>
          <p:nvPr/>
        </p:nvSpPr>
        <p:spPr>
          <a:xfrm>
            <a:off x="988282" y="4940833"/>
            <a:ext cx="439305" cy="439305"/>
          </a:xfrm>
          <a:prstGeom prst="ellipse">
            <a:avLst/>
          </a:prstGeom>
          <a:solidFill>
            <a:schemeClr val="accent1">
              <a:alpha val="100000"/>
            </a:schemeClr>
          </a:solidFill>
        </p:spPr>
      </p:sp>
      <p:grpSp>
        <p:nvGrpSpPr>
          <p:cNvPr id="21" name="Group 21"/>
          <p:cNvGrpSpPr/>
          <p:nvPr/>
        </p:nvGrpSpPr>
        <p:grpSpPr>
          <a:xfrm>
            <a:off x="454963" y="93878"/>
            <a:ext cx="10641129" cy="893445"/>
            <a:chOff x="454963" y="93878"/>
            <a:chExt cx="10641129" cy="893445"/>
          </a:xfrm>
        </p:grpSpPr>
        <p:sp>
          <p:nvSpPr>
            <p:cNvPr id="22" name="AutoShape 22"/>
            <p:cNvSpPr/>
            <p:nvPr/>
          </p:nvSpPr>
          <p:spPr>
            <a:xfrm>
              <a:off x="454963" y="331168"/>
              <a:ext cx="84147" cy="84147"/>
            </a:xfrm>
            <a:prstGeom prst="ellipse">
              <a:avLst/>
            </a:prstGeom>
            <a:solidFill>
              <a:schemeClr val="accent1">
                <a:alpha val="100000"/>
              </a:schemeClr>
            </a:solidFill>
          </p:spPr>
        </p:sp>
        <p:sp>
          <p:nvSpPr>
            <p:cNvPr id="23" name="AutoShape 23"/>
            <p:cNvSpPr/>
            <p:nvPr/>
          </p:nvSpPr>
          <p:spPr>
            <a:xfrm>
              <a:off x="575049" y="337743"/>
              <a:ext cx="78137" cy="78137"/>
            </a:xfrm>
            <a:prstGeom prst="ellipse">
              <a:avLst/>
            </a:prstGeom>
            <a:solidFill>
              <a:schemeClr val="accent1">
                <a:alpha val="80000"/>
              </a:schemeClr>
            </a:solidFill>
          </p:spPr>
        </p:sp>
        <p:sp>
          <p:nvSpPr>
            <p:cNvPr id="24" name="AutoShape 24"/>
            <p:cNvSpPr/>
            <p:nvPr/>
          </p:nvSpPr>
          <p:spPr>
            <a:xfrm>
              <a:off x="689125" y="339460"/>
              <a:ext cx="74704" cy="74704"/>
            </a:xfrm>
            <a:prstGeom prst="ellipse">
              <a:avLst/>
            </a:prstGeom>
            <a:solidFill>
              <a:schemeClr val="accent1">
                <a:alpha val="60000"/>
              </a:schemeClr>
            </a:solidFill>
          </p:spPr>
        </p:sp>
        <p:sp>
          <p:nvSpPr>
            <p:cNvPr id="25" name="AutoShape 25"/>
            <p:cNvSpPr/>
            <p:nvPr/>
          </p:nvSpPr>
          <p:spPr>
            <a:xfrm>
              <a:off x="799768" y="348430"/>
              <a:ext cx="69238" cy="69238"/>
            </a:xfrm>
            <a:prstGeom prst="ellipse">
              <a:avLst/>
            </a:prstGeom>
            <a:solidFill>
              <a:schemeClr val="accent1">
                <a:alpha val="40000"/>
              </a:schemeClr>
            </a:solidFill>
          </p:spPr>
        </p:sp>
        <p:sp>
          <p:nvSpPr>
            <p:cNvPr id="26" name="AutoShape 26"/>
            <p:cNvSpPr/>
            <p:nvPr/>
          </p:nvSpPr>
          <p:spPr>
            <a:xfrm>
              <a:off x="904945" y="344297"/>
              <a:ext cx="65594" cy="65594"/>
            </a:xfrm>
            <a:prstGeom prst="ellipse">
              <a:avLst/>
            </a:prstGeom>
            <a:solidFill>
              <a:schemeClr val="accent1">
                <a:alpha val="20000"/>
              </a:schemeClr>
            </a:solidFill>
          </p:spPr>
        </p:sp>
        <p:sp>
          <p:nvSpPr>
            <p:cNvPr id="27" name="AutoShape 27"/>
            <p:cNvSpPr/>
            <p:nvPr/>
          </p:nvSpPr>
          <p:spPr>
            <a:xfrm>
              <a:off x="454963" y="448942"/>
              <a:ext cx="84147" cy="84147"/>
            </a:xfrm>
            <a:prstGeom prst="ellipse">
              <a:avLst/>
            </a:prstGeom>
            <a:solidFill>
              <a:schemeClr val="accent1">
                <a:alpha val="100000"/>
              </a:schemeClr>
            </a:solidFill>
          </p:spPr>
        </p:sp>
        <p:sp>
          <p:nvSpPr>
            <p:cNvPr id="28" name="AutoShape 28"/>
            <p:cNvSpPr/>
            <p:nvPr/>
          </p:nvSpPr>
          <p:spPr>
            <a:xfrm>
              <a:off x="575049" y="455517"/>
              <a:ext cx="78137" cy="78137"/>
            </a:xfrm>
            <a:prstGeom prst="ellipse">
              <a:avLst/>
            </a:prstGeom>
            <a:solidFill>
              <a:schemeClr val="accent1">
                <a:alpha val="80000"/>
              </a:schemeClr>
            </a:solidFill>
          </p:spPr>
        </p:sp>
        <p:sp>
          <p:nvSpPr>
            <p:cNvPr id="29" name="AutoShape 29"/>
            <p:cNvSpPr/>
            <p:nvPr/>
          </p:nvSpPr>
          <p:spPr>
            <a:xfrm>
              <a:off x="689125" y="457233"/>
              <a:ext cx="74704" cy="74704"/>
            </a:xfrm>
            <a:prstGeom prst="ellipse">
              <a:avLst/>
            </a:prstGeom>
            <a:solidFill>
              <a:schemeClr val="accent1">
                <a:alpha val="60000"/>
              </a:schemeClr>
            </a:solidFill>
          </p:spPr>
        </p:sp>
        <p:sp>
          <p:nvSpPr>
            <p:cNvPr id="30" name="AutoShape 30"/>
            <p:cNvSpPr/>
            <p:nvPr/>
          </p:nvSpPr>
          <p:spPr>
            <a:xfrm>
              <a:off x="799768" y="466203"/>
              <a:ext cx="69238" cy="69238"/>
            </a:xfrm>
            <a:prstGeom prst="ellipse">
              <a:avLst/>
            </a:prstGeom>
            <a:solidFill>
              <a:schemeClr val="accent1">
                <a:alpha val="40000"/>
              </a:schemeClr>
            </a:solidFill>
          </p:spPr>
        </p:sp>
        <p:sp>
          <p:nvSpPr>
            <p:cNvPr id="31" name="AutoShape 31"/>
            <p:cNvSpPr/>
            <p:nvPr/>
          </p:nvSpPr>
          <p:spPr>
            <a:xfrm>
              <a:off x="904945" y="462070"/>
              <a:ext cx="65594" cy="65594"/>
            </a:xfrm>
            <a:prstGeom prst="ellipse">
              <a:avLst/>
            </a:prstGeom>
            <a:solidFill>
              <a:schemeClr val="accent1">
                <a:alpha val="20000"/>
              </a:schemeClr>
            </a:solidFill>
          </p:spPr>
        </p:sp>
        <p:sp>
          <p:nvSpPr>
            <p:cNvPr id="32" name="AutoShape 32"/>
            <p:cNvSpPr/>
            <p:nvPr/>
          </p:nvSpPr>
          <p:spPr>
            <a:xfrm>
              <a:off x="454963" y="566715"/>
              <a:ext cx="84147" cy="84147"/>
            </a:xfrm>
            <a:prstGeom prst="ellipse">
              <a:avLst/>
            </a:prstGeom>
            <a:solidFill>
              <a:schemeClr val="accent1">
                <a:alpha val="100000"/>
              </a:schemeClr>
            </a:solidFill>
          </p:spPr>
        </p:sp>
        <p:sp>
          <p:nvSpPr>
            <p:cNvPr id="33" name="AutoShape 33"/>
            <p:cNvSpPr/>
            <p:nvPr/>
          </p:nvSpPr>
          <p:spPr>
            <a:xfrm>
              <a:off x="575049" y="573291"/>
              <a:ext cx="78137" cy="78137"/>
            </a:xfrm>
            <a:prstGeom prst="ellipse">
              <a:avLst/>
            </a:prstGeom>
            <a:solidFill>
              <a:schemeClr val="accent1">
                <a:alpha val="80000"/>
              </a:schemeClr>
            </a:solidFill>
          </p:spPr>
        </p:sp>
        <p:sp>
          <p:nvSpPr>
            <p:cNvPr id="34" name="AutoShape 34"/>
            <p:cNvSpPr/>
            <p:nvPr/>
          </p:nvSpPr>
          <p:spPr>
            <a:xfrm>
              <a:off x="689125" y="575007"/>
              <a:ext cx="74704" cy="74704"/>
            </a:xfrm>
            <a:prstGeom prst="ellipse">
              <a:avLst/>
            </a:prstGeom>
            <a:solidFill>
              <a:schemeClr val="accent1">
                <a:alpha val="60000"/>
              </a:schemeClr>
            </a:solidFill>
          </p:spPr>
        </p:sp>
        <p:sp>
          <p:nvSpPr>
            <p:cNvPr id="35" name="AutoShape 35"/>
            <p:cNvSpPr/>
            <p:nvPr/>
          </p:nvSpPr>
          <p:spPr>
            <a:xfrm>
              <a:off x="799768" y="583977"/>
              <a:ext cx="69238" cy="69238"/>
            </a:xfrm>
            <a:prstGeom prst="ellipse">
              <a:avLst/>
            </a:prstGeom>
            <a:solidFill>
              <a:schemeClr val="accent1">
                <a:alpha val="40000"/>
              </a:schemeClr>
            </a:solidFill>
          </p:spPr>
        </p:sp>
        <p:sp>
          <p:nvSpPr>
            <p:cNvPr id="36" name="AutoShape 36"/>
            <p:cNvSpPr/>
            <p:nvPr/>
          </p:nvSpPr>
          <p:spPr>
            <a:xfrm>
              <a:off x="904945" y="579844"/>
              <a:ext cx="65594" cy="65594"/>
            </a:xfrm>
            <a:prstGeom prst="ellipse">
              <a:avLst/>
            </a:prstGeom>
            <a:solidFill>
              <a:schemeClr val="accent1">
                <a:alpha val="20000"/>
              </a:schemeClr>
            </a:solidFill>
          </p:spPr>
        </p:sp>
        <p:sp>
          <p:nvSpPr>
            <p:cNvPr id="37" name="AutoShape 37"/>
            <p:cNvSpPr/>
            <p:nvPr/>
          </p:nvSpPr>
          <p:spPr>
            <a:xfrm>
              <a:off x="454963" y="684489"/>
              <a:ext cx="84147" cy="84147"/>
            </a:xfrm>
            <a:prstGeom prst="ellipse">
              <a:avLst/>
            </a:prstGeom>
            <a:solidFill>
              <a:schemeClr val="accent1">
                <a:alpha val="100000"/>
              </a:schemeClr>
            </a:solidFill>
          </p:spPr>
        </p:sp>
        <p:sp>
          <p:nvSpPr>
            <p:cNvPr id="38" name="AutoShape 38"/>
            <p:cNvSpPr/>
            <p:nvPr/>
          </p:nvSpPr>
          <p:spPr>
            <a:xfrm>
              <a:off x="575049" y="691064"/>
              <a:ext cx="78137" cy="78137"/>
            </a:xfrm>
            <a:prstGeom prst="ellipse">
              <a:avLst/>
            </a:prstGeom>
            <a:solidFill>
              <a:schemeClr val="accent1">
                <a:alpha val="80000"/>
              </a:schemeClr>
            </a:solidFill>
          </p:spPr>
        </p:sp>
        <p:sp>
          <p:nvSpPr>
            <p:cNvPr id="39" name="AutoShape 39"/>
            <p:cNvSpPr/>
            <p:nvPr/>
          </p:nvSpPr>
          <p:spPr>
            <a:xfrm>
              <a:off x="689125" y="692781"/>
              <a:ext cx="74704" cy="74704"/>
            </a:xfrm>
            <a:prstGeom prst="ellipse">
              <a:avLst/>
            </a:prstGeom>
            <a:solidFill>
              <a:schemeClr val="accent1">
                <a:alpha val="60000"/>
              </a:schemeClr>
            </a:solidFill>
          </p:spPr>
        </p:sp>
        <p:sp>
          <p:nvSpPr>
            <p:cNvPr id="40" name="AutoShape 40"/>
            <p:cNvSpPr/>
            <p:nvPr/>
          </p:nvSpPr>
          <p:spPr>
            <a:xfrm>
              <a:off x="799768" y="701751"/>
              <a:ext cx="69238" cy="69238"/>
            </a:xfrm>
            <a:prstGeom prst="ellipse">
              <a:avLst/>
            </a:prstGeom>
            <a:solidFill>
              <a:schemeClr val="accent1">
                <a:alpha val="40000"/>
              </a:schemeClr>
            </a:solidFill>
          </p:spPr>
        </p:sp>
        <p:sp>
          <p:nvSpPr>
            <p:cNvPr id="41" name="AutoShape 41"/>
            <p:cNvSpPr/>
            <p:nvPr/>
          </p:nvSpPr>
          <p:spPr>
            <a:xfrm>
              <a:off x="904945" y="697618"/>
              <a:ext cx="65594" cy="65594"/>
            </a:xfrm>
            <a:prstGeom prst="ellipse">
              <a:avLst/>
            </a:prstGeom>
            <a:solidFill>
              <a:schemeClr val="accent1">
                <a:alpha val="20000"/>
              </a:schemeClr>
            </a:solidFill>
          </p:spPr>
        </p:sp>
        <p:sp>
          <p:nvSpPr>
            <p:cNvPr id="42" name="TextBox 42"/>
            <p:cNvSpPr txBox="1"/>
            <p:nvPr/>
          </p:nvSpPr>
          <p:spPr>
            <a:xfrm>
              <a:off x="1094842" y="93878"/>
              <a:ext cx="10001250" cy="893445"/>
            </a:xfrm>
            <a:prstGeom prst="rect">
              <a:avLst/>
            </a:prstGeom>
          </p:spPr>
          <p:txBody>
            <a:bodyPr vert="horz" wrap="square" lIns="123825" tIns="123825" rIns="57150" bIns="123825" rtlCol="0" anchor="t" anchorCtr="0">
              <a:spAutoFit/>
            </a:bodyPr>
            <a:lstStyle/>
            <a:p>
              <a:pPr>
                <a:lnSpc>
                  <a:spcPct val="140000"/>
                </a:lnSpc>
              </a:pPr>
              <a:r>
                <a:rPr lang="zh-CN" alt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rPr>
                <a:t>动员群众，组织</a:t>
              </a:r>
              <a:r>
                <a:rPr lang="zh-CN" alt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rPr>
                <a:t>群众</a:t>
              </a:r>
              <a:endParaRPr lang="zh-CN" alt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4777998" y="1412932"/>
            <a:ext cx="1849755" cy="929640"/>
          </a:xfrm>
          <a:prstGeom prst="rect">
            <a:avLst/>
          </a:prstGeom>
        </p:spPr>
        <p:txBody>
          <a:bodyPr vert="horz" wrap="square" lIns="91440" tIns="45720" rIns="91440" bIns="45720" rtlCol="0" anchor="t" anchorCtr="1">
            <a:noAutofit/>
          </a:bodyPr>
          <a:lstStyle/>
          <a:p>
            <a:pPr>
              <a:lnSpc>
                <a:spcPct val="90000"/>
              </a:lnSpc>
            </a:pPr>
            <a:r>
              <a:rPr lang="en-US" sz="3300" b="1">
                <a:solidFill>
                  <a:schemeClr val="accent1">
                    <a:alpha val="100000"/>
                  </a:schemeClr>
                </a:solidFill>
                <a:latin typeface="微软雅黑" panose="020B0503020204020204" charset="-122"/>
                <a:ea typeface="微软雅黑" panose="020B0503020204020204" charset="-122"/>
                <a:cs typeface="微软雅黑" panose="020B0503020204020204" charset="-122"/>
              </a:rPr>
              <a:t>PART</a:t>
            </a:r>
            <a:endParaRPr lang="en-US" sz="33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6276714" y="1412932"/>
            <a:ext cx="2922600" cy="929640"/>
          </a:xfrm>
          <a:prstGeom prst="rect">
            <a:avLst/>
          </a:prstGeom>
        </p:spPr>
        <p:txBody>
          <a:bodyPr vert="horz" wrap="square" lIns="91440" tIns="45720" rIns="91440" bIns="45720" rtlCol="0" anchor="t" anchorCtr="0">
            <a:noAutofit/>
          </a:bodyPr>
          <a:lstStyle/>
          <a:p>
            <a:pPr>
              <a:lnSpc>
                <a:spcPct val="90000"/>
              </a:lnSpc>
            </a:pPr>
            <a:r>
              <a:rPr lang="en-US" sz="3300" b="1">
                <a:solidFill>
                  <a:schemeClr val="accent1">
                    <a:alpha val="100000"/>
                  </a:schemeClr>
                </a:solidFill>
                <a:latin typeface="微软雅黑" panose="020B0503020204020204" charset="-122"/>
                <a:ea typeface="微软雅黑" panose="020B0503020204020204" charset="-122"/>
                <a:cs typeface="微软雅黑" panose="020B0503020204020204" charset="-122"/>
              </a:rPr>
              <a:t>02</a:t>
            </a:r>
            <a:endParaRPr lang="en-US" sz="33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2808922" y="2995857"/>
            <a:ext cx="6574155" cy="1805940"/>
          </a:xfrm>
          <a:prstGeom prst="rect">
            <a:avLst/>
          </a:prstGeom>
        </p:spPr>
        <p:txBody>
          <a:bodyPr vert="horz" wrap="square" lIns="91440" tIns="45720" rIns="91440" bIns="45720" rtlCol="0" anchor="t" anchorCtr="1">
            <a:normAutofit/>
          </a:bodyPr>
          <a:lstStyle/>
          <a:p>
            <a:pPr algn="ctr">
              <a:lnSpc>
                <a:spcPct val="120000"/>
              </a:lnSpc>
            </a:pPr>
            <a:r>
              <a:rPr lang="en-US" sz="4500" b="1">
                <a:solidFill>
                  <a:schemeClr val="accent1">
                    <a:alpha val="100000"/>
                  </a:schemeClr>
                </a:solidFill>
                <a:latin typeface="微软雅黑" panose="020B0503020204020204" charset="-122"/>
                <a:ea typeface="微软雅黑" panose="020B0503020204020204" charset="-122"/>
                <a:cs typeface="微软雅黑" panose="020B0503020204020204" charset="-122"/>
              </a:rPr>
              <a:t>早期血防工作的挑战与转向</a:t>
            </a:r>
            <a:endParaRPr lang="en-US" sz="45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l="24229" r="24229"/>
          <a:stretch>
            <a:fillRect/>
          </a:stretch>
        </p:blipFill>
        <p:spPr>
          <a:xfrm>
            <a:off x="875314" y="1869245"/>
            <a:ext cx="2050689" cy="3916435"/>
          </a:xfrm>
          <a:prstGeom prst="rect">
            <a:avLst/>
          </a:prstGeom>
        </p:spPr>
      </p:pic>
      <p:pic>
        <p:nvPicPr>
          <p:cNvPr id="3" name="Picture 3"/>
          <p:cNvPicPr>
            <a:picLocks noChangeAspect="1"/>
          </p:cNvPicPr>
          <p:nvPr/>
        </p:nvPicPr>
        <p:blipFill rotWithShape="1">
          <a:blip r:embed="rId3">
            <a:extLst>
              <a:ext uri="{28A0092B-C50C-407E-A947-70E740481C1C}">
                <a14:useLocalDpi xmlns:a14="http://schemas.microsoft.com/office/drawing/2010/main" val="0"/>
              </a:ext>
            </a:extLst>
          </a:blip>
          <a:srcRect l="3957" t="15" r="56773" b="-15"/>
          <a:stretch>
            <a:fillRect/>
          </a:stretch>
        </p:blipFill>
        <p:spPr>
          <a:xfrm>
            <a:off x="5906740" y="1869245"/>
            <a:ext cx="2050689" cy="3916435"/>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rcRect l="20360" r="20360"/>
          <a:stretch>
            <a:fillRect/>
          </a:stretch>
        </p:blipFill>
        <p:spPr>
          <a:xfrm>
            <a:off x="3391027" y="1869245"/>
            <a:ext cx="2050689" cy="3916435"/>
          </a:xfrm>
          <a:prstGeom prst="rect">
            <a:avLst/>
          </a:prstGeom>
        </p:spPr>
      </p:pic>
      <p:sp>
        <p:nvSpPr>
          <p:cNvPr id="5" name="Freeform 5"/>
          <p:cNvSpPr/>
          <p:nvPr/>
        </p:nvSpPr>
        <p:spPr>
          <a:xfrm>
            <a:off x="8503615" y="1869245"/>
            <a:ext cx="300899" cy="495300"/>
          </a:xfrm>
          <a:custGeom>
            <a:avLst/>
            <a:gdLst/>
            <a:ahLst/>
            <a:cxnLst/>
            <a:rect l="l" t="t" r="r" b="b"/>
            <a:pathLst>
              <a:path w="369275" h="607851">
                <a:moveTo>
                  <a:pt x="139276" y="570066"/>
                </a:moveTo>
                <a:cubicBezTo>
                  <a:pt x="144275" y="565371"/>
                  <a:pt x="152183" y="565744"/>
                  <a:pt x="156809" y="570811"/>
                </a:cubicBezTo>
                <a:cubicBezTo>
                  <a:pt x="171730" y="587133"/>
                  <a:pt x="197544" y="587133"/>
                  <a:pt x="212465" y="570811"/>
                </a:cubicBezTo>
                <a:cubicBezTo>
                  <a:pt x="217091" y="565744"/>
                  <a:pt x="224999" y="565371"/>
                  <a:pt x="229998" y="570066"/>
                </a:cubicBezTo>
                <a:cubicBezTo>
                  <a:pt x="235071" y="574687"/>
                  <a:pt x="235444" y="582512"/>
                  <a:pt x="230818" y="587580"/>
                </a:cubicBezTo>
                <a:cubicBezTo>
                  <a:pt x="218956" y="600473"/>
                  <a:pt x="202170" y="607851"/>
                  <a:pt x="184637" y="607851"/>
                </a:cubicBezTo>
                <a:cubicBezTo>
                  <a:pt x="167105" y="607851"/>
                  <a:pt x="150318" y="600473"/>
                  <a:pt x="138456" y="587580"/>
                </a:cubicBezTo>
                <a:cubicBezTo>
                  <a:pt x="133830" y="582512"/>
                  <a:pt x="134203" y="574687"/>
                  <a:pt x="139276" y="570066"/>
                </a:cubicBezTo>
                <a:close/>
                <a:moveTo>
                  <a:pt x="273919" y="497785"/>
                </a:moveTo>
                <a:cubicBezTo>
                  <a:pt x="280558" y="496146"/>
                  <a:pt x="287345" y="500169"/>
                  <a:pt x="288986" y="506874"/>
                </a:cubicBezTo>
                <a:cubicBezTo>
                  <a:pt x="290627" y="513505"/>
                  <a:pt x="286599" y="520210"/>
                  <a:pt x="279961" y="521849"/>
                </a:cubicBezTo>
                <a:cubicBezTo>
                  <a:pt x="218426" y="537271"/>
                  <a:pt x="156891" y="552619"/>
                  <a:pt x="95356" y="567966"/>
                </a:cubicBezTo>
                <a:cubicBezTo>
                  <a:pt x="88717" y="569605"/>
                  <a:pt x="81930" y="565582"/>
                  <a:pt x="80289" y="558951"/>
                </a:cubicBezTo>
                <a:cubicBezTo>
                  <a:pt x="78648" y="552321"/>
                  <a:pt x="82676" y="545541"/>
                  <a:pt x="89314" y="543902"/>
                </a:cubicBezTo>
                <a:cubicBezTo>
                  <a:pt x="150849" y="528554"/>
                  <a:pt x="212384" y="513207"/>
                  <a:pt x="273919" y="497785"/>
                </a:cubicBezTo>
                <a:close/>
                <a:moveTo>
                  <a:pt x="273919" y="452696"/>
                </a:moveTo>
                <a:cubicBezTo>
                  <a:pt x="280558" y="450984"/>
                  <a:pt x="287345" y="455003"/>
                  <a:pt x="288986" y="461701"/>
                </a:cubicBezTo>
                <a:cubicBezTo>
                  <a:pt x="290627" y="468325"/>
                  <a:pt x="286599" y="475024"/>
                  <a:pt x="279961" y="476736"/>
                </a:cubicBezTo>
                <a:cubicBezTo>
                  <a:pt x="218426" y="492067"/>
                  <a:pt x="156891" y="507399"/>
                  <a:pt x="95356" y="522731"/>
                </a:cubicBezTo>
                <a:cubicBezTo>
                  <a:pt x="88717" y="524443"/>
                  <a:pt x="81930" y="520350"/>
                  <a:pt x="80289" y="513726"/>
                </a:cubicBezTo>
                <a:cubicBezTo>
                  <a:pt x="78648" y="507102"/>
                  <a:pt x="82676" y="500403"/>
                  <a:pt x="89314" y="498691"/>
                </a:cubicBezTo>
                <a:cubicBezTo>
                  <a:pt x="150849" y="483360"/>
                  <a:pt x="212384" y="468028"/>
                  <a:pt x="273919" y="452696"/>
                </a:cubicBezTo>
                <a:close/>
                <a:moveTo>
                  <a:pt x="184673" y="227009"/>
                </a:moveTo>
                <a:cubicBezTo>
                  <a:pt x="189222" y="227009"/>
                  <a:pt x="193698" y="227158"/>
                  <a:pt x="198173" y="227456"/>
                </a:cubicBezTo>
                <a:cubicBezTo>
                  <a:pt x="202723" y="227829"/>
                  <a:pt x="207273" y="228276"/>
                  <a:pt x="211748" y="228947"/>
                </a:cubicBezTo>
                <a:cubicBezTo>
                  <a:pt x="216223" y="229617"/>
                  <a:pt x="220773" y="230437"/>
                  <a:pt x="225248" y="231406"/>
                </a:cubicBezTo>
                <a:cubicBezTo>
                  <a:pt x="229723" y="232449"/>
                  <a:pt x="234199" y="233567"/>
                  <a:pt x="238674" y="234908"/>
                </a:cubicBezTo>
                <a:cubicBezTo>
                  <a:pt x="248370" y="237740"/>
                  <a:pt x="250757" y="250408"/>
                  <a:pt x="242776" y="256593"/>
                </a:cubicBezTo>
                <a:cubicBezTo>
                  <a:pt x="242403" y="256891"/>
                  <a:pt x="242030" y="257190"/>
                  <a:pt x="241657" y="257562"/>
                </a:cubicBezTo>
                <a:cubicBezTo>
                  <a:pt x="241284" y="257935"/>
                  <a:pt x="240837" y="258307"/>
                  <a:pt x="240464" y="258680"/>
                </a:cubicBezTo>
                <a:cubicBezTo>
                  <a:pt x="240091" y="259127"/>
                  <a:pt x="239644" y="259574"/>
                  <a:pt x="239271" y="260021"/>
                </a:cubicBezTo>
                <a:cubicBezTo>
                  <a:pt x="238823" y="260543"/>
                  <a:pt x="238450" y="261065"/>
                  <a:pt x="238003" y="261586"/>
                </a:cubicBezTo>
                <a:cubicBezTo>
                  <a:pt x="237555" y="262182"/>
                  <a:pt x="237182" y="262779"/>
                  <a:pt x="236735" y="263449"/>
                </a:cubicBezTo>
                <a:cubicBezTo>
                  <a:pt x="236287" y="264120"/>
                  <a:pt x="235914" y="264791"/>
                  <a:pt x="235467" y="265461"/>
                </a:cubicBezTo>
                <a:cubicBezTo>
                  <a:pt x="235019" y="266206"/>
                  <a:pt x="234646" y="266952"/>
                  <a:pt x="234199" y="267697"/>
                </a:cubicBezTo>
                <a:cubicBezTo>
                  <a:pt x="233826" y="268442"/>
                  <a:pt x="233453" y="269187"/>
                  <a:pt x="233080" y="269932"/>
                </a:cubicBezTo>
                <a:cubicBezTo>
                  <a:pt x="232632" y="270827"/>
                  <a:pt x="232259" y="271721"/>
                  <a:pt x="231812" y="272615"/>
                </a:cubicBezTo>
                <a:cubicBezTo>
                  <a:pt x="231439" y="273584"/>
                  <a:pt x="230991" y="274553"/>
                  <a:pt x="230618" y="275521"/>
                </a:cubicBezTo>
                <a:cubicBezTo>
                  <a:pt x="230171" y="276565"/>
                  <a:pt x="229798" y="277608"/>
                  <a:pt x="229425" y="278726"/>
                </a:cubicBezTo>
                <a:cubicBezTo>
                  <a:pt x="228978" y="279844"/>
                  <a:pt x="228605" y="280961"/>
                  <a:pt x="228232" y="282079"/>
                </a:cubicBezTo>
                <a:cubicBezTo>
                  <a:pt x="227859" y="283271"/>
                  <a:pt x="227486" y="284464"/>
                  <a:pt x="227113" y="285656"/>
                </a:cubicBezTo>
                <a:cubicBezTo>
                  <a:pt x="226740" y="286923"/>
                  <a:pt x="226367" y="288190"/>
                  <a:pt x="225994" y="289457"/>
                </a:cubicBezTo>
                <a:cubicBezTo>
                  <a:pt x="225621" y="290798"/>
                  <a:pt x="225248" y="292214"/>
                  <a:pt x="224950" y="293555"/>
                </a:cubicBezTo>
                <a:cubicBezTo>
                  <a:pt x="224577" y="294971"/>
                  <a:pt x="224204" y="296387"/>
                  <a:pt x="223906" y="297803"/>
                </a:cubicBezTo>
                <a:cubicBezTo>
                  <a:pt x="223533" y="299293"/>
                  <a:pt x="223234" y="300784"/>
                  <a:pt x="222936" y="302274"/>
                </a:cubicBezTo>
                <a:cubicBezTo>
                  <a:pt x="222265" y="305478"/>
                  <a:pt x="221593" y="308608"/>
                  <a:pt x="221071" y="311813"/>
                </a:cubicBezTo>
                <a:cubicBezTo>
                  <a:pt x="220475" y="315315"/>
                  <a:pt x="219878" y="318817"/>
                  <a:pt x="219430" y="322245"/>
                </a:cubicBezTo>
                <a:cubicBezTo>
                  <a:pt x="218983" y="325152"/>
                  <a:pt x="218610" y="328058"/>
                  <a:pt x="218237" y="330964"/>
                </a:cubicBezTo>
                <a:cubicBezTo>
                  <a:pt x="217789" y="334914"/>
                  <a:pt x="217342" y="338938"/>
                  <a:pt x="216969" y="342887"/>
                </a:cubicBezTo>
                <a:cubicBezTo>
                  <a:pt x="216521" y="347135"/>
                  <a:pt x="216148" y="351383"/>
                  <a:pt x="215776" y="355630"/>
                </a:cubicBezTo>
                <a:cubicBezTo>
                  <a:pt x="215477" y="360101"/>
                  <a:pt x="215179" y="364647"/>
                  <a:pt x="214880" y="369193"/>
                </a:cubicBezTo>
                <a:cubicBezTo>
                  <a:pt x="214508" y="376049"/>
                  <a:pt x="208615" y="381265"/>
                  <a:pt x="201753" y="380818"/>
                </a:cubicBezTo>
                <a:cubicBezTo>
                  <a:pt x="194891" y="380445"/>
                  <a:pt x="189670" y="374558"/>
                  <a:pt x="190117" y="367702"/>
                </a:cubicBezTo>
                <a:cubicBezTo>
                  <a:pt x="190490" y="361517"/>
                  <a:pt x="190863" y="355332"/>
                  <a:pt x="191385" y="349221"/>
                </a:cubicBezTo>
                <a:cubicBezTo>
                  <a:pt x="191684" y="346241"/>
                  <a:pt x="191908" y="343334"/>
                  <a:pt x="192206" y="340428"/>
                </a:cubicBezTo>
                <a:cubicBezTo>
                  <a:pt x="192504" y="337596"/>
                  <a:pt x="192803" y="334839"/>
                  <a:pt x="193101" y="332007"/>
                </a:cubicBezTo>
                <a:cubicBezTo>
                  <a:pt x="193399" y="329325"/>
                  <a:pt x="193772" y="326642"/>
                  <a:pt x="194071" y="323959"/>
                </a:cubicBezTo>
                <a:cubicBezTo>
                  <a:pt x="194294" y="322171"/>
                  <a:pt x="194593" y="320457"/>
                  <a:pt x="194816" y="318743"/>
                </a:cubicBezTo>
                <a:cubicBezTo>
                  <a:pt x="195189" y="316209"/>
                  <a:pt x="195562" y="313750"/>
                  <a:pt x="196010" y="311216"/>
                </a:cubicBezTo>
                <a:cubicBezTo>
                  <a:pt x="196383" y="308832"/>
                  <a:pt x="196756" y="306447"/>
                  <a:pt x="197203" y="303988"/>
                </a:cubicBezTo>
                <a:cubicBezTo>
                  <a:pt x="197651" y="301752"/>
                  <a:pt x="198098" y="299442"/>
                  <a:pt x="198620" y="297132"/>
                </a:cubicBezTo>
                <a:cubicBezTo>
                  <a:pt x="199068" y="294971"/>
                  <a:pt x="199515" y="292810"/>
                  <a:pt x="200038" y="290574"/>
                </a:cubicBezTo>
                <a:cubicBezTo>
                  <a:pt x="200560" y="288488"/>
                  <a:pt x="201082" y="286476"/>
                  <a:pt x="201604" y="284389"/>
                </a:cubicBezTo>
                <a:cubicBezTo>
                  <a:pt x="202126" y="282377"/>
                  <a:pt x="202723" y="280440"/>
                  <a:pt x="203319" y="278502"/>
                </a:cubicBezTo>
                <a:cubicBezTo>
                  <a:pt x="203916" y="276565"/>
                  <a:pt x="204513" y="274702"/>
                  <a:pt x="205110" y="272839"/>
                </a:cubicBezTo>
                <a:cubicBezTo>
                  <a:pt x="205706" y="271125"/>
                  <a:pt x="206378" y="269336"/>
                  <a:pt x="207049" y="267548"/>
                </a:cubicBezTo>
                <a:cubicBezTo>
                  <a:pt x="207720" y="265908"/>
                  <a:pt x="208391" y="264269"/>
                  <a:pt x="209137" y="262629"/>
                </a:cubicBezTo>
                <a:cubicBezTo>
                  <a:pt x="209809" y="260990"/>
                  <a:pt x="210554" y="259425"/>
                  <a:pt x="211300" y="257935"/>
                </a:cubicBezTo>
                <a:cubicBezTo>
                  <a:pt x="211673" y="257190"/>
                  <a:pt x="212046" y="256519"/>
                  <a:pt x="212419" y="255848"/>
                </a:cubicBezTo>
                <a:cubicBezTo>
                  <a:pt x="212643" y="255401"/>
                  <a:pt x="212941" y="254879"/>
                  <a:pt x="213240" y="254358"/>
                </a:cubicBezTo>
                <a:cubicBezTo>
                  <a:pt x="211524" y="254060"/>
                  <a:pt x="209809" y="253762"/>
                  <a:pt x="208093" y="253538"/>
                </a:cubicBezTo>
                <a:cubicBezTo>
                  <a:pt x="204214" y="252942"/>
                  <a:pt x="200336" y="252495"/>
                  <a:pt x="196383" y="252197"/>
                </a:cubicBezTo>
                <a:cubicBezTo>
                  <a:pt x="192504" y="251973"/>
                  <a:pt x="188551" y="251824"/>
                  <a:pt x="184673" y="251824"/>
                </a:cubicBezTo>
                <a:cubicBezTo>
                  <a:pt x="180794" y="251824"/>
                  <a:pt x="176841" y="251899"/>
                  <a:pt x="172962" y="252197"/>
                </a:cubicBezTo>
                <a:cubicBezTo>
                  <a:pt x="169009" y="252495"/>
                  <a:pt x="165131" y="252942"/>
                  <a:pt x="161252" y="253538"/>
                </a:cubicBezTo>
                <a:cubicBezTo>
                  <a:pt x="159537" y="253762"/>
                  <a:pt x="157821" y="254060"/>
                  <a:pt x="156106" y="254358"/>
                </a:cubicBezTo>
                <a:cubicBezTo>
                  <a:pt x="156404" y="254879"/>
                  <a:pt x="156702" y="255401"/>
                  <a:pt x="157001" y="255848"/>
                </a:cubicBezTo>
                <a:cubicBezTo>
                  <a:pt x="157299" y="256519"/>
                  <a:pt x="157672" y="257190"/>
                  <a:pt x="158045" y="257935"/>
                </a:cubicBezTo>
                <a:cubicBezTo>
                  <a:pt x="158791" y="259425"/>
                  <a:pt x="159537" y="260990"/>
                  <a:pt x="160208" y="262629"/>
                </a:cubicBezTo>
                <a:cubicBezTo>
                  <a:pt x="160954" y="264269"/>
                  <a:pt x="161625" y="265908"/>
                  <a:pt x="162296" y="267548"/>
                </a:cubicBezTo>
                <a:cubicBezTo>
                  <a:pt x="162968" y="269336"/>
                  <a:pt x="163639" y="271125"/>
                  <a:pt x="164236" y="272839"/>
                </a:cubicBezTo>
                <a:cubicBezTo>
                  <a:pt x="164832" y="274702"/>
                  <a:pt x="165429" y="276565"/>
                  <a:pt x="166026" y="278502"/>
                </a:cubicBezTo>
                <a:cubicBezTo>
                  <a:pt x="166622" y="280440"/>
                  <a:pt x="167219" y="282377"/>
                  <a:pt x="167741" y="284389"/>
                </a:cubicBezTo>
                <a:cubicBezTo>
                  <a:pt x="168263" y="286476"/>
                  <a:pt x="168785" y="288488"/>
                  <a:pt x="169308" y="290574"/>
                </a:cubicBezTo>
                <a:cubicBezTo>
                  <a:pt x="169830" y="292810"/>
                  <a:pt x="170277" y="294971"/>
                  <a:pt x="170725" y="297132"/>
                </a:cubicBezTo>
                <a:cubicBezTo>
                  <a:pt x="171247" y="299442"/>
                  <a:pt x="171694" y="301752"/>
                  <a:pt x="172142" y="303988"/>
                </a:cubicBezTo>
                <a:cubicBezTo>
                  <a:pt x="172589" y="306447"/>
                  <a:pt x="172962" y="308832"/>
                  <a:pt x="173410" y="311216"/>
                </a:cubicBezTo>
                <a:cubicBezTo>
                  <a:pt x="173783" y="313750"/>
                  <a:pt x="174156" y="316209"/>
                  <a:pt x="174529" y="318743"/>
                </a:cubicBezTo>
                <a:cubicBezTo>
                  <a:pt x="175200" y="323140"/>
                  <a:pt x="175722" y="327611"/>
                  <a:pt x="176244" y="332007"/>
                </a:cubicBezTo>
                <a:cubicBezTo>
                  <a:pt x="176915" y="337745"/>
                  <a:pt x="177438" y="343483"/>
                  <a:pt x="177960" y="349221"/>
                </a:cubicBezTo>
                <a:cubicBezTo>
                  <a:pt x="178482" y="355332"/>
                  <a:pt x="178929" y="361517"/>
                  <a:pt x="179228" y="367702"/>
                </a:cubicBezTo>
                <a:cubicBezTo>
                  <a:pt x="179675" y="374558"/>
                  <a:pt x="174454" y="380445"/>
                  <a:pt x="167592" y="380818"/>
                </a:cubicBezTo>
                <a:cubicBezTo>
                  <a:pt x="160730" y="381265"/>
                  <a:pt x="154838" y="376049"/>
                  <a:pt x="154465" y="369193"/>
                </a:cubicBezTo>
                <a:cubicBezTo>
                  <a:pt x="154166" y="364647"/>
                  <a:pt x="153868" y="360101"/>
                  <a:pt x="153570" y="355630"/>
                </a:cubicBezTo>
                <a:cubicBezTo>
                  <a:pt x="153197" y="351383"/>
                  <a:pt x="152824" y="347135"/>
                  <a:pt x="152451" y="342887"/>
                </a:cubicBezTo>
                <a:cubicBezTo>
                  <a:pt x="152003" y="338938"/>
                  <a:pt x="151556" y="334914"/>
                  <a:pt x="151108" y="330964"/>
                </a:cubicBezTo>
                <a:cubicBezTo>
                  <a:pt x="150735" y="328058"/>
                  <a:pt x="150362" y="325152"/>
                  <a:pt x="149915" y="322245"/>
                </a:cubicBezTo>
                <a:cubicBezTo>
                  <a:pt x="149467" y="318817"/>
                  <a:pt x="148871" y="315315"/>
                  <a:pt x="148274" y="311813"/>
                </a:cubicBezTo>
                <a:cubicBezTo>
                  <a:pt x="147752" y="308608"/>
                  <a:pt x="147080" y="305404"/>
                  <a:pt x="146409" y="302274"/>
                </a:cubicBezTo>
                <a:cubicBezTo>
                  <a:pt x="145812" y="299368"/>
                  <a:pt x="145141" y="296387"/>
                  <a:pt x="144395" y="293555"/>
                </a:cubicBezTo>
                <a:cubicBezTo>
                  <a:pt x="143799" y="290872"/>
                  <a:pt x="143053" y="288264"/>
                  <a:pt x="142232" y="285656"/>
                </a:cubicBezTo>
                <a:cubicBezTo>
                  <a:pt x="141859" y="284464"/>
                  <a:pt x="141486" y="283271"/>
                  <a:pt x="141113" y="282079"/>
                </a:cubicBezTo>
                <a:cubicBezTo>
                  <a:pt x="140741" y="280961"/>
                  <a:pt x="140368" y="279844"/>
                  <a:pt x="139920" y="278726"/>
                </a:cubicBezTo>
                <a:cubicBezTo>
                  <a:pt x="139547" y="277608"/>
                  <a:pt x="139174" y="276565"/>
                  <a:pt x="138727" y="275521"/>
                </a:cubicBezTo>
                <a:cubicBezTo>
                  <a:pt x="138354" y="274553"/>
                  <a:pt x="137906" y="273584"/>
                  <a:pt x="137533" y="272615"/>
                </a:cubicBezTo>
                <a:cubicBezTo>
                  <a:pt x="137086" y="271721"/>
                  <a:pt x="136713" y="270827"/>
                  <a:pt x="136265" y="269932"/>
                </a:cubicBezTo>
                <a:cubicBezTo>
                  <a:pt x="135892" y="269187"/>
                  <a:pt x="135519" y="268442"/>
                  <a:pt x="135146" y="267697"/>
                </a:cubicBezTo>
                <a:cubicBezTo>
                  <a:pt x="134699" y="266952"/>
                  <a:pt x="134326" y="266206"/>
                  <a:pt x="133878" y="265461"/>
                </a:cubicBezTo>
                <a:cubicBezTo>
                  <a:pt x="133431" y="264791"/>
                  <a:pt x="133058" y="264120"/>
                  <a:pt x="132611" y="263449"/>
                </a:cubicBezTo>
                <a:cubicBezTo>
                  <a:pt x="132163" y="262779"/>
                  <a:pt x="131790" y="262182"/>
                  <a:pt x="131343" y="261586"/>
                </a:cubicBezTo>
                <a:cubicBezTo>
                  <a:pt x="130895" y="261065"/>
                  <a:pt x="130522" y="260543"/>
                  <a:pt x="130075" y="260021"/>
                </a:cubicBezTo>
                <a:cubicBezTo>
                  <a:pt x="129702" y="259574"/>
                  <a:pt x="129254" y="259127"/>
                  <a:pt x="128881" y="258680"/>
                </a:cubicBezTo>
                <a:cubicBezTo>
                  <a:pt x="128508" y="258307"/>
                  <a:pt x="128061" y="257935"/>
                  <a:pt x="127688" y="257562"/>
                </a:cubicBezTo>
                <a:cubicBezTo>
                  <a:pt x="127315" y="257190"/>
                  <a:pt x="126942" y="256891"/>
                  <a:pt x="126569" y="256593"/>
                </a:cubicBezTo>
                <a:cubicBezTo>
                  <a:pt x="118588" y="250408"/>
                  <a:pt x="120975" y="237740"/>
                  <a:pt x="130671" y="234908"/>
                </a:cubicBezTo>
                <a:cubicBezTo>
                  <a:pt x="135146" y="233567"/>
                  <a:pt x="139622" y="232449"/>
                  <a:pt x="144097" y="231406"/>
                </a:cubicBezTo>
                <a:cubicBezTo>
                  <a:pt x="148572" y="230437"/>
                  <a:pt x="153122" y="229617"/>
                  <a:pt x="157597" y="228947"/>
                </a:cubicBezTo>
                <a:cubicBezTo>
                  <a:pt x="162147" y="228276"/>
                  <a:pt x="166622" y="227829"/>
                  <a:pt x="171172" y="227456"/>
                </a:cubicBezTo>
                <a:cubicBezTo>
                  <a:pt x="175647" y="227158"/>
                  <a:pt x="180123" y="227009"/>
                  <a:pt x="184673" y="227009"/>
                </a:cubicBezTo>
                <a:close/>
                <a:moveTo>
                  <a:pt x="184638" y="0"/>
                </a:moveTo>
                <a:cubicBezTo>
                  <a:pt x="244994" y="0"/>
                  <a:pt x="301546" y="29424"/>
                  <a:pt x="336088" y="78887"/>
                </a:cubicBezTo>
                <a:cubicBezTo>
                  <a:pt x="370631" y="128350"/>
                  <a:pt x="378763" y="191444"/>
                  <a:pt x="357873" y="248058"/>
                </a:cubicBezTo>
                <a:cubicBezTo>
                  <a:pt x="336461" y="306087"/>
                  <a:pt x="272822" y="336703"/>
                  <a:pt x="262900" y="410227"/>
                </a:cubicBezTo>
                <a:cubicBezTo>
                  <a:pt x="266555" y="409259"/>
                  <a:pt x="270286" y="408365"/>
                  <a:pt x="273941" y="407471"/>
                </a:cubicBezTo>
                <a:cubicBezTo>
                  <a:pt x="280581" y="405757"/>
                  <a:pt x="287370" y="409855"/>
                  <a:pt x="289012" y="416484"/>
                </a:cubicBezTo>
                <a:cubicBezTo>
                  <a:pt x="290653" y="423114"/>
                  <a:pt x="286624" y="429893"/>
                  <a:pt x="279984" y="431532"/>
                </a:cubicBezTo>
                <a:cubicBezTo>
                  <a:pt x="218434" y="446877"/>
                  <a:pt x="156884" y="462222"/>
                  <a:pt x="95334" y="477642"/>
                </a:cubicBezTo>
                <a:cubicBezTo>
                  <a:pt x="88694" y="479281"/>
                  <a:pt x="81905" y="475258"/>
                  <a:pt x="80263" y="468554"/>
                </a:cubicBezTo>
                <a:cubicBezTo>
                  <a:pt x="78622" y="461924"/>
                  <a:pt x="82651" y="455220"/>
                  <a:pt x="89291" y="453507"/>
                </a:cubicBezTo>
                <a:cubicBezTo>
                  <a:pt x="139575" y="440992"/>
                  <a:pt x="189860" y="428403"/>
                  <a:pt x="240145" y="415888"/>
                </a:cubicBezTo>
                <a:cubicBezTo>
                  <a:pt x="238354" y="413132"/>
                  <a:pt x="237757" y="410599"/>
                  <a:pt x="238205" y="407396"/>
                </a:cubicBezTo>
                <a:cubicBezTo>
                  <a:pt x="238876" y="402182"/>
                  <a:pt x="239772" y="397116"/>
                  <a:pt x="240965" y="392051"/>
                </a:cubicBezTo>
                <a:cubicBezTo>
                  <a:pt x="242084" y="387134"/>
                  <a:pt x="243427" y="382367"/>
                  <a:pt x="245069" y="377674"/>
                </a:cubicBezTo>
                <a:cubicBezTo>
                  <a:pt x="246561" y="373130"/>
                  <a:pt x="248277" y="368660"/>
                  <a:pt x="250216" y="364265"/>
                </a:cubicBezTo>
                <a:cubicBezTo>
                  <a:pt x="252007" y="360019"/>
                  <a:pt x="254021" y="355848"/>
                  <a:pt x="256185" y="351751"/>
                </a:cubicBezTo>
                <a:cubicBezTo>
                  <a:pt x="258274" y="347877"/>
                  <a:pt x="260587" y="344004"/>
                  <a:pt x="262900" y="340205"/>
                </a:cubicBezTo>
                <a:cubicBezTo>
                  <a:pt x="265212" y="336554"/>
                  <a:pt x="267600" y="332979"/>
                  <a:pt x="270062" y="329403"/>
                </a:cubicBezTo>
                <a:cubicBezTo>
                  <a:pt x="272449" y="325977"/>
                  <a:pt x="274986" y="322624"/>
                  <a:pt x="277522" y="319347"/>
                </a:cubicBezTo>
                <a:cubicBezTo>
                  <a:pt x="279984" y="316069"/>
                  <a:pt x="282521" y="312941"/>
                  <a:pt x="285058" y="309812"/>
                </a:cubicBezTo>
                <a:cubicBezTo>
                  <a:pt x="287594" y="306758"/>
                  <a:pt x="290056" y="303704"/>
                  <a:pt x="292593" y="300724"/>
                </a:cubicBezTo>
                <a:cubicBezTo>
                  <a:pt x="294906" y="297968"/>
                  <a:pt x="297218" y="295211"/>
                  <a:pt x="299531" y="292530"/>
                </a:cubicBezTo>
                <a:cubicBezTo>
                  <a:pt x="300725" y="291114"/>
                  <a:pt x="301919" y="289699"/>
                  <a:pt x="303038" y="288284"/>
                </a:cubicBezTo>
                <a:cubicBezTo>
                  <a:pt x="305351" y="285528"/>
                  <a:pt x="307663" y="282771"/>
                  <a:pt x="309827" y="279941"/>
                </a:cubicBezTo>
                <a:cubicBezTo>
                  <a:pt x="311990" y="277259"/>
                  <a:pt x="314079" y="274577"/>
                  <a:pt x="316168" y="271821"/>
                </a:cubicBezTo>
                <a:cubicBezTo>
                  <a:pt x="318108" y="269214"/>
                  <a:pt x="320048" y="266532"/>
                  <a:pt x="321838" y="263776"/>
                </a:cubicBezTo>
                <a:cubicBezTo>
                  <a:pt x="323554" y="261169"/>
                  <a:pt x="325270" y="258487"/>
                  <a:pt x="326837" y="255731"/>
                </a:cubicBezTo>
                <a:cubicBezTo>
                  <a:pt x="328329" y="253124"/>
                  <a:pt x="329747" y="250442"/>
                  <a:pt x="331090" y="247686"/>
                </a:cubicBezTo>
                <a:cubicBezTo>
                  <a:pt x="332358" y="245004"/>
                  <a:pt x="333552" y="242248"/>
                  <a:pt x="334596" y="239492"/>
                </a:cubicBezTo>
                <a:cubicBezTo>
                  <a:pt x="352651" y="190550"/>
                  <a:pt x="345563" y="135873"/>
                  <a:pt x="315721" y="93115"/>
                </a:cubicBezTo>
                <a:cubicBezTo>
                  <a:pt x="285804" y="50282"/>
                  <a:pt x="236862" y="24806"/>
                  <a:pt x="184638" y="24806"/>
                </a:cubicBezTo>
                <a:cubicBezTo>
                  <a:pt x="132413" y="24806"/>
                  <a:pt x="83471" y="50282"/>
                  <a:pt x="53554" y="93115"/>
                </a:cubicBezTo>
                <a:cubicBezTo>
                  <a:pt x="23712" y="135873"/>
                  <a:pt x="16624" y="190550"/>
                  <a:pt x="34679" y="239492"/>
                </a:cubicBezTo>
                <a:cubicBezTo>
                  <a:pt x="35425" y="241428"/>
                  <a:pt x="36246" y="243365"/>
                  <a:pt x="37066" y="245302"/>
                </a:cubicBezTo>
                <a:cubicBezTo>
                  <a:pt x="37962" y="247239"/>
                  <a:pt x="38857" y="249175"/>
                  <a:pt x="39827" y="251038"/>
                </a:cubicBezTo>
                <a:cubicBezTo>
                  <a:pt x="40871" y="252975"/>
                  <a:pt x="41916" y="254837"/>
                  <a:pt x="43035" y="256699"/>
                </a:cubicBezTo>
                <a:cubicBezTo>
                  <a:pt x="44154" y="258636"/>
                  <a:pt x="45273" y="260498"/>
                  <a:pt x="46541" y="262361"/>
                </a:cubicBezTo>
                <a:cubicBezTo>
                  <a:pt x="47810" y="264297"/>
                  <a:pt x="49078" y="266234"/>
                  <a:pt x="50421" y="268096"/>
                </a:cubicBezTo>
                <a:cubicBezTo>
                  <a:pt x="51241" y="269288"/>
                  <a:pt x="52062" y="270406"/>
                  <a:pt x="52957" y="271598"/>
                </a:cubicBezTo>
                <a:cubicBezTo>
                  <a:pt x="54375" y="273534"/>
                  <a:pt x="55867" y="275471"/>
                  <a:pt x="57359" y="277333"/>
                </a:cubicBezTo>
                <a:cubicBezTo>
                  <a:pt x="58851" y="279345"/>
                  <a:pt x="60418" y="281281"/>
                  <a:pt x="61985" y="283144"/>
                </a:cubicBezTo>
                <a:cubicBezTo>
                  <a:pt x="63626" y="285155"/>
                  <a:pt x="65267" y="287092"/>
                  <a:pt x="66909" y="289103"/>
                </a:cubicBezTo>
                <a:cubicBezTo>
                  <a:pt x="68774" y="291338"/>
                  <a:pt x="70714" y="293573"/>
                  <a:pt x="72579" y="295882"/>
                </a:cubicBezTo>
                <a:cubicBezTo>
                  <a:pt x="74593" y="298191"/>
                  <a:pt x="76608" y="300575"/>
                  <a:pt x="78547" y="302959"/>
                </a:cubicBezTo>
                <a:cubicBezTo>
                  <a:pt x="80338" y="305119"/>
                  <a:pt x="82128" y="307205"/>
                  <a:pt x="83844" y="309365"/>
                </a:cubicBezTo>
                <a:cubicBezTo>
                  <a:pt x="85635" y="311600"/>
                  <a:pt x="87425" y="313760"/>
                  <a:pt x="89216" y="315995"/>
                </a:cubicBezTo>
                <a:cubicBezTo>
                  <a:pt x="91007" y="318304"/>
                  <a:pt x="92797" y="320613"/>
                  <a:pt x="94513" y="322922"/>
                </a:cubicBezTo>
                <a:cubicBezTo>
                  <a:pt x="96304" y="325306"/>
                  <a:pt x="98020" y="327764"/>
                  <a:pt x="99736" y="330223"/>
                </a:cubicBezTo>
                <a:cubicBezTo>
                  <a:pt x="101526" y="332681"/>
                  <a:pt x="103167" y="335214"/>
                  <a:pt x="104883" y="337821"/>
                </a:cubicBezTo>
                <a:cubicBezTo>
                  <a:pt x="105928" y="339460"/>
                  <a:pt x="106898" y="341024"/>
                  <a:pt x="107868" y="342737"/>
                </a:cubicBezTo>
                <a:cubicBezTo>
                  <a:pt x="109509" y="345419"/>
                  <a:pt x="111076" y="348175"/>
                  <a:pt x="112642" y="350931"/>
                </a:cubicBezTo>
                <a:cubicBezTo>
                  <a:pt x="114135" y="353762"/>
                  <a:pt x="115627" y="356667"/>
                  <a:pt x="116970" y="359572"/>
                </a:cubicBezTo>
                <a:cubicBezTo>
                  <a:pt x="118387" y="362627"/>
                  <a:pt x="119730" y="365681"/>
                  <a:pt x="120998" y="368735"/>
                </a:cubicBezTo>
                <a:cubicBezTo>
                  <a:pt x="122267" y="371938"/>
                  <a:pt x="123386" y="375141"/>
                  <a:pt x="124505" y="378344"/>
                </a:cubicBezTo>
                <a:cubicBezTo>
                  <a:pt x="125549" y="381697"/>
                  <a:pt x="126519" y="385049"/>
                  <a:pt x="127415" y="388401"/>
                </a:cubicBezTo>
                <a:cubicBezTo>
                  <a:pt x="129131" y="395031"/>
                  <a:pt x="125102" y="401809"/>
                  <a:pt x="118462" y="403523"/>
                </a:cubicBezTo>
                <a:cubicBezTo>
                  <a:pt x="111822" y="405236"/>
                  <a:pt x="105033" y="401213"/>
                  <a:pt x="103391" y="394584"/>
                </a:cubicBezTo>
                <a:cubicBezTo>
                  <a:pt x="87276" y="332085"/>
                  <a:pt x="31247" y="301767"/>
                  <a:pt x="11402" y="248058"/>
                </a:cubicBezTo>
                <a:cubicBezTo>
                  <a:pt x="-9488" y="191444"/>
                  <a:pt x="-1356" y="128350"/>
                  <a:pt x="33187" y="78887"/>
                </a:cubicBezTo>
                <a:cubicBezTo>
                  <a:pt x="67729" y="29424"/>
                  <a:pt x="124281" y="0"/>
                  <a:pt x="184638" y="0"/>
                </a:cubicBezTo>
                <a:close/>
              </a:path>
            </a:pathLst>
          </a:custGeom>
          <a:solidFill>
            <a:schemeClr val="accent1">
              <a:lumMod val="75000"/>
              <a:alpha val="100000"/>
            </a:schemeClr>
          </a:solidFill>
        </p:spPr>
      </p:sp>
      <p:sp>
        <p:nvSpPr>
          <p:cNvPr id="6" name="Freeform 6"/>
          <p:cNvSpPr/>
          <p:nvPr/>
        </p:nvSpPr>
        <p:spPr>
          <a:xfrm>
            <a:off x="8503615" y="4081478"/>
            <a:ext cx="334477" cy="307945"/>
          </a:xfrm>
          <a:custGeom>
            <a:avLst/>
            <a:gdLst/>
            <a:ahLst/>
            <a:cxnLst/>
            <a:rect l="l" t="t" r="r" b="b"/>
            <a:pathLst>
              <a:path w="580" h="535">
                <a:moveTo>
                  <a:pt x="164" y="525"/>
                </a:moveTo>
                <a:cubicBezTo>
                  <a:pt x="172" y="534"/>
                  <a:pt x="186" y="535"/>
                  <a:pt x="196" y="526"/>
                </a:cubicBezTo>
                <a:lnTo>
                  <a:pt x="570" y="187"/>
                </a:lnTo>
                <a:cubicBezTo>
                  <a:pt x="579" y="179"/>
                  <a:pt x="580" y="165"/>
                  <a:pt x="572" y="155"/>
                </a:cubicBezTo>
                <a:lnTo>
                  <a:pt x="475" y="49"/>
                </a:lnTo>
                <a:cubicBezTo>
                  <a:pt x="466" y="39"/>
                  <a:pt x="452" y="39"/>
                  <a:pt x="443" y="47"/>
                </a:cubicBezTo>
                <a:lnTo>
                  <a:pt x="124" y="335"/>
                </a:lnTo>
                <a:cubicBezTo>
                  <a:pt x="115" y="344"/>
                  <a:pt x="114" y="358"/>
                  <a:pt x="123" y="367"/>
                </a:cubicBezTo>
                <a:lnTo>
                  <a:pt x="175" y="425"/>
                </a:lnTo>
                <a:cubicBezTo>
                  <a:pt x="183" y="434"/>
                  <a:pt x="198" y="435"/>
                  <a:pt x="207" y="426"/>
                </a:cubicBezTo>
                <a:lnTo>
                  <a:pt x="341" y="305"/>
                </a:lnTo>
                <a:cubicBezTo>
                  <a:pt x="350" y="297"/>
                  <a:pt x="351" y="282"/>
                  <a:pt x="343" y="273"/>
                </a:cubicBezTo>
                <a:lnTo>
                  <a:pt x="327" y="256"/>
                </a:lnTo>
                <a:lnTo>
                  <a:pt x="193" y="378"/>
                </a:lnTo>
                <a:lnTo>
                  <a:pt x="172" y="354"/>
                </a:lnTo>
                <a:lnTo>
                  <a:pt x="457" y="96"/>
                </a:lnTo>
                <a:lnTo>
                  <a:pt x="523" y="169"/>
                </a:lnTo>
                <a:lnTo>
                  <a:pt x="182" y="478"/>
                </a:lnTo>
                <a:lnTo>
                  <a:pt x="58" y="340"/>
                </a:lnTo>
                <a:lnTo>
                  <a:pt x="404" y="26"/>
                </a:lnTo>
                <a:lnTo>
                  <a:pt x="389" y="10"/>
                </a:lnTo>
                <a:cubicBezTo>
                  <a:pt x="380" y="0"/>
                  <a:pt x="366" y="0"/>
                  <a:pt x="357" y="8"/>
                </a:cubicBezTo>
                <a:lnTo>
                  <a:pt x="10" y="322"/>
                </a:lnTo>
                <a:cubicBezTo>
                  <a:pt x="1" y="330"/>
                  <a:pt x="0" y="344"/>
                  <a:pt x="9" y="354"/>
                </a:cubicBezTo>
                <a:lnTo>
                  <a:pt x="164" y="525"/>
                </a:lnTo>
                <a:close/>
              </a:path>
            </a:pathLst>
          </a:custGeom>
          <a:solidFill>
            <a:schemeClr val="accent1">
              <a:lumMod val="75000"/>
              <a:alpha val="100000"/>
            </a:schemeClr>
          </a:solidFill>
        </p:spPr>
      </p:sp>
      <p:sp>
        <p:nvSpPr>
          <p:cNvPr id="7" name="AutoShape 7"/>
          <p:cNvSpPr/>
          <p:nvPr/>
        </p:nvSpPr>
        <p:spPr>
          <a:xfrm>
            <a:off x="8406414" y="2422663"/>
            <a:ext cx="2708275" cy="1383030"/>
          </a:xfrm>
          <a:prstGeom prst="rect">
            <a:avLst/>
          </a:prstGeom>
          <a:noFill/>
        </p:spPr>
        <p:txBody>
          <a:bodyPr vert="horz" wrap="square" lIns="91440" tIns="45720" rIns="91440" bIns="45720" rtlCol="0" anchor="t" anchorCtr="0">
            <a:noAutofit/>
          </a:bodyPr>
          <a:lstStyle/>
          <a:p>
            <a:pPr algn="just">
              <a:lnSpc>
                <a:spcPct val="150000"/>
              </a:lnSpc>
              <a:defRPr/>
            </a:pPr>
            <a:r>
              <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en-US" sz="135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宣传和教育提高群众对血吸虫病的认识。推广使用蚊帐、穿长袖衣服等个人防护措施</a:t>
            </a:r>
            <a:r>
              <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rPr>
              <a:t>。</a:t>
            </a:r>
            <a:endParaRPr lang="en-US" sz="1100" dirty="0"/>
          </a:p>
        </p:txBody>
      </p:sp>
      <p:sp>
        <p:nvSpPr>
          <p:cNvPr id="8" name="AutoShape 8"/>
          <p:cNvSpPr/>
          <p:nvPr/>
        </p:nvSpPr>
        <p:spPr>
          <a:xfrm>
            <a:off x="8901714" y="1901965"/>
            <a:ext cx="2084387" cy="460375"/>
          </a:xfrm>
          <a:prstGeom prst="rect">
            <a:avLst/>
          </a:prstGeom>
          <a:noFill/>
        </p:spPr>
        <p:txBody>
          <a:bodyPr vert="horz" wrap="square" lIns="91440" tIns="45720" rIns="91440" bIns="45720" rtlCol="0" anchor="t" anchorCtr="0">
            <a:noAutofit/>
          </a:bodyPr>
          <a:lstStyle/>
          <a:p>
            <a:pPr algn="ctr">
              <a:lnSpc>
                <a:spcPct val="120000"/>
              </a:lnSpc>
              <a:defRPr/>
            </a:pPr>
            <a:r>
              <a:rPr lang="en-US" sz="1575" b="1">
                <a:solidFill>
                  <a:schemeClr val="accent1">
                    <a:alpha val="100000"/>
                  </a:schemeClr>
                </a:solidFill>
                <a:latin typeface="微软雅黑" panose="020B0503020204020204" charset="-122"/>
                <a:ea typeface="微软雅黑" panose="020B0503020204020204" charset="-122"/>
                <a:cs typeface="微软雅黑" panose="020B0503020204020204" charset="-122"/>
              </a:rPr>
              <a:t>推广卫生习惯</a:t>
            </a:r>
            <a:endParaRPr lang="en-US" sz="1100"/>
          </a:p>
        </p:txBody>
      </p:sp>
      <p:sp>
        <p:nvSpPr>
          <p:cNvPr id="9" name="AutoShape 9"/>
          <p:cNvSpPr/>
          <p:nvPr/>
        </p:nvSpPr>
        <p:spPr>
          <a:xfrm>
            <a:off x="8406414" y="4525963"/>
            <a:ext cx="2708275" cy="1383030"/>
          </a:xfrm>
          <a:prstGeom prst="rect">
            <a:avLst/>
          </a:prstGeom>
          <a:noFill/>
        </p:spPr>
        <p:txBody>
          <a:bodyPr vert="horz" wrap="square" lIns="91440" tIns="45720" rIns="91440" bIns="45720" rtlCol="0" anchor="t" anchorCtr="0">
            <a:noAutofit/>
          </a:bodyPr>
          <a:lstStyle/>
          <a:p>
            <a:pPr algn="just">
              <a:lnSpc>
                <a:spcPct val="150000"/>
              </a:lnSpc>
              <a:defRPr/>
            </a:pPr>
            <a:r>
              <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en-US" sz="135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制定科学合理的粪便处理计划。避免粪便污染耕地和水源。加强粪便处理设施的建设和管理</a:t>
            </a:r>
            <a:r>
              <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rPr>
              <a:t>。</a:t>
            </a:r>
            <a:endParaRPr lang="en-US" sz="1100" dirty="0"/>
          </a:p>
        </p:txBody>
      </p:sp>
      <p:sp>
        <p:nvSpPr>
          <p:cNvPr id="10" name="AutoShape 10"/>
          <p:cNvSpPr/>
          <p:nvPr/>
        </p:nvSpPr>
        <p:spPr>
          <a:xfrm>
            <a:off x="8901714" y="4005263"/>
            <a:ext cx="2084387" cy="460375"/>
          </a:xfrm>
          <a:prstGeom prst="rect">
            <a:avLst/>
          </a:prstGeom>
          <a:noFill/>
        </p:spPr>
        <p:txBody>
          <a:bodyPr vert="horz" wrap="square" lIns="91440" tIns="45720" rIns="91440" bIns="45720" rtlCol="0" anchor="ctr" anchorCtr="0">
            <a:noAutofit/>
          </a:bodyPr>
          <a:lstStyle/>
          <a:p>
            <a:pPr algn="ctr">
              <a:lnSpc>
                <a:spcPct val="120000"/>
              </a:lnSpc>
              <a:defRPr/>
            </a:pPr>
            <a:r>
              <a:rPr lang="en-US" sz="1575" b="1">
                <a:solidFill>
                  <a:schemeClr val="accent1">
                    <a:alpha val="100000"/>
                  </a:schemeClr>
                </a:solidFill>
                <a:latin typeface="微软雅黑" panose="020B0503020204020204" charset="-122"/>
                <a:ea typeface="微软雅黑" panose="020B0503020204020204" charset="-122"/>
                <a:cs typeface="微软雅黑" panose="020B0503020204020204" charset="-122"/>
              </a:rPr>
              <a:t>建立粪便管理制度</a:t>
            </a:r>
            <a:endParaRPr lang="en-US" sz="1100"/>
          </a:p>
        </p:txBody>
      </p:sp>
      <p:grpSp>
        <p:nvGrpSpPr>
          <p:cNvPr id="11" name="Group 11"/>
          <p:cNvGrpSpPr/>
          <p:nvPr/>
        </p:nvGrpSpPr>
        <p:grpSpPr>
          <a:xfrm>
            <a:off x="454963" y="93878"/>
            <a:ext cx="10641129" cy="914400"/>
            <a:chOff x="454963" y="93878"/>
            <a:chExt cx="10641129" cy="914400"/>
          </a:xfrm>
        </p:grpSpPr>
        <p:sp>
          <p:nvSpPr>
            <p:cNvPr id="12" name="AutoShape 12"/>
            <p:cNvSpPr/>
            <p:nvPr/>
          </p:nvSpPr>
          <p:spPr>
            <a:xfrm>
              <a:off x="454963" y="331168"/>
              <a:ext cx="84147" cy="84147"/>
            </a:xfrm>
            <a:prstGeom prst="ellipse">
              <a:avLst/>
            </a:prstGeom>
            <a:solidFill>
              <a:schemeClr val="accent1">
                <a:alpha val="100000"/>
              </a:schemeClr>
            </a:solidFill>
          </p:spPr>
        </p:sp>
        <p:sp>
          <p:nvSpPr>
            <p:cNvPr id="13" name="AutoShape 13"/>
            <p:cNvSpPr/>
            <p:nvPr/>
          </p:nvSpPr>
          <p:spPr>
            <a:xfrm>
              <a:off x="575049" y="337743"/>
              <a:ext cx="78137" cy="78137"/>
            </a:xfrm>
            <a:prstGeom prst="ellipse">
              <a:avLst/>
            </a:prstGeom>
            <a:solidFill>
              <a:schemeClr val="accent1">
                <a:alpha val="80000"/>
              </a:schemeClr>
            </a:solidFill>
          </p:spPr>
        </p:sp>
        <p:sp>
          <p:nvSpPr>
            <p:cNvPr id="14" name="AutoShape 14"/>
            <p:cNvSpPr/>
            <p:nvPr/>
          </p:nvSpPr>
          <p:spPr>
            <a:xfrm>
              <a:off x="689125" y="339460"/>
              <a:ext cx="74704" cy="74704"/>
            </a:xfrm>
            <a:prstGeom prst="ellipse">
              <a:avLst/>
            </a:prstGeom>
            <a:solidFill>
              <a:schemeClr val="accent1">
                <a:alpha val="60000"/>
              </a:schemeClr>
            </a:solidFill>
          </p:spPr>
        </p:sp>
        <p:sp>
          <p:nvSpPr>
            <p:cNvPr id="15" name="AutoShape 15"/>
            <p:cNvSpPr/>
            <p:nvPr/>
          </p:nvSpPr>
          <p:spPr>
            <a:xfrm>
              <a:off x="799768" y="348430"/>
              <a:ext cx="69238" cy="69238"/>
            </a:xfrm>
            <a:prstGeom prst="ellipse">
              <a:avLst/>
            </a:prstGeom>
            <a:solidFill>
              <a:schemeClr val="accent1">
                <a:alpha val="40000"/>
              </a:schemeClr>
            </a:solidFill>
          </p:spPr>
        </p:sp>
        <p:sp>
          <p:nvSpPr>
            <p:cNvPr id="16" name="AutoShape 16"/>
            <p:cNvSpPr/>
            <p:nvPr/>
          </p:nvSpPr>
          <p:spPr>
            <a:xfrm>
              <a:off x="904945" y="344297"/>
              <a:ext cx="65594" cy="65594"/>
            </a:xfrm>
            <a:prstGeom prst="ellipse">
              <a:avLst/>
            </a:prstGeom>
            <a:solidFill>
              <a:schemeClr val="accent1">
                <a:alpha val="20000"/>
              </a:schemeClr>
            </a:solidFill>
          </p:spPr>
        </p:sp>
        <p:sp>
          <p:nvSpPr>
            <p:cNvPr id="17" name="AutoShape 17"/>
            <p:cNvSpPr/>
            <p:nvPr/>
          </p:nvSpPr>
          <p:spPr>
            <a:xfrm>
              <a:off x="454963" y="448942"/>
              <a:ext cx="84147" cy="84147"/>
            </a:xfrm>
            <a:prstGeom prst="ellipse">
              <a:avLst/>
            </a:prstGeom>
            <a:solidFill>
              <a:schemeClr val="accent1">
                <a:alpha val="100000"/>
              </a:schemeClr>
            </a:solidFill>
          </p:spPr>
        </p:sp>
        <p:sp>
          <p:nvSpPr>
            <p:cNvPr id="18" name="AutoShape 18"/>
            <p:cNvSpPr/>
            <p:nvPr/>
          </p:nvSpPr>
          <p:spPr>
            <a:xfrm>
              <a:off x="575049" y="455517"/>
              <a:ext cx="78137" cy="78137"/>
            </a:xfrm>
            <a:prstGeom prst="ellipse">
              <a:avLst/>
            </a:prstGeom>
            <a:solidFill>
              <a:schemeClr val="accent1">
                <a:alpha val="80000"/>
              </a:schemeClr>
            </a:solidFill>
          </p:spPr>
        </p:sp>
        <p:sp>
          <p:nvSpPr>
            <p:cNvPr id="19" name="AutoShape 19"/>
            <p:cNvSpPr/>
            <p:nvPr/>
          </p:nvSpPr>
          <p:spPr>
            <a:xfrm>
              <a:off x="689125" y="457233"/>
              <a:ext cx="74704" cy="74704"/>
            </a:xfrm>
            <a:prstGeom prst="ellipse">
              <a:avLst/>
            </a:prstGeom>
            <a:solidFill>
              <a:schemeClr val="accent1">
                <a:alpha val="60000"/>
              </a:schemeClr>
            </a:solidFill>
          </p:spPr>
        </p:sp>
        <p:sp>
          <p:nvSpPr>
            <p:cNvPr id="20" name="AutoShape 20"/>
            <p:cNvSpPr/>
            <p:nvPr/>
          </p:nvSpPr>
          <p:spPr>
            <a:xfrm>
              <a:off x="799768" y="466203"/>
              <a:ext cx="69238" cy="69238"/>
            </a:xfrm>
            <a:prstGeom prst="ellipse">
              <a:avLst/>
            </a:prstGeom>
            <a:solidFill>
              <a:schemeClr val="accent1">
                <a:alpha val="40000"/>
              </a:schemeClr>
            </a:solidFill>
          </p:spPr>
        </p:sp>
        <p:sp>
          <p:nvSpPr>
            <p:cNvPr id="21" name="AutoShape 21"/>
            <p:cNvSpPr/>
            <p:nvPr/>
          </p:nvSpPr>
          <p:spPr>
            <a:xfrm>
              <a:off x="904945" y="462070"/>
              <a:ext cx="65594" cy="65594"/>
            </a:xfrm>
            <a:prstGeom prst="ellipse">
              <a:avLst/>
            </a:prstGeom>
            <a:solidFill>
              <a:schemeClr val="accent1">
                <a:alpha val="20000"/>
              </a:schemeClr>
            </a:solidFill>
          </p:spPr>
        </p:sp>
        <p:sp>
          <p:nvSpPr>
            <p:cNvPr id="22" name="AutoShape 22"/>
            <p:cNvSpPr/>
            <p:nvPr/>
          </p:nvSpPr>
          <p:spPr>
            <a:xfrm>
              <a:off x="454963" y="566715"/>
              <a:ext cx="84147" cy="84147"/>
            </a:xfrm>
            <a:prstGeom prst="ellipse">
              <a:avLst/>
            </a:prstGeom>
            <a:solidFill>
              <a:schemeClr val="accent1">
                <a:alpha val="100000"/>
              </a:schemeClr>
            </a:solidFill>
          </p:spPr>
        </p:sp>
        <p:sp>
          <p:nvSpPr>
            <p:cNvPr id="23" name="AutoShape 23"/>
            <p:cNvSpPr/>
            <p:nvPr/>
          </p:nvSpPr>
          <p:spPr>
            <a:xfrm>
              <a:off x="575049" y="573291"/>
              <a:ext cx="78137" cy="78137"/>
            </a:xfrm>
            <a:prstGeom prst="ellipse">
              <a:avLst/>
            </a:prstGeom>
            <a:solidFill>
              <a:schemeClr val="accent1">
                <a:alpha val="80000"/>
              </a:schemeClr>
            </a:solidFill>
          </p:spPr>
        </p:sp>
        <p:sp>
          <p:nvSpPr>
            <p:cNvPr id="24" name="AutoShape 24"/>
            <p:cNvSpPr/>
            <p:nvPr/>
          </p:nvSpPr>
          <p:spPr>
            <a:xfrm>
              <a:off x="689125" y="575007"/>
              <a:ext cx="74704" cy="74704"/>
            </a:xfrm>
            <a:prstGeom prst="ellipse">
              <a:avLst/>
            </a:prstGeom>
            <a:solidFill>
              <a:schemeClr val="accent1">
                <a:alpha val="60000"/>
              </a:schemeClr>
            </a:solidFill>
          </p:spPr>
        </p:sp>
        <p:sp>
          <p:nvSpPr>
            <p:cNvPr id="25" name="AutoShape 25"/>
            <p:cNvSpPr/>
            <p:nvPr/>
          </p:nvSpPr>
          <p:spPr>
            <a:xfrm>
              <a:off x="799768" y="583977"/>
              <a:ext cx="69238" cy="69238"/>
            </a:xfrm>
            <a:prstGeom prst="ellipse">
              <a:avLst/>
            </a:prstGeom>
            <a:solidFill>
              <a:schemeClr val="accent1">
                <a:alpha val="40000"/>
              </a:schemeClr>
            </a:solidFill>
          </p:spPr>
        </p:sp>
        <p:sp>
          <p:nvSpPr>
            <p:cNvPr id="26" name="AutoShape 26"/>
            <p:cNvSpPr/>
            <p:nvPr/>
          </p:nvSpPr>
          <p:spPr>
            <a:xfrm>
              <a:off x="904945" y="579844"/>
              <a:ext cx="65594" cy="65594"/>
            </a:xfrm>
            <a:prstGeom prst="ellipse">
              <a:avLst/>
            </a:prstGeom>
            <a:solidFill>
              <a:schemeClr val="accent1">
                <a:alpha val="20000"/>
              </a:schemeClr>
            </a:solidFill>
          </p:spPr>
        </p:sp>
        <p:sp>
          <p:nvSpPr>
            <p:cNvPr id="27" name="AutoShape 27"/>
            <p:cNvSpPr/>
            <p:nvPr/>
          </p:nvSpPr>
          <p:spPr>
            <a:xfrm>
              <a:off x="454963" y="684489"/>
              <a:ext cx="84147" cy="84147"/>
            </a:xfrm>
            <a:prstGeom prst="ellipse">
              <a:avLst/>
            </a:prstGeom>
            <a:solidFill>
              <a:schemeClr val="accent1">
                <a:alpha val="100000"/>
              </a:schemeClr>
            </a:solidFill>
          </p:spPr>
        </p:sp>
        <p:sp>
          <p:nvSpPr>
            <p:cNvPr id="28" name="AutoShape 28"/>
            <p:cNvSpPr/>
            <p:nvPr/>
          </p:nvSpPr>
          <p:spPr>
            <a:xfrm>
              <a:off x="575049" y="691064"/>
              <a:ext cx="78137" cy="78137"/>
            </a:xfrm>
            <a:prstGeom prst="ellipse">
              <a:avLst/>
            </a:prstGeom>
            <a:solidFill>
              <a:schemeClr val="accent1">
                <a:alpha val="80000"/>
              </a:schemeClr>
            </a:solidFill>
          </p:spPr>
        </p:sp>
        <p:sp>
          <p:nvSpPr>
            <p:cNvPr id="29" name="AutoShape 29"/>
            <p:cNvSpPr/>
            <p:nvPr/>
          </p:nvSpPr>
          <p:spPr>
            <a:xfrm>
              <a:off x="689125" y="692781"/>
              <a:ext cx="74704" cy="74704"/>
            </a:xfrm>
            <a:prstGeom prst="ellipse">
              <a:avLst/>
            </a:prstGeom>
            <a:solidFill>
              <a:schemeClr val="accent1">
                <a:alpha val="60000"/>
              </a:schemeClr>
            </a:solidFill>
          </p:spPr>
        </p:sp>
        <p:sp>
          <p:nvSpPr>
            <p:cNvPr id="30" name="AutoShape 30"/>
            <p:cNvSpPr/>
            <p:nvPr/>
          </p:nvSpPr>
          <p:spPr>
            <a:xfrm>
              <a:off x="799768" y="701751"/>
              <a:ext cx="69238" cy="69238"/>
            </a:xfrm>
            <a:prstGeom prst="ellipse">
              <a:avLst/>
            </a:prstGeom>
            <a:solidFill>
              <a:schemeClr val="accent1">
                <a:alpha val="40000"/>
              </a:schemeClr>
            </a:solidFill>
          </p:spPr>
        </p:sp>
        <p:sp>
          <p:nvSpPr>
            <p:cNvPr id="31" name="AutoShape 31"/>
            <p:cNvSpPr/>
            <p:nvPr/>
          </p:nvSpPr>
          <p:spPr>
            <a:xfrm>
              <a:off x="904945" y="697618"/>
              <a:ext cx="65594" cy="65594"/>
            </a:xfrm>
            <a:prstGeom prst="ellipse">
              <a:avLst/>
            </a:prstGeom>
            <a:solidFill>
              <a:schemeClr val="accent1">
                <a:alpha val="20000"/>
              </a:schemeClr>
            </a:solidFill>
          </p:spPr>
        </p:sp>
        <p:sp>
          <p:nvSpPr>
            <p:cNvPr id="32" name="TextBox 32"/>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rPr>
                <a:t>卫生习惯和粪便管理制度的改造</a:t>
              </a:r>
              <a:endPar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3574694" y="1423099"/>
            <a:ext cx="8029575" cy="762000"/>
          </a:xfrm>
          <a:prstGeom prst="rect">
            <a:avLst/>
          </a:prstGeom>
        </p:spPr>
        <p:txBody>
          <a:bodyPr vert="horz" wrap="square" lIns="123825" tIns="123825" rIns="57150" bIns="123825" rtlCol="0" anchor="t" anchorCtr="0">
            <a:spAutoFit/>
          </a:bodyPr>
          <a:lstStyle/>
          <a:p>
            <a:pPr>
              <a:lnSpc>
                <a:spcPct val="140000"/>
              </a:lnSpc>
            </a:pPr>
            <a:r>
              <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rPr>
              <a:t>贫困落后地区的消极应对</a:t>
            </a:r>
            <a:endPar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3" name="AutoShape 3"/>
          <p:cNvSpPr/>
          <p:nvPr/>
        </p:nvSpPr>
        <p:spPr>
          <a:xfrm>
            <a:off x="1250166" y="5955116"/>
            <a:ext cx="701468" cy="122998"/>
          </a:xfrm>
          <a:prstGeom prst="rect">
            <a:avLst/>
          </a:prstGeom>
          <a:solidFill>
            <a:schemeClr val="accent1">
              <a:alpha val="100000"/>
            </a:schemeClr>
          </a:solidFill>
        </p:spPr>
      </p:sp>
      <p:sp>
        <p:nvSpPr>
          <p:cNvPr id="4" name="AutoShape 4"/>
          <p:cNvSpPr/>
          <p:nvPr/>
        </p:nvSpPr>
        <p:spPr>
          <a:xfrm>
            <a:off x="1197254" y="5955116"/>
            <a:ext cx="122998" cy="122998"/>
          </a:xfrm>
          <a:prstGeom prst="ellipse">
            <a:avLst/>
          </a:prstGeom>
          <a:solidFill>
            <a:schemeClr val="accent1">
              <a:alpha val="100000"/>
            </a:schemeClr>
          </a:solidFill>
        </p:spPr>
      </p:sp>
      <p:sp>
        <p:nvSpPr>
          <p:cNvPr id="5" name="AutoShape 5"/>
          <p:cNvSpPr/>
          <p:nvPr/>
        </p:nvSpPr>
        <p:spPr>
          <a:xfrm>
            <a:off x="1880006" y="5955116"/>
            <a:ext cx="122998" cy="122998"/>
          </a:xfrm>
          <a:prstGeom prst="ellipse">
            <a:avLst/>
          </a:prstGeom>
          <a:solidFill>
            <a:schemeClr val="accent1">
              <a:alpha val="100000"/>
            </a:schemeClr>
          </a:solidFill>
        </p:spPr>
      </p:sp>
      <p:cxnSp>
        <p:nvCxnSpPr>
          <p:cNvPr id="6" name="Connector 6"/>
          <p:cNvCxnSpPr/>
          <p:nvPr/>
        </p:nvCxnSpPr>
        <p:spPr>
          <a:xfrm>
            <a:off x="1951634" y="6029346"/>
            <a:ext cx="10254150" cy="0"/>
          </a:xfrm>
          <a:prstGeom prst="line">
            <a:avLst/>
          </a:prstGeom>
          <a:ln w="14288">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sp>
        <p:nvSpPr>
          <p:cNvPr id="7" name="TextBox 7"/>
          <p:cNvSpPr txBox="1"/>
          <p:nvPr/>
        </p:nvSpPr>
        <p:spPr>
          <a:xfrm>
            <a:off x="3574694" y="1913291"/>
            <a:ext cx="7776939" cy="836639"/>
          </a:xfrm>
          <a:prstGeom prst="rect">
            <a:avLst/>
          </a:prstGeom>
        </p:spPr>
        <p:txBody>
          <a:bodyPr vert="horz" wrap="square" lIns="123825" tIns="123825" rIns="57150" bIns="123825" rtlCol="0" anchor="t" anchorCtr="0">
            <a:spAutoFit/>
          </a:bodyPr>
          <a:lstStyle/>
          <a:p>
            <a:pPr>
              <a:lnSpc>
                <a:spcPct val="150000"/>
              </a:lnSpc>
            </a:pPr>
            <a:r>
              <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en-US" sz="135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由于医疗资源和技术支持的缺乏，以及经济发展水平的低下，贫困落后地区的群众往往</a:t>
            </a:r>
            <a:r>
              <a:rPr lang="en-US" sz="1350" b="1"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难以有效</a:t>
            </a:r>
            <a:r>
              <a:rPr lang="en-US" sz="135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参与血防工作，从而产生消极应对的态度</a:t>
            </a:r>
            <a:r>
              <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rPr>
              <a:t>。</a:t>
            </a:r>
            <a:endPar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nvSpPr>
        <p:spPr>
          <a:xfrm>
            <a:off x="1197254" y="3971227"/>
            <a:ext cx="8029575" cy="762000"/>
          </a:xfrm>
          <a:prstGeom prst="rect">
            <a:avLst/>
          </a:prstGeom>
        </p:spPr>
        <p:txBody>
          <a:bodyPr vert="horz" wrap="square" lIns="123825" tIns="123825" rIns="57150" bIns="123825" rtlCol="0" anchor="t" anchorCtr="0">
            <a:spAutoFit/>
          </a:bodyPr>
          <a:lstStyle/>
          <a:p>
            <a:pPr>
              <a:lnSpc>
                <a:spcPct val="140000"/>
              </a:lnSpc>
            </a:pPr>
            <a:r>
              <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rPr>
              <a:t>早期血防工作效果不明显的原因</a:t>
            </a:r>
            <a:endParaRPr lang="en-US" sz="2325"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1197254" y="4461419"/>
            <a:ext cx="7806355" cy="1148263"/>
          </a:xfrm>
          <a:prstGeom prst="rect">
            <a:avLst/>
          </a:prstGeom>
        </p:spPr>
        <p:txBody>
          <a:bodyPr vert="horz" wrap="square" lIns="123825" tIns="123825" rIns="57150" bIns="123825" rtlCol="0" anchor="t" anchorCtr="0">
            <a:spAutoFit/>
          </a:bodyPr>
          <a:lstStyle/>
          <a:p>
            <a:pPr>
              <a:lnSpc>
                <a:spcPct val="150000"/>
              </a:lnSpc>
            </a:pPr>
            <a:r>
              <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rPr>
              <a:t>  这主要源于</a:t>
            </a:r>
            <a:r>
              <a:rPr lang="en-US" sz="1350" b="1" dirty="0">
                <a:solidFill>
                  <a:schemeClr val="dk1">
                    <a:alpha val="100000"/>
                  </a:schemeClr>
                </a:solidFill>
                <a:latin typeface="微软雅黑" panose="020B0503020204020204" charset="-122"/>
                <a:ea typeface="微软雅黑" panose="020B0503020204020204" charset="-122"/>
                <a:cs typeface="微软雅黑" panose="020B0503020204020204" charset="-122"/>
              </a:rPr>
              <a:t>对血吸虫病传播原理的认识不足</a:t>
            </a:r>
            <a:r>
              <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rPr>
              <a:t>，导致预防措施缺乏科学性和精准性。同时，</a:t>
            </a:r>
            <a:r>
              <a:rPr lang="en-US" sz="1350" b="1" dirty="0">
                <a:solidFill>
                  <a:schemeClr val="dk1">
                    <a:alpha val="100000"/>
                  </a:schemeClr>
                </a:solidFill>
                <a:latin typeface="微软雅黑" panose="020B0503020204020204" charset="-122"/>
                <a:ea typeface="微软雅黑" panose="020B0503020204020204" charset="-122"/>
                <a:cs typeface="微软雅黑" panose="020B0503020204020204" charset="-122"/>
              </a:rPr>
              <a:t>技术支持和医疗资源的匮乏，以及群众对血防工作重要性的认识不足和参与度不够</a:t>
            </a:r>
            <a:r>
              <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rPr>
              <a:t>，也是导致效果不明显的重要原因。</a:t>
            </a:r>
            <a:endParaRPr lang="en-US" sz="135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0" name="AutoShape 10"/>
          <p:cNvSpPr/>
          <p:nvPr/>
        </p:nvSpPr>
        <p:spPr>
          <a:xfrm>
            <a:off x="3552256" y="3306002"/>
            <a:ext cx="701468" cy="122998"/>
          </a:xfrm>
          <a:prstGeom prst="rect">
            <a:avLst/>
          </a:prstGeom>
          <a:solidFill>
            <a:schemeClr val="accent1">
              <a:alpha val="100000"/>
            </a:schemeClr>
          </a:solidFill>
        </p:spPr>
      </p:sp>
      <p:sp>
        <p:nvSpPr>
          <p:cNvPr id="11" name="AutoShape 11"/>
          <p:cNvSpPr/>
          <p:nvPr/>
        </p:nvSpPr>
        <p:spPr>
          <a:xfrm>
            <a:off x="3499345" y="3306002"/>
            <a:ext cx="122998" cy="122998"/>
          </a:xfrm>
          <a:prstGeom prst="ellipse">
            <a:avLst/>
          </a:prstGeom>
          <a:solidFill>
            <a:schemeClr val="accent1">
              <a:alpha val="100000"/>
            </a:schemeClr>
          </a:solidFill>
        </p:spPr>
      </p:sp>
      <p:sp>
        <p:nvSpPr>
          <p:cNvPr id="12" name="AutoShape 12"/>
          <p:cNvSpPr/>
          <p:nvPr/>
        </p:nvSpPr>
        <p:spPr>
          <a:xfrm>
            <a:off x="4182096" y="3306002"/>
            <a:ext cx="122998" cy="122998"/>
          </a:xfrm>
          <a:prstGeom prst="ellipse">
            <a:avLst/>
          </a:prstGeom>
          <a:solidFill>
            <a:schemeClr val="accent1">
              <a:alpha val="100000"/>
            </a:schemeClr>
          </a:solidFill>
        </p:spPr>
      </p:sp>
      <p:cxnSp>
        <p:nvCxnSpPr>
          <p:cNvPr id="13" name="Connector 13"/>
          <p:cNvCxnSpPr/>
          <p:nvPr/>
        </p:nvCxnSpPr>
        <p:spPr>
          <a:xfrm>
            <a:off x="4253725" y="3380232"/>
            <a:ext cx="10254150" cy="0"/>
          </a:xfrm>
          <a:prstGeom prst="line">
            <a:avLst/>
          </a:prstGeom>
          <a:ln w="14288">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grpSp>
        <p:nvGrpSpPr>
          <p:cNvPr id="14" name="Group 14"/>
          <p:cNvGrpSpPr/>
          <p:nvPr/>
        </p:nvGrpSpPr>
        <p:grpSpPr>
          <a:xfrm>
            <a:off x="454963" y="93878"/>
            <a:ext cx="10641129" cy="914400"/>
            <a:chOff x="454963" y="93878"/>
            <a:chExt cx="10641129" cy="914400"/>
          </a:xfrm>
        </p:grpSpPr>
        <p:sp>
          <p:nvSpPr>
            <p:cNvPr id="15" name="AutoShape 15"/>
            <p:cNvSpPr/>
            <p:nvPr/>
          </p:nvSpPr>
          <p:spPr>
            <a:xfrm>
              <a:off x="454963" y="331168"/>
              <a:ext cx="84147" cy="84147"/>
            </a:xfrm>
            <a:prstGeom prst="ellipse">
              <a:avLst/>
            </a:prstGeom>
            <a:solidFill>
              <a:schemeClr val="accent1">
                <a:alpha val="100000"/>
              </a:schemeClr>
            </a:solidFill>
          </p:spPr>
        </p:sp>
        <p:sp>
          <p:nvSpPr>
            <p:cNvPr id="16" name="AutoShape 16"/>
            <p:cNvSpPr/>
            <p:nvPr/>
          </p:nvSpPr>
          <p:spPr>
            <a:xfrm>
              <a:off x="575049" y="337743"/>
              <a:ext cx="78137" cy="78137"/>
            </a:xfrm>
            <a:prstGeom prst="ellipse">
              <a:avLst/>
            </a:prstGeom>
            <a:solidFill>
              <a:schemeClr val="accent1">
                <a:alpha val="80000"/>
              </a:schemeClr>
            </a:solidFill>
          </p:spPr>
        </p:sp>
        <p:sp>
          <p:nvSpPr>
            <p:cNvPr id="17" name="AutoShape 17"/>
            <p:cNvSpPr/>
            <p:nvPr/>
          </p:nvSpPr>
          <p:spPr>
            <a:xfrm>
              <a:off x="689125" y="339460"/>
              <a:ext cx="74704" cy="74704"/>
            </a:xfrm>
            <a:prstGeom prst="ellipse">
              <a:avLst/>
            </a:prstGeom>
            <a:solidFill>
              <a:schemeClr val="accent1">
                <a:alpha val="60000"/>
              </a:schemeClr>
            </a:solidFill>
          </p:spPr>
        </p:sp>
        <p:sp>
          <p:nvSpPr>
            <p:cNvPr id="18" name="AutoShape 18"/>
            <p:cNvSpPr/>
            <p:nvPr/>
          </p:nvSpPr>
          <p:spPr>
            <a:xfrm>
              <a:off x="799768" y="348430"/>
              <a:ext cx="69238" cy="69238"/>
            </a:xfrm>
            <a:prstGeom prst="ellipse">
              <a:avLst/>
            </a:prstGeom>
            <a:solidFill>
              <a:schemeClr val="accent1">
                <a:alpha val="40000"/>
              </a:schemeClr>
            </a:solidFill>
          </p:spPr>
        </p:sp>
        <p:sp>
          <p:nvSpPr>
            <p:cNvPr id="19" name="AutoShape 19"/>
            <p:cNvSpPr/>
            <p:nvPr/>
          </p:nvSpPr>
          <p:spPr>
            <a:xfrm>
              <a:off x="904945" y="344297"/>
              <a:ext cx="65594" cy="65594"/>
            </a:xfrm>
            <a:prstGeom prst="ellipse">
              <a:avLst/>
            </a:prstGeom>
            <a:solidFill>
              <a:schemeClr val="accent1">
                <a:alpha val="20000"/>
              </a:schemeClr>
            </a:solidFill>
          </p:spPr>
        </p:sp>
        <p:sp>
          <p:nvSpPr>
            <p:cNvPr id="20" name="AutoShape 20"/>
            <p:cNvSpPr/>
            <p:nvPr/>
          </p:nvSpPr>
          <p:spPr>
            <a:xfrm>
              <a:off x="454963" y="448942"/>
              <a:ext cx="84147" cy="84147"/>
            </a:xfrm>
            <a:prstGeom prst="ellipse">
              <a:avLst/>
            </a:prstGeom>
            <a:solidFill>
              <a:schemeClr val="accent1">
                <a:alpha val="100000"/>
              </a:schemeClr>
            </a:solidFill>
          </p:spPr>
        </p:sp>
        <p:sp>
          <p:nvSpPr>
            <p:cNvPr id="21" name="AutoShape 21"/>
            <p:cNvSpPr/>
            <p:nvPr/>
          </p:nvSpPr>
          <p:spPr>
            <a:xfrm>
              <a:off x="575049" y="455517"/>
              <a:ext cx="78137" cy="78137"/>
            </a:xfrm>
            <a:prstGeom prst="ellipse">
              <a:avLst/>
            </a:prstGeom>
            <a:solidFill>
              <a:schemeClr val="accent1">
                <a:alpha val="80000"/>
              </a:schemeClr>
            </a:solidFill>
          </p:spPr>
        </p:sp>
        <p:sp>
          <p:nvSpPr>
            <p:cNvPr id="22" name="AutoShape 22"/>
            <p:cNvSpPr/>
            <p:nvPr/>
          </p:nvSpPr>
          <p:spPr>
            <a:xfrm>
              <a:off x="689125" y="457233"/>
              <a:ext cx="74704" cy="74704"/>
            </a:xfrm>
            <a:prstGeom prst="ellipse">
              <a:avLst/>
            </a:prstGeom>
            <a:solidFill>
              <a:schemeClr val="accent1">
                <a:alpha val="60000"/>
              </a:schemeClr>
            </a:solidFill>
          </p:spPr>
        </p:sp>
        <p:sp>
          <p:nvSpPr>
            <p:cNvPr id="23" name="AutoShape 23"/>
            <p:cNvSpPr/>
            <p:nvPr/>
          </p:nvSpPr>
          <p:spPr>
            <a:xfrm>
              <a:off x="799768" y="466203"/>
              <a:ext cx="69238" cy="69238"/>
            </a:xfrm>
            <a:prstGeom prst="ellipse">
              <a:avLst/>
            </a:prstGeom>
            <a:solidFill>
              <a:schemeClr val="accent1">
                <a:alpha val="40000"/>
              </a:schemeClr>
            </a:solidFill>
          </p:spPr>
        </p:sp>
        <p:sp>
          <p:nvSpPr>
            <p:cNvPr id="24" name="AutoShape 24"/>
            <p:cNvSpPr/>
            <p:nvPr/>
          </p:nvSpPr>
          <p:spPr>
            <a:xfrm>
              <a:off x="904945" y="462070"/>
              <a:ext cx="65594" cy="65594"/>
            </a:xfrm>
            <a:prstGeom prst="ellipse">
              <a:avLst/>
            </a:prstGeom>
            <a:solidFill>
              <a:schemeClr val="accent1">
                <a:alpha val="20000"/>
              </a:schemeClr>
            </a:solidFill>
          </p:spPr>
        </p:sp>
        <p:sp>
          <p:nvSpPr>
            <p:cNvPr id="25" name="AutoShape 25"/>
            <p:cNvSpPr/>
            <p:nvPr/>
          </p:nvSpPr>
          <p:spPr>
            <a:xfrm>
              <a:off x="454963" y="566715"/>
              <a:ext cx="84147" cy="84147"/>
            </a:xfrm>
            <a:prstGeom prst="ellipse">
              <a:avLst/>
            </a:prstGeom>
            <a:solidFill>
              <a:schemeClr val="accent1">
                <a:alpha val="100000"/>
              </a:schemeClr>
            </a:solidFill>
          </p:spPr>
        </p:sp>
        <p:sp>
          <p:nvSpPr>
            <p:cNvPr id="26" name="AutoShape 26"/>
            <p:cNvSpPr/>
            <p:nvPr/>
          </p:nvSpPr>
          <p:spPr>
            <a:xfrm>
              <a:off x="575049" y="573291"/>
              <a:ext cx="78137" cy="78137"/>
            </a:xfrm>
            <a:prstGeom prst="ellipse">
              <a:avLst/>
            </a:prstGeom>
            <a:solidFill>
              <a:schemeClr val="accent1">
                <a:alpha val="80000"/>
              </a:schemeClr>
            </a:solidFill>
          </p:spPr>
        </p:sp>
        <p:sp>
          <p:nvSpPr>
            <p:cNvPr id="27" name="AutoShape 27"/>
            <p:cNvSpPr/>
            <p:nvPr/>
          </p:nvSpPr>
          <p:spPr>
            <a:xfrm>
              <a:off x="689125" y="575007"/>
              <a:ext cx="74704" cy="74704"/>
            </a:xfrm>
            <a:prstGeom prst="ellipse">
              <a:avLst/>
            </a:prstGeom>
            <a:solidFill>
              <a:schemeClr val="accent1">
                <a:alpha val="60000"/>
              </a:schemeClr>
            </a:solidFill>
          </p:spPr>
        </p:sp>
        <p:sp>
          <p:nvSpPr>
            <p:cNvPr id="28" name="AutoShape 28"/>
            <p:cNvSpPr/>
            <p:nvPr/>
          </p:nvSpPr>
          <p:spPr>
            <a:xfrm>
              <a:off x="799768" y="583977"/>
              <a:ext cx="69238" cy="69238"/>
            </a:xfrm>
            <a:prstGeom prst="ellipse">
              <a:avLst/>
            </a:prstGeom>
            <a:solidFill>
              <a:schemeClr val="accent1">
                <a:alpha val="40000"/>
              </a:schemeClr>
            </a:solidFill>
          </p:spPr>
        </p:sp>
        <p:sp>
          <p:nvSpPr>
            <p:cNvPr id="29" name="AutoShape 29"/>
            <p:cNvSpPr/>
            <p:nvPr/>
          </p:nvSpPr>
          <p:spPr>
            <a:xfrm>
              <a:off x="904945" y="579844"/>
              <a:ext cx="65594" cy="65594"/>
            </a:xfrm>
            <a:prstGeom prst="ellipse">
              <a:avLst/>
            </a:prstGeom>
            <a:solidFill>
              <a:schemeClr val="accent1">
                <a:alpha val="20000"/>
              </a:schemeClr>
            </a:solidFill>
          </p:spPr>
        </p:sp>
        <p:sp>
          <p:nvSpPr>
            <p:cNvPr id="30" name="AutoShape 30"/>
            <p:cNvSpPr/>
            <p:nvPr/>
          </p:nvSpPr>
          <p:spPr>
            <a:xfrm>
              <a:off x="454963" y="684489"/>
              <a:ext cx="84147" cy="84147"/>
            </a:xfrm>
            <a:prstGeom prst="ellipse">
              <a:avLst/>
            </a:prstGeom>
            <a:solidFill>
              <a:schemeClr val="accent1">
                <a:alpha val="100000"/>
              </a:schemeClr>
            </a:solidFill>
          </p:spPr>
        </p:sp>
        <p:sp>
          <p:nvSpPr>
            <p:cNvPr id="31" name="AutoShape 31"/>
            <p:cNvSpPr/>
            <p:nvPr/>
          </p:nvSpPr>
          <p:spPr>
            <a:xfrm>
              <a:off x="575049" y="691064"/>
              <a:ext cx="78137" cy="78137"/>
            </a:xfrm>
            <a:prstGeom prst="ellipse">
              <a:avLst/>
            </a:prstGeom>
            <a:solidFill>
              <a:schemeClr val="accent1">
                <a:alpha val="80000"/>
              </a:schemeClr>
            </a:solidFill>
          </p:spPr>
        </p:sp>
        <p:sp>
          <p:nvSpPr>
            <p:cNvPr id="32" name="AutoShape 32"/>
            <p:cNvSpPr/>
            <p:nvPr/>
          </p:nvSpPr>
          <p:spPr>
            <a:xfrm>
              <a:off x="689125" y="692781"/>
              <a:ext cx="74704" cy="74704"/>
            </a:xfrm>
            <a:prstGeom prst="ellipse">
              <a:avLst/>
            </a:prstGeom>
            <a:solidFill>
              <a:schemeClr val="accent1">
                <a:alpha val="60000"/>
              </a:schemeClr>
            </a:solidFill>
          </p:spPr>
        </p:sp>
        <p:sp>
          <p:nvSpPr>
            <p:cNvPr id="33" name="AutoShape 33"/>
            <p:cNvSpPr/>
            <p:nvPr/>
          </p:nvSpPr>
          <p:spPr>
            <a:xfrm>
              <a:off x="799768" y="701751"/>
              <a:ext cx="69238" cy="69238"/>
            </a:xfrm>
            <a:prstGeom prst="ellipse">
              <a:avLst/>
            </a:prstGeom>
            <a:solidFill>
              <a:schemeClr val="accent1">
                <a:alpha val="40000"/>
              </a:schemeClr>
            </a:solidFill>
          </p:spPr>
        </p:sp>
        <p:sp>
          <p:nvSpPr>
            <p:cNvPr id="34" name="AutoShape 34"/>
            <p:cNvSpPr/>
            <p:nvPr/>
          </p:nvSpPr>
          <p:spPr>
            <a:xfrm>
              <a:off x="904945" y="697618"/>
              <a:ext cx="65594" cy="65594"/>
            </a:xfrm>
            <a:prstGeom prst="ellipse">
              <a:avLst/>
            </a:prstGeom>
            <a:solidFill>
              <a:schemeClr val="accent1">
                <a:alpha val="20000"/>
              </a:schemeClr>
            </a:solidFill>
          </p:spPr>
        </p:sp>
        <p:sp>
          <p:nvSpPr>
            <p:cNvPr id="35" name="TextBox 35"/>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rPr>
                <a:t>贫困落后地区的消极应对与效果不明显</a:t>
              </a:r>
              <a:endParaRPr lang="en-US" sz="3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sld>
</file>

<file path=ppt/tags/tag1.xml><?xml version="1.0" encoding="utf-8"?>
<p:tagLst xmlns:p="http://schemas.openxmlformats.org/presentationml/2006/main">
  <p:tag name="KSO_WPP_MARK_KEY" val="7f1ab2a3-548c-4df4-a3bf-f154fe2db9ef"/>
  <p:tag name="COMMONDATA" val="eyJoZGlkIjoiN2E2ZTg0MGFmY2EzNWM5ZjQyN2Y5MWEzYzFjNTlkYzIifQ=="/>
</p:tagLst>
</file>

<file path=ppt/theme/theme1.xml><?xml version="1.0" encoding="utf-8"?>
<a:theme xmlns:a="http://schemas.openxmlformats.org/drawingml/2006/main" name="Office Theme">
  <a:themeElements>
    <a:clrScheme name="Office">
      <a:dk1>
        <a:srgbClr val="000000"/>
      </a:dk1>
      <a:lt1>
        <a:srgbClr val="FFF6F0"/>
      </a:lt1>
      <a:dk2>
        <a:srgbClr val="380E00"/>
      </a:dk2>
      <a:lt2>
        <a:srgbClr val="FFFFFF"/>
      </a:lt2>
      <a:accent1>
        <a:srgbClr val="EB554D"/>
      </a:accent1>
      <a:accent2>
        <a:srgbClr val="F35735"/>
      </a:accent2>
      <a:accent3>
        <a:srgbClr val="CB3600"/>
      </a:accent3>
      <a:accent4>
        <a:srgbClr val="F25E96"/>
      </a:accent4>
      <a:accent5>
        <a:srgbClr val="FF7185"/>
      </a:accent5>
      <a:accent6>
        <a:srgbClr val="F6C462"/>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3148</Words>
  <Application>WPS 演示</Application>
  <PresentationFormat>宽屏</PresentationFormat>
  <Paragraphs>236</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宋体</vt:lpstr>
      <vt:lpstr>Wingdings</vt:lpstr>
      <vt:lpstr>微软雅黑</vt:lpstr>
      <vt:lpstr>Arial</vt:lpstr>
      <vt:lpstr>Calibri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骆天齐</cp:lastModifiedBy>
  <cp:revision>14</cp:revision>
  <dcterms:created xsi:type="dcterms:W3CDTF">2006-08-16T00:00:00Z</dcterms:created>
  <dcterms:modified xsi:type="dcterms:W3CDTF">2024-03-31T14:07:34Z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A6BBF554FFD34CA2944745D9E52120F3</vt:lpwstr>
  </property>
  <property fmtid="{D5CDD505-2E9C-101B-9397-08002B2CF9AE}" pid="3" name="KSOProductBuildVer">
    <vt:lpwstr>2052-11.1.0.12165</vt:lpwstr>
  </property>
</Properties>
</file>