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lynas/Kotlin-Presentation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kotlinlang.org" TargetMode="External"/><Relationship Id="rId3" Type="http://schemas.openxmlformats.org/officeDocument/2006/relationships/hyperlink" Target="http://try.kotlinlang.org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otlin"/>
          <p:cNvSpPr txBox="1"/>
          <p:nvPr>
            <p:ph type="ctrTitle"/>
          </p:nvPr>
        </p:nvSpPr>
        <p:spPr>
          <a:xfrm>
            <a:off x="12827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1"/>
            <a:r>
              <a:t>Kotlin</a:t>
            </a:r>
          </a:p>
        </p:txBody>
      </p:sp>
      <p:sp>
        <p:nvSpPr>
          <p:cNvPr id="120" name="For Happy Develop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Happy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val person2 = Person(name = &quot;Sazzad&quot;, id = 2)"/>
          <p:cNvSpPr txBox="1"/>
          <p:nvPr>
            <p:ph type="title"/>
          </p:nvPr>
        </p:nvSpPr>
        <p:spPr>
          <a:xfrm>
            <a:off x="355600" y="5186759"/>
            <a:ext cx="12293600" cy="1235572"/>
          </a:xfrm>
          <a:prstGeom prst="rect">
            <a:avLst/>
          </a:prstGeom>
        </p:spPr>
        <p:txBody>
          <a:bodyPr anchor="t"/>
          <a:lstStyle>
            <a:lvl1pPr algn="l">
              <a:defRPr sz="3600"/>
            </a:lvl1pPr>
          </a:lstStyle>
          <a:p>
            <a:pPr/>
            <a:r>
              <a:t>val person2 = Person(name = "Sazzad", id = 2)</a:t>
            </a:r>
          </a:p>
        </p:txBody>
      </p:sp>
      <p:sp>
        <p:nvSpPr>
          <p:cNvPr id="151" name="Creating Object"/>
          <p:cNvSpPr txBox="1"/>
          <p:nvPr/>
        </p:nvSpPr>
        <p:spPr>
          <a:xfrm>
            <a:off x="444500" y="498673"/>
            <a:ext cx="12293600" cy="1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Creating Object</a:t>
            </a:r>
          </a:p>
        </p:txBody>
      </p:sp>
      <p:sp>
        <p:nvSpPr>
          <p:cNvPr id="152" name="data class Person(var id: Int, var name:String)"/>
          <p:cNvSpPr txBox="1"/>
          <p:nvPr/>
        </p:nvSpPr>
        <p:spPr>
          <a:xfrm>
            <a:off x="366395" y="1771930"/>
            <a:ext cx="11295400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 class Person(var id: Int, var name:String)</a:t>
            </a:r>
          </a:p>
        </p:txBody>
      </p:sp>
      <p:sp>
        <p:nvSpPr>
          <p:cNvPr id="153" name="val person = Person(1, “Sazzad&quot;)"/>
          <p:cNvSpPr txBox="1"/>
          <p:nvPr/>
        </p:nvSpPr>
        <p:spPr>
          <a:xfrm>
            <a:off x="315595" y="3715030"/>
            <a:ext cx="11836093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 person = Person(1, “Sazzad")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 class Person(var id: Int=0, var name:String=“”)…"/>
          <p:cNvSpPr txBox="1"/>
          <p:nvPr>
            <p:ph type="ctrTitle"/>
          </p:nvPr>
        </p:nvSpPr>
        <p:spPr>
          <a:xfrm>
            <a:off x="908000" y="2516162"/>
            <a:ext cx="11188800" cy="2682082"/>
          </a:xfrm>
          <a:prstGeom prst="rect">
            <a:avLst/>
          </a:prstGeom>
        </p:spPr>
        <p:txBody>
          <a:bodyPr anchor="t"/>
          <a:lstStyle/>
          <a:p>
            <a:pPr algn="l">
              <a:defRPr sz="3600"/>
            </a:pPr>
            <a:r>
              <a:t>data class Person(var id: Int=0, var name:String=“”)</a:t>
            </a:r>
          </a:p>
          <a:p>
            <a:pPr lvl="3" algn="l">
              <a:defRPr sz="3600"/>
            </a:pPr>
          </a:p>
          <a:p>
            <a:pPr algn="l">
              <a:defRPr sz="3600"/>
            </a:pPr>
            <a:r>
              <a:t>val person = Person()</a:t>
            </a:r>
          </a:p>
          <a:p>
            <a:pPr algn="l">
              <a:defRPr sz="3600"/>
            </a:pPr>
            <a:r>
              <a:t>person.id = 10</a:t>
            </a:r>
          </a:p>
        </p:txBody>
      </p:sp>
      <p:sp>
        <p:nvSpPr>
          <p:cNvPr id="156" name="Default Parameter"/>
          <p:cNvSpPr txBox="1"/>
          <p:nvPr/>
        </p:nvSpPr>
        <p:spPr>
          <a:xfrm>
            <a:off x="1270000" y="292100"/>
            <a:ext cx="10464800" cy="155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7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Default Parameter</a:t>
            </a:r>
          </a:p>
        </p:txBody>
      </p:sp>
      <p:sp>
        <p:nvSpPr>
          <p:cNvPr id="157" name="val person2 = person.copy()…"/>
          <p:cNvSpPr txBox="1"/>
          <p:nvPr/>
        </p:nvSpPr>
        <p:spPr>
          <a:xfrm>
            <a:off x="784919" y="6063059"/>
            <a:ext cx="11434962" cy="1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pPr>
            <a:r>
              <a:t>val person2 = person.copy()</a:t>
            </a:r>
          </a:p>
          <a:p>
            <a: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pPr>
            <a:r>
              <a:t>val person3 = person.copy(id=20)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un printPersonName(name: String) {…"/>
          <p:cNvSpPr txBox="1"/>
          <p:nvPr>
            <p:ph type="title"/>
          </p:nvPr>
        </p:nvSpPr>
        <p:spPr>
          <a:xfrm>
            <a:off x="889000" y="6813946"/>
            <a:ext cx="10464800" cy="2480172"/>
          </a:xfrm>
          <a:prstGeom prst="rect">
            <a:avLst/>
          </a:prstGeom>
        </p:spPr>
        <p:txBody>
          <a:bodyPr anchor="t"/>
          <a:lstStyle/>
          <a:p>
            <a:pPr algn="l">
              <a:defRPr sz="2400"/>
            </a:pPr>
            <a:r>
              <a:t>fun printPersonName(name: String) {</a:t>
            </a:r>
          </a:p>
          <a:p>
            <a:pPr algn="l">
              <a:defRPr sz="2400"/>
            </a:pPr>
            <a:r>
              <a:t>    println(name)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60" name="Null Safety"/>
          <p:cNvSpPr txBox="1"/>
          <p:nvPr/>
        </p:nvSpPr>
        <p:spPr>
          <a:xfrm>
            <a:off x="1270000" y="241300"/>
            <a:ext cx="10464800" cy="1529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Null Safety</a:t>
            </a:r>
          </a:p>
        </p:txBody>
      </p:sp>
      <p:sp>
        <p:nvSpPr>
          <p:cNvPr id="161" name="fun personJava(person: Person?) {…"/>
          <p:cNvSpPr txBox="1"/>
          <p:nvPr/>
        </p:nvSpPr>
        <p:spPr>
          <a:xfrm>
            <a:off x="889000" y="2630685"/>
            <a:ext cx="10464800" cy="248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fun personJava(person: Person?)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if (person?.name != null)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printPersonName(person.name)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}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ction / Method"/>
          <p:cNvSpPr txBox="1"/>
          <p:nvPr/>
        </p:nvSpPr>
        <p:spPr>
          <a:xfrm>
            <a:off x="1638300" y="206226"/>
            <a:ext cx="10464800" cy="776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Function / Method</a:t>
            </a:r>
          </a:p>
        </p:txBody>
      </p:sp>
      <p:sp>
        <p:nvSpPr>
          <p:cNvPr id="164" name="fun printMe(name: String) {…"/>
          <p:cNvSpPr txBox="1"/>
          <p:nvPr/>
        </p:nvSpPr>
        <p:spPr>
          <a:xfrm>
            <a:off x="1270000" y="1044426"/>
            <a:ext cx="10464800" cy="111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8254">
              <a:defRPr b="0" sz="2088">
                <a:latin typeface="+mn-lt"/>
                <a:ea typeface="+mn-ea"/>
                <a:cs typeface="+mn-cs"/>
                <a:sym typeface="Helvetica Neue Medium"/>
              </a:defRPr>
            </a:pPr>
            <a:r>
              <a:t>fun printMe(name: String) {</a:t>
            </a:r>
          </a:p>
          <a:p>
            <a:pPr algn="l" defTabSz="508254">
              <a:defRPr b="0" sz="2088">
                <a:latin typeface="+mn-lt"/>
                <a:ea typeface="+mn-ea"/>
                <a:cs typeface="+mn-cs"/>
                <a:sym typeface="Helvetica Neue Medium"/>
              </a:defRPr>
            </a:pPr>
            <a:r>
              <a:t>    println(name)</a:t>
            </a:r>
          </a:p>
          <a:p>
            <a:pPr algn="l" defTabSz="508254">
              <a:defRPr b="0" sz="2088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  <p:sp>
        <p:nvSpPr>
          <p:cNvPr id="165" name="fun addNumbers(num1:Int, num2:Int) : Int {…"/>
          <p:cNvSpPr txBox="1"/>
          <p:nvPr/>
        </p:nvSpPr>
        <p:spPr>
          <a:xfrm>
            <a:off x="1270000" y="2911183"/>
            <a:ext cx="10464800" cy="1112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8254">
              <a:defRPr b="0" sz="2088">
                <a:latin typeface="+mn-lt"/>
                <a:ea typeface="+mn-ea"/>
                <a:cs typeface="+mn-cs"/>
                <a:sym typeface="Helvetica Neue Medium"/>
              </a:defRPr>
            </a:pPr>
            <a:r>
              <a:t>fun addNumbers(num1:Int, num2:Int) : Int {</a:t>
            </a:r>
          </a:p>
          <a:p>
            <a:pPr algn="l" defTabSz="508254">
              <a:defRPr b="0" sz="2088">
                <a:latin typeface="+mn-lt"/>
                <a:ea typeface="+mn-ea"/>
                <a:cs typeface="+mn-cs"/>
                <a:sym typeface="Helvetica Neue Medium"/>
              </a:defRPr>
            </a:pPr>
            <a:r>
              <a:t>    return num1 + num2</a:t>
            </a:r>
          </a:p>
          <a:p>
            <a:pPr algn="l" defTabSz="508254">
              <a:defRPr b="0" sz="2088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  <p:sp>
        <p:nvSpPr>
          <p:cNvPr id="166" name="fun addNumbers(num1:Int, num2:Int) = num1 + num2"/>
          <p:cNvSpPr txBox="1"/>
          <p:nvPr/>
        </p:nvSpPr>
        <p:spPr>
          <a:xfrm>
            <a:off x="1270000" y="4777940"/>
            <a:ext cx="10464800" cy="1112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fun addNumbers(num1:Int, num2:Int) = num1 + num2</a:t>
            </a:r>
          </a:p>
        </p:txBody>
      </p:sp>
      <p:sp>
        <p:nvSpPr>
          <p:cNvPr id="167" name="fun unlimited(vararg numbers: Int) {…"/>
          <p:cNvSpPr txBox="1"/>
          <p:nvPr/>
        </p:nvSpPr>
        <p:spPr>
          <a:xfrm>
            <a:off x="1181100" y="6492155"/>
            <a:ext cx="10464800" cy="2363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fun unlimited(vararg numbers: Int)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for (number in numbers)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}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unlimited(1,2,3,4)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2"/>
      <p:bldP build="whole" bldLvl="1" animBg="1" rev="0" advAuto="0" spid="165" grpId="1"/>
      <p:bldP build="whole" bldLvl="1" animBg="1" rev="0" advAuto="0" spid="167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un testPair() : Pair&lt;Int, Int&gt;{…"/>
          <p:cNvSpPr txBox="1"/>
          <p:nvPr>
            <p:ph type="title"/>
          </p:nvPr>
        </p:nvSpPr>
        <p:spPr>
          <a:xfrm>
            <a:off x="1638300" y="1573609"/>
            <a:ext cx="10464800" cy="1273771"/>
          </a:xfrm>
          <a:prstGeom prst="rect">
            <a:avLst/>
          </a:prstGeom>
        </p:spPr>
        <p:txBody>
          <a:bodyPr anchor="t"/>
          <a:lstStyle/>
          <a:p>
            <a:pPr algn="l">
              <a:defRPr sz="2400"/>
            </a:pPr>
            <a:r>
              <a:t>fun testPair() : Pair&lt;Int, Int&gt;{ </a:t>
            </a:r>
          </a:p>
          <a:p>
            <a:pPr algn="l">
              <a:defRPr sz="2400"/>
            </a:pPr>
            <a:r>
              <a:t>    return Pair(1,2)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70" name="Function / Method"/>
          <p:cNvSpPr txBox="1"/>
          <p:nvPr/>
        </p:nvSpPr>
        <p:spPr>
          <a:xfrm>
            <a:off x="1638300" y="206226"/>
            <a:ext cx="10464800" cy="776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Function / Method</a:t>
            </a:r>
          </a:p>
        </p:txBody>
      </p:sp>
      <p:sp>
        <p:nvSpPr>
          <p:cNvPr id="171" name="val list = listOf(Pair(&quot;dhaka&quot;, &quot;Bangladesh&quot;), &quot;delli&quot; to &quot;india&quot;)…"/>
          <p:cNvSpPr txBox="1"/>
          <p:nvPr/>
        </p:nvSpPr>
        <p:spPr>
          <a:xfrm>
            <a:off x="1536700" y="6145609"/>
            <a:ext cx="9258251" cy="290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val list = listOf(Pair("dhaka", "Bangladesh"), "delli" to "india")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for (item in list) {</a:t>
            </a:r>
          </a:p>
          <a:p>
            <a:pPr lvl="2"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println(item.first)</a:t>
            </a:r>
          </a:p>
          <a:p>
            <a:pPr lvl="2"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println(item.second)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  <p:sp>
        <p:nvSpPr>
          <p:cNvPr id="172" name="for ((city, country) in list) {…"/>
          <p:cNvSpPr txBox="1"/>
          <p:nvPr/>
        </p:nvSpPr>
        <p:spPr>
          <a:xfrm>
            <a:off x="7213600" y="7136209"/>
            <a:ext cx="3866605" cy="1645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for ((city, country) in list)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  <p:sp>
        <p:nvSpPr>
          <p:cNvPr id="173" name="fun testTriple() : Triple&lt;String, String, Int&gt;{…"/>
          <p:cNvSpPr txBox="1"/>
          <p:nvPr/>
        </p:nvSpPr>
        <p:spPr>
          <a:xfrm>
            <a:off x="1638300" y="3274367"/>
            <a:ext cx="10464800" cy="1570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fun testTriple() : Triple&lt;String, String, Int&gt;{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return Triple(“name"," address”, 44)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3"/>
      <p:bldP build="whole" bldLvl="1" animBg="1" rev="0" advAuto="0" spid="173" grpId="1"/>
      <p:bldP build="whole" bldLvl="1" animBg="1" rev="0" advAuto="0" spid="17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un String.hello() {…"/>
          <p:cNvSpPr txBox="1"/>
          <p:nvPr>
            <p:ph type="title"/>
          </p:nvPr>
        </p:nvSpPr>
        <p:spPr>
          <a:xfrm>
            <a:off x="355600" y="1357709"/>
            <a:ext cx="10464800" cy="2862239"/>
          </a:xfrm>
          <a:prstGeom prst="rect">
            <a:avLst/>
          </a:prstGeom>
        </p:spPr>
        <p:txBody>
          <a:bodyPr anchor="t"/>
          <a:lstStyle/>
          <a:p>
            <a:pPr algn="l">
              <a:defRPr sz="2400"/>
            </a:pPr>
            <a:r>
              <a:t>fun String.</a:t>
            </a:r>
            <a:r>
              <a:rPr>
                <a:solidFill>
                  <a:srgbClr val="FF2600"/>
                </a:solidFill>
              </a:rPr>
              <a:t>hello()</a:t>
            </a:r>
            <a:r>
              <a:t> {</a:t>
            </a:r>
          </a:p>
          <a:p>
            <a:pPr algn="l">
              <a:defRPr sz="2400"/>
            </a:pPr>
            <a:r>
              <a:t>    println("Hey String")</a:t>
            </a:r>
          </a:p>
          <a:p>
            <a:pPr algn="l">
              <a:defRPr sz="2400"/>
            </a:pPr>
            <a:r>
              <a:t>}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val name : String = “SAZZAD”</a:t>
            </a:r>
          </a:p>
          <a:p>
            <a:pPr algn="l">
              <a:defRPr sz="2400"/>
            </a:pPr>
            <a:r>
              <a:t>println(</a:t>
            </a:r>
            <a:r>
              <a:rPr>
                <a:solidFill>
                  <a:srgbClr val="FF2600"/>
                </a:solidFill>
              </a:rPr>
              <a:t>name.hello()</a:t>
            </a:r>
            <a:r>
              <a:t>)</a:t>
            </a:r>
          </a:p>
          <a:p>
            <a:pPr algn="l">
              <a:defRPr sz="2400"/>
            </a:pPr>
            <a:r>
              <a:t>println(</a:t>
            </a:r>
            <a:r>
              <a:rPr>
                <a:solidFill>
                  <a:srgbClr val="FF2600"/>
                </a:solidFill>
              </a:rPr>
              <a:t>“”.hello()</a:t>
            </a:r>
            <a:r>
              <a:t>)</a:t>
            </a:r>
          </a:p>
        </p:txBody>
      </p:sp>
      <p:sp>
        <p:nvSpPr>
          <p:cNvPr id="176" name="Extension Function"/>
          <p:cNvSpPr txBox="1"/>
          <p:nvPr/>
        </p:nvSpPr>
        <p:spPr>
          <a:xfrm>
            <a:off x="1638300" y="206226"/>
            <a:ext cx="10464800" cy="776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Extension Function</a:t>
            </a:r>
          </a:p>
        </p:txBody>
      </p:sp>
      <p:sp>
        <p:nvSpPr>
          <p:cNvPr id="177" name="fun String.shouldEqual(value: String) = value == this…"/>
          <p:cNvSpPr txBox="1"/>
          <p:nvPr/>
        </p:nvSpPr>
        <p:spPr>
          <a:xfrm>
            <a:off x="317500" y="4807694"/>
            <a:ext cx="11336140" cy="2058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fun String.shouldEqual(value: String) = value == this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“this".shouldEqual("this")</a:t>
            </a:r>
          </a:p>
        </p:txBody>
      </p:sp>
      <p:sp>
        <p:nvSpPr>
          <p:cNvPr id="178" name="infix fun String.shouldEqual(value: String) = value == this…"/>
          <p:cNvSpPr txBox="1"/>
          <p:nvPr/>
        </p:nvSpPr>
        <p:spPr>
          <a:xfrm>
            <a:off x="317500" y="7456983"/>
            <a:ext cx="12369800" cy="2058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b="1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infix</a:t>
            </a:r>
            <a:r>
              <a:t> fun String.shouldEqual(value: String) = value == this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“this" shouldEqual “this”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  <p:bldP build="whole" bldLvl="1" animBg="1" rev="0" advAuto="0" spid="17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igher Order Function"/>
          <p:cNvSpPr txBox="1"/>
          <p:nvPr>
            <p:ph type="title"/>
          </p:nvPr>
        </p:nvSpPr>
        <p:spPr>
          <a:xfrm>
            <a:off x="1003300" y="368300"/>
            <a:ext cx="10464800" cy="123165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Higher Order Function</a:t>
            </a:r>
          </a:p>
        </p:txBody>
      </p:sp>
      <p:sp>
        <p:nvSpPr>
          <p:cNvPr id="181" name="fun higherOrder(func: (Int, Int) -&gt; Int) {…"/>
          <p:cNvSpPr txBox="1"/>
          <p:nvPr/>
        </p:nvSpPr>
        <p:spPr>
          <a:xfrm>
            <a:off x="1003300" y="1825575"/>
            <a:ext cx="5482382" cy="1750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fun higherOrder(func: (Int, Int) -&gt; Int)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println(func(2, 3))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  <p:sp>
        <p:nvSpPr>
          <p:cNvPr id="182" name="fun using(obj: Closeable,…"/>
          <p:cNvSpPr txBox="1"/>
          <p:nvPr/>
        </p:nvSpPr>
        <p:spPr>
          <a:xfrm>
            <a:off x="7226300" y="2021036"/>
            <a:ext cx="5145485" cy="61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fun using(obj: Closeable, 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   action: () -&gt; Unit)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try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action()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} finally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obj.close()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}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using(closableObject)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fun mySum(x: Int, y: Int): Int {…"/>
          <p:cNvSpPr txBox="1"/>
          <p:nvPr/>
        </p:nvSpPr>
        <p:spPr>
          <a:xfrm>
            <a:off x="1003300" y="3802062"/>
            <a:ext cx="5145485" cy="175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fun mySum(x: Int, y: Int): Int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return x + y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higherOrder(::mySum)</a:t>
            </a:r>
          </a:p>
        </p:txBody>
      </p:sp>
      <p:sp>
        <p:nvSpPr>
          <p:cNvPr id="184" name="higherOrder {…"/>
          <p:cNvSpPr txBox="1"/>
          <p:nvPr/>
        </p:nvSpPr>
        <p:spPr>
          <a:xfrm>
            <a:off x="1003300" y="6261918"/>
            <a:ext cx="5145485" cy="217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higherOrder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x, y -&gt;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x + y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3"/>
      <p:bldP build="whole" bldLvl="1" animBg="1" rev="0" advAuto="0" spid="183" grpId="1"/>
      <p:bldP build="whole" bldLvl="1" animBg="1" rev="0" advAuto="0" spid="18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un conditionTest1(input: Int) {…"/>
          <p:cNvSpPr txBox="1"/>
          <p:nvPr>
            <p:ph type="title"/>
          </p:nvPr>
        </p:nvSpPr>
        <p:spPr>
          <a:xfrm>
            <a:off x="1270000" y="3225800"/>
            <a:ext cx="4739730" cy="5566470"/>
          </a:xfrm>
          <a:prstGeom prst="rect">
            <a:avLst/>
          </a:prstGeom>
        </p:spPr>
        <p:txBody>
          <a:bodyPr anchor="t"/>
          <a:lstStyle/>
          <a:p>
            <a:pPr algn="l">
              <a:defRPr sz="2400"/>
            </a:pPr>
            <a:r>
              <a:t>fun conditionTest1(input: Int) {</a:t>
            </a:r>
          </a:p>
          <a:p>
            <a:pPr algn="l">
              <a:defRPr sz="2400"/>
            </a:pPr>
            <a:r>
              <a:t>    if (input &gt; 100) {</a:t>
            </a:r>
          </a:p>
          <a:p>
            <a:pPr algn="l">
              <a:defRPr sz="2400"/>
            </a:pPr>
            <a:r>
              <a:t>        println("GT")</a:t>
            </a:r>
          </a:p>
          <a:p>
            <a:pPr algn="l">
              <a:defRPr sz="2400"/>
            </a:pPr>
            <a:r>
              <a:t>    } else {</a:t>
            </a:r>
          </a:p>
          <a:p>
            <a:pPr algn="l">
              <a:defRPr sz="2400"/>
            </a:pPr>
            <a:r>
              <a:t>        println("LT")</a:t>
            </a:r>
          </a:p>
          <a:p>
            <a:pPr algn="l">
              <a:defRPr sz="2400"/>
            </a:pPr>
            <a:r>
              <a:t>    }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87" name="CONDITION"/>
          <p:cNvSpPr txBox="1"/>
          <p:nvPr/>
        </p:nvSpPr>
        <p:spPr>
          <a:xfrm>
            <a:off x="1270000" y="419100"/>
            <a:ext cx="10464800" cy="1841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CONDITION</a:t>
            </a:r>
          </a:p>
        </p:txBody>
      </p:sp>
      <p:sp>
        <p:nvSpPr>
          <p:cNvPr id="188" name="fun conditionTest1(input: Int) {…"/>
          <p:cNvSpPr txBox="1"/>
          <p:nvPr/>
        </p:nvSpPr>
        <p:spPr>
          <a:xfrm>
            <a:off x="6731000" y="3225800"/>
            <a:ext cx="4739730" cy="556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fun conditionTest1(input: Int)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val result = if (input &gt; 100)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"GT"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} else {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"LT"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}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    println(result)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un validVacation(person: Person) {…"/>
          <p:cNvSpPr txBox="1"/>
          <p:nvPr>
            <p:ph type="title"/>
          </p:nvPr>
        </p:nvSpPr>
        <p:spPr>
          <a:xfrm>
            <a:off x="1270000" y="6181675"/>
            <a:ext cx="11220302" cy="2610595"/>
          </a:xfrm>
          <a:prstGeom prst="rect">
            <a:avLst/>
          </a:prstGeom>
        </p:spPr>
        <p:txBody>
          <a:bodyPr anchor="t"/>
          <a:lstStyle/>
          <a:p>
            <a:pPr algn="l" defTabSz="560831">
              <a:defRPr sz="2304"/>
            </a:pPr>
            <a:r>
              <a:t>fun validVacation(person: Person) {</a:t>
            </a:r>
          </a:p>
          <a:p>
            <a:pPr algn="l" defTabSz="560831">
              <a:defRPr sz="2304"/>
            </a:pPr>
            <a:r>
              <a:t>    if (person is Employee) {</a:t>
            </a:r>
          </a:p>
          <a:p>
            <a:pPr algn="l" defTabSz="560831">
              <a:defRPr sz="2304"/>
            </a:pPr>
            <a:r>
              <a:t>        if (person.vacationDays &lt; 20) {</a:t>
            </a:r>
          </a:p>
          <a:p>
            <a:pPr algn="l" defTabSz="560831">
              <a:defRPr sz="2304"/>
            </a:pPr>
            <a:r>
              <a:t>            println("You need some more time off!!")</a:t>
            </a:r>
          </a:p>
          <a:p>
            <a:pPr algn="l" defTabSz="560831">
              <a:defRPr sz="2304"/>
            </a:pPr>
            <a:r>
              <a:t>        }</a:t>
            </a:r>
          </a:p>
          <a:p>
            <a:pPr algn="l" defTabSz="560831">
              <a:defRPr sz="2304"/>
            </a:pPr>
            <a:r>
              <a:t>    }</a:t>
            </a:r>
          </a:p>
          <a:p>
            <a:pPr algn="l" defTabSz="560831">
              <a:defRPr sz="2304"/>
            </a:pPr>
            <a:r>
              <a:t>}</a:t>
            </a:r>
          </a:p>
        </p:txBody>
      </p:sp>
      <p:sp>
        <p:nvSpPr>
          <p:cNvPr id="191" name="CLASS / INHERITANCE"/>
          <p:cNvSpPr txBox="1"/>
          <p:nvPr/>
        </p:nvSpPr>
        <p:spPr>
          <a:xfrm>
            <a:off x="1270000" y="419100"/>
            <a:ext cx="10464800" cy="1841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49148">
              <a:defRPr b="0" sz="7519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CLASS / INHERITANCE</a:t>
            </a:r>
          </a:p>
        </p:txBody>
      </p:sp>
      <p:sp>
        <p:nvSpPr>
          <p:cNvPr id="192" name="open class Person"/>
          <p:cNvSpPr txBox="1"/>
          <p:nvPr/>
        </p:nvSpPr>
        <p:spPr>
          <a:xfrm>
            <a:off x="1270000" y="2273300"/>
            <a:ext cx="11220302" cy="962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open class Person</a:t>
            </a:r>
          </a:p>
        </p:txBody>
      </p:sp>
      <p:sp>
        <p:nvSpPr>
          <p:cNvPr id="193" name="class Employee(val vacationDays : Int) : Person()"/>
          <p:cNvSpPr txBox="1"/>
          <p:nvPr/>
        </p:nvSpPr>
        <p:spPr>
          <a:xfrm>
            <a:off x="1270000" y="3187700"/>
            <a:ext cx="11220302" cy="962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class Employee(val vacationDays : Int) : Person()</a:t>
            </a:r>
          </a:p>
        </p:txBody>
      </p:sp>
      <p:sp>
        <p:nvSpPr>
          <p:cNvPr id="194" name="class Contractor : Person()"/>
          <p:cNvSpPr txBox="1"/>
          <p:nvPr/>
        </p:nvSpPr>
        <p:spPr>
          <a:xfrm>
            <a:off x="1270000" y="4051300"/>
            <a:ext cx="11220302" cy="962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class Contractor : Person()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2"/>
      <p:bldP build="whole" bldLvl="1" animBg="1" rev="0" advAuto="0" spid="193" grpId="1"/>
      <p:bldP build="whole" bldLvl="1" animBg="1" rev="0" advAuto="0" spid="190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nd many more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many more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azzad Isl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Sazzad Islam</a:t>
            </a:r>
          </a:p>
        </p:txBody>
      </p:sp>
      <p:sp>
        <p:nvSpPr>
          <p:cNvPr id="123" name="Sr Software Engineer @ DSi…"/>
          <p:cNvSpPr txBox="1"/>
          <p:nvPr>
            <p:ph type="subTitle" sz="quarter" idx="1"/>
          </p:nvPr>
        </p:nvSpPr>
        <p:spPr>
          <a:xfrm>
            <a:off x="1270000" y="5041900"/>
            <a:ext cx="10464800" cy="1362671"/>
          </a:xfrm>
          <a:prstGeom prst="rect">
            <a:avLst/>
          </a:prstGeom>
        </p:spPr>
        <p:txBody>
          <a:bodyPr/>
          <a:lstStyle/>
          <a:p>
            <a:pPr defTabSz="438150">
              <a:defRPr sz="2775"/>
            </a:pPr>
            <a:r>
              <a:t>Sr Software Engineer @ DSi</a:t>
            </a:r>
          </a:p>
          <a:p>
            <a:pPr defTabSz="438150">
              <a:defRPr sz="2775"/>
            </a:pPr>
            <a:r>
              <a:t>@szlynas</a:t>
            </a:r>
          </a:p>
        </p:txBody>
      </p:sp>
      <p:sp>
        <p:nvSpPr>
          <p:cNvPr id="124" name="#github.com/lynas/Kotlin-Presentation…"/>
          <p:cNvSpPr txBox="1"/>
          <p:nvPr/>
        </p:nvSpPr>
        <p:spPr>
          <a:xfrm>
            <a:off x="1447800" y="7835900"/>
            <a:ext cx="10464800" cy="1362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66674">
              <a:defRPr b="0" sz="3589"/>
            </a:pPr>
          </a:p>
          <a:p>
            <a:pPr defTabSz="566674">
              <a:defRPr b="0" sz="2328"/>
            </a:pPr>
            <a:r>
              <a:t>#</a:t>
            </a:r>
            <a:r>
              <a:rPr u="sng">
                <a:hlinkClick r:id="rId2" invalidUrl="" action="" tgtFrame="" tooltip="" history="1" highlightClick="0" endSnd="0"/>
              </a:rPr>
              <a:t>github.com/lynas/Kotlin-Presentation</a:t>
            </a:r>
          </a:p>
          <a:p>
            <a:pPr defTabSz="566674">
              <a:defRPr b="0" sz="2328"/>
            </a:pPr>
            <a:r>
              <a:t>#youtube.com/user/szLynAs/videos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NKO"/>
          <p:cNvSpPr txBox="1"/>
          <p:nvPr>
            <p:ph type="ctrTitle"/>
          </p:nvPr>
        </p:nvSpPr>
        <p:spPr>
          <a:xfrm>
            <a:off x="1384300" y="381000"/>
            <a:ext cx="10464800" cy="1280220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ANKO</a:t>
            </a:r>
          </a:p>
        </p:txBody>
      </p:sp>
      <p:sp>
        <p:nvSpPr>
          <p:cNvPr id="199" name="relativeLayout{…"/>
          <p:cNvSpPr txBox="1"/>
          <p:nvPr/>
        </p:nvSpPr>
        <p:spPr>
          <a:xfrm>
            <a:off x="1384300" y="1727200"/>
            <a:ext cx="10464800" cy="741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relativeLayout{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editText{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id = 1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hint = "name"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textSize = 24f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}.lparams{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alignParentTop()</a:t>
            </a:r>
          </a:p>
          <a:p>
            <a:pPr lvl="3" indent="658368"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alignParentLeft()</a:t>
            </a:r>
          </a:p>
          <a:p>
            <a:pPr lvl="3" indent="658368"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alignParentRight()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}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editText{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id = 2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hint = "age"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}.lparams {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below(1)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alignParentLeft()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    leftOf(3)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            }</a:t>
            </a:r>
          </a:p>
          <a:p>
            <a:pPr algn="l" defTabSz="560831">
              <a:defRPr b="0" sz="2304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NDROID EXTENSION"/>
          <p:cNvSpPr txBox="1"/>
          <p:nvPr>
            <p:ph type="title"/>
          </p:nvPr>
        </p:nvSpPr>
        <p:spPr>
          <a:xfrm>
            <a:off x="1270000" y="469900"/>
            <a:ext cx="10464800" cy="1523058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ANDROID EXTENSION</a:t>
            </a:r>
          </a:p>
        </p:txBody>
      </p:sp>
      <p:sp>
        <p:nvSpPr>
          <p:cNvPr id="202" name="TextView textView = ( TextView ) findViewById(R.id.textView)…"/>
          <p:cNvSpPr txBox="1"/>
          <p:nvPr/>
        </p:nvSpPr>
        <p:spPr>
          <a:xfrm>
            <a:off x="1270000" y="3225800"/>
            <a:ext cx="10464800" cy="1523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TextView textView = ( TextView ) findViewById(R.id.</a:t>
            </a:r>
            <a:r>
              <a:rPr u="sng">
                <a:solidFill>
                  <a:srgbClr val="FF2600"/>
                </a:solidFill>
              </a:rPr>
              <a:t>textView</a:t>
            </a:r>
            <a:r>
              <a:t>)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textView.setText(“Hello World”)</a:t>
            </a:r>
          </a:p>
        </p:txBody>
      </p:sp>
      <p:sp>
        <p:nvSpPr>
          <p:cNvPr id="203" name="Instead…"/>
          <p:cNvSpPr txBox="1"/>
          <p:nvPr/>
        </p:nvSpPr>
        <p:spPr>
          <a:xfrm>
            <a:off x="1270000" y="4935587"/>
            <a:ext cx="10464800" cy="2023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Instead</a:t>
            </a: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t>textView.setText(“Hello World”)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ll open plug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open plugin</a:t>
            </a:r>
          </a:p>
        </p:txBody>
      </p:sp>
      <p:sp>
        <p:nvSpPr>
          <p:cNvPr id="206" name="set certain annotation based class to op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certain annotation based class to open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pring Boot"/>
          <p:cNvSpPr txBox="1"/>
          <p:nvPr>
            <p:ph type="title"/>
          </p:nvPr>
        </p:nvSpPr>
        <p:spPr>
          <a:xfrm>
            <a:off x="1270000" y="406400"/>
            <a:ext cx="10464800" cy="1578769"/>
          </a:xfrm>
          <a:prstGeom prst="rect">
            <a:avLst/>
          </a:prstGeom>
        </p:spPr>
        <p:txBody>
          <a:bodyPr/>
          <a:lstStyle/>
          <a:p>
            <a:pPr/>
            <a:r>
              <a:t>Spring Boot</a:t>
            </a:r>
          </a:p>
        </p:txBody>
      </p:sp>
      <p:pic>
        <p:nvPicPr>
          <p:cNvPr id="209" name="Screen Shot 2017-08-21 at 12.42.30 AM.png" descr="Screen Shot 2017-08-21 at 12.42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88217"/>
            <a:ext cx="13004800" cy="5977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ming next"/>
          <p:cNvSpPr txBox="1"/>
          <p:nvPr>
            <p:ph type="ctrTitle"/>
          </p:nvPr>
        </p:nvSpPr>
        <p:spPr>
          <a:xfrm>
            <a:off x="1270000" y="1638300"/>
            <a:ext cx="10464800" cy="1449140"/>
          </a:xfrm>
          <a:prstGeom prst="rect">
            <a:avLst/>
          </a:prstGeom>
        </p:spPr>
        <p:txBody>
          <a:bodyPr anchor="t"/>
          <a:lstStyle/>
          <a:p>
            <a:pPr/>
            <a:r>
              <a:t>Coming next</a:t>
            </a:r>
          </a:p>
        </p:txBody>
      </p:sp>
      <p:sp>
        <p:nvSpPr>
          <p:cNvPr id="212" name="Coroutines…"/>
          <p:cNvSpPr txBox="1"/>
          <p:nvPr>
            <p:ph type="subTitle" sz="half" idx="1"/>
          </p:nvPr>
        </p:nvSpPr>
        <p:spPr>
          <a:xfrm>
            <a:off x="1092200" y="4444652"/>
            <a:ext cx="10464800" cy="2730848"/>
          </a:xfrm>
          <a:prstGeom prst="rect">
            <a:avLst/>
          </a:prstGeom>
        </p:spPr>
        <p:txBody>
          <a:bodyPr/>
          <a:lstStyle/>
          <a:p>
            <a:pPr marL="513953" indent="-513953" algn="l">
              <a:buSzPct val="145000"/>
              <a:buChar char="•"/>
            </a:pPr>
            <a:r>
              <a:t>Coroutines</a:t>
            </a:r>
          </a:p>
          <a:p>
            <a:pPr marL="513953" indent="-513953" algn="l">
              <a:buSzPct val="145000"/>
              <a:buChar char="•"/>
            </a:pPr>
            <a:r>
              <a:t>Java 9 support</a:t>
            </a:r>
          </a:p>
          <a:p>
            <a:pPr marL="513953" indent="-513953" algn="l">
              <a:buSzPct val="145000"/>
              <a:buChar char="•"/>
            </a:pPr>
            <a:r>
              <a:t>Kotlin native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ext Step"/>
          <p:cNvSpPr txBox="1"/>
          <p:nvPr>
            <p:ph type="ctrTitle"/>
          </p:nvPr>
        </p:nvSpPr>
        <p:spPr>
          <a:xfrm>
            <a:off x="1270000" y="660400"/>
            <a:ext cx="10464800" cy="3302000"/>
          </a:xfrm>
          <a:prstGeom prst="rect">
            <a:avLst/>
          </a:prstGeom>
        </p:spPr>
        <p:txBody>
          <a:bodyPr anchor="ctr"/>
          <a:lstStyle/>
          <a:p>
            <a:pPr lvl="1"/>
            <a:r>
              <a:t>Next Step</a:t>
            </a:r>
          </a:p>
        </p:txBody>
      </p:sp>
      <p:sp>
        <p:nvSpPr>
          <p:cNvPr id="215" name="kotlinlang.org…"/>
          <p:cNvSpPr txBox="1"/>
          <p:nvPr>
            <p:ph type="subTitle" sz="half" idx="1"/>
          </p:nvPr>
        </p:nvSpPr>
        <p:spPr>
          <a:xfrm>
            <a:off x="1270000" y="4343400"/>
            <a:ext cx="10464800" cy="3302000"/>
          </a:xfrm>
          <a:prstGeom prst="rect">
            <a:avLst/>
          </a:prstGeom>
        </p:spPr>
        <p:txBody>
          <a:bodyPr anchor="ctr"/>
          <a:lstStyle/>
          <a:p>
            <a:pPr marL="228600" indent="-228600" algn="l">
              <a:lnSpc>
                <a:spcPct val="200000"/>
              </a:lnSpc>
              <a:buSzPct val="100000"/>
              <a:buChar char="•"/>
            </a:pPr>
            <a:r>
              <a:rPr u="sng">
                <a:hlinkClick r:id="rId2" invalidUrl="" action="" tgtFrame="" tooltip="" history="1" highlightClick="0" endSnd="0"/>
              </a:rPr>
              <a:t>kotlinlang.org</a:t>
            </a:r>
          </a:p>
          <a:p>
            <a:pPr marL="228600" indent="-228600" algn="l">
              <a:lnSpc>
                <a:spcPct val="200000"/>
              </a:lnSpc>
              <a:buSzPct val="100000"/>
              <a:buChar char="•"/>
            </a:pPr>
            <a:r>
              <a:rPr u="sng">
                <a:hlinkClick r:id="rId3" invalidUrl="" action="" tgtFrame="" tooltip="" history="1" highlightClick="0" endSnd="0"/>
              </a:rPr>
              <a:t>try.kotlinlang.org</a:t>
            </a:r>
          </a:p>
          <a:p>
            <a:pPr marL="228600" indent="-228600" algn="l">
              <a:lnSpc>
                <a:spcPct val="200000"/>
              </a:lnSpc>
              <a:buSzPct val="100000"/>
              <a:buChar char="•"/>
            </a:pPr>
            <a:r>
              <a:t>kotlin koans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mmunity"/>
          <p:cNvSpPr txBox="1"/>
          <p:nvPr>
            <p:ph type="ctrTitle"/>
          </p:nvPr>
        </p:nvSpPr>
        <p:spPr>
          <a:xfrm>
            <a:off x="1270000" y="1638300"/>
            <a:ext cx="10464800" cy="1396901"/>
          </a:xfrm>
          <a:prstGeom prst="rect">
            <a:avLst/>
          </a:prstGeom>
        </p:spPr>
        <p:txBody>
          <a:bodyPr anchor="t"/>
          <a:lstStyle/>
          <a:p>
            <a:pPr/>
            <a:r>
              <a:t>Community</a:t>
            </a:r>
          </a:p>
        </p:txBody>
      </p:sp>
      <p:pic>
        <p:nvPicPr>
          <p:cNvPr id="218" name="Screen Shot 2017-08-21 at 12.54.27 AM.png" descr="Screen Shot 2017-08-21 at 12.54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0212" y="3169349"/>
            <a:ext cx="9275738" cy="6025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tatically typed language…"/>
          <p:cNvSpPr txBox="1"/>
          <p:nvPr>
            <p:ph type="subTitle" idx="1"/>
          </p:nvPr>
        </p:nvSpPr>
        <p:spPr>
          <a:xfrm>
            <a:off x="1270000" y="846931"/>
            <a:ext cx="10464800" cy="5441355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 marL="228600" indent="-228600" algn="l">
              <a:buSzPct val="100000"/>
              <a:buChar char="•"/>
              <a:defRPr sz="2500"/>
            </a:pPr>
            <a:r>
              <a:t>Statically typed language </a:t>
            </a:r>
          </a:p>
          <a:p>
            <a:pPr marL="228600" indent="-228600" algn="l">
              <a:buSzPct val="100000"/>
              <a:buChar char="•"/>
              <a:defRPr sz="2500"/>
            </a:pPr>
            <a:r>
              <a:t>Started 2010</a:t>
            </a:r>
          </a:p>
          <a:p>
            <a:pPr marL="228600" indent="-228600" algn="l">
              <a:buSzPct val="100000"/>
              <a:buChar char="•"/>
              <a:defRPr sz="2500"/>
            </a:pPr>
            <a:r>
              <a:t>Jetbrains tooling</a:t>
            </a:r>
          </a:p>
          <a:p>
            <a:pPr marL="228600" indent="-228600" algn="l">
              <a:buSzPct val="100000"/>
              <a:buChar char="•"/>
              <a:defRPr sz="2500"/>
            </a:pPr>
            <a:r>
              <a:t>Open source</a:t>
            </a:r>
          </a:p>
          <a:p>
            <a:pPr marL="228600" indent="-228600" algn="l">
              <a:buSzPct val="100000"/>
              <a:buChar char="•"/>
              <a:defRPr sz="2500"/>
            </a:pPr>
            <a:r>
              <a:t>Apache 2</a:t>
            </a:r>
          </a:p>
          <a:p>
            <a:pPr marL="228600" indent="-228600" algn="l">
              <a:buSzPct val="100000"/>
              <a:buChar char="•"/>
              <a:defRPr sz="2500"/>
            </a:pPr>
            <a:r>
              <a:t>Android friendly</a:t>
            </a:r>
          </a:p>
          <a:p>
            <a:pPr marL="228600" indent="-228600" algn="l">
              <a:buSzPct val="100000"/>
              <a:buChar char="•"/>
              <a:defRPr sz="2500"/>
            </a:pPr>
            <a:r>
              <a:t>Complete interoperable with JAVA</a:t>
            </a:r>
          </a:p>
          <a:p>
            <a:pPr marL="228600" indent="-228600" algn="l">
              <a:buSzPct val="100000"/>
              <a:buChar char="•"/>
              <a:defRPr sz="2500"/>
            </a:pPr>
            <a:r>
              <a:t>Easy ramp up</a:t>
            </a:r>
          </a:p>
          <a:p>
            <a:pPr marL="228600" indent="-228600" algn="l">
              <a:buSzPct val="100000"/>
              <a:buChar char="•"/>
              <a:defRPr sz="2500"/>
            </a:pPr>
            <a:r>
              <a:t>Small runtime</a:t>
            </a:r>
          </a:p>
        </p:txBody>
      </p:sp>
      <p:sp>
        <p:nvSpPr>
          <p:cNvPr id="127" name="What is Kotlin?"/>
          <p:cNvSpPr txBox="1"/>
          <p:nvPr/>
        </p:nvSpPr>
        <p:spPr>
          <a:xfrm>
            <a:off x="1270000" y="631031"/>
            <a:ext cx="10464800" cy="1072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4800"/>
            </a:lvl1pPr>
          </a:lstStyle>
          <a:p>
            <a:pPr/>
            <a:r>
              <a:t>What is Kotlin?</a:t>
            </a:r>
          </a:p>
        </p:txBody>
      </p:sp>
      <p:sp>
        <p:nvSpPr>
          <p:cNvPr id="128" name="Who using it ?…"/>
          <p:cNvSpPr txBox="1"/>
          <p:nvPr/>
        </p:nvSpPr>
        <p:spPr>
          <a:xfrm>
            <a:off x="1270000" y="7460084"/>
            <a:ext cx="10464800" cy="1361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3600"/>
            </a:pPr>
            <a:r>
              <a:t>Who using it ?</a:t>
            </a:r>
          </a:p>
          <a:p>
            <a:pPr>
              <a:defRPr b="0" sz="2500"/>
            </a:pPr>
            <a:r>
              <a:t>Google, Expedia, NBC News, Netflix, Amex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1-MzEB8jrt1rQoZFCuANd_RA.jpeg" descr="1-MzEB8jrt1rQoZFCuANd_RA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4586" t="0" r="14586" b="0"/>
          <a:stretch>
            <a:fillRect/>
          </a:stretch>
        </p:blipFill>
        <p:spPr>
          <a:xfrm>
            <a:off x="1625600" y="1638300"/>
            <a:ext cx="9753600" cy="5905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Can I use It…"/>
          <p:cNvSpPr txBox="1"/>
          <p:nvPr>
            <p:ph type="title"/>
          </p:nvPr>
        </p:nvSpPr>
        <p:spPr>
          <a:xfrm>
            <a:off x="1270000" y="565398"/>
            <a:ext cx="10464800" cy="5962402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How Can I use It</a:t>
            </a:r>
          </a:p>
          <a:p>
            <a:pPr algn="l">
              <a:defRPr sz="2400"/>
            </a:pPr>
          </a:p>
          <a:p>
            <a:pPr marL="228600" indent="-228600" algn="l">
              <a:buSzPct val="100000"/>
              <a:defRPr sz="2400"/>
            </a:pPr>
            <a:r>
              <a:t>Ant</a:t>
            </a:r>
          </a:p>
          <a:p>
            <a:pPr marL="228600" indent="-228600" algn="l">
              <a:buSzPct val="100000"/>
              <a:defRPr sz="2400"/>
            </a:pPr>
            <a:r>
              <a:t>Maven</a:t>
            </a:r>
          </a:p>
          <a:p>
            <a:pPr marL="228600" indent="-228600" algn="l">
              <a:buSzPct val="100000"/>
              <a:defRPr sz="2400"/>
            </a:pPr>
            <a:r>
              <a:t>Gradle</a:t>
            </a:r>
          </a:p>
          <a:p>
            <a:pPr marL="228600" indent="-228600" algn="l">
              <a:buSzPct val="100000"/>
              <a:defRPr sz="2400"/>
            </a:pPr>
            <a:r>
              <a:t>Kobalt</a:t>
            </a:r>
          </a:p>
          <a:p>
            <a:pPr marL="228600" indent="-228600" algn="l">
              <a:buSzPct val="100000"/>
              <a:defRPr sz="2400"/>
            </a:pPr>
            <a:r>
              <a:t>Intellij IDEA</a:t>
            </a:r>
          </a:p>
          <a:p>
            <a:pPr marL="228600" indent="-228600" algn="l">
              <a:buSzPct val="100000"/>
              <a:defRPr sz="2400"/>
            </a:pPr>
            <a:r>
              <a:t>Android Studio</a:t>
            </a:r>
          </a:p>
          <a:p>
            <a:pPr marL="228600" indent="-228600" algn="l">
              <a:buSzPct val="100000"/>
              <a:defRPr sz="2400"/>
            </a:pPr>
            <a:r>
              <a:t>Eclipse</a:t>
            </a:r>
          </a:p>
          <a:p>
            <a:pPr marL="228600" indent="-228600" algn="l">
              <a:buSzPct val="100000"/>
              <a:defRPr sz="2400"/>
            </a:pPr>
            <a:r>
              <a:t>Netbeans</a:t>
            </a:r>
          </a:p>
          <a:p>
            <a:pPr marL="228600" indent="-228600" algn="l">
              <a:buSzPct val="100000"/>
              <a:defRPr sz="2400"/>
            </a:pPr>
            <a:r>
              <a:t>Command line</a:t>
            </a:r>
          </a:p>
          <a:p>
            <a:pPr marL="228600" indent="-228600" algn="l">
              <a:buSzPct val="100000"/>
              <a:defRPr sz="2400"/>
            </a:pPr>
            <a:r>
              <a:t>Vim </a:t>
            </a:r>
          </a:p>
          <a:p>
            <a:pPr marL="228600" indent="-228600" algn="l">
              <a:buSzPct val="100000"/>
              <a:defRPr sz="2400"/>
            </a:pPr>
            <a:r>
              <a:t>Emacs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ublic class Main {…"/>
          <p:cNvSpPr txBox="1"/>
          <p:nvPr>
            <p:ph type="title"/>
          </p:nvPr>
        </p:nvSpPr>
        <p:spPr>
          <a:xfrm>
            <a:off x="355600" y="381000"/>
            <a:ext cx="10464800" cy="3481041"/>
          </a:xfrm>
          <a:prstGeom prst="rect">
            <a:avLst/>
          </a:prstGeom>
        </p:spPr>
        <p:txBody>
          <a:bodyPr anchor="t"/>
          <a:lstStyle/>
          <a:p>
            <a:pPr algn="l">
              <a:defRPr sz="3600"/>
            </a:pPr>
            <a:r>
              <a:t>public class Main {</a:t>
            </a:r>
          </a:p>
          <a:p>
            <a:pPr algn="l">
              <a:defRPr sz="3600"/>
            </a:pPr>
            <a:r>
              <a:t>    public static void main(String[] args) {</a:t>
            </a:r>
          </a:p>
          <a:p>
            <a:pPr algn="l">
              <a:defRPr sz="3600"/>
            </a:pPr>
            <a:r>
              <a:t>        System.out.println("Hello world");</a:t>
            </a:r>
          </a:p>
          <a:p>
            <a:pPr algn="l">
              <a:defRPr sz="3600"/>
            </a:pPr>
            <a:r>
              <a:t>    }</a:t>
            </a:r>
          </a:p>
          <a:p>
            <a:pPr algn="l">
              <a:defRPr sz="3600"/>
            </a:pPr>
            <a:r>
              <a:t>}</a:t>
            </a:r>
          </a:p>
        </p:txBody>
      </p:sp>
      <p:sp>
        <p:nvSpPr>
          <p:cNvPr id="135" name="fun main(args: Array&lt;String&gt;) {…"/>
          <p:cNvSpPr txBox="1"/>
          <p:nvPr/>
        </p:nvSpPr>
        <p:spPr>
          <a:xfrm>
            <a:off x="355600" y="5846663"/>
            <a:ext cx="10464800" cy="225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pPr>
            <a:r>
              <a:t>fun main(args: Array&lt;String&gt;) {</a:t>
            </a:r>
          </a:p>
          <a:p>
            <a: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pPr>
            <a:r>
              <a:t>    println("Hello world”)</a:t>
            </a:r>
          </a:p>
          <a:p>
            <a: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ublic class PersonInJava {…"/>
          <p:cNvSpPr txBox="1"/>
          <p:nvPr>
            <p:ph type="title"/>
          </p:nvPr>
        </p:nvSpPr>
        <p:spPr>
          <a:xfrm>
            <a:off x="355600" y="1476573"/>
            <a:ext cx="5545535" cy="7658498"/>
          </a:xfrm>
          <a:prstGeom prst="rect">
            <a:avLst/>
          </a:prstGeom>
        </p:spPr>
        <p:txBody>
          <a:bodyPr anchor="t"/>
          <a:lstStyle/>
          <a:p>
            <a:pPr algn="l" defTabSz="286258">
              <a:defRPr sz="1764"/>
            </a:pPr>
            <a:r>
              <a:t>public class PersonInJava {</a:t>
            </a:r>
          </a:p>
          <a:p>
            <a:pPr algn="l" defTabSz="286258">
              <a:defRPr sz="1764"/>
            </a:pPr>
            <a:r>
              <a:t>    private int id;</a:t>
            </a:r>
          </a:p>
          <a:p>
            <a:pPr algn="l" defTabSz="286258">
              <a:defRPr sz="1764"/>
            </a:pPr>
            <a:r>
              <a:t>    private String name;</a:t>
            </a:r>
          </a:p>
          <a:p>
            <a:pPr algn="l" defTabSz="286258">
              <a:defRPr sz="1764"/>
            </a:pPr>
          </a:p>
          <a:p>
            <a:pPr algn="l" defTabSz="286258">
              <a:defRPr sz="1764"/>
            </a:pPr>
            <a:r>
              <a:t>    public PersonInJava(int id, String name) {</a:t>
            </a:r>
          </a:p>
          <a:p>
            <a:pPr algn="l" defTabSz="286258">
              <a:defRPr sz="1764"/>
            </a:pPr>
            <a:r>
              <a:t>        this.id = id;</a:t>
            </a:r>
          </a:p>
          <a:p>
            <a:pPr algn="l" defTabSz="286258">
              <a:defRPr sz="1764"/>
            </a:pPr>
            <a:r>
              <a:t>        this.name = name;</a:t>
            </a:r>
          </a:p>
          <a:p>
            <a:pPr algn="l" defTabSz="286258">
              <a:defRPr sz="1764"/>
            </a:pPr>
            <a:r>
              <a:t>    }</a:t>
            </a:r>
          </a:p>
          <a:p>
            <a:pPr algn="l" defTabSz="286258">
              <a:defRPr sz="1764"/>
            </a:pPr>
          </a:p>
          <a:p>
            <a:pPr algn="l" defTabSz="286258">
              <a:defRPr sz="1764"/>
            </a:pPr>
            <a:r>
              <a:t>    public int getId() {</a:t>
            </a:r>
          </a:p>
          <a:p>
            <a:pPr algn="l" defTabSz="286258">
              <a:defRPr sz="1764"/>
            </a:pPr>
            <a:r>
              <a:t>        return id;</a:t>
            </a:r>
          </a:p>
          <a:p>
            <a:pPr algn="l" defTabSz="286258">
              <a:defRPr sz="1764"/>
            </a:pPr>
            <a:r>
              <a:t>    }</a:t>
            </a:r>
          </a:p>
          <a:p>
            <a:pPr algn="l" defTabSz="286258">
              <a:defRPr sz="1764"/>
            </a:pPr>
          </a:p>
          <a:p>
            <a:pPr algn="l" defTabSz="286258">
              <a:defRPr sz="1764"/>
            </a:pPr>
            <a:r>
              <a:t>    public void setId(int id) {</a:t>
            </a:r>
          </a:p>
          <a:p>
            <a:pPr algn="l" defTabSz="286258">
              <a:defRPr sz="1764"/>
            </a:pPr>
            <a:r>
              <a:t>        this.id = id;</a:t>
            </a:r>
          </a:p>
          <a:p>
            <a:pPr algn="l" defTabSz="286258">
              <a:defRPr sz="1764"/>
            </a:pPr>
            <a:r>
              <a:t>    }</a:t>
            </a:r>
          </a:p>
          <a:p>
            <a:pPr algn="l" defTabSz="286258">
              <a:defRPr sz="1764"/>
            </a:pPr>
          </a:p>
          <a:p>
            <a:pPr algn="l" defTabSz="286258">
              <a:defRPr sz="1764"/>
            </a:pPr>
            <a:r>
              <a:t>    public String getName() {</a:t>
            </a:r>
          </a:p>
          <a:p>
            <a:pPr algn="l" defTabSz="286258">
              <a:defRPr sz="1764"/>
            </a:pPr>
            <a:r>
              <a:t>        return name;</a:t>
            </a:r>
          </a:p>
          <a:p>
            <a:pPr algn="l" defTabSz="286258">
              <a:defRPr sz="1764"/>
            </a:pPr>
            <a:r>
              <a:t>    }</a:t>
            </a:r>
          </a:p>
          <a:p>
            <a:pPr algn="l" defTabSz="286258">
              <a:defRPr sz="1764"/>
            </a:pPr>
          </a:p>
          <a:p>
            <a:pPr algn="l" defTabSz="286258">
              <a:defRPr sz="1764"/>
            </a:pPr>
            <a:r>
              <a:t>    public void setName(String name) {</a:t>
            </a:r>
          </a:p>
          <a:p>
            <a:pPr algn="l" defTabSz="286258">
              <a:defRPr sz="1764"/>
            </a:pPr>
            <a:r>
              <a:t>        this.name = name;</a:t>
            </a:r>
          </a:p>
          <a:p>
            <a:pPr algn="l" defTabSz="286258">
              <a:defRPr sz="1764"/>
            </a:pPr>
            <a:r>
              <a:t>    }</a:t>
            </a:r>
          </a:p>
          <a:p>
            <a:pPr algn="l" defTabSz="286258">
              <a:defRPr sz="1764"/>
            </a:pPr>
            <a:r>
              <a:t>}</a:t>
            </a:r>
          </a:p>
          <a:p>
            <a:pPr algn="l" defTabSz="286258">
              <a:defRPr sz="1764"/>
            </a:pPr>
          </a:p>
        </p:txBody>
      </p:sp>
      <p:sp>
        <p:nvSpPr>
          <p:cNvPr id="138" name="Kotlin…"/>
          <p:cNvSpPr txBox="1"/>
          <p:nvPr/>
        </p:nvSpPr>
        <p:spPr>
          <a:xfrm>
            <a:off x="6242694" y="308173"/>
            <a:ext cx="6388349" cy="340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54990">
              <a:defRPr b="0" sz="6840">
                <a:latin typeface="+mn-lt"/>
                <a:ea typeface="+mn-ea"/>
                <a:cs typeface="+mn-cs"/>
                <a:sym typeface="Helvetica Neue Medium"/>
              </a:defRPr>
            </a:pPr>
            <a:r>
              <a:t>Kotlin</a:t>
            </a:r>
          </a:p>
          <a:p>
            <a:pPr algn="l" defTabSz="554990">
              <a:defRPr b="0" sz="209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 defTabSz="554990">
              <a:defRPr b="0" sz="2090">
                <a:latin typeface="+mn-lt"/>
                <a:ea typeface="+mn-ea"/>
                <a:cs typeface="+mn-cs"/>
                <a:sym typeface="Helvetica Neue Medium"/>
              </a:defRPr>
            </a:pPr>
            <a:r>
              <a:t>class PersonInKotlin (var id: Int, var name:String)</a:t>
            </a:r>
          </a:p>
          <a:p>
            <a:pPr algn="l" defTabSz="554990">
              <a:defRPr b="0" sz="342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 defTabSz="554990">
              <a:defRPr b="0" sz="342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JAVA"/>
          <p:cNvSpPr txBox="1"/>
          <p:nvPr/>
        </p:nvSpPr>
        <p:spPr>
          <a:xfrm>
            <a:off x="409723" y="282773"/>
            <a:ext cx="3314056" cy="100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15468">
              <a:defRPr b="0" sz="3888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JAVA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ublic class PersonInJava {…"/>
          <p:cNvSpPr txBox="1"/>
          <p:nvPr>
            <p:ph type="title"/>
          </p:nvPr>
        </p:nvSpPr>
        <p:spPr>
          <a:xfrm>
            <a:off x="355600" y="1476573"/>
            <a:ext cx="5545535" cy="7658498"/>
          </a:xfrm>
          <a:prstGeom prst="rect">
            <a:avLst/>
          </a:prstGeom>
        </p:spPr>
        <p:txBody>
          <a:bodyPr anchor="t"/>
          <a:lstStyle/>
          <a:p>
            <a:pPr algn="l" defTabSz="233679">
              <a:defRPr sz="1120"/>
            </a:pPr>
            <a:r>
              <a:t>public class PersonInJava {</a:t>
            </a:r>
          </a:p>
          <a:p>
            <a:pPr algn="l" defTabSz="233679">
              <a:defRPr sz="1120"/>
            </a:pPr>
            <a:r>
              <a:t>    private int id;</a:t>
            </a:r>
          </a:p>
          <a:p>
            <a:pPr algn="l" defTabSz="233679">
              <a:defRPr sz="1120"/>
            </a:pPr>
            <a:r>
              <a:t>    private String name;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  <a:r>
              <a:t>    public PersonInJava(int id, String name) {</a:t>
            </a:r>
          </a:p>
          <a:p>
            <a:pPr algn="l" defTabSz="233679">
              <a:defRPr sz="1120"/>
            </a:pPr>
            <a:r>
              <a:t>        this.id = id;</a:t>
            </a:r>
          </a:p>
          <a:p>
            <a:pPr algn="l" defTabSz="233679">
              <a:defRPr sz="1120"/>
            </a:pPr>
            <a:r>
              <a:t>        this.name = name;</a:t>
            </a:r>
          </a:p>
          <a:p>
            <a:pPr algn="l" defTabSz="233679">
              <a:defRPr sz="1120"/>
            </a:pPr>
            <a:r>
              <a:t>    }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  <a:r>
              <a:t>    public int getId() {</a:t>
            </a:r>
          </a:p>
          <a:p>
            <a:pPr algn="l" defTabSz="233679">
              <a:defRPr sz="1120"/>
            </a:pPr>
            <a:r>
              <a:t>        return id;</a:t>
            </a:r>
          </a:p>
          <a:p>
            <a:pPr algn="l" defTabSz="233679">
              <a:defRPr sz="1120"/>
            </a:pPr>
            <a:r>
              <a:t>    }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  <a:r>
              <a:t>    public void setId(int id) {</a:t>
            </a:r>
          </a:p>
          <a:p>
            <a:pPr algn="l" defTabSz="233679">
              <a:defRPr sz="1120"/>
            </a:pPr>
            <a:r>
              <a:t>        this.id = id;</a:t>
            </a:r>
          </a:p>
          <a:p>
            <a:pPr algn="l" defTabSz="233679">
              <a:defRPr sz="1120"/>
            </a:pPr>
            <a:r>
              <a:t>    }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  <a:r>
              <a:t>    public String getName() {</a:t>
            </a:r>
          </a:p>
          <a:p>
            <a:pPr algn="l" defTabSz="233679">
              <a:defRPr sz="1120"/>
            </a:pPr>
            <a:r>
              <a:t>        return name;</a:t>
            </a:r>
          </a:p>
          <a:p>
            <a:pPr algn="l" defTabSz="233679">
              <a:defRPr sz="1120"/>
            </a:pPr>
            <a:r>
              <a:t>    }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  <a:r>
              <a:t>    public void setName(String name) {</a:t>
            </a:r>
          </a:p>
          <a:p>
            <a:pPr algn="l" defTabSz="233679">
              <a:defRPr sz="1120"/>
            </a:pPr>
            <a:r>
              <a:t>        this.name = name;</a:t>
            </a:r>
          </a:p>
          <a:p>
            <a:pPr algn="l" defTabSz="233679">
              <a:defRPr sz="1120"/>
            </a:pPr>
            <a:r>
              <a:t>    }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  <a:r>
              <a:t>    @Override</a:t>
            </a:r>
          </a:p>
          <a:p>
            <a:pPr algn="l" defTabSz="233679">
              <a:defRPr sz="1120"/>
            </a:pPr>
            <a:r>
              <a:t>    public boolean equals(Object o) {</a:t>
            </a:r>
          </a:p>
          <a:p>
            <a:pPr algn="l" defTabSz="233679">
              <a:defRPr sz="1120"/>
            </a:pPr>
            <a:r>
              <a:t>        if (this == o) return true;</a:t>
            </a:r>
          </a:p>
          <a:p>
            <a:pPr algn="l" defTabSz="233679">
              <a:defRPr sz="1120"/>
            </a:pPr>
            <a:r>
              <a:t>        if (o == null || getClass() != o.getClass()) return false;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  <a:r>
              <a:t>        PersonInJava that = (PersonInJava) o;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  <a:r>
              <a:t>        if (id != that.id) return false;</a:t>
            </a:r>
          </a:p>
          <a:p>
            <a:pPr algn="l" defTabSz="233679">
              <a:defRPr sz="1120"/>
            </a:pPr>
            <a:r>
              <a:t>        return name.equals(that.name);</a:t>
            </a:r>
          </a:p>
          <a:p>
            <a:pPr algn="l" defTabSz="233679">
              <a:defRPr sz="1120"/>
            </a:pPr>
            <a:r>
              <a:t>    }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  <a:r>
              <a:t>    @Override</a:t>
            </a:r>
          </a:p>
          <a:p>
            <a:pPr algn="l" defTabSz="233679">
              <a:defRPr sz="1120"/>
            </a:pPr>
            <a:r>
              <a:t>    public int hashCode() {</a:t>
            </a:r>
          </a:p>
          <a:p>
            <a:pPr algn="l" defTabSz="233679">
              <a:defRPr sz="1120"/>
            </a:pPr>
            <a:r>
              <a:t>        int result = id;</a:t>
            </a:r>
          </a:p>
          <a:p>
            <a:pPr algn="l" defTabSz="233679">
              <a:defRPr sz="1120"/>
            </a:pPr>
            <a:r>
              <a:t>        result = 31 * result + name.hashCode();</a:t>
            </a:r>
          </a:p>
          <a:p>
            <a:pPr algn="l" defTabSz="233679">
              <a:defRPr sz="1120"/>
            </a:pPr>
            <a:r>
              <a:t>        return result;</a:t>
            </a:r>
          </a:p>
          <a:p>
            <a:pPr algn="l" defTabSz="233679">
              <a:defRPr sz="1120"/>
            </a:pPr>
            <a:r>
              <a:t>    }</a:t>
            </a:r>
          </a:p>
          <a:p>
            <a:pPr algn="l" defTabSz="233679">
              <a:defRPr sz="1120"/>
            </a:pPr>
            <a:r>
              <a:t>}</a:t>
            </a:r>
          </a:p>
          <a:p>
            <a:pPr algn="l" defTabSz="233679">
              <a:defRPr sz="1120"/>
            </a:pPr>
          </a:p>
          <a:p>
            <a:pPr algn="l" defTabSz="233679">
              <a:defRPr sz="1120"/>
            </a:pPr>
          </a:p>
        </p:txBody>
      </p:sp>
      <p:sp>
        <p:nvSpPr>
          <p:cNvPr id="142" name="Kotlin…"/>
          <p:cNvSpPr txBox="1"/>
          <p:nvPr/>
        </p:nvSpPr>
        <p:spPr>
          <a:xfrm>
            <a:off x="5654823" y="435173"/>
            <a:ext cx="7090520" cy="265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26466">
              <a:defRPr b="0" sz="5256">
                <a:latin typeface="+mn-lt"/>
                <a:ea typeface="+mn-ea"/>
                <a:cs typeface="+mn-cs"/>
                <a:sym typeface="Helvetica Neue Medium"/>
              </a:defRPr>
            </a:pPr>
            <a:r>
              <a:t>Kotlin</a:t>
            </a:r>
          </a:p>
          <a:p>
            <a:pPr algn="l" defTabSz="426466">
              <a:defRPr b="0" sz="1606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 defTabSz="426466">
              <a:defRPr b="0" sz="1606">
                <a:latin typeface="+mn-lt"/>
                <a:ea typeface="+mn-ea"/>
                <a:cs typeface="+mn-cs"/>
                <a:sym typeface="Helvetica Neue Medium"/>
              </a:defRPr>
            </a:pPr>
            <a:r>
              <a:rPr u="sng">
                <a:solidFill>
                  <a:srgbClr val="FF2600"/>
                </a:solidFill>
              </a:rPr>
              <a:t>data</a:t>
            </a:r>
            <a:r>
              <a:t> class PersonInKotlin (var id: Int, var name:String)</a:t>
            </a:r>
          </a:p>
          <a:p>
            <a:pPr algn="l" defTabSz="426466">
              <a:defRPr b="0" sz="2628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 defTabSz="426466">
              <a:defRPr b="0" sz="2628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JAVA"/>
          <p:cNvSpPr txBox="1"/>
          <p:nvPr/>
        </p:nvSpPr>
        <p:spPr>
          <a:xfrm>
            <a:off x="409723" y="282773"/>
            <a:ext cx="3314056" cy="100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73201">
              <a:defRPr b="0" sz="5832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JAVA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ata class PersonIn (val id: Int, val name:String)"/>
          <p:cNvSpPr txBox="1"/>
          <p:nvPr/>
        </p:nvSpPr>
        <p:spPr>
          <a:xfrm>
            <a:off x="361057" y="1476573"/>
            <a:ext cx="12282686" cy="100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 class PersonIn (val id: Int, val name:String)</a:t>
            </a:r>
          </a:p>
        </p:txBody>
      </p:sp>
      <p:sp>
        <p:nvSpPr>
          <p:cNvPr id="146" name="Val / Var"/>
          <p:cNvSpPr txBox="1"/>
          <p:nvPr/>
        </p:nvSpPr>
        <p:spPr>
          <a:xfrm>
            <a:off x="4845372" y="282773"/>
            <a:ext cx="3314056" cy="100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 / Var</a:t>
            </a:r>
          </a:p>
        </p:txBody>
      </p:sp>
      <p:sp>
        <p:nvSpPr>
          <p:cNvPr id="147" name="data class PersonIn (var id: Int, var name:String)"/>
          <p:cNvSpPr txBox="1"/>
          <p:nvPr/>
        </p:nvSpPr>
        <p:spPr>
          <a:xfrm>
            <a:off x="361057" y="2860873"/>
            <a:ext cx="12282686" cy="100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 class PersonIn (var id: Int, var name:String)</a:t>
            </a:r>
          </a:p>
        </p:txBody>
      </p:sp>
      <p:sp>
        <p:nvSpPr>
          <p:cNvPr id="148" name="val name = “GOT”…"/>
          <p:cNvSpPr txBox="1"/>
          <p:nvPr/>
        </p:nvSpPr>
        <p:spPr>
          <a:xfrm>
            <a:off x="361057" y="4092773"/>
            <a:ext cx="12282686" cy="144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pPr>
            <a:r>
              <a:t>val name = “GOT”</a:t>
            </a:r>
          </a:p>
          <a:p>
            <a:pPr algn="l">
              <a:defRPr b="0" sz="3600">
                <a:latin typeface="+mn-lt"/>
                <a:ea typeface="+mn-ea"/>
                <a:cs typeface="+mn-cs"/>
                <a:sym typeface="Helvetica Neue Medium"/>
              </a:defRPr>
            </a:pPr>
            <a:r>
              <a:t>name = “IGI” &lt;-  compile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whole" bldLvl="1" animBg="1" rev="0" advAuto="0" spid="14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