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3"/>
    <p:sldId id="257" r:id="rId4"/>
    <p:sldId id="258" r:id="rId5"/>
    <p:sldId id="260" r:id="rId6"/>
    <p:sldId id="261" r:id="rId7"/>
    <p:sldId id="262" r:id="rId8"/>
    <p:sldId id="263" r:id="rId9"/>
    <p:sldId id="264" r:id="rId11"/>
    <p:sldId id="266" r:id="rId12"/>
    <p:sldId id="267" r:id="rId13"/>
    <p:sldId id="268" r:id="rId14"/>
    <p:sldId id="269" r:id="rId15"/>
    <p:sldId id="270" r:id="rId16"/>
    <p:sldId id="278" r:id="rId17"/>
    <p:sldId id="259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C730"/>
    <a:srgbClr val="F8992C"/>
    <a:srgbClr val="F79123"/>
    <a:srgbClr val="7ABC35"/>
    <a:srgbClr val="0F6EB8"/>
    <a:srgbClr val="B9C2CF"/>
    <a:srgbClr val="44546A"/>
    <a:srgbClr val="E95F2A"/>
    <a:srgbClr val="E62D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1" autoAdjust="0"/>
    <p:restoredTop sz="94660"/>
  </p:normalViewPr>
  <p:slideViewPr>
    <p:cSldViewPr snapToGrid="0">
      <p:cViewPr varScale="1">
        <p:scale>
          <a:sx n="74" d="100"/>
          <a:sy n="74" d="100"/>
        </p:scale>
        <p:origin x="60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f</a:t>
            </a:r>
            <a:r>
              <a:rPr lang="zh-CN" altLang="en-US"/>
              <a:t>unc (ks *Kind) InjectCache(c cache.Cache) error {</a:t>
            </a:r>
            <a:endParaRPr lang="zh-CN" altLang="en-US"/>
          </a:p>
          <a:p>
            <a:r>
              <a:rPr lang="zh-CN" altLang="en-US"/>
              <a:t>	if ks.cache == nil {</a:t>
            </a:r>
            <a:endParaRPr lang="zh-CN" altLang="en-US"/>
          </a:p>
          <a:p>
            <a:r>
              <a:rPr lang="zh-CN" altLang="en-US"/>
              <a:t>		ks.cache = c</a:t>
            </a:r>
            <a:endParaRPr lang="zh-CN" altLang="en-US"/>
          </a:p>
          <a:p>
            <a:r>
              <a:rPr lang="zh-CN" altLang="en-US"/>
              <a:t>	}</a:t>
            </a:r>
            <a:endParaRPr lang="zh-CN" altLang="en-US"/>
          </a:p>
          <a:p>
            <a:r>
              <a:rPr lang="zh-CN" altLang="en-US"/>
              <a:t>	return nil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5203161" y="2700712"/>
            <a:ext cx="6592599" cy="91440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4000" b="1">
                <a:solidFill>
                  <a:schemeClr val="tx2">
                    <a:lumMod val="50000"/>
                  </a:schemeClr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 smtClean="0"/>
              <a:t>标题</a:t>
            </a:r>
            <a:endParaRPr lang="zh-CN" altLang="en-US" dirty="0"/>
          </a:p>
        </p:txBody>
      </p:sp>
      <p:sp>
        <p:nvSpPr>
          <p:cNvPr id="15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5203162" y="3697408"/>
            <a:ext cx="6592598" cy="54125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 smtClean="0"/>
              <a:t>子标题</a:t>
            </a:r>
            <a:endParaRPr lang="zh-CN" altLang="en-US" dirty="0"/>
          </a:p>
        </p:txBody>
      </p:sp>
      <p:pic>
        <p:nvPicPr>
          <p:cNvPr id="24" name="图片 2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9642" y="0"/>
            <a:ext cx="6372803" cy="685800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3156" y="5961888"/>
            <a:ext cx="3368843" cy="8961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3156" y="5961888"/>
            <a:ext cx="3368843" cy="896112"/>
          </a:xfrm>
          <a:prstGeom prst="rect">
            <a:avLst/>
          </a:prstGeom>
        </p:spPr>
      </p:pic>
      <p:sp>
        <p:nvSpPr>
          <p:cNvPr id="18" name="矩形 17"/>
          <p:cNvSpPr/>
          <p:nvPr userDrawn="1"/>
        </p:nvSpPr>
        <p:spPr>
          <a:xfrm>
            <a:off x="0" y="0"/>
            <a:ext cx="3419856" cy="6858000"/>
          </a:xfrm>
          <a:prstGeom prst="rect">
            <a:avLst/>
          </a:prstGeom>
          <a:gradFill flip="none" rotWithShape="1">
            <a:gsLst>
              <a:gs pos="0">
                <a:srgbClr val="F79123"/>
              </a:gs>
              <a:gs pos="50000">
                <a:srgbClr val="F8992C"/>
              </a:gs>
              <a:gs pos="100000">
                <a:schemeClr val="accent4">
                  <a:lumMod val="40000"/>
                  <a:lumOff val="6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9" name="图片 1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319"/>
          <a:stretch>
            <a:fillRect/>
          </a:stretch>
        </p:blipFill>
        <p:spPr>
          <a:xfrm>
            <a:off x="0" y="3630168"/>
            <a:ext cx="3410712" cy="322783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749808" y="350535"/>
            <a:ext cx="2660904" cy="739421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ctr">
              <a:lnSpc>
                <a:spcPct val="100000"/>
              </a:lnSpc>
              <a:defRPr sz="3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主要内容</a:t>
            </a:r>
            <a:endParaRPr lang="zh-CN" altLang="en-US" dirty="0"/>
          </a:p>
        </p:txBody>
      </p:sp>
      <p:sp>
        <p:nvSpPr>
          <p:cNvPr id="67" name="圆角矩形 66"/>
          <p:cNvSpPr/>
          <p:nvPr userDrawn="1"/>
        </p:nvSpPr>
        <p:spPr>
          <a:xfrm>
            <a:off x="1186353" y="1089956"/>
            <a:ext cx="1787813" cy="64382"/>
          </a:xfrm>
          <a:prstGeom prst="roundRect">
            <a:avLst>
              <a:gd name="adj" fmla="val 50000"/>
            </a:avLst>
          </a:prstGeom>
          <a:solidFill>
            <a:srgbClr val="FBC7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462751" y="348715"/>
            <a:ext cx="11266497" cy="739421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l">
              <a:lnSpc>
                <a:spcPct val="100000"/>
              </a:lnSpc>
              <a:defRPr sz="320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单击输入标题</a:t>
            </a:r>
            <a:endParaRPr lang="zh-CN" altLang="en-US" dirty="0"/>
          </a:p>
        </p:txBody>
      </p:sp>
      <p:grpSp>
        <p:nvGrpSpPr>
          <p:cNvPr id="3" name="组合 2"/>
          <p:cNvGrpSpPr/>
          <p:nvPr userDrawn="1"/>
        </p:nvGrpSpPr>
        <p:grpSpPr>
          <a:xfrm>
            <a:off x="-1" y="6784848"/>
            <a:ext cx="12192000" cy="73152"/>
            <a:chOff x="0" y="5568696"/>
            <a:chExt cx="12192000" cy="73152"/>
          </a:xfrm>
        </p:grpSpPr>
        <p:sp>
          <p:nvSpPr>
            <p:cNvPr id="4" name="矩形 3"/>
            <p:cNvSpPr/>
            <p:nvPr userDrawn="1"/>
          </p:nvSpPr>
          <p:spPr>
            <a:xfrm>
              <a:off x="0" y="5568696"/>
              <a:ext cx="2450592" cy="73152"/>
            </a:xfrm>
            <a:prstGeom prst="rect">
              <a:avLst/>
            </a:prstGeom>
            <a:solidFill>
              <a:srgbClr val="E95F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 userDrawn="1"/>
          </p:nvSpPr>
          <p:spPr>
            <a:xfrm>
              <a:off x="2450592" y="5568696"/>
              <a:ext cx="2450592" cy="73152"/>
            </a:xfrm>
            <a:prstGeom prst="rect">
              <a:avLst/>
            </a:prstGeom>
            <a:solidFill>
              <a:srgbClr val="0F6E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 userDrawn="1"/>
          </p:nvSpPr>
          <p:spPr>
            <a:xfrm>
              <a:off x="4901184" y="5568696"/>
              <a:ext cx="2450592" cy="73152"/>
            </a:xfrm>
            <a:prstGeom prst="rect">
              <a:avLst/>
            </a:prstGeom>
            <a:solidFill>
              <a:srgbClr val="FB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 userDrawn="1"/>
          </p:nvSpPr>
          <p:spPr>
            <a:xfrm>
              <a:off x="7351776" y="5568696"/>
              <a:ext cx="2450592" cy="73152"/>
            </a:xfrm>
            <a:prstGeom prst="rect">
              <a:avLst/>
            </a:prstGeom>
            <a:solidFill>
              <a:srgbClr val="7ABC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 userDrawn="1"/>
          </p:nvSpPr>
          <p:spPr>
            <a:xfrm>
              <a:off x="9802368" y="5568696"/>
              <a:ext cx="2389632" cy="73152"/>
            </a:xfrm>
            <a:prstGeom prst="rect">
              <a:avLst/>
            </a:prstGeom>
            <a:solidFill>
              <a:srgbClr val="E62D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圆角矩形 9"/>
          <p:cNvSpPr/>
          <p:nvPr userDrawn="1"/>
        </p:nvSpPr>
        <p:spPr>
          <a:xfrm>
            <a:off x="530351" y="1088136"/>
            <a:ext cx="987552" cy="73152"/>
          </a:xfrm>
          <a:prstGeom prst="roundRect">
            <a:avLst>
              <a:gd name="adj" fmla="val 50000"/>
            </a:avLst>
          </a:prstGeom>
          <a:solidFill>
            <a:srgbClr val="E62D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 userDrawn="1"/>
        </p:nvGrpSpPr>
        <p:grpSpPr>
          <a:xfrm>
            <a:off x="-1" y="6784848"/>
            <a:ext cx="12192000" cy="73152"/>
            <a:chOff x="0" y="5568696"/>
            <a:chExt cx="12192000" cy="73152"/>
          </a:xfrm>
        </p:grpSpPr>
        <p:sp>
          <p:nvSpPr>
            <p:cNvPr id="4" name="矩形 3"/>
            <p:cNvSpPr/>
            <p:nvPr userDrawn="1"/>
          </p:nvSpPr>
          <p:spPr>
            <a:xfrm>
              <a:off x="0" y="5568696"/>
              <a:ext cx="2450592" cy="73152"/>
            </a:xfrm>
            <a:prstGeom prst="rect">
              <a:avLst/>
            </a:prstGeom>
            <a:solidFill>
              <a:srgbClr val="E95F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 userDrawn="1"/>
          </p:nvSpPr>
          <p:spPr>
            <a:xfrm>
              <a:off x="2450592" y="5568696"/>
              <a:ext cx="2450592" cy="73152"/>
            </a:xfrm>
            <a:prstGeom prst="rect">
              <a:avLst/>
            </a:prstGeom>
            <a:solidFill>
              <a:srgbClr val="0F6E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 userDrawn="1"/>
          </p:nvSpPr>
          <p:spPr>
            <a:xfrm>
              <a:off x="4901184" y="5568696"/>
              <a:ext cx="2450592" cy="73152"/>
            </a:xfrm>
            <a:prstGeom prst="rect">
              <a:avLst/>
            </a:prstGeom>
            <a:solidFill>
              <a:srgbClr val="FB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 userDrawn="1"/>
          </p:nvSpPr>
          <p:spPr>
            <a:xfrm>
              <a:off x="7351776" y="5568696"/>
              <a:ext cx="2450592" cy="73152"/>
            </a:xfrm>
            <a:prstGeom prst="rect">
              <a:avLst/>
            </a:prstGeom>
            <a:solidFill>
              <a:srgbClr val="7ABC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 userDrawn="1"/>
          </p:nvSpPr>
          <p:spPr>
            <a:xfrm>
              <a:off x="9802368" y="5568696"/>
              <a:ext cx="2389632" cy="73152"/>
            </a:xfrm>
            <a:prstGeom prst="rect">
              <a:avLst/>
            </a:prstGeom>
            <a:solidFill>
              <a:srgbClr val="E62D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标题 8"/>
          <p:cNvSpPr>
            <a:spLocks noGrp="1"/>
          </p:cNvSpPr>
          <p:nvPr>
            <p:ph type="title" hasCustomPrompt="1"/>
          </p:nvPr>
        </p:nvSpPr>
        <p:spPr>
          <a:xfrm>
            <a:off x="1276350" y="2780803"/>
            <a:ext cx="9639299" cy="682625"/>
          </a:xfrm>
          <a:prstGeom prst="rect">
            <a:avLst/>
          </a:prstGeom>
          <a:effectLst/>
        </p:spPr>
        <p:txBody>
          <a:bodyPr/>
          <a:lstStyle>
            <a:lvl1pPr algn="ctr">
              <a:defRPr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zh-CN" altLang="en-US" dirty="0" smtClean="0"/>
              <a:t>结束语</a:t>
            </a:r>
            <a:endParaRPr lang="zh-CN" altLang="en-US" dirty="0"/>
          </a:p>
        </p:txBody>
      </p:sp>
      <p:sp>
        <p:nvSpPr>
          <p:cNvPr id="13" name="圆角矩形 12"/>
          <p:cNvSpPr/>
          <p:nvPr userDrawn="1"/>
        </p:nvSpPr>
        <p:spPr>
          <a:xfrm>
            <a:off x="5202092" y="3463428"/>
            <a:ext cx="1787813" cy="64382"/>
          </a:xfrm>
          <a:prstGeom prst="roundRect">
            <a:avLst>
              <a:gd name="adj" fmla="val 50000"/>
            </a:avLst>
          </a:prstGeom>
          <a:solidFill>
            <a:srgbClr val="E62D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7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controller-runtime</a:t>
            </a:r>
            <a:r>
              <a:rPr lang="zh-CN" altLang="en-US" dirty="0" smtClean="0"/>
              <a:t>浅析</a:t>
            </a:r>
            <a:endParaRPr lang="zh-CN" altLang="en-US" dirty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 dirty="0" smtClean="0"/>
              <a:t>base</a:t>
            </a:r>
            <a:r>
              <a:rPr lang="zh-CN" altLang="en-US" dirty="0" smtClean="0"/>
              <a:t>组 张涛</a:t>
            </a:r>
            <a:endParaRPr lang="zh-CN" altLang="en-US" dirty="0" smtClean="0"/>
          </a:p>
        </p:txBody>
      </p:sp>
      <p:sp>
        <p:nvSpPr>
          <p:cNvPr id="6" name="矩形 5"/>
          <p:cNvSpPr/>
          <p:nvPr/>
        </p:nvSpPr>
        <p:spPr>
          <a:xfrm>
            <a:off x="4612894" y="6243566"/>
            <a:ext cx="240803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营销事业部 </a:t>
            </a:r>
            <a:r>
              <a:rPr lang="en-US" altLang="zh-CN" sz="1600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–</a:t>
            </a:r>
            <a:r>
              <a:rPr lang="zh-CN" altLang="en-US" sz="1600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平台</a:t>
            </a: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研发部</a:t>
            </a:r>
            <a:endParaRPr lang="zh-CN" altLang="en-US" sz="16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整体实现</a:t>
            </a:r>
            <a:r>
              <a:rPr lang="en-US" altLang="zh-CN" dirty="0"/>
              <a:t>--build controller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0268712" y="6382512"/>
            <a:ext cx="15501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</a:rPr>
              <a:t>Sogou BizTech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92545" y="1270000"/>
            <a:ext cx="5238750" cy="466915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21335" y="1270000"/>
            <a:ext cx="5222875" cy="23069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indent="0">
              <a:buFont typeface="Arial" panose="020B0704020202020204" pitchFamily="34" charset="0"/>
              <a:buNone/>
            </a:pPr>
            <a:r>
              <a:rPr lang="en-US" altLang="zh-CN"/>
              <a:t>build</a:t>
            </a:r>
            <a:r>
              <a:rPr lang="zh-CN" altLang="en-US"/>
              <a:t>函数主要做了</a:t>
            </a:r>
            <a:r>
              <a:rPr lang="en-US" altLang="zh-CN"/>
              <a:t>2</a:t>
            </a:r>
            <a:r>
              <a:rPr lang="zh-CN" altLang="en-US"/>
              <a:t>个操作：</a:t>
            </a:r>
            <a:endParaRPr lang="en-US" altLang="zh-CN"/>
          </a:p>
          <a:p>
            <a:pPr indent="0">
              <a:buFont typeface="Arial" panose="020B0704020202020204" pitchFamily="34" charset="0"/>
              <a:buNone/>
            </a:pPr>
            <a:endParaRPr lang="en-US" altLang="zh-CN"/>
          </a:p>
          <a:p>
            <a:pPr marL="285750" indent="-285750">
              <a:buFont typeface="Arial" panose="020B0704020202020204" pitchFamily="34" charset="0"/>
              <a:buChar char="•"/>
            </a:pPr>
            <a:r>
              <a:rPr lang="en-US" altLang="zh-CN"/>
              <a:t>doController</a:t>
            </a:r>
            <a:r>
              <a:rPr lang="zh-CN" altLang="en-US"/>
              <a:t>：新建了一个controller，reconciler作为入参，将controller和</a:t>
            </a:r>
            <a:r>
              <a:rPr lang="en-US" altLang="zh-CN"/>
              <a:t>reconciler</a:t>
            </a:r>
            <a:r>
              <a:rPr lang="zh-CN" altLang="en-US"/>
              <a:t>进行关联</a:t>
            </a:r>
            <a:endParaRPr lang="en-US" altLang="zh-CN"/>
          </a:p>
          <a:p>
            <a:pPr marL="285750" indent="-285750">
              <a:buFont typeface="Arial" panose="020B0704020202020204" pitchFamily="34" charset="0"/>
              <a:buChar char="•"/>
            </a:pPr>
            <a:endParaRPr lang="en-US" altLang="zh-CN"/>
          </a:p>
          <a:p>
            <a:pPr marL="285750" indent="-285750">
              <a:buFont typeface="Arial" panose="020B0704020202020204" pitchFamily="34" charset="0"/>
              <a:buChar char="•"/>
            </a:pPr>
            <a:r>
              <a:rPr lang="en-US" altLang="zh-CN"/>
              <a:t>doWatch</a:t>
            </a:r>
            <a:r>
              <a:rPr lang="zh-CN" altLang="en-US"/>
              <a:t>：实现的获取资源对象的 Informer 以及注册事件监听。</a:t>
            </a:r>
            <a:r>
              <a:rPr lang="en-US" altLang="zh-CN"/>
              <a:t>informer</a:t>
            </a:r>
            <a:r>
              <a:rPr lang="zh-CN" altLang="en-US"/>
              <a:t>通过</a:t>
            </a:r>
            <a:r>
              <a:rPr lang="en-US" altLang="zh-CN"/>
              <a:t>cache</a:t>
            </a:r>
            <a:r>
              <a:rPr lang="zh-CN" altLang="en-US"/>
              <a:t>获取</a:t>
            </a:r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335" y="4014470"/>
            <a:ext cx="5143500" cy="19240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整体实现</a:t>
            </a:r>
            <a:r>
              <a:rPr lang="en-US" altLang="zh-CN" dirty="0"/>
              <a:t>--</a:t>
            </a:r>
            <a:r>
              <a:rPr lang="zh-CN" altLang="en-US" dirty="0"/>
              <a:t>启动</a:t>
            </a:r>
            <a:r>
              <a:rPr lang="en-US" altLang="zh-CN" dirty="0"/>
              <a:t>manager</a:t>
            </a:r>
            <a:endParaRPr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10268712" y="6382512"/>
            <a:ext cx="15501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</a:rPr>
              <a:t>Sogou BizTech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72430" y="992505"/>
            <a:ext cx="6256655" cy="538988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92125" y="1304290"/>
            <a:ext cx="4918075" cy="14763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marL="285750" indent="-285750">
              <a:buFont typeface="Arial" panose="020B0704020202020204" pitchFamily="34" charset="0"/>
              <a:buChar char="•"/>
            </a:pPr>
            <a:r>
              <a:rPr lang="zh-CN" altLang="en-US"/>
              <a:t>waitForCache</a:t>
            </a:r>
            <a:r>
              <a:rPr lang="en-US" altLang="zh-CN"/>
              <a:t>//</a:t>
            </a:r>
            <a:r>
              <a:rPr lang="zh-CN" altLang="en-US"/>
              <a:t>启动所有informer</a:t>
            </a:r>
            <a:endParaRPr lang="zh-CN" altLang="en-US"/>
          </a:p>
          <a:p>
            <a:pPr marL="285750" indent="-285750">
              <a:buFont typeface="Arial" panose="020B0704020202020204" pitchFamily="34" charset="0"/>
              <a:buChar char="•"/>
            </a:pPr>
            <a:r>
              <a:rPr lang="zh-CN" altLang="en-US"/>
              <a:t>startNonLeaderElectionRunnables</a:t>
            </a:r>
            <a:endParaRPr lang="zh-CN" altLang="en-US"/>
          </a:p>
          <a:p>
            <a:pPr marL="285750" indent="-285750">
              <a:buFont typeface="Arial" panose="020B0704020202020204" pitchFamily="34" charset="0"/>
              <a:buChar char="•"/>
            </a:pPr>
            <a:r>
              <a:rPr lang="zh-CN" altLang="en-US"/>
              <a:t>startLeaderElectionRunnables</a:t>
            </a:r>
            <a:endParaRPr lang="zh-CN" altLang="en-US"/>
          </a:p>
          <a:p>
            <a:pPr marL="742950" lvl="1" indent="-285750">
              <a:buFont typeface="Arial" panose="020B0704020202020204" pitchFamily="34" charset="0"/>
              <a:buChar char="•"/>
            </a:pPr>
            <a:r>
              <a:rPr lang="zh-CN" altLang="en-US"/>
              <a:t>controller.Controller</a:t>
            </a:r>
            <a:r>
              <a:rPr lang="en-US" altLang="zh-CN"/>
              <a:t>.start()</a:t>
            </a:r>
            <a:endParaRPr lang="zh-CN" altLang="en-US"/>
          </a:p>
          <a:p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92125" y="2712085"/>
            <a:ext cx="4918075" cy="20300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marL="342900" indent="-342900">
              <a:buFont typeface="Arial" panose="020B0704020202020204" pitchFamily="34" charset="0"/>
              <a:buAutoNum type="arabicPeriod"/>
            </a:pPr>
            <a:r>
              <a:rPr lang="zh-CN" altLang="en-US"/>
              <a:t>生成工作队列</a:t>
            </a:r>
            <a:endParaRPr lang="zh-CN" altLang="en-US"/>
          </a:p>
          <a:p>
            <a:pPr marL="342900" indent="-342900">
              <a:buFont typeface="Arial" panose="020B0704020202020204" pitchFamily="34" charset="0"/>
              <a:buAutoNum type="arabicPeriod"/>
            </a:pPr>
            <a:r>
              <a:rPr lang="zh-CN" altLang="en-US"/>
              <a:t>启动EventSource</a:t>
            </a:r>
            <a:endParaRPr lang="zh-CN" altLang="en-US"/>
          </a:p>
          <a:p>
            <a:pPr marL="342900" indent="-342900">
              <a:buFont typeface="Arial" panose="020B0704020202020204" pitchFamily="34" charset="0"/>
              <a:buAutoNum type="arabicPeriod"/>
            </a:pPr>
            <a:r>
              <a:rPr lang="zh-CN" altLang="en-US"/>
              <a:t>启动SharedIndexInformer工厂，填充缓存</a:t>
            </a:r>
            <a:endParaRPr lang="zh-CN" altLang="en-US"/>
          </a:p>
          <a:p>
            <a:pPr marL="342900" indent="-342900">
              <a:buFont typeface="Arial" panose="020B0704020202020204" pitchFamily="34" charset="0"/>
              <a:buAutoNum type="arabicPeriod"/>
            </a:pPr>
            <a:r>
              <a:rPr lang="zh-CN" altLang="en-US"/>
              <a:t>等待 Informer 同步完成</a:t>
            </a:r>
            <a:endParaRPr lang="zh-CN" altLang="en-US"/>
          </a:p>
          <a:p>
            <a:pPr marL="342900" indent="-342900">
              <a:buFont typeface="Arial" panose="020B0704020202020204" pitchFamily="34" charset="0"/>
              <a:buAutoNum type="arabicPeriod"/>
            </a:pPr>
            <a:r>
              <a:rPr lang="zh-CN" altLang="en-US"/>
              <a:t>启动所有</a:t>
            </a:r>
            <a:r>
              <a:rPr lang="en-US" altLang="zh-CN"/>
              <a:t>workers</a:t>
            </a:r>
            <a:r>
              <a:rPr lang="zh-CN" altLang="en-US"/>
              <a:t>处理资源：processNextWorkIte</a:t>
            </a:r>
            <a:r>
              <a:rPr lang="en-US" altLang="zh-CN"/>
              <a:t>m(ctx)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整体实现</a:t>
            </a:r>
            <a:r>
              <a:rPr lang="en-US" altLang="zh-CN" dirty="0"/>
              <a:t>--work</a:t>
            </a:r>
            <a:r>
              <a:rPr lang="zh-CN" altLang="en-US" dirty="0"/>
              <a:t>处理资源流程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0268712" y="6382512"/>
            <a:ext cx="15501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</a:rPr>
              <a:t>Sogou BizTech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2915" y="3123565"/>
            <a:ext cx="5742305" cy="325882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8910" y="1248410"/>
            <a:ext cx="5210175" cy="513397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41655" y="1205865"/>
            <a:ext cx="5657215" cy="17532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marL="342900" indent="-342900">
              <a:buAutoNum type="arabicPeriod"/>
            </a:pPr>
            <a:r>
              <a:rPr lang="en-US" altLang="zh-CN" sz="1200"/>
              <a:t>processNextWorkItem 将从工作队列中弹出一个元素，并尝试通过调用 reconcileHandler 来处理它</a:t>
            </a:r>
            <a:r>
              <a:rPr lang="zh-CN" altLang="en-US" sz="1200"/>
              <a:t>。</a:t>
            </a:r>
            <a:endParaRPr lang="zh-CN" altLang="en-US" sz="1200"/>
          </a:p>
          <a:p>
            <a:pPr marL="342900" indent="-342900">
              <a:buAutoNum type="arabicPeriod"/>
            </a:pPr>
            <a:r>
              <a:rPr lang="en-US" altLang="zh-CN" sz="1200">
                <a:sym typeface="+mn-ea"/>
              </a:rPr>
              <a:t>reconcileHandler</a:t>
            </a:r>
            <a:r>
              <a:rPr lang="zh-CN" altLang="en-US" sz="1200">
                <a:sym typeface="+mn-ea"/>
              </a:rPr>
              <a:t>中通过</a:t>
            </a:r>
            <a:r>
              <a:rPr lang="en-US" altLang="zh-CN" sz="1200">
                <a:sym typeface="+mn-ea"/>
              </a:rPr>
              <a:t> c.Do.Reconcile(req) 暴露给开发者</a:t>
            </a:r>
            <a:r>
              <a:rPr lang="zh-CN" altLang="en-US" sz="1200">
                <a:sym typeface="+mn-ea"/>
              </a:rPr>
              <a:t>，实现业务逻辑处理</a:t>
            </a:r>
            <a:endParaRPr lang="zh-CN" altLang="en-US" sz="1200">
              <a:sym typeface="+mn-ea"/>
            </a:endParaRPr>
          </a:p>
          <a:p>
            <a:pPr marL="800100" lvl="1" indent="-342900">
              <a:buFont typeface="Arial" panose="020B0704020202020204" pitchFamily="34" charset="0"/>
              <a:buChar char="•"/>
            </a:pPr>
            <a:r>
              <a:rPr lang="en-US" altLang="zh-CN" sz="1200">
                <a:sym typeface="+mn-ea"/>
              </a:rPr>
              <a:t>如果返回 error 错误，则将元素重新添加到限速队列中</a:t>
            </a:r>
            <a:endParaRPr lang="en-US" altLang="zh-CN" sz="1200">
              <a:sym typeface="+mn-ea"/>
            </a:endParaRPr>
          </a:p>
          <a:p>
            <a:pPr marL="800100" lvl="1" indent="-342900">
              <a:buFont typeface="Arial" panose="020B0704020202020204" pitchFamily="34" charset="0"/>
              <a:buChar char="•"/>
            </a:pPr>
            <a:r>
              <a:rPr lang="en-US" altLang="zh-CN" sz="1200">
                <a:sym typeface="+mn-ea"/>
              </a:rPr>
              <a:t>如果返回的 result.RequeueAfter &gt; 0，则先将元素忘记，然后在 result.RequeueAfter 时间后加入到队列中</a:t>
            </a:r>
            <a:endParaRPr lang="en-US" altLang="zh-CN" sz="1200">
              <a:sym typeface="+mn-ea"/>
            </a:endParaRPr>
          </a:p>
          <a:p>
            <a:pPr marL="800100" lvl="1" indent="-342900">
              <a:buFont typeface="Arial" panose="020B0704020202020204" pitchFamily="34" charset="0"/>
              <a:buChar char="•"/>
            </a:pPr>
            <a:r>
              <a:rPr lang="en-US" altLang="zh-CN" sz="1200">
                <a:sym typeface="+mn-ea"/>
              </a:rPr>
              <a:t>如果返回 result.Requeue，则直接将元素重新加入到限速队列中</a:t>
            </a:r>
            <a:endParaRPr lang="en-US" altLang="zh-CN" sz="1200">
              <a:sym typeface="+mn-ea"/>
            </a:endParaRPr>
          </a:p>
          <a:p>
            <a:pPr marL="800100" lvl="1" indent="-342900">
              <a:buFont typeface="Arial" panose="020B0704020202020204" pitchFamily="34" charset="0"/>
              <a:buChar char="•"/>
            </a:pPr>
            <a:r>
              <a:rPr lang="en-US" altLang="zh-CN" sz="1200">
                <a:sym typeface="+mn-ea"/>
              </a:rPr>
              <a:t>如果正常返回，则直接忘记这个元素</a:t>
            </a:r>
            <a:endParaRPr lang="en-US" altLang="zh-CN" sz="120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事件处理异常的流程分析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0268712" y="6382512"/>
            <a:ext cx="15501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</a:rPr>
              <a:t>Sogou BizTech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70865" y="1215390"/>
            <a:ext cx="112160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  <a:p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90360" y="1538605"/>
            <a:ext cx="5038725" cy="378142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28345" y="1358265"/>
            <a:ext cx="526351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workqueue</a:t>
            </a:r>
            <a:r>
              <a:rPr lang="zh-CN" altLang="en-US"/>
              <a:t>：</a:t>
            </a:r>
            <a:r>
              <a:rPr lang="en-US" altLang="zh-CN"/>
              <a:t>controller</a:t>
            </a:r>
            <a:r>
              <a:rPr lang="zh-CN" altLang="en-US"/>
              <a:t>维护的全局队列，请求对象在整个程序中的处理顺序按照queue的先进先出原则进行处理</a:t>
            </a:r>
            <a:endParaRPr lang="zh-CN" altLang="en-US"/>
          </a:p>
          <a:p>
            <a:r>
              <a:rPr lang="zh-CN" altLang="en-US"/>
              <a:t>waitingForQueue：优先队列，请求对象进入queue之前的预处理，按处理时间最小堆排序</a:t>
            </a:r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915" y="2834640"/>
            <a:ext cx="5863590" cy="186753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915" y="4702175"/>
            <a:ext cx="5863590" cy="20180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事件处理异常的流程分析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0268712" y="6382512"/>
            <a:ext cx="15501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</a:rPr>
              <a:t>Sogou BizTech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70865" y="1215390"/>
            <a:ext cx="1121600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//</a:t>
            </a:r>
            <a:r>
              <a:rPr lang="zh-CN" altLang="en-US"/>
              <a:t>混合限速器实现对异常元素的延迟处理</a:t>
            </a:r>
            <a:endParaRPr lang="zh-CN" altLang="en-US"/>
          </a:p>
          <a:p>
            <a:r>
              <a:rPr lang="zh-CN" altLang="en-US"/>
              <a:t>NewMaxOfRateLimiter(</a:t>
            </a:r>
            <a:endParaRPr lang="zh-CN" altLang="en-US"/>
          </a:p>
          <a:p>
            <a:r>
              <a:rPr lang="zh-CN" altLang="en-US"/>
              <a:t>		NewItemExponentialFailureRateLimiter(5*time.Millisecond, 1000*time.Second),</a:t>
            </a:r>
            <a:endParaRPr lang="zh-CN" altLang="en-US"/>
          </a:p>
          <a:p>
            <a:r>
              <a:rPr lang="zh-CN" altLang="en-US"/>
              <a:t>		// 10 qps, 100 bucket size.  This is only for retry speed and its only the overall factor (not per item)</a:t>
            </a:r>
            <a:endParaRPr lang="zh-CN" altLang="en-US"/>
          </a:p>
          <a:p>
            <a:r>
              <a:rPr lang="zh-CN" altLang="en-US"/>
              <a:t>		&amp;BucketRateLimiter{Limiter: rate.NewLimiter(rate.Limit(10), 100)},</a:t>
            </a:r>
            <a:endParaRPr lang="zh-CN" altLang="en-US"/>
          </a:p>
          <a:p>
            <a:r>
              <a:rPr lang="zh-CN" altLang="en-US"/>
              <a:t>)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80565" y="3065145"/>
            <a:ext cx="5973445" cy="36556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感谢聆听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0268712" y="6382512"/>
            <a:ext cx="15501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</a:rPr>
              <a:t>Sogou BizTech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主要内容</a:t>
            </a:r>
            <a:endParaRPr lang="zh-CN" altLang="en-US" dirty="0"/>
          </a:p>
        </p:txBody>
      </p:sp>
      <p:sp>
        <p:nvSpPr>
          <p:cNvPr id="26" name="文本占位符 46"/>
          <p:cNvSpPr>
            <a:spLocks noGrp="1"/>
          </p:cNvSpPr>
          <p:nvPr>
            <p:ph type="body" sz="quarter" idx="4294967295" hasCustomPrompt="1"/>
          </p:nvPr>
        </p:nvSpPr>
        <p:spPr>
          <a:xfrm>
            <a:off x="4844415" y="1089660"/>
            <a:ext cx="1988820" cy="46863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基本介绍</a:t>
            </a:r>
            <a:endParaRPr lang="zh-CN" altLang="en-US" dirty="0"/>
          </a:p>
        </p:txBody>
      </p:sp>
      <p:sp>
        <p:nvSpPr>
          <p:cNvPr id="27" name="文本占位符 46"/>
          <p:cNvSpPr>
            <a:spLocks noGrp="1"/>
          </p:cNvSpPr>
          <p:nvPr>
            <p:ph type="body" sz="quarter" idx="4294967295" hasCustomPrompt="1"/>
          </p:nvPr>
        </p:nvSpPr>
        <p:spPr>
          <a:xfrm>
            <a:off x="4840573" y="1588332"/>
            <a:ext cx="2847975" cy="339063"/>
          </a:xfrm>
          <a:prstGeom prst="rect">
            <a:avLst/>
          </a:prstGeom>
        </p:spPr>
        <p:txBody>
          <a:bodyPr anchor="t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704020202020204" pitchFamily="34" charset="0"/>
              <a:buNone/>
              <a:defRPr sz="120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  <a:ea typeface="+mj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704020202020204" pitchFamily="34" charset="0"/>
              <a:buNone/>
              <a:defRPr/>
            </a:pPr>
            <a:r>
              <a:rPr lang="zh-CN" altLang="en-US" dirty="0" smtClean="0"/>
              <a:t>标题描述</a:t>
            </a:r>
            <a:endParaRPr lang="zh-CN" altLang="en-US" dirty="0" smtClean="0"/>
          </a:p>
        </p:txBody>
      </p:sp>
      <p:sp>
        <p:nvSpPr>
          <p:cNvPr id="22" name="矩形 21"/>
          <p:cNvSpPr/>
          <p:nvPr/>
        </p:nvSpPr>
        <p:spPr>
          <a:xfrm rot="2713401">
            <a:off x="4452475" y="1424810"/>
            <a:ext cx="272258" cy="26691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solidFill>
                <a:schemeClr val="bg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 rot="2713401">
            <a:off x="4146655" y="1236597"/>
            <a:ext cx="446946" cy="438182"/>
          </a:xfrm>
          <a:prstGeom prst="rect">
            <a:avLst/>
          </a:prstGeom>
          <a:solidFill>
            <a:srgbClr val="E95F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solidFill>
                <a:schemeClr val="bg1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4202454" y="1274000"/>
            <a:ext cx="3353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4830842" y="1568359"/>
            <a:ext cx="283802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 rot="2713401">
            <a:off x="4448234" y="2498086"/>
            <a:ext cx="272258" cy="26691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solidFill>
                <a:schemeClr val="bg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 rot="2713401">
            <a:off x="4142414" y="2309873"/>
            <a:ext cx="446946" cy="438182"/>
          </a:xfrm>
          <a:prstGeom prst="rect">
            <a:avLst/>
          </a:prstGeom>
          <a:solidFill>
            <a:srgbClr val="0F6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solidFill>
                <a:schemeClr val="bg1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4198213" y="2347276"/>
            <a:ext cx="3353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4826601" y="2641635"/>
            <a:ext cx="283802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 rot="2713401">
            <a:off x="4448235" y="3571362"/>
            <a:ext cx="272258" cy="26691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solidFill>
                <a:schemeClr val="bg1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 rot="2713401">
            <a:off x="4142415" y="3383149"/>
            <a:ext cx="446946" cy="438182"/>
          </a:xfrm>
          <a:prstGeom prst="rect">
            <a:avLst/>
          </a:prstGeom>
          <a:solidFill>
            <a:srgbClr val="FBC7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solidFill>
                <a:schemeClr val="bg1"/>
              </a:solidFill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4198214" y="3420552"/>
            <a:ext cx="3353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7" name="直接连接符 36"/>
          <p:cNvCxnSpPr/>
          <p:nvPr/>
        </p:nvCxnSpPr>
        <p:spPr>
          <a:xfrm>
            <a:off x="4826602" y="3714911"/>
            <a:ext cx="283802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/>
          <p:cNvSpPr/>
          <p:nvPr/>
        </p:nvSpPr>
        <p:spPr>
          <a:xfrm rot="2713401">
            <a:off x="4448234" y="4644638"/>
            <a:ext cx="272258" cy="26691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solidFill>
                <a:schemeClr val="bg1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 rot="2713401">
            <a:off x="4142414" y="4456425"/>
            <a:ext cx="446946" cy="438182"/>
          </a:xfrm>
          <a:prstGeom prst="rect">
            <a:avLst/>
          </a:prstGeom>
          <a:solidFill>
            <a:srgbClr val="7ABC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solidFill>
                <a:schemeClr val="bg1"/>
              </a:solidFill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4198213" y="4493828"/>
            <a:ext cx="3353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3" name="直接连接符 42"/>
          <p:cNvCxnSpPr/>
          <p:nvPr/>
        </p:nvCxnSpPr>
        <p:spPr>
          <a:xfrm>
            <a:off x="4826601" y="4788187"/>
            <a:ext cx="283802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占位符 46"/>
          <p:cNvSpPr txBox="1"/>
          <p:nvPr/>
        </p:nvSpPr>
        <p:spPr>
          <a:xfrm>
            <a:off x="4844415" y="2163445"/>
            <a:ext cx="2531110" cy="467995"/>
          </a:xfrm>
          <a:prstGeom prst="rect">
            <a:avLst/>
          </a:prstGeom>
        </p:spPr>
        <p:txBody>
          <a:bodyPr anchor="ctr" anchorCtr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704020202020204" pitchFamily="34" charset="0"/>
              <a:buNone/>
              <a:defRPr sz="2400" kern="12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整体架构设计</a:t>
            </a:r>
            <a:endParaRPr lang="zh-CN" altLang="en-US" dirty="0"/>
          </a:p>
        </p:txBody>
      </p:sp>
      <p:sp>
        <p:nvSpPr>
          <p:cNvPr id="47" name="文本占位符 46"/>
          <p:cNvSpPr txBox="1"/>
          <p:nvPr/>
        </p:nvSpPr>
        <p:spPr>
          <a:xfrm>
            <a:off x="4840573" y="2651727"/>
            <a:ext cx="2847975" cy="339063"/>
          </a:xfrm>
          <a:prstGeom prst="rect">
            <a:avLst/>
          </a:prstGeom>
        </p:spPr>
        <p:txBody>
          <a:bodyPr anchor="t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704020202020204" pitchFamily="34" charset="0"/>
              <a:buNone/>
              <a:defRPr sz="1200" kern="120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  <a:ea typeface="+mj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zh-CN" altLang="en-US" dirty="0" smtClean="0"/>
              <a:t>标题描述</a:t>
            </a:r>
            <a:endParaRPr lang="zh-CN" altLang="en-US" dirty="0" smtClean="0"/>
          </a:p>
        </p:txBody>
      </p:sp>
      <p:sp>
        <p:nvSpPr>
          <p:cNvPr id="48" name="文本占位符 46"/>
          <p:cNvSpPr txBox="1"/>
          <p:nvPr/>
        </p:nvSpPr>
        <p:spPr>
          <a:xfrm>
            <a:off x="4844415" y="3236595"/>
            <a:ext cx="2914650" cy="467995"/>
          </a:xfrm>
          <a:prstGeom prst="rect">
            <a:avLst/>
          </a:prstGeom>
        </p:spPr>
        <p:txBody>
          <a:bodyPr anchor="ctr" anchorCtr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704020202020204" pitchFamily="34" charset="0"/>
              <a:buNone/>
              <a:defRPr sz="2400" kern="12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整体实现流程分析</a:t>
            </a:r>
            <a:endParaRPr lang="zh-CN" altLang="en-US" dirty="0"/>
          </a:p>
        </p:txBody>
      </p:sp>
      <p:sp>
        <p:nvSpPr>
          <p:cNvPr id="49" name="文本占位符 46"/>
          <p:cNvSpPr txBox="1"/>
          <p:nvPr/>
        </p:nvSpPr>
        <p:spPr>
          <a:xfrm>
            <a:off x="4831080" y="4307840"/>
            <a:ext cx="2095500" cy="467995"/>
          </a:xfrm>
          <a:prstGeom prst="rect">
            <a:avLst/>
          </a:prstGeom>
        </p:spPr>
        <p:txBody>
          <a:bodyPr anchor="ctr" anchorCtr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704020202020204" pitchFamily="34" charset="0"/>
              <a:buNone/>
              <a:defRPr sz="2400" kern="12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具体问题分析</a:t>
            </a:r>
            <a:endParaRPr lang="zh-CN" altLang="en-US" dirty="0"/>
          </a:p>
        </p:txBody>
      </p:sp>
      <p:sp>
        <p:nvSpPr>
          <p:cNvPr id="50" name="文本占位符 46"/>
          <p:cNvSpPr txBox="1"/>
          <p:nvPr/>
        </p:nvSpPr>
        <p:spPr>
          <a:xfrm>
            <a:off x="4840572" y="3706438"/>
            <a:ext cx="2847975" cy="339063"/>
          </a:xfrm>
          <a:prstGeom prst="rect">
            <a:avLst/>
          </a:prstGeom>
        </p:spPr>
        <p:txBody>
          <a:bodyPr anchor="t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704020202020204" pitchFamily="34" charset="0"/>
              <a:buNone/>
              <a:defRPr sz="1200" kern="120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  <a:ea typeface="+mj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zh-CN" altLang="en-US" dirty="0" smtClean="0"/>
              <a:t>标题描述</a:t>
            </a:r>
            <a:endParaRPr lang="zh-CN" altLang="en-US" dirty="0" smtClean="0"/>
          </a:p>
        </p:txBody>
      </p:sp>
      <p:sp>
        <p:nvSpPr>
          <p:cNvPr id="51" name="文本占位符 46"/>
          <p:cNvSpPr txBox="1"/>
          <p:nvPr/>
        </p:nvSpPr>
        <p:spPr>
          <a:xfrm>
            <a:off x="4840572" y="4798278"/>
            <a:ext cx="2847975" cy="339063"/>
          </a:xfrm>
          <a:prstGeom prst="rect">
            <a:avLst/>
          </a:prstGeom>
        </p:spPr>
        <p:txBody>
          <a:bodyPr anchor="t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704020202020204" pitchFamily="34" charset="0"/>
              <a:buNone/>
              <a:defRPr sz="1200" kern="120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  <a:ea typeface="+mj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zh-CN" altLang="en-US" dirty="0" smtClean="0"/>
              <a:t>标题描述</a:t>
            </a:r>
            <a:endParaRPr lang="zh-CN" altLang="en-US" dirty="0" smtClean="0"/>
          </a:p>
        </p:txBody>
      </p:sp>
      <p:sp>
        <p:nvSpPr>
          <p:cNvPr id="6" name="文本框 5"/>
          <p:cNvSpPr txBox="1"/>
          <p:nvPr/>
        </p:nvSpPr>
        <p:spPr>
          <a:xfrm>
            <a:off x="1505904" y="1213746"/>
            <a:ext cx="11487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+mj-ea"/>
                <a:ea typeface="+mj-ea"/>
              </a:rPr>
              <a:t>CONTENTS</a:t>
            </a:r>
            <a:endParaRPr lang="zh-CN" altLang="en-US" sz="1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基本介绍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0268712" y="6382512"/>
            <a:ext cx="15501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</a:rPr>
              <a:t>Sogou BizTech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32460" y="1245235"/>
            <a:ext cx="1118616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704020202020204" pitchFamily="34" charset="0"/>
              <a:buChar char="•"/>
            </a:pPr>
            <a:r>
              <a:rPr lang="zh-CN" altLang="en-US"/>
              <a:t>controller-runtime 封装的一个控制器处理的框架。监听资源的变化，捕获Resource 事件，触发相应的处理流程，让这个</a:t>
            </a:r>
            <a:r>
              <a:rPr lang="zh-CN" altLang="en-US">
                <a:solidFill>
                  <a:srgbClr val="FF0000"/>
                </a:solidFill>
              </a:rPr>
              <a:t>自定义资源</a:t>
            </a:r>
            <a:r>
              <a:rPr lang="zh-CN" altLang="en-US"/>
              <a:t>表现出和原生资源相同的行为。</a:t>
            </a:r>
            <a:endParaRPr lang="zh-CN" altLang="en-US"/>
          </a:p>
          <a:p>
            <a:pPr marL="285750" indent="-285750">
              <a:buFont typeface="Arial" panose="020B0704020202020204" pitchFamily="34" charset="0"/>
              <a:buChar char="•"/>
            </a:pPr>
            <a:endParaRPr lang="zh-CN" altLang="en-US"/>
          </a:p>
          <a:p>
            <a:pPr marL="285750" indent="-285750">
              <a:buFont typeface="Arial" panose="020B0704020202020204" pitchFamily="34" charset="0"/>
              <a:buChar char="•"/>
            </a:pPr>
            <a:r>
              <a:rPr lang="zh-CN" altLang="en-US"/>
              <a:t>CRD（CustomResourceDefinition）</a:t>
            </a:r>
            <a:endParaRPr lang="zh-CN" altLang="en-US"/>
          </a:p>
          <a:p>
            <a:pPr marL="285750" indent="-285750">
              <a:buFont typeface="Arial" panose="020B0704020202020204" pitchFamily="34" charset="0"/>
              <a:buChar char="•"/>
            </a:pPr>
            <a:endParaRPr lang="zh-CN" altLang="en-US"/>
          </a:p>
          <a:p>
            <a:pPr marL="285750" indent="-285750">
              <a:buFont typeface="Arial" panose="020B0704020202020204" pitchFamily="34" charset="0"/>
              <a:buChar char="•"/>
            </a:pPr>
            <a:r>
              <a:rPr lang="zh-CN" altLang="en-US"/>
              <a:t>kubebuilder 根据模板生成代码的工具，使用kubebuilder可以快速渲染出一个依赖controller-runtime的控制器。方便开发者快速生成项目的脚手架。类似工具：operator SDK（operator framework）</a:t>
            </a:r>
            <a:endParaRPr lang="zh-CN" altLang="en-US"/>
          </a:p>
          <a:p>
            <a:pPr marL="285750" indent="-285750">
              <a:buFont typeface="Arial" panose="020B0704020202020204" pitchFamily="34" charset="0"/>
              <a:buChar char="•"/>
            </a:pPr>
            <a:endParaRPr lang="zh-CN" altLang="en-US"/>
          </a:p>
          <a:p>
            <a:pPr marL="285750" indent="-285750">
              <a:buFont typeface="Arial" panose="020B0704020202020204" pitchFamily="34" charset="0"/>
              <a:buChar char="•"/>
            </a:pPr>
            <a:endParaRPr lang="zh-CN" altLang="en-US"/>
          </a:p>
          <a:p>
            <a:pPr marL="285750" indent="-285750">
              <a:buFont typeface="Arial" panose="020B0704020202020204" pitchFamily="34" charset="0"/>
              <a:buChar char="•"/>
            </a:pP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26665" y="3741420"/>
            <a:ext cx="7397750" cy="23291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基本介绍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0268712" y="6382512"/>
            <a:ext cx="15501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</a:rPr>
              <a:t>Sogou BizTech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70780" y="1023620"/>
            <a:ext cx="6847840" cy="494728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70865" y="1333500"/>
            <a:ext cx="3114040" cy="2214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通过</a:t>
            </a:r>
            <a:r>
              <a:rPr lang="en-US" altLang="zh-CN" sz="2000"/>
              <a:t>kubebuilder</a:t>
            </a:r>
            <a:r>
              <a:rPr lang="zh-CN" altLang="en-US" sz="2000"/>
              <a:t>生成自定义</a:t>
            </a:r>
            <a:r>
              <a:rPr lang="en-US" altLang="zh-CN" sz="2000"/>
              <a:t>controller</a:t>
            </a:r>
            <a:r>
              <a:rPr lang="zh-CN" altLang="en-US" sz="2000"/>
              <a:t>的实现：</a:t>
            </a:r>
            <a:endParaRPr lang="zh-CN" altLang="en-US" sz="2000"/>
          </a:p>
          <a:p>
            <a:endParaRPr lang="zh-CN" altLang="en-US"/>
          </a:p>
          <a:p>
            <a:pPr marL="342900" indent="-342900">
              <a:buAutoNum type="arabicPeriod"/>
            </a:pPr>
            <a:r>
              <a:rPr lang="zh-CN" altLang="en-US" sz="1600"/>
              <a:t>实例化 manager。</a:t>
            </a:r>
            <a:endParaRPr lang="zh-CN" altLang="en-US" sz="1600"/>
          </a:p>
          <a:p>
            <a:pPr marL="342900" indent="-342900">
              <a:buAutoNum type="arabicPeriod"/>
            </a:pPr>
            <a:r>
              <a:rPr lang="zh-CN" altLang="en-US" sz="1600"/>
              <a:t>向 manager 托管 controller，需要实现自己的业务逻辑，可以添加多个。</a:t>
            </a:r>
            <a:endParaRPr lang="zh-CN" altLang="en-US" sz="1600"/>
          </a:p>
          <a:p>
            <a:pPr marL="342900" indent="-342900">
              <a:buAutoNum type="arabicPeriod"/>
            </a:pPr>
            <a:r>
              <a:rPr lang="zh-CN" altLang="en-US" sz="1600"/>
              <a:t>启动</a:t>
            </a:r>
            <a:r>
              <a:rPr lang="en-US" altLang="zh-CN" sz="1600"/>
              <a:t>manager</a:t>
            </a:r>
            <a:r>
              <a:rPr lang="zh-CN" altLang="en-US" sz="1600"/>
              <a:t>（</a:t>
            </a:r>
            <a:r>
              <a:rPr lang="en-US" altLang="zh-CN" sz="1600"/>
              <a:t>controller</a:t>
            </a:r>
            <a:r>
              <a:rPr lang="zh-CN" altLang="en-US" sz="1600"/>
              <a:t>）。</a:t>
            </a:r>
            <a:endParaRPr lang="zh-CN" altLang="en-US" sz="16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435" y="4053205"/>
            <a:ext cx="4699635" cy="19177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概括介绍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0268712" y="6382512"/>
            <a:ext cx="15501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</a:rPr>
              <a:t>Sogou BizTech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101465" y="1422400"/>
            <a:ext cx="7015480" cy="47078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1200"/>
              <a:t>└── pkg</a:t>
            </a:r>
            <a:endParaRPr sz="1200"/>
          </a:p>
          <a:p>
            <a:r>
              <a:rPr sz="1200"/>
              <a:t>    ├── builder</a:t>
            </a:r>
            <a:endParaRPr sz="1200"/>
          </a:p>
          <a:p>
            <a:r>
              <a:rPr sz="1200"/>
              <a:t>    ├── cache # 管理多个 informers</a:t>
            </a:r>
            <a:endParaRPr sz="1200"/>
          </a:p>
          <a:p>
            <a:r>
              <a:rPr sz="1200"/>
              <a:t>    ├── client # 重新封装了client-go 的 client。实现读写分离，typed 和 unstructed 同用一个 client</a:t>
            </a:r>
            <a:endParaRPr sz="1200"/>
          </a:p>
          <a:p>
            <a:r>
              <a:rPr sz="1200"/>
              <a:t>    ├── controller # 内置controller 的实现</a:t>
            </a:r>
            <a:endParaRPr sz="1200"/>
          </a:p>
          <a:p>
            <a:r>
              <a:rPr sz="1200"/>
              <a:t>    ├── conversion</a:t>
            </a:r>
            <a:endParaRPr sz="1200"/>
          </a:p>
          <a:p>
            <a:r>
              <a:rPr sz="1200"/>
              <a:t>    ├── doc.go</a:t>
            </a:r>
            <a:endParaRPr sz="1200"/>
          </a:p>
          <a:p>
            <a:r>
              <a:rPr sz="1200"/>
              <a:t>    ├── envtest</a:t>
            </a:r>
            <a:endParaRPr sz="1200"/>
          </a:p>
          <a:p>
            <a:r>
              <a:rPr sz="1200"/>
              <a:t>    ├── event</a:t>
            </a:r>
            <a:endParaRPr sz="1200"/>
          </a:p>
          <a:p>
            <a:r>
              <a:rPr sz="1200"/>
              <a:t>    ├── handler</a:t>
            </a:r>
            <a:endParaRPr sz="1200"/>
          </a:p>
          <a:p>
            <a:r>
              <a:rPr sz="1200"/>
              <a:t>    ├── healthz</a:t>
            </a:r>
            <a:endParaRPr sz="1200"/>
          </a:p>
          <a:p>
            <a:r>
              <a:rPr sz="1200"/>
              <a:t>    ├── internal  # 内置controller 的实现</a:t>
            </a:r>
            <a:endParaRPr sz="1200"/>
          </a:p>
          <a:p>
            <a:r>
              <a:rPr sz="1200"/>
              <a:t>    ├── leaderelection</a:t>
            </a:r>
            <a:endParaRPr sz="1200"/>
          </a:p>
          <a:p>
            <a:r>
              <a:rPr sz="1200"/>
              <a:t>    ├── log</a:t>
            </a:r>
            <a:endParaRPr sz="1200"/>
          </a:p>
          <a:p>
            <a:r>
              <a:rPr sz="1200"/>
              <a:t>    ├── manager 含有 manager 的实现</a:t>
            </a:r>
            <a:endParaRPr sz="1200"/>
          </a:p>
          <a:p>
            <a:r>
              <a:rPr sz="1200"/>
              <a:t>    ├── metrics</a:t>
            </a:r>
            <a:endParaRPr sz="1200"/>
          </a:p>
          <a:p>
            <a:r>
              <a:rPr sz="1200"/>
              <a:t>    ├── patterns</a:t>
            </a:r>
            <a:endParaRPr sz="1200"/>
          </a:p>
          <a:p>
            <a:r>
              <a:rPr sz="1200"/>
              <a:t>    ├── predicate</a:t>
            </a:r>
            <a:endParaRPr sz="1200"/>
          </a:p>
          <a:p>
            <a:r>
              <a:rPr sz="1200"/>
              <a:t>    ├── ratelimiter</a:t>
            </a:r>
            <a:endParaRPr sz="1200"/>
          </a:p>
          <a:p>
            <a:r>
              <a:rPr sz="1200"/>
              <a:t>    ├── reconcile</a:t>
            </a:r>
            <a:endParaRPr sz="1200"/>
          </a:p>
          <a:p>
            <a:r>
              <a:rPr sz="1200"/>
              <a:t>    ├── recorder</a:t>
            </a:r>
            <a:endParaRPr sz="1200"/>
          </a:p>
          <a:p>
            <a:r>
              <a:rPr sz="1200"/>
              <a:t>    ├── runtime # 含有 manager 的实现</a:t>
            </a:r>
            <a:endParaRPr sz="1200"/>
          </a:p>
          <a:p>
            <a:r>
              <a:rPr sz="1200"/>
              <a:t>    ├── scheme</a:t>
            </a:r>
            <a:endParaRPr sz="1200"/>
          </a:p>
          <a:p>
            <a:r>
              <a:rPr sz="1200"/>
              <a:t>    ├── source  # 用于监控资源, 并把资源放到 queue 中</a:t>
            </a:r>
            <a:endParaRPr sz="1200"/>
          </a:p>
          <a:p>
            <a:r>
              <a:rPr sz="1200"/>
              <a:t>    └── webhook</a:t>
            </a:r>
            <a:endParaRPr sz="1200"/>
          </a:p>
        </p:txBody>
      </p:sp>
      <p:sp>
        <p:nvSpPr>
          <p:cNvPr id="6" name="文本框 5"/>
          <p:cNvSpPr txBox="1"/>
          <p:nvPr/>
        </p:nvSpPr>
        <p:spPr>
          <a:xfrm>
            <a:off x="551180" y="1461770"/>
            <a:ext cx="3341370" cy="31076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controller-runtime</a:t>
            </a:r>
            <a:r>
              <a:rPr lang="zh-CN" altLang="en-US"/>
              <a:t>代码结构，核心模块</a:t>
            </a:r>
            <a:endParaRPr lang="zh-CN" altLang="en-US"/>
          </a:p>
          <a:p>
            <a:pPr marL="285750" indent="-285750">
              <a:buFont typeface="Arial" panose="020B0704020202020204" pitchFamily="34" charset="0"/>
              <a:buChar char="•"/>
            </a:pPr>
            <a:r>
              <a:rPr lang="en-US" altLang="zh-CN" sz="1600"/>
              <a:t>manager</a:t>
            </a:r>
            <a:r>
              <a:rPr lang="zh-CN" altLang="en-US" sz="1600"/>
              <a:t>：全局对象，管理</a:t>
            </a:r>
            <a:r>
              <a:rPr lang="en-US" altLang="zh-CN" sz="1600"/>
              <a:t>cache</a:t>
            </a:r>
            <a:r>
              <a:rPr lang="zh-CN" altLang="en-US" sz="1600"/>
              <a:t>，</a:t>
            </a:r>
            <a:r>
              <a:rPr lang="en-US" altLang="zh-CN" sz="1600"/>
              <a:t>client</a:t>
            </a:r>
            <a:r>
              <a:rPr lang="zh-CN" altLang="en-US" sz="1600"/>
              <a:t>，</a:t>
            </a:r>
            <a:r>
              <a:rPr lang="en-US" altLang="zh-CN" sz="1600"/>
              <a:t>controller</a:t>
            </a:r>
            <a:r>
              <a:rPr lang="zh-CN" altLang="en-US" sz="1600"/>
              <a:t>对象</a:t>
            </a:r>
            <a:endParaRPr lang="zh-CN" altLang="en-US" sz="1600"/>
          </a:p>
          <a:p>
            <a:pPr marL="285750" indent="-285750">
              <a:buFont typeface="Arial" panose="020B0704020202020204" pitchFamily="34" charset="0"/>
              <a:buChar char="•"/>
            </a:pPr>
            <a:r>
              <a:rPr lang="en-US" altLang="zh-CN" sz="1600"/>
              <a:t>cache</a:t>
            </a:r>
            <a:r>
              <a:rPr lang="zh-CN" altLang="en-US" sz="1600"/>
              <a:t>：实际是informerCache，通过InformersMap结构体管理所有Informers。</a:t>
            </a:r>
            <a:endParaRPr lang="zh-CN" altLang="en-US" sz="1600"/>
          </a:p>
          <a:p>
            <a:pPr marL="285750" indent="-285750">
              <a:buFont typeface="Arial" panose="020B0704020202020204" pitchFamily="34" charset="0"/>
              <a:buChar char="•"/>
            </a:pPr>
            <a:r>
              <a:rPr lang="en-US" altLang="zh-CN" sz="1600"/>
              <a:t>client</a:t>
            </a:r>
            <a:r>
              <a:rPr lang="zh-CN" altLang="en-US" sz="1600"/>
              <a:t>：delegatingClient</a:t>
            </a:r>
            <a:r>
              <a:rPr lang="en-US" altLang="zh-CN" sz="1600"/>
              <a:t>,</a:t>
            </a:r>
            <a:r>
              <a:rPr lang="zh-CN" altLang="en-US" sz="1600"/>
              <a:t>实现对资源的操作，读写分离。</a:t>
            </a:r>
            <a:endParaRPr lang="zh-CN" altLang="en-US" sz="1600"/>
          </a:p>
          <a:p>
            <a:pPr marL="285750" indent="-285750">
              <a:buFont typeface="Arial" panose="020B0704020202020204" pitchFamily="34" charset="0"/>
              <a:buChar char="•"/>
            </a:pPr>
            <a:r>
              <a:rPr lang="en-US" altLang="zh-CN" sz="1600"/>
              <a:t>controller</a:t>
            </a:r>
            <a:r>
              <a:rPr lang="zh-CN" altLang="en-US" sz="1600"/>
              <a:t>：通过</a:t>
            </a:r>
            <a:r>
              <a:rPr lang="en-US" altLang="zh-CN" sz="1600"/>
              <a:t>kubebuilder</a:t>
            </a:r>
            <a:r>
              <a:rPr lang="zh-CN" altLang="en-US" sz="1600"/>
              <a:t>生成的文件，需要实现Reconcile方法，对应的是业务逻辑实现。</a:t>
            </a:r>
            <a:endParaRPr lang="zh-CN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整体架构设计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0268712" y="6382512"/>
            <a:ext cx="15501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</a:rPr>
              <a:t>Sogou BizTech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94560" y="1088390"/>
            <a:ext cx="7172325" cy="56724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整体实现流程分析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0268712" y="6382512"/>
            <a:ext cx="15501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</a:rPr>
              <a:t>Sogou BizTech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05885" y="1052195"/>
            <a:ext cx="6933565" cy="484378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62915" y="1244600"/>
            <a:ext cx="28384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controller-runtime</a:t>
            </a:r>
            <a:r>
              <a:rPr lang="zh-CN" altLang="en-US"/>
              <a:t>启动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51815" y="1845945"/>
            <a:ext cx="316357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704020202020204" pitchFamily="34" charset="0"/>
              <a:buChar char="•"/>
            </a:pPr>
            <a:r>
              <a:rPr lang="en-US" altLang="zh-CN"/>
              <a:t>manager.New</a:t>
            </a:r>
            <a:endParaRPr lang="en-US" altLang="zh-CN"/>
          </a:p>
          <a:p>
            <a:pPr marL="285750" indent="-285750">
              <a:buFont typeface="Arial" panose="020B0704020202020204" pitchFamily="34" charset="0"/>
              <a:buChar char="•"/>
            </a:pPr>
            <a:r>
              <a:rPr lang="en-US" altLang="zh-CN"/>
              <a:t>manager.Start</a:t>
            </a:r>
            <a:endParaRPr lang="en-US" altLang="zh-CN"/>
          </a:p>
          <a:p>
            <a:pPr marL="742950" lvl="1" indent="-285750">
              <a:buFont typeface="Arial" panose="020B0704020202020204" pitchFamily="34" charset="0"/>
              <a:buChar char="•"/>
            </a:pPr>
            <a:r>
              <a:rPr lang="en-US" altLang="zh-CN"/>
              <a:t>startNonLeaderElectionRunnables()</a:t>
            </a:r>
            <a:endParaRPr lang="en-US" altLang="zh-CN"/>
          </a:p>
          <a:p>
            <a:pPr marL="742950" lvl="1" indent="-285750">
              <a:buFont typeface="Arial" panose="020B0704020202020204" pitchFamily="34" charset="0"/>
              <a:buChar char="•"/>
            </a:pPr>
            <a:r>
              <a:rPr lang="en-US" altLang="zh-CN"/>
              <a:t>startLeaderElectionRunnables()</a:t>
            </a:r>
            <a:endParaRPr lang="en-US" altLang="zh-CN"/>
          </a:p>
          <a:p>
            <a:pPr marL="285750" lvl="0" indent="-285750">
              <a:buFont typeface="Arial" panose="020B0704020202020204" pitchFamily="34" charset="0"/>
              <a:buChar char="•"/>
            </a:pPr>
            <a:r>
              <a:rPr lang="en-US" altLang="zh-CN"/>
              <a:t>controller.Start</a:t>
            </a:r>
            <a:endParaRPr lang="en-US" altLang="zh-CN"/>
          </a:p>
          <a:p>
            <a:pPr marL="742950" lvl="1" indent="-285750">
              <a:buFont typeface="Arial" panose="020B0704020202020204" pitchFamily="34" charset="0"/>
              <a:buChar char="•"/>
            </a:pPr>
            <a:r>
              <a:rPr lang="en-US" altLang="zh-CN"/>
              <a:t>MakeQueue()</a:t>
            </a:r>
            <a:endParaRPr lang="en-US" altLang="zh-CN"/>
          </a:p>
          <a:p>
            <a:pPr marL="742950" lvl="1" indent="-285750">
              <a:buFont typeface="Arial" panose="020B0704020202020204" pitchFamily="34" charset="0"/>
              <a:buChar char="•"/>
            </a:pPr>
            <a:r>
              <a:rPr lang="en-US" altLang="zh-CN"/>
              <a:t>startWatches.src.Start</a:t>
            </a:r>
            <a:endParaRPr lang="en-US" altLang="zh-CN"/>
          </a:p>
          <a:p>
            <a:pPr marL="742950" lvl="1" indent="-285750">
              <a:buFont typeface="Arial" panose="020B0704020202020204" pitchFamily="34" charset="0"/>
              <a:buChar char="•"/>
            </a:pPr>
            <a:r>
              <a:rPr lang="en-US" altLang="zh-CN"/>
              <a:t>startWatches.src().WaitForSync()</a:t>
            </a:r>
            <a:endParaRPr lang="en-US" altLang="zh-CN"/>
          </a:p>
          <a:p>
            <a:pPr marL="742950" lvl="1" indent="-285750">
              <a:buFont typeface="Arial" panose="020B0704020202020204" pitchFamily="34" charset="0"/>
              <a:buChar char="•"/>
            </a:pPr>
            <a:r>
              <a:rPr lang="en-US" altLang="zh-CN"/>
              <a:t>wait.Until(c.worker, c.JitterPeriod, stop)</a:t>
            </a:r>
            <a:endParaRPr lang="en-US" altLang="zh-CN"/>
          </a:p>
          <a:p>
            <a:pPr marL="742950" lvl="1" indent="-285750">
              <a:buFont typeface="Arial" panose="020B0704020202020204" pitchFamily="34" charset="0"/>
              <a:buChar char="•"/>
            </a:pPr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整体实现</a:t>
            </a:r>
            <a:r>
              <a:rPr lang="en-US" altLang="zh-CN" dirty="0"/>
              <a:t>--manager</a:t>
            </a:r>
            <a:r>
              <a:rPr lang="zh-CN" altLang="en-US" dirty="0"/>
              <a:t>实例化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0268712" y="6382512"/>
            <a:ext cx="15501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</a:rPr>
              <a:t>Sogou BizTech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2915" y="1168400"/>
            <a:ext cx="7926705" cy="55524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整体实现</a:t>
            </a:r>
            <a:r>
              <a:rPr lang="en-US" altLang="zh-CN" dirty="0"/>
              <a:t>--controller</a:t>
            </a:r>
            <a:r>
              <a:rPr lang="zh-CN" altLang="en-US" dirty="0"/>
              <a:t>托管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0268712" y="6382512"/>
            <a:ext cx="15501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</a:rPr>
              <a:t>Sogou BizTech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32370" y="1424305"/>
            <a:ext cx="4286250" cy="401002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92125" y="1279525"/>
            <a:ext cx="6958330" cy="17532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zh-CN" altLang="en-US"/>
              <a:t>func (r *GuestbookReconciler) SetupWithManager(mgr ctrl.Manager) error {</a:t>
            </a:r>
            <a:endParaRPr lang="zh-CN" altLang="en-US"/>
          </a:p>
          <a:p>
            <a:r>
              <a:rPr lang="zh-CN" altLang="en-US"/>
              <a:t>return ctrl.NewControllerManagedBy(mgr).  </a:t>
            </a:r>
            <a:r>
              <a:rPr lang="en-US" altLang="zh-CN"/>
              <a:t>// </a:t>
            </a:r>
            <a:r>
              <a:rPr lang="zh-CN" altLang="en-US"/>
              <a:t>创建</a:t>
            </a:r>
            <a:r>
              <a:rPr lang="en-US" altLang="zh-CN"/>
              <a:t> Controller</a:t>
            </a:r>
            <a:endParaRPr lang="en-US" altLang="zh-CN"/>
          </a:p>
          <a:p>
            <a:r>
              <a:rPr lang="zh-CN" altLang="en-US"/>
              <a:t>For(&amp;webappv1.Guestbook{}).  </a:t>
            </a:r>
            <a:r>
              <a:rPr lang="en-US" altLang="zh-CN"/>
              <a:t>//</a:t>
            </a:r>
            <a:r>
              <a:rPr lang="zh-CN" altLang="en-US"/>
              <a:t>监控</a:t>
            </a:r>
            <a:r>
              <a:rPr lang="zh-CN" altLang="en-US">
                <a:sym typeface="+mn-ea"/>
              </a:rPr>
              <a:t>Guestbook对应资源</a:t>
            </a:r>
            <a:r>
              <a:rPr lang="zh-CN" altLang="en-US"/>
              <a:t>Complete(r)  </a:t>
            </a:r>
            <a:r>
              <a:rPr lang="en-US" altLang="zh-CN"/>
              <a:t>//</a:t>
            </a:r>
            <a:r>
              <a:rPr lang="zh-CN" altLang="en-US"/>
              <a:t>完成</a:t>
            </a:r>
            <a:r>
              <a:rPr lang="en-US" altLang="zh-CN"/>
              <a:t>controller</a:t>
            </a:r>
            <a:r>
              <a:rPr lang="zh-CN" altLang="en-US"/>
              <a:t>初始化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125" y="3101975"/>
            <a:ext cx="6957695" cy="34721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营销事业部">
  <a:themeElements>
    <a:clrScheme name="自定义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ED7D31"/>
      </a:hlink>
      <a:folHlink>
        <a:srgbClr val="C55A11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2992</Words>
  <Application>WPS 文字</Application>
  <PresentationFormat>宽屏</PresentationFormat>
  <Paragraphs>191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30" baseType="lpstr">
      <vt:lpstr>Arial</vt:lpstr>
      <vt:lpstr>方正书宋_GBK</vt:lpstr>
      <vt:lpstr>Wingdings</vt:lpstr>
      <vt:lpstr>微软雅黑</vt:lpstr>
      <vt:lpstr>汉仪旗黑</vt:lpstr>
      <vt:lpstr>宋体</vt:lpstr>
      <vt:lpstr>Arial Unicode MS</vt:lpstr>
      <vt:lpstr>Calibri</vt:lpstr>
      <vt:lpstr>Helvetica Neue</vt:lpstr>
      <vt:lpstr>汉仪书宋二KW</vt:lpstr>
      <vt:lpstr>黑体</vt:lpstr>
      <vt:lpstr>汉仪中黑KW</vt:lpstr>
      <vt:lpstr>微软雅黑</vt:lpstr>
      <vt:lpstr>Arial Black</vt:lpstr>
      <vt:lpstr>营销事业部</vt:lpstr>
      <vt:lpstr>PowerPoint 演示文稿</vt:lpstr>
      <vt:lpstr>主要内容</vt:lpstr>
      <vt:lpstr>概括介绍</vt:lpstr>
      <vt:lpstr>概括介绍</vt:lpstr>
      <vt:lpstr>概括介绍</vt:lpstr>
      <vt:lpstr>概括介绍</vt:lpstr>
      <vt:lpstr>概括介绍</vt:lpstr>
      <vt:lpstr>概括介绍</vt:lpstr>
      <vt:lpstr>整体实现--manager实例化</vt:lpstr>
      <vt:lpstr>整体实现--controller托管</vt:lpstr>
      <vt:lpstr>整体实现--</vt:lpstr>
      <vt:lpstr>整体实现--</vt:lpstr>
      <vt:lpstr>整体实现--</vt:lpstr>
      <vt:lpstr>事件处理异常的流程分析</vt:lpstr>
      <vt:lpstr>感谢聆听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LiangXiao(营销事业部_技术部)</dc:creator>
  <cp:lastModifiedBy>zhangtao216879</cp:lastModifiedBy>
  <cp:revision>95</cp:revision>
  <dcterms:created xsi:type="dcterms:W3CDTF">2021-01-14T09:23:09Z</dcterms:created>
  <dcterms:modified xsi:type="dcterms:W3CDTF">2021-01-14T09:23:09Z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2052-3.0.0.4824</vt:lpwstr>
  </property>
</Properties>
</file>