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0" r:id="rId9"/>
    <p:sldId id="271" r:id="rId10"/>
    <p:sldId id="272" r:id="rId11"/>
    <p:sldId id="273" r:id="rId12"/>
    <p:sldId id="276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5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2E"/>
    <a:srgbClr val="FBC730"/>
    <a:srgbClr val="F8992C"/>
    <a:srgbClr val="F79123"/>
    <a:srgbClr val="7ABC35"/>
    <a:srgbClr val="0F6EB8"/>
    <a:srgbClr val="B9C2CF"/>
    <a:srgbClr val="44546A"/>
    <a:srgbClr val="E95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87748" autoAdjust="0"/>
  </p:normalViewPr>
  <p:slideViewPr>
    <p:cSldViewPr snapToGrid="0">
      <p:cViewPr>
        <p:scale>
          <a:sx n="66" d="100"/>
          <a:sy n="66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C1C44-0972-8C4B-B0E8-9229A705BC49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24807-6D4B-FD4B-8B10-C310A9589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24807-6D4B-FD4B-8B10-C310A95890E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67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0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36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57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731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92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65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7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6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86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80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3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0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863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509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96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784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9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7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68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22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27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1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282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43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203161" y="2700712"/>
            <a:ext cx="6592599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 b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203162" y="3697408"/>
            <a:ext cx="6592598" cy="54125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9642" y="0"/>
            <a:ext cx="6372803" cy="6858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5961888"/>
            <a:ext cx="3368843" cy="896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5961888"/>
            <a:ext cx="3368843" cy="896112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0"/>
            <a:ext cx="3419856" cy="6858000"/>
          </a:xfrm>
          <a:prstGeom prst="rect">
            <a:avLst/>
          </a:prstGeom>
          <a:gradFill flip="none" rotWithShape="1">
            <a:gsLst>
              <a:gs pos="0">
                <a:srgbClr val="F79123"/>
              </a:gs>
              <a:gs pos="50000">
                <a:srgbClr val="F8992C"/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9"/>
          <a:stretch>
            <a:fillRect/>
          </a:stretch>
        </p:blipFill>
        <p:spPr>
          <a:xfrm>
            <a:off x="0" y="3630168"/>
            <a:ext cx="3410712" cy="3227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49808" y="350535"/>
            <a:ext cx="2660904" cy="73942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主要内容</a:t>
            </a:r>
          </a:p>
        </p:txBody>
      </p:sp>
      <p:sp>
        <p:nvSpPr>
          <p:cNvPr id="67" name="圆角矩形 66"/>
          <p:cNvSpPr/>
          <p:nvPr userDrawn="1"/>
        </p:nvSpPr>
        <p:spPr>
          <a:xfrm>
            <a:off x="1186353" y="1089956"/>
            <a:ext cx="1787813" cy="64382"/>
          </a:xfrm>
          <a:prstGeom prst="roundRect">
            <a:avLst>
              <a:gd name="adj" fmla="val 50000"/>
            </a:avLst>
          </a:prstGeom>
          <a:solidFill>
            <a:srgbClr val="FB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2751" y="348715"/>
            <a:ext cx="11266497" cy="73942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单击输入标题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" y="6784848"/>
            <a:ext cx="12192000" cy="73152"/>
            <a:chOff x="0" y="5568696"/>
            <a:chExt cx="12192000" cy="73152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5568696"/>
              <a:ext cx="2450592" cy="73152"/>
            </a:xfrm>
            <a:prstGeom prst="rect">
              <a:avLst/>
            </a:prstGeom>
            <a:solidFill>
              <a:srgbClr val="E95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2450592" y="5568696"/>
              <a:ext cx="2450592" cy="73152"/>
            </a:xfrm>
            <a:prstGeom prst="rect">
              <a:avLst/>
            </a:prstGeom>
            <a:solidFill>
              <a:srgbClr val="0F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4901184" y="5568696"/>
              <a:ext cx="2450592" cy="73152"/>
            </a:xfrm>
            <a:prstGeom prst="rect">
              <a:avLst/>
            </a:prstGeom>
            <a:solidFill>
              <a:srgbClr val="FB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7351776" y="5568696"/>
              <a:ext cx="2450592" cy="73152"/>
            </a:xfrm>
            <a:prstGeom prst="rect">
              <a:avLst/>
            </a:prstGeom>
            <a:solidFill>
              <a:srgbClr val="7AB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9802368" y="5568696"/>
              <a:ext cx="2389632" cy="73152"/>
            </a:xfrm>
            <a:prstGeom prst="rect">
              <a:avLst/>
            </a:prstGeom>
            <a:solidFill>
              <a:srgbClr val="E62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530351" y="1088136"/>
            <a:ext cx="987552" cy="73152"/>
          </a:xfrm>
          <a:prstGeom prst="roundRect">
            <a:avLst>
              <a:gd name="adj" fmla="val 50000"/>
            </a:avLst>
          </a:prstGeom>
          <a:solidFill>
            <a:srgbClr val="E6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1" y="6784848"/>
            <a:ext cx="12192000" cy="73152"/>
            <a:chOff x="0" y="5568696"/>
            <a:chExt cx="12192000" cy="73152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5568696"/>
              <a:ext cx="2450592" cy="73152"/>
            </a:xfrm>
            <a:prstGeom prst="rect">
              <a:avLst/>
            </a:prstGeom>
            <a:solidFill>
              <a:srgbClr val="E95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2450592" y="5568696"/>
              <a:ext cx="2450592" cy="73152"/>
            </a:xfrm>
            <a:prstGeom prst="rect">
              <a:avLst/>
            </a:prstGeom>
            <a:solidFill>
              <a:srgbClr val="0F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4901184" y="5568696"/>
              <a:ext cx="2450592" cy="73152"/>
            </a:xfrm>
            <a:prstGeom prst="rect">
              <a:avLst/>
            </a:prstGeom>
            <a:solidFill>
              <a:srgbClr val="FB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7351776" y="5568696"/>
              <a:ext cx="2450592" cy="73152"/>
            </a:xfrm>
            <a:prstGeom prst="rect">
              <a:avLst/>
            </a:prstGeom>
            <a:solidFill>
              <a:srgbClr val="7AB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9802368" y="5568696"/>
              <a:ext cx="2389632" cy="73152"/>
            </a:xfrm>
            <a:prstGeom prst="rect">
              <a:avLst/>
            </a:prstGeom>
            <a:solidFill>
              <a:srgbClr val="E62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8"/>
          <p:cNvSpPr>
            <a:spLocks noGrp="1"/>
          </p:cNvSpPr>
          <p:nvPr>
            <p:ph type="title" hasCustomPrompt="1"/>
          </p:nvPr>
        </p:nvSpPr>
        <p:spPr>
          <a:xfrm>
            <a:off x="1276350" y="2780803"/>
            <a:ext cx="9639299" cy="682625"/>
          </a:xfrm>
          <a:prstGeom prst="rect">
            <a:avLst/>
          </a:prstGeom>
          <a:effectLst/>
        </p:spPr>
        <p:txBody>
          <a:bodyPr/>
          <a:lstStyle>
            <a:lvl1pPr algn="ctr">
              <a:defRPr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3" name="圆角矩形 12"/>
          <p:cNvSpPr/>
          <p:nvPr userDrawn="1"/>
        </p:nvSpPr>
        <p:spPr>
          <a:xfrm>
            <a:off x="5202092" y="3463428"/>
            <a:ext cx="1787813" cy="64382"/>
          </a:xfrm>
          <a:prstGeom prst="roundRect">
            <a:avLst>
              <a:gd name="adj" fmla="val 50000"/>
            </a:avLst>
          </a:prstGeom>
          <a:solidFill>
            <a:srgbClr val="E6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ubernets</a:t>
            </a:r>
            <a:r>
              <a:rPr lang="zh-CN" altLang="en-US" dirty="0"/>
              <a:t>持久化存储卷与存储架构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zh-CN" altLang="en-US" dirty="0"/>
              <a:t>刘云飞</a:t>
            </a:r>
          </a:p>
        </p:txBody>
      </p:sp>
      <p:sp>
        <p:nvSpPr>
          <p:cNvPr id="6" name="矩形 5"/>
          <p:cNvSpPr/>
          <p:nvPr/>
        </p:nvSpPr>
        <p:spPr>
          <a:xfrm>
            <a:off x="4612894" y="6243566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营销事业部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–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平台研发部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存储架构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485266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Provisioning Volumes</a:t>
            </a:r>
          </a:p>
        </p:txBody>
      </p:sp>
      <p:pic>
        <p:nvPicPr>
          <p:cNvPr id="12290" name="Picture 2" descr="5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1" y="1988318"/>
            <a:ext cx="5140325" cy="336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67400" y="1295594"/>
            <a:ext cx="5861848" cy="505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 Controller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Worker:</a:t>
            </a: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ClaimWorker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/ update / delete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相关事件以及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的状态迁移；</a:t>
            </a: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VolumeWorker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：负责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的状态迁移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Provisioning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流程如下（此处模拟用户创建一个新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静态存储卷流程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FindBestMatch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控制器首先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在环境中筛选一个状态为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Available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动态存储卷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ProvisionVolume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若环境中没有合适的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，则进入动态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Provisioning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08000" indent="-457200" algn="just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Provisioning</a:t>
            </a:r>
          </a:p>
          <a:p>
            <a:pPr marL="1008000" indent="-457200" algn="just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in-tree Provisioning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internal provisioning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08000" indent="-457200" algn="just">
              <a:lnSpc>
                <a:spcPts val="2600"/>
              </a:lnSpc>
              <a:buFont typeface="+mj-ea"/>
              <a:buAutoNum type="circleNumDbPlai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out-of-tree Provisioning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external provisioning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315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存储架构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1186349"/>
          </a:xfrm>
          <a:prstGeom prst="rect">
            <a:avLst/>
          </a:prstGeom>
        </p:spPr>
        <p:txBody>
          <a:bodyPr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3400" dirty="0"/>
              <a:t>Attaching </a:t>
            </a:r>
            <a:r>
              <a:rPr lang="en-US" altLang="zh-CN" sz="3400" dirty="0" smtClean="0"/>
              <a:t>Volumes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dirty="0" smtClean="0"/>
              <a:t>注意：</a:t>
            </a:r>
            <a:r>
              <a:rPr lang="en-US" altLang="zh-CN" sz="2600" dirty="0" err="1" smtClean="0"/>
              <a:t>kubelet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AD Controller</a:t>
            </a:r>
            <a:r>
              <a:rPr lang="zh-CN" altLang="en-US" sz="2600" dirty="0" smtClean="0"/>
              <a:t>都能做</a:t>
            </a:r>
            <a:r>
              <a:rPr lang="en-US" altLang="zh-CN" sz="2600" dirty="0" smtClean="0"/>
              <a:t>attach/detach</a:t>
            </a:r>
            <a:r>
              <a:rPr lang="zh-CN" altLang="en-US" sz="2600" dirty="0"/>
              <a:t>操作，若 </a:t>
            </a:r>
            <a:r>
              <a:rPr lang="en-US" altLang="zh-CN" sz="2600" dirty="0" err="1"/>
              <a:t>Kubelet</a:t>
            </a:r>
            <a:r>
              <a:rPr lang="en-US" altLang="zh-CN" sz="2600" dirty="0"/>
              <a:t> </a:t>
            </a:r>
            <a:r>
              <a:rPr lang="zh-CN" altLang="en-US" sz="2600" dirty="0"/>
              <a:t>的启动参数中指定了</a:t>
            </a:r>
            <a:r>
              <a:rPr lang="en-US" altLang="zh-CN" sz="2600" dirty="0"/>
              <a:t>--enable-controller-attach-detach</a:t>
            </a:r>
            <a:r>
              <a:rPr lang="zh-CN" altLang="en-US" sz="2600" dirty="0"/>
              <a:t>，则由 </a:t>
            </a:r>
            <a:r>
              <a:rPr lang="en-US" altLang="zh-CN" sz="2600" dirty="0" err="1"/>
              <a:t>Kubelet</a:t>
            </a:r>
            <a:r>
              <a:rPr lang="en-US" altLang="zh-CN" sz="2600" dirty="0"/>
              <a:t> </a:t>
            </a:r>
            <a:r>
              <a:rPr lang="zh-CN" altLang="en-US" sz="2600" dirty="0"/>
              <a:t>来做；否则默认由 </a:t>
            </a:r>
            <a:r>
              <a:rPr lang="en-US" altLang="zh-CN" sz="2600" dirty="0"/>
              <a:t>AD C</a:t>
            </a:r>
            <a:r>
              <a:rPr lang="en-US" altLang="zh-CN" sz="2600" dirty="0" smtClean="0"/>
              <a:t>ontroller</a:t>
            </a:r>
            <a:r>
              <a:rPr lang="zh-CN" altLang="en-US" sz="2600" dirty="0" smtClean="0"/>
              <a:t>来做。</a:t>
            </a:r>
            <a:endParaRPr lang="en-US" altLang="zh-CN" sz="2600" dirty="0"/>
          </a:p>
        </p:txBody>
      </p:sp>
      <p:pic>
        <p:nvPicPr>
          <p:cNvPr id="14338" name="Picture 2" descr="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1" y="2609850"/>
            <a:ext cx="3833478" cy="392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867400" y="2609850"/>
            <a:ext cx="5861848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 Controller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个核心变量：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44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DesiredStateOfWorld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）：集群中预期的数据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nodes-&gt;volumes-&gt;pods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的信息；</a:t>
            </a:r>
          </a:p>
          <a:p>
            <a:pPr marL="576000" indent="-2844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ActualStateOfWorld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）：集群中实际的数据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卷挂载状态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volumes-&gt;nodes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 Controller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个组件周期性更新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Reconciler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周期性运行，确保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摘除完毕。此期间不断更新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DesiredStateOfWorldPopulator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周期性运行，主要功能是更新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add/update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事件，处理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，并实时更新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9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存储架构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62235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600" dirty="0"/>
              <a:t>Attaching </a:t>
            </a:r>
            <a:r>
              <a:rPr lang="en-US" altLang="zh-CN" sz="2600" dirty="0" smtClean="0"/>
              <a:t>Volumes</a:t>
            </a:r>
          </a:p>
        </p:txBody>
      </p:sp>
      <p:pic>
        <p:nvPicPr>
          <p:cNvPr id="8" name="图片 7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750" y="2065286"/>
            <a:ext cx="4267963" cy="39607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05829" y="1857829"/>
            <a:ext cx="682341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 controller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实现逻辑：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populateDesireStateofWorld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populateActualStateofWorld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desireStateofWorld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actualStateofWorld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个对象初始化；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desiredStateOfWorldPopulator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将集群中的数据状态同步到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desireStateofWorld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reconciler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通过轮询的方式把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actualStateofWorld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desireStateofWorld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这两个对象进行数据同步，在同步的时候，会通过调用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 Plugin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操作，同时它也会调用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nodeStatusUpdater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的状态进行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存储架构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91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600" dirty="0" smtClean="0"/>
              <a:t>Mount Volumes</a:t>
            </a:r>
          </a:p>
        </p:txBody>
      </p:sp>
      <p:pic>
        <p:nvPicPr>
          <p:cNvPr id="15362" name="Picture 2" descr="7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1" y="2094315"/>
            <a:ext cx="5828134" cy="32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473371" y="1886857"/>
            <a:ext cx="5255877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核心变量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DesiredStateOfWorld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）：集群中预期的数据卷挂载状态，包含了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volumes-&gt;pods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的信息；</a:t>
            </a: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ActualStateOfWorld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）：集群中实际的数据卷挂载状态，包含了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volumes-&gt;pods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VolumeManager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组件周期性更新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DesiredStateOfWorldPopulator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周期性运行，主要功能是更新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576000" indent="-28575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Reconciler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周期性运行，确保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卸载完毕。此期间不断更新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2041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存储架构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91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600" dirty="0" smtClean="0"/>
              <a:t>Mount Volumes</a:t>
            </a:r>
          </a:p>
        </p:txBody>
      </p:sp>
      <p:pic>
        <p:nvPicPr>
          <p:cNvPr id="8" name="图片 7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751" y="2094314"/>
            <a:ext cx="5168792" cy="36750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473371" y="1886857"/>
            <a:ext cx="5255877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 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主要功能：当前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Attach/Detach/Mount/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Unmount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本质：该过程根据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desireStateofWorld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actualStateofWorld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的对比，再调用底层的接口来执行相应的操作，核心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0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存储架构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91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600" dirty="0"/>
              <a:t>Volume Plugins</a:t>
            </a:r>
            <a:endParaRPr lang="en-US" altLang="zh-CN" sz="2600" dirty="0" smtClean="0"/>
          </a:p>
        </p:txBody>
      </p:sp>
      <p:pic>
        <p:nvPicPr>
          <p:cNvPr id="11" name="图片 10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751" y="2094315"/>
            <a:ext cx="5860370" cy="360319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6560457" y="2094315"/>
            <a:ext cx="51687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In-Tree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源码是放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发布、管理与迭代，缺点及时迭代速度慢、灵活性差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Out-of-Tree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 Plugins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代码独立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，它是由存储商提供实现的，目前主要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Flexvolume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实现机制，可以根据存储类型实现不同的存储插件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ubernets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社区比较推崇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Out-of-Tree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5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CSI </a:t>
            </a:r>
            <a:r>
              <a:rPr lang="zh-CN" altLang="en-US" dirty="0">
                <a:sym typeface="+mn-ea"/>
              </a:rPr>
              <a:t>介绍及使用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29020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29020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CSI</a:t>
            </a:r>
            <a:r>
              <a:rPr lang="zh-CN" altLang="en-US" sz="2600" dirty="0" smtClean="0"/>
              <a:t>优势：</a:t>
            </a:r>
            <a:endParaRPr lang="en-US" altLang="zh-CN" sz="2600" dirty="0"/>
          </a:p>
          <a:p>
            <a:pPr marL="684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CSI</a:t>
            </a:r>
            <a:r>
              <a:rPr lang="zh-CN" altLang="en-US" sz="2000" dirty="0"/>
              <a:t>是容器化部署，可以减少环境依赖，增强安全性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684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CSI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满足不同编排系统的需求，比如 </a:t>
            </a:r>
            <a:r>
              <a:rPr lang="en-US" altLang="zh-CN" sz="2000" dirty="0" err="1"/>
              <a:t>Mesos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Swarm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Kubernets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684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CSI</a:t>
            </a:r>
            <a:r>
              <a:rPr lang="zh-CN" altLang="en-US" sz="2000" dirty="0" smtClean="0"/>
              <a:t>有利于丰富插件功能；</a:t>
            </a:r>
            <a:endParaRPr lang="en-US" altLang="zh-CN" sz="2000" dirty="0" smtClean="0"/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/>
              <a:t>CSI </a:t>
            </a:r>
            <a:r>
              <a:rPr lang="zh-CN" altLang="en-US" sz="2600" dirty="0"/>
              <a:t>主要包含两个部分：</a:t>
            </a:r>
            <a:r>
              <a:rPr lang="en-US" altLang="zh-CN" sz="2600" dirty="0"/>
              <a:t>CSI Controller Server </a:t>
            </a:r>
            <a:r>
              <a:rPr lang="zh-CN" altLang="en-US" sz="2600" dirty="0"/>
              <a:t>与 </a:t>
            </a:r>
            <a:r>
              <a:rPr lang="en-US" altLang="zh-CN" sz="2600" dirty="0"/>
              <a:t>CSI Node </a:t>
            </a:r>
            <a:r>
              <a:rPr lang="en-US" altLang="zh-CN" sz="2600" dirty="0" smtClean="0"/>
              <a:t>Server</a:t>
            </a:r>
            <a:endParaRPr lang="zh-CN" altLang="en-US" sz="2600" dirty="0"/>
          </a:p>
          <a:p>
            <a:pPr marL="684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Controller </a:t>
            </a:r>
            <a:r>
              <a:rPr lang="en-US" altLang="zh-CN" sz="2000" dirty="0"/>
              <a:t>Server </a:t>
            </a:r>
            <a:r>
              <a:rPr lang="zh-CN" altLang="en-US" sz="2000" dirty="0"/>
              <a:t>是控制端的功能，主要实现创建、删除、挂载、卸载等功能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684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Node </a:t>
            </a:r>
            <a:r>
              <a:rPr lang="en-US" altLang="zh-CN" sz="2000" dirty="0"/>
              <a:t>Server </a:t>
            </a:r>
            <a:r>
              <a:rPr lang="zh-CN" altLang="en-US" sz="2000" dirty="0"/>
              <a:t>主要实现的是节点上的 </a:t>
            </a:r>
            <a:r>
              <a:rPr lang="en-US" altLang="zh-CN" sz="2000" dirty="0"/>
              <a:t>mount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Unmount</a:t>
            </a:r>
            <a:r>
              <a:rPr lang="en-US" altLang="zh-CN" sz="2000" dirty="0"/>
              <a:t> </a:t>
            </a:r>
            <a:r>
              <a:rPr lang="zh-CN" altLang="en-US" sz="2000" dirty="0"/>
              <a:t>功能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0" name="图片 9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0841" y="4197607"/>
            <a:ext cx="4890316" cy="242351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604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CSI </a:t>
            </a:r>
            <a:r>
              <a:rPr lang="zh-CN" altLang="en-US" dirty="0">
                <a:sym typeface="+mn-ea"/>
              </a:rPr>
              <a:t>介绍及使用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29020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91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CSI </a:t>
            </a:r>
            <a:r>
              <a:rPr lang="zh-CN" altLang="en-US" sz="2600" dirty="0" smtClean="0"/>
              <a:t>系统结构：</a:t>
            </a:r>
            <a:endParaRPr lang="en-US" altLang="zh-CN" sz="2600" dirty="0"/>
          </a:p>
          <a:p>
            <a:pPr algn="just">
              <a:lnSpc>
                <a:spcPct val="120000"/>
              </a:lnSpc>
            </a:pPr>
            <a:endParaRPr lang="en-US" altLang="zh-CN" sz="2600" dirty="0" smtClean="0"/>
          </a:p>
        </p:txBody>
      </p:sp>
      <p:pic>
        <p:nvPicPr>
          <p:cNvPr id="7" name="图片 6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2141" y="1886857"/>
            <a:ext cx="5940477" cy="24010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2750" y="4405065"/>
            <a:ext cx="61702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Server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：执行集群级别的操作；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 Server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：执行节点级别的操作；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功能尽量放在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Server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组件之间通过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通信；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CRD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实现，通过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CSI-Controller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CSINode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CSIDriver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VolumeAttachment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完成数据卷操作；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3029" y="4405065"/>
            <a:ext cx="4983480" cy="19526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594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CSI </a:t>
            </a:r>
            <a:r>
              <a:rPr lang="zh-CN" altLang="en-US" dirty="0">
                <a:sym typeface="+mn-ea"/>
              </a:rPr>
              <a:t>介绍及使用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29020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91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CSI</a:t>
            </a:r>
            <a:r>
              <a:rPr lang="zh-CN" altLang="en-US" sz="2600" dirty="0" smtClean="0"/>
              <a:t>部署</a:t>
            </a:r>
            <a:r>
              <a:rPr lang="en-US" altLang="zh-CN" sz="2600" dirty="0" smtClean="0"/>
              <a:t>—</a:t>
            </a:r>
            <a:r>
              <a:rPr lang="zh-CN" altLang="en-US" sz="2600" dirty="0" smtClean="0"/>
              <a:t>块存储</a:t>
            </a:r>
            <a:endParaRPr lang="en-US" altLang="zh-CN" sz="2600" dirty="0" smtClean="0"/>
          </a:p>
        </p:txBody>
      </p:sp>
      <p:pic>
        <p:nvPicPr>
          <p:cNvPr id="10" name="图片 9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1885" y="1984839"/>
            <a:ext cx="8208227" cy="25182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62751" y="4601029"/>
            <a:ext cx="11266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 Pod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：可以部署一个或者两个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中可以定义多个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External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和一个包含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 Controller Server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，这时候不同的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External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Server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组成不同的功能。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 Server Pod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DaemonSet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，它会在每个节点上进行注册。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会直接通过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的方式直接和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 Node Server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进行通信、调用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Attach/Detach/Mount/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Unmount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 Register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只是做一个注册的功能，会在每个节点上进行部署。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8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CSI </a:t>
            </a:r>
            <a:r>
              <a:rPr lang="zh-CN" altLang="en-US" dirty="0">
                <a:sym typeface="+mn-ea"/>
              </a:rPr>
              <a:t>介绍及使用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29020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91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CSI</a:t>
            </a:r>
            <a:r>
              <a:rPr lang="zh-CN" altLang="en-US" sz="2600" dirty="0" smtClean="0"/>
              <a:t>部署</a:t>
            </a:r>
            <a:r>
              <a:rPr lang="en-US" altLang="zh-CN" sz="2600" dirty="0" smtClean="0"/>
              <a:t>—</a:t>
            </a:r>
            <a:r>
              <a:rPr lang="zh-CN" altLang="en-US" sz="2600" dirty="0"/>
              <a:t>文件</a:t>
            </a:r>
            <a:r>
              <a:rPr lang="zh-CN" altLang="en-US" sz="2600" dirty="0" smtClean="0"/>
              <a:t>存储</a:t>
            </a:r>
            <a:endParaRPr lang="en-US" altLang="zh-CN" sz="2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62751" y="5152904"/>
            <a:ext cx="112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文件存储的部署与块存储类似，只不过它会把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去掉，也没有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VolumeAttachment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1999" y="1977441"/>
            <a:ext cx="8208000" cy="253300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837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26" name="文本占位符 4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844337" y="1089956"/>
            <a:ext cx="5083434" cy="46831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Volumes 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PV/PVC </a:t>
            </a:r>
            <a:r>
              <a:rPr lang="zh-CN" altLang="en-US" dirty="0" smtClean="0"/>
              <a:t>存储体系</a:t>
            </a:r>
            <a:r>
              <a:rPr lang="en-US" altLang="zh-CN" dirty="0" err="1" smtClean="0"/>
              <a:t>介绍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 rot="2713401">
            <a:off x="4452475" y="1424810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2713401">
            <a:off x="4146655" y="1236597"/>
            <a:ext cx="446946" cy="438182"/>
          </a:xfrm>
          <a:prstGeom prst="rect">
            <a:avLst/>
          </a:prstGeom>
          <a:solidFill>
            <a:srgbClr val="E95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02454" y="12740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830842" y="1568359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2713401">
            <a:off x="4448234" y="2498086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rot="2713401">
            <a:off x="4142414" y="2309873"/>
            <a:ext cx="446946" cy="438182"/>
          </a:xfrm>
          <a:prstGeom prst="rect">
            <a:avLst/>
          </a:prstGeom>
          <a:solidFill>
            <a:srgbClr val="0F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98213" y="2347276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826601" y="2641635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13401">
            <a:off x="4420538" y="3513138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2713401">
            <a:off x="4114718" y="3324925"/>
            <a:ext cx="446946" cy="438182"/>
          </a:xfrm>
          <a:prstGeom prst="rect">
            <a:avLst/>
          </a:prstGeom>
          <a:solidFill>
            <a:srgbClr val="FB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0517" y="3362328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798905" y="3656687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46"/>
          <p:cNvSpPr txBox="1"/>
          <p:nvPr/>
        </p:nvSpPr>
        <p:spPr>
          <a:xfrm>
            <a:off x="4844337" y="2163231"/>
            <a:ext cx="3834968" cy="46831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Kubernets</a:t>
            </a:r>
            <a:r>
              <a:rPr lang="en-US" altLang="zh-CN" dirty="0"/>
              <a:t> </a:t>
            </a:r>
            <a:r>
              <a:rPr lang="zh-CN" altLang="en-US" dirty="0"/>
              <a:t>存储架构</a:t>
            </a:r>
            <a:endParaRPr lang="zh-CN" altLang="en-US" dirty="0"/>
          </a:p>
        </p:txBody>
      </p:sp>
      <p:sp>
        <p:nvSpPr>
          <p:cNvPr id="48" name="文本占位符 46"/>
          <p:cNvSpPr txBox="1"/>
          <p:nvPr/>
        </p:nvSpPr>
        <p:spPr>
          <a:xfrm>
            <a:off x="4774983" y="3268314"/>
            <a:ext cx="3876625" cy="46831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CSI </a:t>
            </a:r>
            <a:r>
              <a:rPr lang="zh-CN" altLang="en-US" dirty="0"/>
              <a:t>介绍及使用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05904" y="1213746"/>
            <a:ext cx="1148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 rot="2713401">
            <a:off x="4420538" y="4532801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2713401">
            <a:off x="4114718" y="4344588"/>
            <a:ext cx="446946" cy="4381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70517" y="4381991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798905" y="4676350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46"/>
          <p:cNvSpPr txBox="1"/>
          <p:nvPr/>
        </p:nvSpPr>
        <p:spPr>
          <a:xfrm>
            <a:off x="4774983" y="4287977"/>
            <a:ext cx="3876625" cy="46831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存储系统读写一致性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 rot="2713401">
            <a:off x="4444460" y="5486222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 rot="2713401">
            <a:off x="4138640" y="5298009"/>
            <a:ext cx="446946" cy="4381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94439" y="5335412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822827" y="5629771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占位符 46"/>
          <p:cNvSpPr txBox="1"/>
          <p:nvPr/>
        </p:nvSpPr>
        <p:spPr>
          <a:xfrm>
            <a:off x="4798905" y="5241398"/>
            <a:ext cx="3876625" cy="46831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PV/PVC </a:t>
            </a:r>
            <a:r>
              <a:rPr lang="zh-CN" altLang="en-US" dirty="0" smtClean="0"/>
              <a:t>用例解读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CSI </a:t>
            </a:r>
            <a:r>
              <a:rPr lang="zh-CN" altLang="en-US" dirty="0">
                <a:sym typeface="+mn-ea"/>
              </a:rPr>
              <a:t>介绍及使用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29020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086918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CSI 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其它</a:t>
            </a:r>
            <a:r>
              <a:rPr lang="zh-CN" altLang="en-US" sz="2600" dirty="0" smtClean="0"/>
              <a:t>功能</a:t>
            </a:r>
          </a:p>
          <a:p>
            <a:pPr marL="7920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CSI</a:t>
            </a:r>
            <a:r>
              <a:rPr lang="zh-CN" altLang="en-US" sz="2000" dirty="0" smtClean="0"/>
              <a:t>可以根据不同的阶段定义不同的</a:t>
            </a:r>
            <a:r>
              <a:rPr lang="en-US" altLang="zh-CN" sz="2000" b="1" dirty="0" smtClean="0"/>
              <a:t>Secret</a:t>
            </a:r>
            <a:r>
              <a:rPr lang="zh-CN" altLang="en-US" sz="2000" dirty="0" smtClean="0"/>
              <a:t>类型，比如</a:t>
            </a:r>
            <a:r>
              <a:rPr lang="en-US" altLang="zh-CN" sz="2000" dirty="0" smtClean="0"/>
              <a:t>Attach</a:t>
            </a:r>
            <a:r>
              <a:rPr lang="zh-CN" altLang="en-US" sz="2000" dirty="0" smtClean="0"/>
              <a:t>阶段的</a:t>
            </a:r>
            <a:r>
              <a:rPr lang="en-US" altLang="zh-CN" sz="2000" dirty="0" smtClean="0"/>
              <a:t>Secret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Mount</a:t>
            </a:r>
            <a:r>
              <a:rPr lang="zh-CN" altLang="en-US" sz="2000" dirty="0" smtClean="0"/>
              <a:t>阶段的 </a:t>
            </a:r>
            <a:r>
              <a:rPr lang="en-US" altLang="zh-CN" sz="2000" dirty="0" smtClean="0"/>
              <a:t>Secret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Provision</a:t>
            </a:r>
            <a:r>
              <a:rPr lang="zh-CN" altLang="en-US" sz="2000" dirty="0" smtClean="0"/>
              <a:t>阶段的</a:t>
            </a:r>
            <a:r>
              <a:rPr lang="en-US" altLang="zh-CN" sz="2000" dirty="0" smtClean="0"/>
              <a:t>Secret</a:t>
            </a:r>
            <a:r>
              <a:rPr lang="zh-CN" altLang="en-US" sz="2000" dirty="0" smtClean="0"/>
              <a:t>，安全性更优；</a:t>
            </a:r>
            <a:endParaRPr lang="en-US" altLang="zh-CN" sz="2000" dirty="0" smtClean="0"/>
          </a:p>
          <a:p>
            <a:pPr marL="7920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CSI</a:t>
            </a:r>
            <a:r>
              <a:rPr lang="zh-CN" altLang="en-US" sz="2000" dirty="0" smtClean="0"/>
              <a:t>可以提供</a:t>
            </a:r>
            <a:r>
              <a:rPr lang="en-US" altLang="zh-CN" sz="2000" b="1" dirty="0" smtClean="0"/>
              <a:t>Topology</a:t>
            </a:r>
            <a:r>
              <a:rPr lang="zh-CN" altLang="en-US" sz="2000" dirty="0" smtClean="0"/>
              <a:t>拓扑感知功能，当用户定义一个数据卷的时候，集群中并不是所有节点都能满足该数据卷的需求，如用户需要将</a:t>
            </a:r>
            <a:r>
              <a:rPr lang="en-US" altLang="zh-CN" sz="2000" dirty="0" smtClean="0"/>
              <a:t>Volume</a:t>
            </a:r>
            <a:r>
              <a:rPr lang="zh-CN" altLang="en-US" sz="2000" dirty="0" smtClean="0"/>
              <a:t>部署到指定的</a:t>
            </a:r>
            <a:r>
              <a:rPr lang="en-US" altLang="zh-CN" sz="2000" dirty="0" smtClean="0"/>
              <a:t>zone</a:t>
            </a:r>
            <a:r>
              <a:rPr lang="zh-CN" altLang="en-US" sz="2000" dirty="0" smtClean="0"/>
              <a:t>中；</a:t>
            </a:r>
            <a:endParaRPr lang="en-US" altLang="zh-CN" sz="2000" dirty="0" smtClean="0"/>
          </a:p>
          <a:p>
            <a:pPr marL="7920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CSI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类型的</a:t>
            </a:r>
            <a:r>
              <a:rPr lang="en-US" altLang="zh-CN" sz="2000" dirty="0" smtClean="0"/>
              <a:t>Volume</a:t>
            </a:r>
            <a:r>
              <a:rPr lang="zh-CN" altLang="en-US" sz="2000" dirty="0" smtClean="0"/>
              <a:t>，即</a:t>
            </a:r>
            <a:r>
              <a:rPr lang="en-US" altLang="zh-CN" sz="2000" b="1" dirty="0" smtClean="0"/>
              <a:t>Block Volume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volumeMode</a:t>
            </a:r>
            <a:r>
              <a:rPr lang="zh-CN" altLang="en-US" sz="2000" dirty="0" smtClean="0"/>
              <a:t>的一个定义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，就是说挂载到 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内部时，它是一个块设备，而不是一个目录；</a:t>
            </a:r>
            <a:endParaRPr lang="en-US" altLang="zh-CN" sz="2000" dirty="0" smtClean="0"/>
          </a:p>
          <a:p>
            <a:pPr marL="7920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CSI</a:t>
            </a:r>
            <a:r>
              <a:rPr lang="zh-CN" altLang="en-US" sz="2000" dirty="0" smtClean="0"/>
              <a:t>支持</a:t>
            </a:r>
            <a:r>
              <a:rPr lang="en-US" altLang="zh-CN" sz="2000" b="1" dirty="0" smtClean="0"/>
              <a:t>Skip Attach</a:t>
            </a:r>
            <a:r>
              <a:rPr lang="zh-CN" altLang="en-US" sz="2000" dirty="0" smtClean="0"/>
              <a:t>功能，有些存储类型</a:t>
            </a:r>
            <a:r>
              <a:rPr lang="en-US" altLang="zh-CN" sz="2000" dirty="0" smtClean="0"/>
              <a:t>(NFS)</a:t>
            </a:r>
            <a:r>
              <a:rPr lang="zh-CN" altLang="en-US" sz="2000" dirty="0" smtClean="0"/>
              <a:t>没有挂载、格式化的概念，只需要执行</a:t>
            </a:r>
            <a:r>
              <a:rPr lang="en-US" altLang="zh-CN" sz="2000" dirty="0" smtClean="0"/>
              <a:t>mount</a:t>
            </a:r>
            <a:r>
              <a:rPr lang="zh-CN" altLang="en-US" sz="2000" dirty="0" smtClean="0"/>
              <a:t>远程文件系统到本地一步即可；</a:t>
            </a:r>
            <a:endParaRPr lang="en-US" altLang="zh-CN" sz="2000" dirty="0" smtClean="0"/>
          </a:p>
          <a:p>
            <a:pPr marL="7920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CSI</a:t>
            </a:r>
            <a:r>
              <a:rPr lang="zh-CN" altLang="en-US" sz="2000" dirty="0" smtClean="0"/>
              <a:t>支持</a:t>
            </a:r>
            <a:r>
              <a:rPr lang="en-US" altLang="zh-CN" sz="2000" b="1" dirty="0" err="1"/>
              <a:t>PodIno</a:t>
            </a:r>
            <a:r>
              <a:rPr lang="en-US" altLang="zh-CN" sz="2000" b="1" dirty="0"/>
              <a:t> On </a:t>
            </a:r>
            <a:r>
              <a:rPr lang="en-US" altLang="zh-CN" sz="2000" b="1" dirty="0" smtClean="0"/>
              <a:t>Mount</a:t>
            </a:r>
            <a:r>
              <a:rPr lang="zh-CN" altLang="en-US" sz="2000" dirty="0" smtClean="0"/>
              <a:t>功能，即使</a:t>
            </a:r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在调用</a:t>
            </a:r>
            <a:r>
              <a:rPr lang="en-US" altLang="zh-CN" sz="2000" dirty="0" smtClean="0"/>
              <a:t>Mount</a:t>
            </a:r>
            <a:r>
              <a:rPr lang="zh-CN" altLang="en-US" sz="2000" dirty="0" smtClean="0"/>
              <a:t>接口时带上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信息：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podName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podUid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podNamespace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6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存储系统读写一致性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29020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50869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/>
              <a:t>access </a:t>
            </a:r>
            <a:r>
              <a:rPr lang="en-US" altLang="zh-CN" sz="2600" dirty="0" smtClean="0"/>
              <a:t>modes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marL="756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ReadWriteOnce</a:t>
            </a:r>
            <a:r>
              <a:rPr lang="en-US" altLang="zh-CN" sz="1800" dirty="0"/>
              <a:t> – the volume can be mounted as read-write by a single node</a:t>
            </a:r>
          </a:p>
          <a:p>
            <a:pPr marL="756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ReadOnlyMany</a:t>
            </a:r>
            <a:r>
              <a:rPr lang="en-US" altLang="zh-CN" sz="1800" dirty="0"/>
              <a:t> – the volume can be mounted read-only by many nodes</a:t>
            </a:r>
          </a:p>
          <a:p>
            <a:pPr marL="756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ReadWriteMany</a:t>
            </a:r>
            <a:r>
              <a:rPr lang="en-US" altLang="zh-CN" sz="1800" dirty="0"/>
              <a:t> – the volume can be mounted as read-write by many </a:t>
            </a:r>
            <a:r>
              <a:rPr lang="en-US" altLang="zh-CN" sz="1800" dirty="0" smtClean="0"/>
              <a:t>nodes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分布式锁机制：</a:t>
            </a:r>
            <a:endParaRPr lang="en-US" altLang="zh-CN" sz="2600" dirty="0" smtClean="0"/>
          </a:p>
          <a:p>
            <a:pPr marL="756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分布式文件系统：</a:t>
            </a:r>
            <a:r>
              <a:rPr lang="en-US" altLang="zh-CN" sz="1800" dirty="0"/>
              <a:t>HDFS </a:t>
            </a:r>
            <a:r>
              <a:rPr lang="en-US" altLang="zh-CN" sz="1800" dirty="0" err="1"/>
              <a:t>NameNode</a:t>
            </a:r>
            <a:r>
              <a:rPr lang="zh-CN" altLang="en-US" sz="1800" dirty="0"/>
              <a:t>全局</a:t>
            </a:r>
            <a:r>
              <a:rPr lang="zh-CN" altLang="en-US" sz="1800" dirty="0" smtClean="0"/>
              <a:t>锁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FSNamesystemLock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CephFS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/>
              <a:t>Caps</a:t>
            </a:r>
            <a:r>
              <a:rPr lang="zh-CN" altLang="en-US" sz="1800" dirty="0" smtClean="0"/>
              <a:t>构建分布式文件锁</a:t>
            </a:r>
            <a:endParaRPr lang="en-US" altLang="zh-CN" sz="1800" dirty="0" smtClean="0"/>
          </a:p>
          <a:p>
            <a:pPr marL="11520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分布式文件锁保证</a:t>
            </a:r>
            <a:r>
              <a:rPr lang="zh-CN" altLang="en-US" sz="1800" dirty="0"/>
              <a:t>多个客户端并发且细粒度访问同一文件、目录、文件系统，同时保证一致性、</a:t>
            </a:r>
            <a:r>
              <a:rPr lang="zh-CN" altLang="en-US" sz="1800" dirty="0" smtClean="0"/>
              <a:t>可靠性</a:t>
            </a:r>
            <a:endParaRPr lang="en-US" altLang="zh-CN" sz="1800" dirty="0" smtClean="0"/>
          </a:p>
          <a:p>
            <a:pPr marL="11520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适用于</a:t>
            </a:r>
            <a:r>
              <a:rPr lang="en-US" altLang="zh-CN" sz="1800" dirty="0" err="1" smtClean="0"/>
              <a:t>ReadWriteMany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ReadOnlyMany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ReadWriteOnce</a:t>
            </a:r>
            <a:endParaRPr lang="en-US" altLang="zh-CN" sz="1800" dirty="0" smtClean="0"/>
          </a:p>
          <a:p>
            <a:pPr marL="7560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分布式块存储：</a:t>
            </a:r>
            <a:r>
              <a:rPr lang="en-US" altLang="zh-CN" sz="1800" dirty="0" err="1" smtClean="0"/>
              <a:t>Ceph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RBD </a:t>
            </a:r>
            <a:r>
              <a:rPr lang="en-US" altLang="zh-CN" sz="1800" dirty="0" smtClean="0"/>
              <a:t>watch/notify</a:t>
            </a:r>
            <a:r>
              <a:rPr lang="zh-CN" altLang="en-US" sz="1800" dirty="0" smtClean="0"/>
              <a:t>机制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锁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不等于分布式文件锁</a:t>
            </a:r>
            <a:r>
              <a:rPr lang="en-US" altLang="zh-CN" sz="1800" dirty="0" smtClean="0"/>
              <a:t>)</a:t>
            </a:r>
          </a:p>
          <a:p>
            <a:pPr marL="11520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如果以</a:t>
            </a:r>
            <a:r>
              <a:rPr lang="en-US" altLang="zh-CN" sz="1800" dirty="0" err="1" smtClean="0"/>
              <a:t>librbd</a:t>
            </a:r>
            <a:r>
              <a:rPr lang="zh-CN" altLang="en-US" sz="1800" dirty="0" smtClean="0"/>
              <a:t>模式使用块存储，则该机制可以在不同</a:t>
            </a:r>
            <a:r>
              <a:rPr lang="zh-CN" altLang="en-US" sz="1800" dirty="0"/>
              <a:t>客户端</a:t>
            </a:r>
            <a:r>
              <a:rPr lang="zh-CN" altLang="en-US" sz="1800" dirty="0" smtClean="0"/>
              <a:t>之间建立通信，从而使得</a:t>
            </a:r>
            <a:r>
              <a:rPr lang="zh-CN" altLang="en-US" sz="1800" dirty="0"/>
              <a:t>各客户端之间的状态保持</a:t>
            </a:r>
            <a:r>
              <a:rPr lang="zh-CN" altLang="en-US" sz="1800" dirty="0" smtClean="0"/>
              <a:t>一致，如果用</a:t>
            </a:r>
            <a:r>
              <a:rPr lang="en-US" altLang="zh-CN" sz="1800" dirty="0" smtClean="0"/>
              <a:t>kernel mount</a:t>
            </a:r>
            <a:r>
              <a:rPr lang="zh-CN" altLang="en-US" sz="1800" dirty="0" smtClean="0"/>
              <a:t>模式使用块存储，则各个客户端之间无法同步</a:t>
            </a:r>
            <a:endParaRPr lang="en-US" altLang="zh-CN" sz="1800" dirty="0" smtClean="0"/>
          </a:p>
          <a:p>
            <a:pPr marL="11520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适用于</a:t>
            </a:r>
            <a:r>
              <a:rPr lang="en-US" altLang="zh-CN" sz="1800" dirty="0" err="1" smtClean="0"/>
              <a:t>ReadOnlyMany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ReadWriteOnce</a:t>
            </a:r>
            <a:r>
              <a:rPr lang="zh-CN" altLang="en-US" sz="1800" dirty="0" smtClean="0"/>
              <a:t>或者</a:t>
            </a:r>
            <a:r>
              <a:rPr lang="en-US" altLang="zh-CN" sz="1800" dirty="0"/>
              <a:t>only </a:t>
            </a:r>
            <a:r>
              <a:rPr lang="en-US" altLang="zh-CN" sz="1800" dirty="0" err="1"/>
              <a:t>ReadWriteOnce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115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存储体系</a:t>
            </a:r>
            <a:r>
              <a:rPr lang="en-US" altLang="zh-CN" dirty="0" smtClean="0">
                <a:sym typeface="+mn-ea"/>
              </a:rPr>
              <a:t>—</a:t>
            </a:r>
            <a:r>
              <a:rPr lang="zh-CN" altLang="en-US" dirty="0" smtClean="0">
                <a:sym typeface="+mn-ea"/>
              </a:rPr>
              <a:t>用例解读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8" name="标题 2"/>
          <p:cNvSpPr txBox="1"/>
          <p:nvPr/>
        </p:nvSpPr>
        <p:spPr>
          <a:xfrm>
            <a:off x="462752" y="1295594"/>
            <a:ext cx="6182978" cy="50869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Static Volume Provisioning</a:t>
            </a:r>
            <a:endParaRPr lang="en-US" altLang="zh-CN" sz="2600" dirty="0"/>
          </a:p>
          <a:p>
            <a:pPr marL="756000" indent="-342900" algn="just">
              <a:lnSpc>
                <a:spcPts val="24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 err="1" smtClean="0"/>
              <a:t>accessModes</a:t>
            </a:r>
            <a:r>
              <a:rPr lang="en-US" altLang="zh-CN" sz="1800" b="1" dirty="0" smtClean="0"/>
              <a:t>:</a:t>
            </a:r>
          </a:p>
          <a:p>
            <a:pPr marL="1152000" indent="-457200" algn="just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err="1" smtClean="0"/>
              <a:t>ReadWriteOnce</a:t>
            </a:r>
            <a:r>
              <a:rPr lang="en-US" altLang="zh-CN" sz="1800" dirty="0" smtClean="0"/>
              <a:t> – </a:t>
            </a:r>
            <a:r>
              <a:rPr lang="zh-CN" altLang="en-US" sz="1800" dirty="0" smtClean="0"/>
              <a:t>该</a:t>
            </a:r>
            <a:r>
              <a:rPr lang="en-US" altLang="zh-CN" sz="1800" dirty="0" smtClean="0"/>
              <a:t>volume</a:t>
            </a:r>
            <a:r>
              <a:rPr lang="zh-CN" altLang="en-US" sz="1800" dirty="0" smtClean="0"/>
              <a:t>只能被单个</a:t>
            </a:r>
            <a:r>
              <a:rPr lang="en-US" altLang="zh-CN" sz="1800" dirty="0" smtClean="0"/>
              <a:t>node</a:t>
            </a:r>
            <a:r>
              <a:rPr lang="zh-CN" altLang="en-US" sz="1800" dirty="0" smtClean="0"/>
              <a:t>上的</a:t>
            </a:r>
            <a:r>
              <a:rPr lang="en-US" altLang="zh-CN" sz="1800" dirty="0" smtClean="0"/>
              <a:t>pod</a:t>
            </a:r>
            <a:r>
              <a:rPr lang="zh-CN" altLang="en-US" sz="1800" dirty="0" smtClean="0"/>
              <a:t>挂载使用且具有读写权限</a:t>
            </a:r>
            <a:endParaRPr lang="en-US" altLang="zh-CN" sz="1800" dirty="0"/>
          </a:p>
          <a:p>
            <a:pPr marL="1152000" indent="-457200" algn="just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err="1" smtClean="0"/>
              <a:t>ReadOnlyMany</a:t>
            </a:r>
            <a:r>
              <a:rPr lang="en-US" altLang="zh-CN" sz="1800" dirty="0" smtClean="0"/>
              <a:t> – </a:t>
            </a:r>
            <a:r>
              <a:rPr lang="zh-CN" altLang="en-US" sz="1800" dirty="0" smtClean="0"/>
              <a:t>该</a:t>
            </a:r>
            <a:r>
              <a:rPr lang="en-US" altLang="zh-CN" sz="1800" dirty="0" smtClean="0"/>
              <a:t>volume</a:t>
            </a:r>
            <a:r>
              <a:rPr lang="zh-CN" altLang="en-US" sz="1800" dirty="0" smtClean="0"/>
              <a:t>可以被多个</a:t>
            </a:r>
            <a:r>
              <a:rPr lang="en-US" altLang="zh-CN" sz="1800" dirty="0" smtClean="0"/>
              <a:t>node</a:t>
            </a:r>
            <a:r>
              <a:rPr lang="zh-CN" altLang="en-US" sz="1800" dirty="0" smtClean="0"/>
              <a:t>上的</a:t>
            </a:r>
            <a:r>
              <a:rPr lang="en-US" altLang="zh-CN" sz="1800" dirty="0" smtClean="0"/>
              <a:t>pod</a:t>
            </a:r>
            <a:r>
              <a:rPr lang="zh-CN" altLang="en-US" sz="1800" dirty="0" smtClean="0"/>
              <a:t>挂载使用且都仅具有读权限</a:t>
            </a:r>
            <a:endParaRPr lang="en-US" altLang="zh-CN" sz="1800" dirty="0"/>
          </a:p>
          <a:p>
            <a:pPr marL="1152000" indent="-457200" algn="just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ReadWriteMany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该</a:t>
            </a:r>
            <a:r>
              <a:rPr lang="en-US" altLang="zh-CN" sz="1800" dirty="0" smtClean="0"/>
              <a:t>volume</a:t>
            </a:r>
            <a:r>
              <a:rPr lang="zh-CN" altLang="en-US" sz="1800" dirty="0" smtClean="0"/>
              <a:t>可以被多个</a:t>
            </a:r>
            <a:r>
              <a:rPr lang="en-US" altLang="zh-CN" sz="1800" dirty="0" smtClean="0"/>
              <a:t>node</a:t>
            </a:r>
            <a:r>
              <a:rPr lang="zh-CN" altLang="en-US" sz="1800" dirty="0" smtClean="0"/>
              <a:t>上</a:t>
            </a:r>
            <a:r>
              <a:rPr lang="en-US" altLang="zh-CN" sz="1800" dirty="0" smtClean="0"/>
              <a:t>pod</a:t>
            </a:r>
            <a:r>
              <a:rPr lang="zh-CN" altLang="en-US" sz="1800" dirty="0" smtClean="0"/>
              <a:t>挂载使用且都具有读写权限</a:t>
            </a:r>
            <a:endParaRPr lang="en-US" altLang="zh-CN" sz="1800" dirty="0"/>
          </a:p>
          <a:p>
            <a:pPr marL="756000" indent="-342900" algn="just">
              <a:lnSpc>
                <a:spcPts val="24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 err="1" smtClean="0"/>
              <a:t>persistentVolumeReclaimPolicy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1152000" indent="-457200" algn="just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 smtClean="0"/>
              <a:t>Retain – PVC</a:t>
            </a:r>
            <a:r>
              <a:rPr lang="zh-CN" altLang="en-US" sz="1800" dirty="0" smtClean="0"/>
              <a:t>删除时</a:t>
            </a:r>
            <a:r>
              <a:rPr lang="en-US" altLang="zh-CN" sz="1800" dirty="0" smtClean="0"/>
              <a:t>PV</a:t>
            </a:r>
            <a:r>
              <a:rPr lang="zh-CN" altLang="en-US" sz="1800" dirty="0" smtClean="0"/>
              <a:t>保留，</a:t>
            </a:r>
            <a:r>
              <a:rPr lang="en-US" altLang="zh-CN" sz="1800" dirty="0" smtClean="0"/>
              <a:t>PV</a:t>
            </a:r>
            <a:r>
              <a:rPr lang="zh-CN" altLang="en-US" sz="1800" dirty="0" smtClean="0"/>
              <a:t>状态变为</a:t>
            </a:r>
            <a:r>
              <a:rPr lang="en-US" altLang="zh-CN" sz="1800" dirty="0" smtClean="0"/>
              <a:t>Released</a:t>
            </a:r>
            <a:r>
              <a:rPr lang="zh-CN" altLang="en-US" sz="1800" dirty="0" smtClean="0"/>
              <a:t>，此时允许手动回收资源；</a:t>
            </a:r>
            <a:endParaRPr lang="en-US" altLang="zh-CN" sz="1800" dirty="0" smtClean="0"/>
          </a:p>
          <a:p>
            <a:pPr marL="1152000" indent="-457200" algn="just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/>
              <a:t>Recycle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该</a:t>
            </a:r>
            <a:r>
              <a:rPr lang="en-US" altLang="zh-CN" sz="1800" dirty="0" smtClean="0"/>
              <a:t>Volume</a:t>
            </a:r>
            <a:r>
              <a:rPr lang="zh-CN" altLang="en-US" sz="1800" dirty="0" smtClean="0"/>
              <a:t>上执行基本删除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rm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rf</a:t>
            </a:r>
            <a:r>
              <a:rPr lang="en-US" altLang="zh-CN" sz="1800" dirty="0"/>
              <a:t> / </a:t>
            </a:r>
            <a:r>
              <a:rPr lang="en-US" altLang="zh-CN" sz="1800" dirty="0" err="1"/>
              <a:t>thevolume</a:t>
            </a:r>
            <a:r>
              <a:rPr lang="en-US" altLang="zh-CN" sz="1800" dirty="0"/>
              <a:t> / </a:t>
            </a:r>
            <a:r>
              <a:rPr lang="en-US" altLang="zh-CN" sz="1800" dirty="0" smtClean="0"/>
              <a:t>*)</a:t>
            </a:r>
            <a:r>
              <a:rPr lang="zh-CN" altLang="en-US" sz="1800" dirty="0" smtClean="0"/>
              <a:t>，可被再次声明使用</a:t>
            </a:r>
            <a:r>
              <a:rPr lang="en-US" altLang="zh-CN" sz="1800" dirty="0" smtClean="0"/>
              <a:t>【</a:t>
            </a:r>
            <a:r>
              <a:rPr lang="zh-CN" altLang="en-US" sz="1800" b="1" dirty="0" smtClean="0">
                <a:solidFill>
                  <a:srgbClr val="E62D2E"/>
                </a:solidFill>
              </a:rPr>
              <a:t>已废弃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1152000" indent="-457200" algn="just">
              <a:lnSpc>
                <a:spcPts val="2400"/>
              </a:lnSpc>
              <a:buFont typeface="+mj-ea"/>
              <a:buAutoNum type="circleNumDbPlain"/>
            </a:pPr>
            <a:r>
              <a:rPr lang="en-US" altLang="zh-CN" sz="1800" dirty="0"/>
              <a:t>Delete </a:t>
            </a:r>
            <a:r>
              <a:rPr lang="en-US" altLang="zh-CN" sz="1800" dirty="0" smtClean="0"/>
              <a:t>– PVC</a:t>
            </a:r>
            <a:r>
              <a:rPr lang="zh-CN" altLang="en-US" sz="1800" dirty="0" smtClean="0"/>
              <a:t>删除时</a:t>
            </a:r>
            <a:r>
              <a:rPr lang="en-US" altLang="zh-CN" sz="1800" dirty="0" smtClean="0"/>
              <a:t>PV</a:t>
            </a:r>
            <a:r>
              <a:rPr lang="zh-CN" altLang="en-US" sz="1800" dirty="0" smtClean="0"/>
              <a:t>即删除</a:t>
            </a:r>
            <a:endParaRPr lang="en-US" altLang="zh-CN" sz="18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645730" y="348715"/>
            <a:ext cx="5323113" cy="60016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### Cluster Admin </a:t>
            </a:r>
            <a:r>
              <a:rPr lang="zh-CN" altLang="en-US" sz="1600" dirty="0" smtClean="0"/>
              <a:t>预先创建 </a:t>
            </a:r>
            <a:r>
              <a:rPr lang="en-US" altLang="zh-CN" sz="1600" dirty="0" smtClean="0"/>
              <a:t>PV ###</a:t>
            </a:r>
          </a:p>
          <a:p>
            <a:r>
              <a:rPr lang="en-US" altLang="zh-CN" sz="1600" dirty="0" err="1" smtClean="0"/>
              <a:t>apiVersion</a:t>
            </a:r>
            <a:r>
              <a:rPr lang="en-US" altLang="zh-CN" sz="1600" dirty="0"/>
              <a:t>: v1</a:t>
            </a:r>
          </a:p>
          <a:p>
            <a:r>
              <a:rPr lang="en-US" altLang="zh-CN" sz="1600" dirty="0"/>
              <a:t>kind: </a:t>
            </a:r>
            <a:r>
              <a:rPr lang="en-US" altLang="zh-CN" sz="1600" dirty="0" err="1"/>
              <a:t>PersistentVolume</a:t>
            </a:r>
            <a:endParaRPr lang="en-US" altLang="zh-CN" sz="1600" dirty="0"/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static-volume-provisioning</a:t>
            </a:r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>
                <a:solidFill>
                  <a:srgbClr val="7030A0"/>
                </a:solidFill>
              </a:rPr>
              <a:t>accessModes</a:t>
            </a:r>
            <a:r>
              <a:rPr lang="en-US" altLang="zh-CN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altLang="zh-CN" sz="1600" dirty="0"/>
              <a:t>  - </a:t>
            </a:r>
            <a:r>
              <a:rPr lang="en-US" altLang="zh-CN" sz="1600" dirty="0" err="1"/>
              <a:t>ReadWriteOnce</a:t>
            </a:r>
            <a:endParaRPr lang="en-US" altLang="zh-CN" sz="1600" dirty="0"/>
          </a:p>
          <a:p>
            <a:r>
              <a:rPr lang="en-US" altLang="zh-CN" sz="1600" dirty="0"/>
              <a:t>  capacity:</a:t>
            </a:r>
          </a:p>
          <a:p>
            <a:r>
              <a:rPr lang="en-US" altLang="zh-CN" sz="1600" dirty="0"/>
              <a:t>    storage: </a:t>
            </a:r>
            <a:r>
              <a:rPr lang="en-US" altLang="zh-CN" sz="1600" dirty="0" smtClean="0"/>
              <a:t>10Gi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的总容量大小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/>
              <a:t>  </a:t>
            </a:r>
            <a:r>
              <a:rPr lang="en-US" altLang="zh-CN" sz="1600" dirty="0" err="1">
                <a:solidFill>
                  <a:srgbClr val="7030A0"/>
                </a:solidFill>
              </a:rPr>
              <a:t>persistentVolumeReclaimPolicy</a:t>
            </a:r>
            <a:r>
              <a:rPr lang="en-US" altLang="zh-CN" sz="1600" dirty="0"/>
              <a:t>: Delete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mountOptions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- </a:t>
            </a:r>
            <a:r>
              <a:rPr lang="en-US" altLang="zh-CN" sz="1600" dirty="0" smtClean="0"/>
              <a:t>discard            </a:t>
            </a:r>
            <a:r>
              <a:rPr lang="en-US" altLang="zh-CN" sz="1600" b="1" dirty="0" smtClean="0">
                <a:latin typeface="+mj-ea"/>
                <a:ea typeface="+mj-ea"/>
              </a:rPr>
              <a:t># </a:t>
            </a:r>
            <a:r>
              <a:rPr lang="zh-CN" altLang="en-US" sz="1600" b="1" dirty="0" smtClean="0">
                <a:latin typeface="+mj-ea"/>
                <a:ea typeface="+mj-ea"/>
              </a:rPr>
              <a:t>触发</a:t>
            </a:r>
            <a:r>
              <a:rPr lang="en-US" altLang="zh-CN" sz="1600" b="1" dirty="0">
                <a:latin typeface="+mj-ea"/>
                <a:ea typeface="+mj-ea"/>
              </a:rPr>
              <a:t>Linux Trim/Discard</a:t>
            </a:r>
            <a:r>
              <a:rPr lang="zh-CN" altLang="en-US" sz="1600" b="1" dirty="0">
                <a:latin typeface="+mj-ea"/>
                <a:ea typeface="+mj-ea"/>
              </a:rPr>
              <a:t>机制</a:t>
            </a:r>
            <a:endParaRPr lang="en-US" altLang="zh-CN" sz="1600" b="1" dirty="0">
              <a:latin typeface="+mj-ea"/>
              <a:ea typeface="+mj-ea"/>
            </a:endParaRP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rbd</a:t>
            </a:r>
            <a:r>
              <a:rPr lang="en-US" altLang="zh-CN" sz="1600" dirty="0" smtClean="0"/>
              <a:t>:                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in-tree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持久卷类型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/>
              <a:t>    monitors:</a:t>
            </a:r>
          </a:p>
          <a:p>
            <a:r>
              <a:rPr lang="en-US" altLang="zh-CN" sz="1600" dirty="0"/>
              <a:t>    - qa.ceph-monitor.biz.sogou:6789</a:t>
            </a:r>
          </a:p>
          <a:p>
            <a:r>
              <a:rPr lang="en-US" altLang="zh-CN" sz="1600" dirty="0"/>
              <a:t>    pool: </a:t>
            </a:r>
            <a:r>
              <a:rPr lang="en-US" altLang="zh-CN" sz="1600" dirty="0" err="1"/>
              <a:t>dev</a:t>
            </a:r>
            <a:r>
              <a:rPr lang="en-US" altLang="zh-CN" sz="1600" dirty="0"/>
              <a:t>-</a:t>
            </a:r>
            <a:r>
              <a:rPr lang="en-US" altLang="zh-CN" sz="1600" dirty="0" err="1"/>
              <a:t>bizqa</a:t>
            </a:r>
            <a:r>
              <a:rPr lang="en-US" altLang="zh-CN" sz="1600" dirty="0"/>
              <a:t>-pool</a:t>
            </a:r>
          </a:p>
          <a:p>
            <a:r>
              <a:rPr lang="en-US" altLang="zh-CN" sz="1600" dirty="0"/>
              <a:t>    image: static-volume-provisioning</a:t>
            </a:r>
          </a:p>
          <a:p>
            <a:r>
              <a:rPr lang="en-US" altLang="zh-CN" sz="1600" dirty="0"/>
              <a:t>    user: </a:t>
            </a:r>
            <a:r>
              <a:rPr lang="en-US" altLang="zh-CN" sz="1600" dirty="0" err="1"/>
              <a:t>dev</a:t>
            </a:r>
            <a:r>
              <a:rPr lang="en-US" altLang="zh-CN" sz="1600" dirty="0"/>
              <a:t>-</a:t>
            </a:r>
            <a:r>
              <a:rPr lang="en-US" altLang="zh-CN" sz="1600" dirty="0" err="1"/>
              <a:t>bizqa</a:t>
            </a:r>
            <a:r>
              <a:rPr lang="en-US" altLang="zh-CN" sz="1600" dirty="0"/>
              <a:t>-user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secretRef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name: </a:t>
            </a:r>
            <a:r>
              <a:rPr lang="en-US" altLang="zh-CN" sz="1600" dirty="0" err="1"/>
              <a:t>ceph</a:t>
            </a:r>
            <a:r>
              <a:rPr lang="en-US" altLang="zh-CN" sz="1600" dirty="0"/>
              <a:t>-secret</a:t>
            </a:r>
          </a:p>
          <a:p>
            <a:r>
              <a:rPr lang="en-US" altLang="zh-CN" sz="1600" dirty="0"/>
              <a:t>      namespace: </a:t>
            </a:r>
            <a:r>
              <a:rPr lang="en-US" altLang="zh-CN" sz="1600" dirty="0" err="1"/>
              <a:t>bizqa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fsType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xfs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readOnly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false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345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存储体系</a:t>
            </a:r>
            <a:r>
              <a:rPr lang="en-US" altLang="zh-CN" dirty="0" smtClean="0">
                <a:sym typeface="+mn-ea"/>
              </a:rPr>
              <a:t>—</a:t>
            </a:r>
            <a:r>
              <a:rPr lang="zh-CN" altLang="en-US" dirty="0" smtClean="0">
                <a:sym typeface="+mn-ea"/>
              </a:rPr>
              <a:t>用例解读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8" name="标题 2"/>
          <p:cNvSpPr txBox="1"/>
          <p:nvPr/>
        </p:nvSpPr>
        <p:spPr>
          <a:xfrm>
            <a:off x="462751" y="1295594"/>
            <a:ext cx="11520497" cy="5186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Static Volume Provisioning</a:t>
            </a:r>
            <a:endParaRPr lang="en-US" altLang="zh-CN" sz="2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751" y="1891105"/>
            <a:ext cx="5722149" cy="3539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### </a:t>
            </a:r>
            <a:r>
              <a:rPr lang="zh-CN" altLang="en-US" sz="1600" dirty="0" smtClean="0"/>
              <a:t>用户创建</a:t>
            </a:r>
            <a:r>
              <a:rPr lang="en-US" altLang="zh-CN" sz="1600" dirty="0" smtClean="0"/>
              <a:t>PVC ###</a:t>
            </a:r>
          </a:p>
          <a:p>
            <a:r>
              <a:rPr lang="en-US" altLang="zh-CN" sz="1600" dirty="0" smtClean="0"/>
              <a:t># static-volume-provisioning PVC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static-volume-provisioning # </a:t>
            </a:r>
            <a:r>
              <a:rPr lang="zh-CN" altLang="en-US" sz="1600" dirty="0" smtClean="0"/>
              <a:t>匹配，由</a:t>
            </a:r>
            <a:r>
              <a:rPr lang="en-US" altLang="zh-CN" sz="1600" dirty="0" smtClean="0"/>
              <a:t>PV controller</a:t>
            </a:r>
            <a:r>
              <a:rPr lang="zh-CN" altLang="en-US" sz="1600" dirty="0" smtClean="0"/>
              <a:t>将二者</a:t>
            </a:r>
            <a:r>
              <a:rPr lang="en-US" altLang="zh-CN" sz="1600" dirty="0" smtClean="0"/>
              <a:t>bound</a:t>
            </a:r>
            <a:r>
              <a:rPr lang="zh-CN" altLang="en-US" sz="1600" dirty="0" smtClean="0"/>
              <a:t>到一起</a:t>
            </a:r>
            <a:endParaRPr lang="en-US" altLang="zh-CN" sz="1600" dirty="0" smtClean="0"/>
          </a:p>
          <a:p>
            <a:r>
              <a:rPr lang="en-US" altLang="zh-CN" sz="1600" dirty="0" smtClean="0"/>
              <a:t>kind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PersistentVolumeClaim</a:t>
            </a:r>
            <a:endParaRPr lang="en-US" altLang="zh-CN" sz="1600" dirty="0"/>
          </a:p>
          <a:p>
            <a:r>
              <a:rPr lang="en-US" altLang="zh-CN" sz="1600" dirty="0" err="1"/>
              <a:t>apiVersion</a:t>
            </a:r>
            <a:r>
              <a:rPr lang="en-US" altLang="zh-CN" sz="1600" dirty="0"/>
              <a:t>: v1</a:t>
            </a:r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</a:t>
            </a:r>
            <a:r>
              <a:rPr lang="en-US" altLang="zh-CN" sz="1600" dirty="0">
                <a:solidFill>
                  <a:srgbClr val="7030A0"/>
                </a:solidFill>
              </a:rPr>
              <a:t>static-volume-provisioning</a:t>
            </a:r>
          </a:p>
          <a:p>
            <a:r>
              <a:rPr lang="en-US" altLang="zh-CN" sz="1600" dirty="0"/>
              <a:t>  namespace: </a:t>
            </a:r>
            <a:r>
              <a:rPr lang="en-US" altLang="zh-CN" sz="1600" dirty="0" err="1"/>
              <a:t>bizqa</a:t>
            </a:r>
            <a:endParaRPr lang="en-US" altLang="zh-CN" sz="1600" dirty="0"/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accessModes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- </a:t>
            </a:r>
            <a:r>
              <a:rPr lang="en-US" altLang="zh-CN" sz="1600" dirty="0" err="1">
                <a:solidFill>
                  <a:srgbClr val="7030A0"/>
                </a:solidFill>
              </a:rPr>
              <a:t>ReadWriteOnce</a:t>
            </a:r>
            <a:endParaRPr lang="en-US" altLang="zh-CN" sz="1600" dirty="0">
              <a:solidFill>
                <a:srgbClr val="7030A0"/>
              </a:solidFill>
            </a:endParaRPr>
          </a:p>
          <a:p>
            <a:r>
              <a:rPr lang="en-US" altLang="zh-CN" sz="1600" dirty="0"/>
              <a:t>  resources:</a:t>
            </a:r>
          </a:p>
          <a:p>
            <a:r>
              <a:rPr lang="en-US" altLang="zh-CN" sz="1600" dirty="0"/>
              <a:t>    requests: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7030A0"/>
                </a:solidFill>
              </a:rPr>
              <a:t>storage: </a:t>
            </a:r>
            <a:r>
              <a:rPr lang="en-US" altLang="zh-CN" sz="1600" dirty="0" smtClean="0">
                <a:solidFill>
                  <a:srgbClr val="7030A0"/>
                </a:solidFill>
              </a:rPr>
              <a:t>10Gi</a:t>
            </a:r>
            <a:endParaRPr lang="en-US" altLang="zh-CN" sz="1600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61101" y="1891105"/>
            <a:ext cx="5468148" cy="427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### </a:t>
            </a:r>
            <a:r>
              <a:rPr lang="zh-CN" altLang="en-US" sz="1600" dirty="0" smtClean="0"/>
              <a:t>用户创建 </a:t>
            </a:r>
            <a:r>
              <a:rPr lang="en-US" altLang="zh-CN" sz="1600" dirty="0" smtClean="0"/>
              <a:t>Pod ###</a:t>
            </a:r>
          </a:p>
          <a:p>
            <a:r>
              <a:rPr lang="en-US" altLang="zh-CN" sz="1600" dirty="0" err="1"/>
              <a:t>apiVersion</a:t>
            </a:r>
            <a:r>
              <a:rPr lang="en-US" altLang="zh-CN" sz="1600" dirty="0"/>
              <a:t>: v1</a:t>
            </a:r>
          </a:p>
          <a:p>
            <a:r>
              <a:rPr lang="en-US" altLang="zh-CN" sz="1600" dirty="0"/>
              <a:t>kind: Pod</a:t>
            </a:r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test-</a:t>
            </a:r>
            <a:r>
              <a:rPr lang="en-US" altLang="zh-CN" sz="1600" dirty="0" err="1"/>
              <a:t>pd</a:t>
            </a:r>
            <a:endParaRPr lang="en-US" altLang="zh-CN" sz="1600" dirty="0"/>
          </a:p>
          <a:p>
            <a:r>
              <a:rPr lang="en-US" altLang="zh-CN" sz="1600" dirty="0"/>
              <a:t>  namespace: </a:t>
            </a:r>
            <a:r>
              <a:rPr lang="en-US" altLang="zh-CN" sz="1600" dirty="0" err="1"/>
              <a:t>bizqa</a:t>
            </a:r>
            <a:endParaRPr lang="en-US" altLang="zh-CN" sz="1600" dirty="0"/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containers:</a:t>
            </a:r>
          </a:p>
          <a:p>
            <a:r>
              <a:rPr lang="en-US" altLang="zh-CN" sz="1600" dirty="0"/>
              <a:t>  - image: gcr.io/</a:t>
            </a:r>
            <a:r>
              <a:rPr lang="en-US" altLang="zh-CN" sz="1600" dirty="0" err="1"/>
              <a:t>google_containers</a:t>
            </a:r>
            <a:r>
              <a:rPr lang="en-US" altLang="zh-CN" sz="1600" dirty="0"/>
              <a:t>/test-webserver</a:t>
            </a:r>
          </a:p>
          <a:p>
            <a:r>
              <a:rPr lang="en-US" altLang="zh-CN" sz="1600" dirty="0"/>
              <a:t>    name: test-container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volumeMounts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- </a:t>
            </a:r>
            <a:r>
              <a:rPr lang="en-US" altLang="zh-CN" sz="1600" dirty="0" err="1"/>
              <a:t>mountPath</a:t>
            </a:r>
            <a:r>
              <a:rPr lang="en-US" altLang="zh-CN" sz="1600" dirty="0"/>
              <a:t>: /cache</a:t>
            </a:r>
          </a:p>
          <a:p>
            <a:r>
              <a:rPr lang="en-US" altLang="zh-CN" sz="1600" dirty="0"/>
              <a:t>      name: site-data</a:t>
            </a:r>
          </a:p>
          <a:p>
            <a:r>
              <a:rPr lang="en-US" altLang="zh-CN" sz="1600" dirty="0"/>
              <a:t>  volumes:</a:t>
            </a:r>
          </a:p>
          <a:p>
            <a:r>
              <a:rPr lang="en-US" altLang="zh-CN" sz="1600" dirty="0"/>
              <a:t>  - name: site-data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persistentVolumeClaim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>
                <a:solidFill>
                  <a:srgbClr val="7030A0"/>
                </a:solidFill>
              </a:rPr>
              <a:t>      </a:t>
            </a:r>
            <a:r>
              <a:rPr lang="en-US" altLang="zh-CN" sz="1600" dirty="0" err="1">
                <a:solidFill>
                  <a:srgbClr val="7030A0"/>
                </a:solidFill>
              </a:rPr>
              <a:t>claimName</a:t>
            </a:r>
            <a:r>
              <a:rPr lang="en-US" altLang="zh-CN" sz="1600" dirty="0">
                <a:solidFill>
                  <a:srgbClr val="7030A0"/>
                </a:solidFill>
              </a:rPr>
              <a:t>: </a:t>
            </a:r>
            <a:r>
              <a:rPr lang="en-US" altLang="zh-CN" sz="1600" dirty="0" smtClean="0">
                <a:solidFill>
                  <a:srgbClr val="7030A0"/>
                </a:solidFill>
              </a:rPr>
              <a:t>static-volume-provisioning</a:t>
            </a:r>
            <a:endParaRPr lang="en-US" altLang="zh-CN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存储体系</a:t>
            </a:r>
            <a:r>
              <a:rPr lang="en-US" altLang="zh-CN" dirty="0" smtClean="0">
                <a:sym typeface="+mn-ea"/>
              </a:rPr>
              <a:t>—</a:t>
            </a:r>
            <a:r>
              <a:rPr lang="zh-CN" altLang="en-US" dirty="0" smtClean="0">
                <a:sym typeface="+mn-ea"/>
              </a:rPr>
              <a:t>用例解读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8" name="标题 2"/>
          <p:cNvSpPr txBox="1"/>
          <p:nvPr/>
        </p:nvSpPr>
        <p:spPr>
          <a:xfrm>
            <a:off x="462752" y="1295594"/>
            <a:ext cx="6182978" cy="50869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Dynamic Volume Provisioning</a:t>
            </a:r>
          </a:p>
          <a:p>
            <a:pPr marL="7560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 err="1" smtClean="0"/>
              <a:t>provisioner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756000" algn="just">
              <a:lnSpc>
                <a:spcPct val="150000"/>
              </a:lnSpc>
            </a:pPr>
            <a:r>
              <a:rPr lang="zh-CN" altLang="en-US" sz="1800" dirty="0" smtClean="0"/>
              <a:t>指定使用什么</a:t>
            </a:r>
            <a:r>
              <a:rPr lang="en-US" altLang="zh-CN" sz="1800" dirty="0" smtClean="0"/>
              <a:t>volume plugin</a:t>
            </a:r>
            <a:r>
              <a:rPr lang="zh-CN" altLang="en-US" sz="1800" dirty="0" smtClean="0"/>
              <a:t>来</a:t>
            </a:r>
            <a:r>
              <a:rPr lang="en-US" altLang="zh-CN" sz="1800" dirty="0" smtClean="0"/>
              <a:t>create/delete/attach/detach/mount/</a:t>
            </a:r>
            <a:r>
              <a:rPr lang="en-US" altLang="zh-CN" sz="1800" dirty="0" err="1" smtClean="0"/>
              <a:t>unmount</a:t>
            </a:r>
            <a:r>
              <a:rPr lang="zh-CN" altLang="en-US" sz="1800" dirty="0" smtClean="0"/>
              <a:t>新</a:t>
            </a:r>
            <a:r>
              <a:rPr lang="en-US" altLang="zh-CN" sz="1800" dirty="0" err="1" smtClean="0"/>
              <a:t>pv</a:t>
            </a:r>
            <a:r>
              <a:rPr lang="zh-CN" altLang="en-US" sz="1800" dirty="0" smtClean="0"/>
              <a:t>，该</a:t>
            </a:r>
            <a:r>
              <a:rPr lang="en-US" altLang="zh-CN" sz="1800" dirty="0" smtClean="0"/>
              <a:t>volume plugin</a:t>
            </a:r>
            <a:r>
              <a:rPr lang="zh-CN" altLang="en-US" sz="1800" dirty="0" smtClean="0"/>
              <a:t>需要部署到</a:t>
            </a:r>
            <a:r>
              <a:rPr lang="en-US" altLang="zh-CN" sz="1800" dirty="0" smtClean="0"/>
              <a:t>k8s cluster</a:t>
            </a:r>
            <a:r>
              <a:rPr lang="zh-CN" altLang="en-US" sz="1800" dirty="0" smtClean="0"/>
              <a:t>中</a:t>
            </a:r>
            <a:endParaRPr lang="en-US" altLang="zh-CN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645730" y="827682"/>
            <a:ext cx="5323113" cy="550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### Cluster Admin </a:t>
            </a:r>
            <a:r>
              <a:rPr lang="zh-CN" altLang="en-US" sz="1600" dirty="0" smtClean="0"/>
              <a:t>创建</a:t>
            </a:r>
            <a:r>
              <a:rPr lang="en-US" altLang="zh-CN" sz="1600" dirty="0" smtClean="0"/>
              <a:t> ###</a:t>
            </a:r>
          </a:p>
          <a:p>
            <a:r>
              <a:rPr lang="en-US" altLang="zh-CN" sz="1600" dirty="0" smtClean="0"/>
              <a:t># </a:t>
            </a:r>
            <a:r>
              <a:rPr lang="en-US" altLang="zh-CN" sz="1600" dirty="0" err="1" smtClean="0"/>
              <a:t>StorageClass</a:t>
            </a:r>
            <a:r>
              <a:rPr lang="zh-CN" altLang="en-US" sz="1600" dirty="0" smtClean="0"/>
              <a:t>相当于动态创建</a:t>
            </a:r>
            <a:r>
              <a:rPr lang="en-US" altLang="zh-CN" sz="1600" dirty="0" smtClean="0"/>
              <a:t>PV</a:t>
            </a:r>
            <a:r>
              <a:rPr lang="zh-CN" altLang="en-US" sz="1600" dirty="0" smtClean="0"/>
              <a:t>的模板，为创建</a:t>
            </a:r>
            <a:r>
              <a:rPr lang="en-US" altLang="zh-CN" sz="1600" dirty="0" smtClean="0"/>
              <a:t>PV</a:t>
            </a:r>
            <a:r>
              <a:rPr lang="zh-CN" altLang="en-US" sz="1600" dirty="0" smtClean="0"/>
              <a:t>对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# </a:t>
            </a:r>
            <a:r>
              <a:rPr lang="zh-CN" altLang="en-US" sz="1600" dirty="0" smtClean="0"/>
              <a:t>象提供必要的参数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apiVersion</a:t>
            </a:r>
            <a:r>
              <a:rPr lang="en-US" altLang="zh-CN" sz="1600" dirty="0"/>
              <a:t>: storage.k8s.io/v1</a:t>
            </a:r>
          </a:p>
          <a:p>
            <a:r>
              <a:rPr lang="en-US" altLang="zh-CN" sz="1600" dirty="0"/>
              <a:t>kind: </a:t>
            </a:r>
            <a:r>
              <a:rPr lang="en-US" altLang="zh-CN" sz="1600" dirty="0" err="1"/>
              <a:t>StorageClass</a:t>
            </a:r>
            <a:endParaRPr lang="en-US" altLang="zh-CN" sz="1600" dirty="0"/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</a:t>
            </a:r>
            <a:r>
              <a:rPr lang="en-US" altLang="zh-CN" sz="1600" dirty="0" err="1"/>
              <a:t>bizqa-ceph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7030A0"/>
                </a:solidFill>
              </a:rPr>
              <a:t>provisioner</a:t>
            </a:r>
            <a:r>
              <a:rPr lang="en-US" altLang="zh-CN" sz="1600" dirty="0">
                <a:solidFill>
                  <a:srgbClr val="7030A0"/>
                </a:solidFill>
              </a:rPr>
              <a:t>: </a:t>
            </a:r>
            <a:r>
              <a:rPr lang="en-US" altLang="zh-CN" sz="1600" dirty="0"/>
              <a:t>kubernetes.io/</a:t>
            </a:r>
            <a:r>
              <a:rPr lang="en-US" altLang="zh-CN" sz="1600" dirty="0" err="1"/>
              <a:t>rbd</a:t>
            </a:r>
            <a:endParaRPr lang="en-US" altLang="zh-CN" sz="1600" dirty="0"/>
          </a:p>
          <a:p>
            <a:r>
              <a:rPr lang="en-US" altLang="zh-CN" sz="1600" dirty="0" err="1"/>
              <a:t>mountOptions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- </a:t>
            </a:r>
            <a:r>
              <a:rPr lang="en-US" altLang="zh-CN" sz="1600" dirty="0" smtClean="0"/>
              <a:t>Discard                  </a:t>
            </a:r>
            <a:r>
              <a:rPr lang="en-US" altLang="zh-CN" sz="1600" b="1" dirty="0">
                <a:latin typeface="+mj-ea"/>
              </a:rPr>
              <a:t># </a:t>
            </a:r>
            <a:r>
              <a:rPr lang="zh-CN" altLang="en-US" sz="1600" b="1" dirty="0">
                <a:latin typeface="+mj-ea"/>
              </a:rPr>
              <a:t>触发</a:t>
            </a:r>
            <a:r>
              <a:rPr lang="en-US" altLang="zh-CN" sz="1600" b="1" dirty="0">
                <a:latin typeface="+mj-ea"/>
              </a:rPr>
              <a:t>Linux Trim/Discard</a:t>
            </a:r>
            <a:r>
              <a:rPr lang="zh-CN" altLang="en-US" sz="1600" b="1" dirty="0">
                <a:latin typeface="+mj-ea"/>
              </a:rPr>
              <a:t>机制</a:t>
            </a:r>
            <a:endParaRPr lang="en-US" altLang="zh-CN" sz="1600" b="1" dirty="0">
              <a:latin typeface="+mj-ea"/>
            </a:endParaRPr>
          </a:p>
          <a:p>
            <a:r>
              <a:rPr lang="en-US" altLang="zh-CN" sz="1600" dirty="0" smtClean="0"/>
              <a:t>parameters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monitors: qa.ceph-monitor.biz.sogou:6789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adminId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wlj</a:t>
            </a:r>
            <a:r>
              <a:rPr lang="en-US" altLang="zh-CN" sz="1600" dirty="0"/>
              <a:t>-pool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adminSecretName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ceph</a:t>
            </a:r>
            <a:r>
              <a:rPr lang="en-US" altLang="zh-CN" sz="1600" dirty="0"/>
              <a:t>-secret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adminSecretNamespace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bizqa</a:t>
            </a:r>
            <a:endParaRPr lang="en-US" altLang="zh-CN" sz="1600" dirty="0"/>
          </a:p>
          <a:p>
            <a:r>
              <a:rPr lang="en-US" altLang="zh-CN" sz="1600" dirty="0"/>
              <a:t>  pool: </a:t>
            </a:r>
            <a:r>
              <a:rPr lang="en-US" altLang="zh-CN" sz="1600" dirty="0" err="1"/>
              <a:t>wlj</a:t>
            </a:r>
            <a:r>
              <a:rPr lang="en-US" altLang="zh-CN" sz="1600" dirty="0"/>
              <a:t>-pool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wlj</a:t>
            </a:r>
            <a:r>
              <a:rPr lang="en-US" altLang="zh-CN" sz="1600" dirty="0"/>
              <a:t>-pool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userSecretName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ceph</a:t>
            </a:r>
            <a:r>
              <a:rPr lang="en-US" altLang="zh-CN" sz="1600" dirty="0"/>
              <a:t>-secret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fsType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xfs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imageFormat</a:t>
            </a:r>
            <a:r>
              <a:rPr lang="en-US" altLang="zh-CN" sz="1600" dirty="0"/>
              <a:t>: "2"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imageFeatures</a:t>
            </a:r>
            <a:r>
              <a:rPr lang="en-US" altLang="zh-CN" sz="1600" dirty="0"/>
              <a:t>: "layering"</a:t>
            </a:r>
          </a:p>
          <a:p>
            <a:r>
              <a:rPr lang="en-US" altLang="zh-CN" sz="1600" dirty="0" err="1"/>
              <a:t>allowVolumeExpansion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true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2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存储体系</a:t>
            </a:r>
            <a:r>
              <a:rPr lang="en-US" altLang="zh-CN" dirty="0" smtClean="0">
                <a:sym typeface="+mn-ea"/>
              </a:rPr>
              <a:t>—</a:t>
            </a:r>
            <a:r>
              <a:rPr lang="zh-CN" altLang="en-US" dirty="0" smtClean="0">
                <a:sym typeface="+mn-ea"/>
              </a:rPr>
              <a:t>用例解读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8" name="标题 2"/>
          <p:cNvSpPr txBox="1"/>
          <p:nvPr/>
        </p:nvSpPr>
        <p:spPr>
          <a:xfrm>
            <a:off x="462752" y="1295594"/>
            <a:ext cx="11266496" cy="485266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Dynamic Volume Provisioning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2751" y="2006558"/>
            <a:ext cx="5323113" cy="3293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### </a:t>
            </a:r>
            <a:r>
              <a:rPr lang="zh-CN" altLang="en-US" sz="1600" dirty="0" smtClean="0"/>
              <a:t>用户创建</a:t>
            </a:r>
            <a:r>
              <a:rPr lang="en-US" altLang="zh-CN" sz="1600" dirty="0" smtClean="0"/>
              <a:t>PVC ###</a:t>
            </a:r>
          </a:p>
          <a:p>
            <a:r>
              <a:rPr lang="en-US" altLang="zh-CN" sz="1600" dirty="0" smtClean="0"/>
              <a:t>kind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PersistentVolumeClaim</a:t>
            </a:r>
            <a:endParaRPr lang="en-US" altLang="zh-CN" sz="1600" dirty="0"/>
          </a:p>
          <a:p>
            <a:r>
              <a:rPr lang="en-US" altLang="zh-CN" sz="1600" dirty="0" err="1"/>
              <a:t>apiVersion</a:t>
            </a:r>
            <a:r>
              <a:rPr lang="en-US" altLang="zh-CN" sz="1600" dirty="0"/>
              <a:t>: v1</a:t>
            </a:r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dynamic-volume-provisioning</a:t>
            </a:r>
          </a:p>
          <a:p>
            <a:r>
              <a:rPr lang="en-US" altLang="zh-CN" sz="1600" dirty="0"/>
              <a:t>  namespace: </a:t>
            </a:r>
            <a:r>
              <a:rPr lang="en-US" altLang="zh-CN" sz="1600" dirty="0" err="1"/>
              <a:t>bizqa</a:t>
            </a:r>
            <a:endParaRPr lang="en-US" altLang="zh-CN" sz="1600" dirty="0"/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accessModes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- </a:t>
            </a:r>
            <a:r>
              <a:rPr lang="en-US" altLang="zh-CN" sz="1600" dirty="0" err="1"/>
              <a:t>ReadWriteOnce</a:t>
            </a:r>
            <a:endParaRPr lang="en-US" altLang="zh-CN" sz="1600" dirty="0"/>
          </a:p>
          <a:p>
            <a:r>
              <a:rPr lang="en-US" altLang="zh-CN" sz="1600" dirty="0"/>
              <a:t>  resources:</a:t>
            </a:r>
          </a:p>
          <a:p>
            <a:r>
              <a:rPr lang="en-US" altLang="zh-CN" sz="1600" dirty="0"/>
              <a:t>    requests:</a:t>
            </a:r>
          </a:p>
          <a:p>
            <a:r>
              <a:rPr lang="en-US" altLang="zh-CN" sz="1600" dirty="0"/>
              <a:t>      storage: 10Gi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storageClassName</a:t>
            </a:r>
            <a:r>
              <a:rPr lang="en-US" altLang="zh-CN" sz="1600" dirty="0"/>
              <a:t>: </a:t>
            </a:r>
            <a:r>
              <a:rPr lang="en-US" altLang="zh-CN" sz="1600" dirty="0" err="1" smtClean="0"/>
              <a:t>bizqa-ceph</a:t>
            </a:r>
            <a:r>
              <a:rPr lang="en-US" altLang="zh-CN" sz="1600" dirty="0" smtClean="0"/>
              <a:t> #</a:t>
            </a:r>
            <a:r>
              <a:rPr lang="zh-CN" altLang="en-US" sz="1600" dirty="0" smtClean="0"/>
              <a:t>指定</a:t>
            </a:r>
            <a:r>
              <a:rPr lang="en-US" altLang="zh-CN" sz="1600" dirty="0" err="1"/>
              <a:t>StorageClass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5999" y="2006557"/>
            <a:ext cx="5323113" cy="427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### </a:t>
            </a:r>
            <a:r>
              <a:rPr lang="zh-CN" altLang="en-US" sz="1600" dirty="0" smtClean="0"/>
              <a:t>用户创建</a:t>
            </a:r>
            <a:r>
              <a:rPr lang="en-US" altLang="zh-CN" sz="1600" dirty="0" smtClean="0"/>
              <a:t>Pod ###</a:t>
            </a:r>
          </a:p>
          <a:p>
            <a:r>
              <a:rPr lang="en-US" altLang="zh-CN" sz="1600" dirty="0" err="1" smtClean="0"/>
              <a:t>apiVersion</a:t>
            </a:r>
            <a:r>
              <a:rPr lang="en-US" altLang="zh-CN" sz="1600" dirty="0"/>
              <a:t>: v1</a:t>
            </a:r>
          </a:p>
          <a:p>
            <a:r>
              <a:rPr lang="en-US" altLang="zh-CN" sz="1600" dirty="0"/>
              <a:t>kind: Pod</a:t>
            </a:r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test-</a:t>
            </a:r>
            <a:r>
              <a:rPr lang="en-US" altLang="zh-CN" sz="1600" dirty="0" err="1"/>
              <a:t>pd</a:t>
            </a:r>
            <a:endParaRPr lang="en-US" altLang="zh-CN" sz="1600" dirty="0"/>
          </a:p>
          <a:p>
            <a:r>
              <a:rPr lang="en-US" altLang="zh-CN" sz="1600" dirty="0"/>
              <a:t>  namespace: </a:t>
            </a:r>
            <a:r>
              <a:rPr lang="en-US" altLang="zh-CN" sz="1600" dirty="0" err="1"/>
              <a:t>bizqa</a:t>
            </a:r>
            <a:endParaRPr lang="en-US" altLang="zh-CN" sz="1600" dirty="0"/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containers:</a:t>
            </a:r>
          </a:p>
          <a:p>
            <a:r>
              <a:rPr lang="en-US" altLang="zh-CN" sz="1600" dirty="0"/>
              <a:t>  - image: gcr.io/</a:t>
            </a:r>
            <a:r>
              <a:rPr lang="en-US" altLang="zh-CN" sz="1600" dirty="0" err="1"/>
              <a:t>google_containers</a:t>
            </a:r>
            <a:r>
              <a:rPr lang="en-US" altLang="zh-CN" sz="1600" dirty="0"/>
              <a:t>/test-webserver</a:t>
            </a:r>
          </a:p>
          <a:p>
            <a:r>
              <a:rPr lang="en-US" altLang="zh-CN" sz="1600" dirty="0"/>
              <a:t>    name: test-container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volumeMounts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- </a:t>
            </a:r>
            <a:r>
              <a:rPr lang="en-US" altLang="zh-CN" sz="1600" dirty="0" err="1"/>
              <a:t>mountPath</a:t>
            </a:r>
            <a:r>
              <a:rPr lang="en-US" altLang="zh-CN" sz="1600" dirty="0"/>
              <a:t>: /cache</a:t>
            </a:r>
          </a:p>
          <a:p>
            <a:r>
              <a:rPr lang="en-US" altLang="zh-CN" sz="1600" dirty="0"/>
              <a:t>      name: site-data</a:t>
            </a:r>
          </a:p>
          <a:p>
            <a:r>
              <a:rPr lang="en-US" altLang="zh-CN" sz="1600" dirty="0"/>
              <a:t>  volumes:</a:t>
            </a:r>
          </a:p>
          <a:p>
            <a:r>
              <a:rPr lang="en-US" altLang="zh-CN" sz="1600" dirty="0"/>
              <a:t>  - name: site-data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persistentVolumeClaim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claimName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dynamic-volume-provisioning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97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存储体系</a:t>
            </a:r>
            <a:r>
              <a:rPr lang="en-US" altLang="zh-CN" dirty="0" smtClean="0">
                <a:sym typeface="+mn-ea"/>
              </a:rPr>
              <a:t>—</a:t>
            </a:r>
            <a:r>
              <a:rPr lang="zh-CN" altLang="en-US" dirty="0" smtClean="0">
                <a:sym typeface="+mn-ea"/>
              </a:rPr>
              <a:t>绑定条件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图片 9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4188" y="1939759"/>
            <a:ext cx="5173455" cy="28014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759" y="1714453"/>
            <a:ext cx="3051429" cy="330748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7643" y="1714453"/>
            <a:ext cx="3041958" cy="330748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787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Volumes 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6182978" cy="4730452"/>
          </a:xfrm>
          <a:prstGeom prst="rect">
            <a:avLst/>
          </a:prstGeom>
        </p:spPr>
        <p:txBody>
          <a:bodyPr anchor="t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800" dirty="0"/>
              <a:t>Pod Volumes </a:t>
            </a:r>
            <a:r>
              <a:rPr lang="zh-CN" altLang="en-US" sz="2800" dirty="0"/>
              <a:t>常见类型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900" dirty="0"/>
              <a:t>本地存储：常用的有 </a:t>
            </a:r>
            <a:r>
              <a:rPr lang="en-US" altLang="zh-CN" sz="1900" dirty="0" err="1" smtClean="0"/>
              <a:t>emptyDir</a:t>
            </a:r>
            <a:r>
              <a:rPr lang="en-US" altLang="zh-CN" sz="1900" dirty="0" smtClean="0"/>
              <a:t>/</a:t>
            </a:r>
            <a:r>
              <a:rPr lang="en-US" altLang="zh-CN" sz="1900" dirty="0" err="1" smtClean="0"/>
              <a:t>hostPath</a:t>
            </a:r>
            <a:r>
              <a:rPr lang="zh-CN" altLang="en-US" sz="1900" dirty="0" smtClean="0"/>
              <a:t>；</a:t>
            </a:r>
            <a:endParaRPr lang="en-US" altLang="zh-CN" sz="1900" dirty="0" smtClean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900" dirty="0" smtClean="0"/>
              <a:t>网络存储：</a:t>
            </a:r>
            <a:endParaRPr lang="en-US" altLang="zh-CN" sz="19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900" dirty="0"/>
              <a:t>i</a:t>
            </a:r>
            <a:r>
              <a:rPr lang="en-US" altLang="zh-CN" sz="1900" dirty="0" smtClean="0"/>
              <a:t>n-tree: </a:t>
            </a:r>
            <a:r>
              <a:rPr lang="en-US" altLang="zh-CN" sz="1900" dirty="0" err="1" smtClean="0"/>
              <a:t>awsElasticBlockStore</a:t>
            </a:r>
            <a:r>
              <a:rPr lang="en-US" altLang="zh-CN" sz="1900" dirty="0" smtClean="0"/>
              <a:t>/</a:t>
            </a:r>
            <a:r>
              <a:rPr lang="en-US" altLang="zh-CN" sz="1900" dirty="0" err="1" smtClean="0"/>
              <a:t>gcePersistentDisk</a:t>
            </a:r>
            <a:r>
              <a:rPr lang="en-US" altLang="zh-CN" sz="1900" dirty="0" smtClean="0"/>
              <a:t>/</a:t>
            </a:r>
            <a:r>
              <a:rPr lang="en-US" altLang="zh-CN" sz="1900" dirty="0" err="1" smtClean="0"/>
              <a:t>nfs</a:t>
            </a:r>
            <a:r>
              <a:rPr lang="en-US" altLang="zh-CN" sz="1900" dirty="0" smtClean="0"/>
              <a:t>……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900" dirty="0"/>
              <a:t>o</a:t>
            </a:r>
            <a:r>
              <a:rPr lang="en-US" altLang="zh-CN" sz="1900" dirty="0" smtClean="0"/>
              <a:t>ut-of-tree: </a:t>
            </a:r>
            <a:r>
              <a:rPr lang="en-US" altLang="zh-CN" sz="1900" dirty="0" err="1" smtClean="0"/>
              <a:t>flexvolumes</a:t>
            </a:r>
            <a:r>
              <a:rPr lang="en-US" altLang="zh-CN" sz="1900" dirty="0" smtClean="0"/>
              <a:t>/</a:t>
            </a:r>
            <a:r>
              <a:rPr lang="en-US" altLang="zh-CN" sz="1900" dirty="0" err="1" smtClean="0"/>
              <a:t>csi</a:t>
            </a:r>
            <a:r>
              <a:rPr lang="zh-CN" altLang="en-US" sz="1900" dirty="0" smtClean="0"/>
              <a:t>等网络存储</a:t>
            </a:r>
            <a:r>
              <a:rPr lang="en-US" altLang="zh-CN" sz="1900" dirty="0" smtClean="0"/>
              <a:t>volume plugins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 startAt="3"/>
            </a:pPr>
            <a:r>
              <a:rPr lang="en-US" altLang="zh-CN" sz="1900" dirty="0"/>
              <a:t>Projected </a:t>
            </a:r>
            <a:r>
              <a:rPr lang="en-US" altLang="zh-CN" sz="1900" dirty="0" smtClean="0"/>
              <a:t>volume</a:t>
            </a:r>
            <a:r>
              <a:rPr lang="zh-CN" altLang="en-US" sz="1900" dirty="0" smtClean="0"/>
              <a:t>：</a:t>
            </a:r>
            <a:endParaRPr lang="en-US" altLang="zh-CN" sz="19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900" dirty="0" smtClean="0"/>
              <a:t>secret/</a:t>
            </a:r>
            <a:r>
              <a:rPr lang="en-US" altLang="zh-CN" sz="1900" dirty="0" err="1" smtClean="0"/>
              <a:t>configMap</a:t>
            </a:r>
            <a:r>
              <a:rPr lang="en-US" altLang="zh-CN" sz="1900" dirty="0" smtClean="0"/>
              <a:t>/</a:t>
            </a:r>
            <a:r>
              <a:rPr lang="en-US" altLang="zh-CN" sz="1900" dirty="0" err="1" smtClean="0"/>
              <a:t>downwardAPI</a:t>
            </a:r>
            <a:r>
              <a:rPr lang="en-US" altLang="zh-CN" sz="1900" dirty="0" smtClean="0"/>
              <a:t>/</a:t>
            </a:r>
            <a:r>
              <a:rPr lang="en-US" altLang="zh-CN" sz="1900" dirty="0" err="1" smtClean="0"/>
              <a:t>ServiceAccountToken</a:t>
            </a:r>
            <a:endParaRPr lang="en-US" altLang="zh-CN" sz="1900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 startAt="4"/>
            </a:pPr>
            <a:r>
              <a:rPr lang="en-US" altLang="zh-CN" sz="1900" dirty="0" smtClean="0"/>
              <a:t>PVC</a:t>
            </a:r>
            <a:r>
              <a:rPr lang="zh-CN" altLang="en-US" sz="1900" dirty="0" smtClean="0"/>
              <a:t>与</a:t>
            </a:r>
            <a:r>
              <a:rPr lang="en-US" altLang="zh-CN" sz="1900" dirty="0" smtClean="0"/>
              <a:t>PV</a:t>
            </a:r>
            <a:r>
              <a:rPr lang="zh-CN" altLang="en-US" sz="1900" dirty="0" smtClean="0"/>
              <a:t>存储体系</a:t>
            </a:r>
            <a:endParaRPr lang="zh-CN" altLang="en-US" sz="19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645730" y="348715"/>
            <a:ext cx="5323113" cy="60016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apiVersion</a:t>
            </a:r>
            <a:r>
              <a:rPr lang="en-US" altLang="zh-CN" sz="1600" dirty="0"/>
              <a:t>: v1</a:t>
            </a:r>
          </a:p>
          <a:p>
            <a:r>
              <a:rPr lang="en-US" altLang="zh-CN" sz="1600" dirty="0"/>
              <a:t>kind: Pod</a:t>
            </a:r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test-</a:t>
            </a:r>
            <a:r>
              <a:rPr lang="en-US" altLang="zh-CN" sz="1600" dirty="0" err="1"/>
              <a:t>pd</a:t>
            </a:r>
            <a:endParaRPr lang="en-US" altLang="zh-CN" sz="1600" dirty="0"/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containers:</a:t>
            </a:r>
          </a:p>
          <a:p>
            <a:r>
              <a:rPr lang="en-US" altLang="zh-CN" sz="1600" dirty="0"/>
              <a:t>  - image: gcr.io/</a:t>
            </a:r>
            <a:r>
              <a:rPr lang="en-US" altLang="zh-CN" sz="1600" dirty="0" err="1"/>
              <a:t>google_containers</a:t>
            </a:r>
            <a:r>
              <a:rPr lang="en-US" altLang="zh-CN" sz="1600" dirty="0"/>
              <a:t>/test-webserver</a:t>
            </a:r>
          </a:p>
          <a:p>
            <a:r>
              <a:rPr lang="en-US" altLang="zh-CN" sz="1600" dirty="0"/>
              <a:t>    name: test-container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7030A0"/>
                </a:solidFill>
              </a:rPr>
              <a:t>volumeMounts</a:t>
            </a:r>
            <a:r>
              <a:rPr lang="en-US" altLang="zh-CN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altLang="zh-CN" sz="1600" dirty="0"/>
              <a:t>    - </a:t>
            </a:r>
            <a:r>
              <a:rPr lang="en-US" altLang="zh-CN" sz="1600" dirty="0" err="1"/>
              <a:t>mountPath</a:t>
            </a:r>
            <a:r>
              <a:rPr lang="en-US" altLang="zh-CN" sz="1600" dirty="0"/>
              <a:t>: /cache</a:t>
            </a:r>
          </a:p>
          <a:p>
            <a:r>
              <a:rPr lang="en-US" altLang="zh-CN" sz="1600" dirty="0"/>
              <a:t>      name: cache-volume</a:t>
            </a:r>
          </a:p>
          <a:p>
            <a:r>
              <a:rPr lang="en-US" altLang="zh-CN" sz="1600" dirty="0">
                <a:solidFill>
                  <a:srgbClr val="7030A0"/>
                </a:solidFill>
              </a:rPr>
              <a:t>  volumes:</a:t>
            </a:r>
          </a:p>
          <a:p>
            <a:r>
              <a:rPr lang="en-US" altLang="zh-CN" sz="1600" dirty="0"/>
              <a:t>  - name: cache-volume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emptyDir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{}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- </a:t>
            </a:r>
            <a:r>
              <a:rPr lang="en-US" altLang="zh-CN" sz="1600" dirty="0"/>
              <a:t>name: test-volume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hostPath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path: /</a:t>
            </a:r>
            <a:r>
              <a:rPr lang="en-US" altLang="zh-CN" sz="1600" dirty="0" smtClean="0"/>
              <a:t>data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- </a:t>
            </a:r>
            <a:r>
              <a:rPr lang="en-US" altLang="zh-CN" sz="1600" dirty="0"/>
              <a:t>name: site-data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 smtClean="0"/>
              <a:t>persistentVolumeClaim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 smtClean="0"/>
              <a:t>claimName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my-lamp-site-data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- </a:t>
            </a:r>
            <a:r>
              <a:rPr lang="en-US" altLang="zh-CN" sz="1600" dirty="0"/>
              <a:t>name: </a:t>
            </a:r>
            <a:r>
              <a:rPr lang="en-US" altLang="zh-CN" sz="1600" dirty="0" smtClean="0"/>
              <a:t>test-volume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gcePersistentDisk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pdName</a:t>
            </a:r>
            <a:r>
              <a:rPr lang="en-US" altLang="zh-CN" sz="1600" dirty="0"/>
              <a:t>: my-data-disk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fsType</a:t>
            </a:r>
            <a:r>
              <a:rPr lang="en-US" altLang="zh-CN" sz="1600" dirty="0"/>
              <a:t>: ext4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Volumes 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zh-CN" altLang="en-US" sz="2800" dirty="0" smtClean="0"/>
              <a:t>考虑以下常见场景：</a:t>
            </a:r>
            <a:endParaRPr lang="en-US" altLang="zh-CN" sz="2800" dirty="0" smtClean="0"/>
          </a:p>
          <a:p>
            <a:pPr marL="900000" indent="-457200" algn="just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000" dirty="0" smtClean="0"/>
              <a:t>Pod </a:t>
            </a:r>
            <a:r>
              <a:rPr lang="zh-CN" altLang="en-US" sz="2000" dirty="0" smtClean="0"/>
              <a:t>销毁重建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 </a:t>
            </a:r>
            <a:r>
              <a:rPr lang="en-US" altLang="zh-CN" sz="2000" dirty="0" smtClean="0"/>
              <a:t>Deployment </a:t>
            </a:r>
            <a:r>
              <a:rPr lang="zh-CN" altLang="en-US" sz="2000" dirty="0" smtClean="0"/>
              <a:t>管理的 </a:t>
            </a:r>
            <a:r>
              <a:rPr lang="en-US" altLang="zh-CN" sz="2000" dirty="0" smtClean="0"/>
              <a:t>Pod </a:t>
            </a:r>
            <a:r>
              <a:rPr lang="zh-CN" altLang="en-US" sz="2000" dirty="0" smtClean="0"/>
              <a:t>镜像升级</a:t>
            </a:r>
            <a:r>
              <a:rPr lang="en-US" altLang="zh-CN" sz="2000" dirty="0" smtClean="0"/>
              <a:t>)</a:t>
            </a:r>
          </a:p>
          <a:p>
            <a:pPr marL="900000" indent="-457200" algn="just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宿主机故障迁移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 </a:t>
            </a:r>
            <a:r>
              <a:rPr lang="en-US" altLang="zh-CN" sz="2000" dirty="0" err="1" smtClean="0"/>
              <a:t>StatefulSet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管理的 </a:t>
            </a:r>
            <a:r>
              <a:rPr lang="en-US" altLang="zh-CN" sz="2000" dirty="0" smtClean="0"/>
              <a:t>Pod </a:t>
            </a:r>
            <a:r>
              <a:rPr lang="zh-CN" altLang="en-US" sz="2000" dirty="0" smtClean="0"/>
              <a:t>带远程 </a:t>
            </a:r>
            <a:r>
              <a:rPr lang="en-US" altLang="zh-CN" sz="2000" dirty="0" smtClean="0"/>
              <a:t>volume </a:t>
            </a:r>
            <a:r>
              <a:rPr lang="zh-CN" altLang="en-US" sz="2000" dirty="0" smtClean="0"/>
              <a:t>迁移</a:t>
            </a:r>
            <a:r>
              <a:rPr lang="en-US" altLang="zh-CN" sz="2000" dirty="0" smtClean="0"/>
              <a:t>)</a:t>
            </a:r>
          </a:p>
          <a:p>
            <a:pPr marL="900000" indent="-457200" algn="just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个 </a:t>
            </a:r>
            <a:r>
              <a:rPr lang="en-US" altLang="zh-CN" sz="2000" dirty="0" smtClean="0"/>
              <a:t>Pod </a:t>
            </a:r>
            <a:r>
              <a:rPr lang="zh-CN" altLang="en-US" sz="2000" dirty="0" smtClean="0"/>
              <a:t>共享同一个数据</a:t>
            </a:r>
            <a:r>
              <a:rPr lang="en-US" altLang="zh-CN" sz="2000" dirty="0" smtClean="0"/>
              <a:t>volume</a:t>
            </a:r>
          </a:p>
          <a:p>
            <a:pPr marL="9000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dirty="0" smtClean="0"/>
              <a:t>数据</a:t>
            </a:r>
            <a:r>
              <a:rPr lang="en-US" altLang="zh-CN" sz="2000" dirty="0" smtClean="0"/>
              <a:t>volume snapshot, resize </a:t>
            </a:r>
            <a:r>
              <a:rPr lang="zh-CN" altLang="en-US" sz="2000" dirty="0" smtClean="0"/>
              <a:t>等功能的扩展实现</a:t>
            </a:r>
            <a:endParaRPr lang="en-US" altLang="zh-CN" sz="2000" dirty="0" smtClean="0"/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Pod Volumes</a:t>
            </a:r>
            <a:r>
              <a:rPr lang="zh-CN" altLang="en-US" sz="2800" dirty="0" smtClean="0"/>
              <a:t>缺陷：</a:t>
            </a:r>
            <a:endParaRPr lang="en-US" altLang="zh-CN" sz="2800" dirty="0" smtClean="0"/>
          </a:p>
          <a:p>
            <a:pPr marL="756000" indent="-342900" algn="just">
              <a:lnSpc>
                <a:spcPct val="16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Pod </a:t>
            </a:r>
            <a:r>
              <a:rPr lang="zh-CN" altLang="en-US" sz="2000" dirty="0"/>
              <a:t>中声明的 </a:t>
            </a:r>
            <a:r>
              <a:rPr lang="en-US" altLang="zh-CN" sz="2000" dirty="0"/>
              <a:t>volume </a:t>
            </a:r>
            <a:r>
              <a:rPr lang="zh-CN" altLang="en-US" sz="2000" dirty="0"/>
              <a:t>的生命周期与 </a:t>
            </a:r>
            <a:r>
              <a:rPr lang="en-US" altLang="zh-CN" sz="2000" dirty="0"/>
              <a:t>Pod </a:t>
            </a:r>
            <a:r>
              <a:rPr lang="zh-CN" altLang="en-US" sz="2000" dirty="0"/>
              <a:t>相同</a:t>
            </a:r>
            <a:r>
              <a:rPr lang="zh-CN" altLang="en-US" sz="2000" dirty="0" smtClean="0"/>
              <a:t>，无法准确表达数据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volume </a:t>
            </a:r>
            <a:r>
              <a:rPr lang="zh-CN" altLang="en-US" sz="2000" dirty="0" smtClean="0"/>
              <a:t>复用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共享语义</a:t>
            </a:r>
            <a:endParaRPr lang="en-US" altLang="zh-CN" sz="2000" dirty="0"/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优化：</a:t>
            </a:r>
            <a:endParaRPr lang="en-US" altLang="zh-CN" sz="2800" dirty="0" smtClean="0"/>
          </a:p>
          <a:p>
            <a:pPr marL="756000" indent="-342900" algn="just">
              <a:lnSpc>
                <a:spcPct val="16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将存储和计算分离，通过不同的组件来管理存储资源和计算资源，然后解耦 </a:t>
            </a:r>
            <a:r>
              <a:rPr lang="en-US" altLang="zh-CN" sz="2000" dirty="0"/>
              <a:t>pod </a:t>
            </a:r>
            <a:r>
              <a:rPr lang="zh-CN" altLang="en-US" sz="2000" dirty="0"/>
              <a:t>和 </a:t>
            </a:r>
            <a:r>
              <a:rPr lang="en-US" altLang="zh-CN" sz="2000" dirty="0"/>
              <a:t>Volume </a:t>
            </a:r>
            <a:r>
              <a:rPr lang="zh-CN" altLang="en-US" sz="2000" dirty="0"/>
              <a:t>之间生命周期的关联</a:t>
            </a:r>
            <a:endParaRPr lang="en-US" altLang="zh-CN" sz="2000" dirty="0"/>
          </a:p>
          <a:p>
            <a:pPr marL="413100"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38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</a:t>
            </a:r>
            <a:r>
              <a:rPr lang="zh-CN" altLang="en-US" dirty="0">
                <a:sym typeface="+mn-ea"/>
              </a:rPr>
              <a:t>体系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6" name="标题 2"/>
          <p:cNvSpPr txBox="1"/>
          <p:nvPr/>
        </p:nvSpPr>
        <p:spPr>
          <a:xfrm>
            <a:off x="462752" y="1295594"/>
            <a:ext cx="11266496" cy="335804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PV/PVC </a:t>
            </a:r>
            <a:r>
              <a:rPr lang="zh-CN" altLang="en-US" sz="2600" dirty="0" smtClean="0"/>
              <a:t>表达的内容：</a:t>
            </a:r>
            <a:endParaRPr lang="en-US" altLang="zh-CN" sz="2600" dirty="0" smtClean="0"/>
          </a:p>
          <a:p>
            <a:pPr marL="9000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PVC</a:t>
            </a:r>
            <a:r>
              <a:rPr lang="zh-CN" altLang="en-US" sz="2000" dirty="0" smtClean="0"/>
              <a:t>：业务存储需求，如存储容量、访问模式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单 </a:t>
            </a:r>
            <a:r>
              <a:rPr lang="en-US" altLang="zh-CN" sz="2000" dirty="0" smtClean="0"/>
              <a:t>node </a:t>
            </a:r>
            <a:r>
              <a:rPr lang="zh-CN" altLang="en-US" sz="2000" dirty="0" smtClean="0"/>
              <a:t>独占还是多 </a:t>
            </a:r>
            <a:r>
              <a:rPr lang="en-US" altLang="zh-CN" sz="2000" dirty="0" smtClean="0"/>
              <a:t>node </a:t>
            </a:r>
            <a:r>
              <a:rPr lang="zh-CN" altLang="en-US" sz="2000" dirty="0" smtClean="0"/>
              <a:t>共享？只读还是读写访问？</a:t>
            </a:r>
            <a:r>
              <a:rPr lang="en-US" altLang="zh-CN" sz="2000" dirty="0" smtClean="0"/>
              <a:t>)</a:t>
            </a:r>
          </a:p>
          <a:p>
            <a:pPr marL="9000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PV</a:t>
            </a:r>
            <a:r>
              <a:rPr lang="zh-CN" altLang="en-US" sz="2000" dirty="0" smtClean="0"/>
              <a:t>：一种集群级别的资源，该资源中表达了一系列存储的实现细节，如</a:t>
            </a:r>
            <a:r>
              <a:rPr lang="en-US" altLang="zh-CN" sz="2000" dirty="0" smtClean="0"/>
              <a:t>NFS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RBD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CephFS</a:t>
            </a:r>
            <a:r>
              <a:rPr lang="zh-CN" altLang="en-US" sz="2000" dirty="0" smtClean="0"/>
              <a:t>等存储系统等。</a:t>
            </a:r>
            <a:endParaRPr lang="en-US" altLang="zh-CN" sz="2000" dirty="0" smtClean="0"/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PV/PVC </a:t>
            </a:r>
            <a:r>
              <a:rPr lang="zh-CN" altLang="en-US" sz="2600" dirty="0" smtClean="0"/>
              <a:t>分离的优势：</a:t>
            </a:r>
            <a:endParaRPr lang="en-US" altLang="zh-CN" sz="2600" dirty="0" smtClean="0"/>
          </a:p>
          <a:p>
            <a:pPr marL="7560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职责分离后，</a:t>
            </a:r>
            <a:r>
              <a:rPr lang="en-US" altLang="zh-CN" sz="2000" dirty="0" smtClean="0"/>
              <a:t>User </a:t>
            </a:r>
            <a:r>
              <a:rPr lang="zh-CN" altLang="en-US" sz="2000" dirty="0" smtClean="0"/>
              <a:t>不</a:t>
            </a:r>
            <a:r>
              <a:rPr lang="zh-CN" altLang="en-US" sz="2000" dirty="0" smtClean="0"/>
              <a:t>需要</a:t>
            </a:r>
            <a:r>
              <a:rPr lang="zh-CN" altLang="en-US" sz="2000" dirty="0"/>
              <a:t>关心</a:t>
            </a:r>
            <a:r>
              <a:rPr lang="zh-CN" altLang="en-US" sz="2000" dirty="0" smtClean="0"/>
              <a:t>存储</a:t>
            </a:r>
            <a:r>
              <a:rPr lang="zh-CN" altLang="en-US" sz="2000" dirty="0" smtClean="0"/>
              <a:t>实现细节，简化了 </a:t>
            </a:r>
            <a:r>
              <a:rPr lang="en-US" altLang="zh-CN" sz="2000" dirty="0" smtClean="0"/>
              <a:t>User </a:t>
            </a:r>
            <a:r>
              <a:rPr lang="zh-CN" altLang="en-US" sz="2000" dirty="0" smtClean="0"/>
              <a:t>对存储的需求；</a:t>
            </a:r>
            <a:endParaRPr lang="en-US" altLang="zh-CN" sz="2000" dirty="0" smtClean="0"/>
          </a:p>
          <a:p>
            <a:pPr marL="7560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职责分离后，后端存储信息由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luster 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dmin</a:t>
            </a:r>
            <a:r>
              <a:rPr lang="zh-CN" altLang="en-US" sz="2000" dirty="0" smtClean="0"/>
              <a:t>统一运维与管理，安全访问策略更易控制。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62751" y="5202390"/>
            <a:ext cx="11266497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可以理解为面向对象编程中抽象出来的接口，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才是接口的实现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5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</a:t>
            </a:r>
            <a:r>
              <a:rPr lang="zh-CN" altLang="en-US" dirty="0">
                <a:sym typeface="+mn-ea"/>
              </a:rPr>
              <a:t>体系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10" name="标题 2"/>
          <p:cNvSpPr txBox="1"/>
          <p:nvPr/>
        </p:nvSpPr>
        <p:spPr>
          <a:xfrm>
            <a:off x="462752" y="1295595"/>
            <a:ext cx="11266496" cy="94784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PV</a:t>
            </a:r>
            <a:r>
              <a:rPr lang="zh-CN" altLang="en-US" sz="2600" dirty="0" smtClean="0"/>
              <a:t>是如何产生的？</a:t>
            </a:r>
            <a:endParaRPr lang="en-US" altLang="zh-CN" sz="2600" dirty="0" smtClean="0"/>
          </a:p>
          <a:p>
            <a:pPr marL="7560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/>
              <a:t>Static </a:t>
            </a:r>
            <a:r>
              <a:rPr lang="en-US" altLang="zh-CN" sz="2600" dirty="0" smtClean="0"/>
              <a:t>Volume Provisioning</a:t>
            </a:r>
          </a:p>
        </p:txBody>
      </p:sp>
      <p:pic>
        <p:nvPicPr>
          <p:cNvPr id="3078" name="Picture 6" descr="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13" y="2382140"/>
            <a:ext cx="413867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733143" y="2335509"/>
            <a:ext cx="599610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集群管理员通过手动方式静态创建应用所需要的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集群管理员创建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 Controller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PV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绑定；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用户创建应用，并使用第二步创建的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Volume Provisioning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的不足：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8000">
              <a:spcBef>
                <a:spcPts val="600"/>
              </a:spcBef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 Admin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需要提前规划或预测存储需求，而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的需求是多样化的，很容易导致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提交的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找不到合适的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8000">
              <a:spcBef>
                <a:spcPts val="600"/>
              </a:spcBef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 Admin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只创建不同类型存储的模板，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中指定使用哪种存储模板以及自己需要的容量、访问方式等参数，然后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 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自动生成相应的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2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PV/PVC </a:t>
            </a:r>
            <a:r>
              <a:rPr lang="zh-CN" altLang="en-US" dirty="0" smtClean="0">
                <a:sym typeface="+mn-ea"/>
              </a:rPr>
              <a:t>存储</a:t>
            </a:r>
            <a:r>
              <a:rPr lang="zh-CN" altLang="en-US" dirty="0">
                <a:sym typeface="+mn-ea"/>
              </a:rPr>
              <a:t>体系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10" name="标题 2"/>
          <p:cNvSpPr txBox="1"/>
          <p:nvPr/>
        </p:nvSpPr>
        <p:spPr>
          <a:xfrm>
            <a:off x="462752" y="1295595"/>
            <a:ext cx="11266496" cy="94784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PV</a:t>
            </a:r>
            <a:r>
              <a:rPr lang="zh-CN" altLang="en-US" sz="2600" dirty="0" smtClean="0"/>
              <a:t>是如何产生的？</a:t>
            </a:r>
            <a:endParaRPr lang="en-US" altLang="zh-CN" sz="2600" dirty="0" smtClean="0"/>
          </a:p>
          <a:p>
            <a:pPr marL="7560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Dynamic Volume Provisioning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33143" y="2335509"/>
            <a:ext cx="5996105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用户手动创建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Provisioner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组件动态创建对应的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>
              <a:spcBef>
                <a:spcPts val="600"/>
              </a:spcBef>
              <a:buFont typeface="+mj-ea"/>
              <a:buAutoNum type="circleNumDbPlain"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 Admin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创建存储相关的 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StorageClass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，此处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storageClassName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指定为上面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storageclass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名称；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集群中的 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provisioner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会动态创建相应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 Controller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进行绑定；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用户创建应用，并使用第二步创建的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StorageClass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即上文提到的创建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的模板，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它包含了创建某种具体类型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所需的参数信息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无需关系这些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的细节。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2335509"/>
            <a:ext cx="4140000" cy="42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485266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Kubernets </a:t>
            </a:r>
            <a:r>
              <a:rPr lang="zh-CN" altLang="en-US" sz="2600" dirty="0" smtClean="0"/>
              <a:t>挂载 </a:t>
            </a:r>
            <a:r>
              <a:rPr lang="en-US" altLang="zh-CN" sz="2600" dirty="0" smtClean="0"/>
              <a:t>Volume </a:t>
            </a:r>
            <a:r>
              <a:rPr lang="zh-CN" altLang="en-US" sz="2600" dirty="0" smtClean="0"/>
              <a:t>过程</a:t>
            </a:r>
            <a:endParaRPr lang="en-US" altLang="zh-CN" sz="2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34250" y="601775"/>
            <a:ext cx="4394998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kind: </a:t>
            </a:r>
            <a:r>
              <a:rPr lang="en-US" altLang="zh-CN" sz="900" dirty="0" err="1"/>
              <a:t>PersistentVolumeClaim</a:t>
            </a:r>
            <a:endParaRPr lang="en-US" altLang="zh-CN" sz="900" dirty="0"/>
          </a:p>
          <a:p>
            <a:r>
              <a:rPr lang="en-US" altLang="zh-CN" sz="900" dirty="0" err="1"/>
              <a:t>apiVersion</a:t>
            </a:r>
            <a:r>
              <a:rPr lang="en-US" altLang="zh-CN" sz="900" dirty="0"/>
              <a:t>: v1</a:t>
            </a:r>
          </a:p>
          <a:p>
            <a:r>
              <a:rPr lang="en-US" altLang="zh-CN" sz="900" dirty="0"/>
              <a:t>metadata:</a:t>
            </a:r>
          </a:p>
          <a:p>
            <a:r>
              <a:rPr lang="en-US" altLang="zh-CN" sz="900" dirty="0"/>
              <a:t>  name: </a:t>
            </a:r>
            <a:r>
              <a:rPr lang="en-US" altLang="zh-CN" sz="900" dirty="0" err="1"/>
              <a:t>lyf-pvc-rwo</a:t>
            </a:r>
            <a:endParaRPr lang="en-US" altLang="zh-CN" sz="900" dirty="0"/>
          </a:p>
          <a:p>
            <a:r>
              <a:rPr lang="en-US" altLang="zh-CN" sz="900" dirty="0"/>
              <a:t>  namespace: </a:t>
            </a:r>
            <a:r>
              <a:rPr lang="en-US" altLang="zh-CN" sz="900" dirty="0" err="1"/>
              <a:t>bizqa</a:t>
            </a:r>
            <a:endParaRPr lang="en-US" altLang="zh-CN" sz="900" dirty="0"/>
          </a:p>
          <a:p>
            <a:r>
              <a:rPr lang="en-US" altLang="zh-CN" sz="900" dirty="0"/>
              <a:t>spec:</a:t>
            </a:r>
          </a:p>
          <a:p>
            <a:r>
              <a:rPr lang="en-US" altLang="zh-CN" sz="900" dirty="0"/>
              <a:t>  </a:t>
            </a:r>
            <a:r>
              <a:rPr lang="en-US" altLang="zh-CN" sz="900" dirty="0" err="1"/>
              <a:t>accessModes</a:t>
            </a:r>
            <a:r>
              <a:rPr lang="en-US" altLang="zh-CN" sz="900" dirty="0"/>
              <a:t>:</a:t>
            </a:r>
          </a:p>
          <a:p>
            <a:r>
              <a:rPr lang="en-US" altLang="zh-CN" sz="900" dirty="0"/>
              <a:t>    - </a:t>
            </a:r>
            <a:r>
              <a:rPr lang="en-US" altLang="zh-CN" sz="900" dirty="0" err="1"/>
              <a:t>ReadWriteOnce</a:t>
            </a:r>
            <a:endParaRPr lang="en-US" altLang="zh-CN" sz="900" dirty="0"/>
          </a:p>
          <a:p>
            <a:r>
              <a:rPr lang="en-US" altLang="zh-CN" sz="900" dirty="0"/>
              <a:t>  resources:</a:t>
            </a:r>
          </a:p>
          <a:p>
            <a:r>
              <a:rPr lang="en-US" altLang="zh-CN" sz="900" dirty="0"/>
              <a:t>    requests:</a:t>
            </a:r>
          </a:p>
          <a:p>
            <a:r>
              <a:rPr lang="en-US" altLang="zh-CN" sz="900" dirty="0"/>
              <a:t>     storage: 2Gi</a:t>
            </a:r>
          </a:p>
          <a:p>
            <a:r>
              <a:rPr lang="en-US" altLang="zh-CN" sz="900" dirty="0"/>
              <a:t>  </a:t>
            </a:r>
            <a:r>
              <a:rPr lang="en-US" altLang="zh-CN" sz="900" dirty="0" err="1"/>
              <a:t>storageClassName</a:t>
            </a:r>
            <a:r>
              <a:rPr lang="en-US" altLang="zh-CN" sz="900" dirty="0"/>
              <a:t>: </a:t>
            </a:r>
            <a:r>
              <a:rPr lang="en-US" altLang="zh-CN" sz="900" dirty="0" err="1" smtClean="0"/>
              <a:t>bizqa-ceph</a:t>
            </a:r>
            <a:endParaRPr lang="en-US" altLang="zh-CN" sz="900" dirty="0" smtClean="0"/>
          </a:p>
          <a:p>
            <a:r>
              <a:rPr lang="en-US" altLang="zh-CN" sz="900" dirty="0" smtClean="0"/>
              <a:t>---</a:t>
            </a:r>
          </a:p>
          <a:p>
            <a:r>
              <a:rPr lang="en-US" altLang="zh-CN" sz="900" dirty="0" err="1" smtClean="0"/>
              <a:t>apiVersion</a:t>
            </a:r>
            <a:r>
              <a:rPr lang="en-US" altLang="zh-CN" sz="900" dirty="0"/>
              <a:t>: v1</a:t>
            </a:r>
          </a:p>
          <a:p>
            <a:r>
              <a:rPr lang="en-US" altLang="zh-CN" sz="900" dirty="0"/>
              <a:t>kind: Pod</a:t>
            </a:r>
          </a:p>
          <a:p>
            <a:r>
              <a:rPr lang="en-US" altLang="zh-CN" sz="900" dirty="0"/>
              <a:t>metadata:</a:t>
            </a:r>
          </a:p>
          <a:p>
            <a:r>
              <a:rPr lang="en-US" altLang="zh-CN" sz="900" dirty="0"/>
              <a:t>  name: my-lamp-site</a:t>
            </a:r>
          </a:p>
          <a:p>
            <a:r>
              <a:rPr lang="en-US" altLang="zh-CN" sz="900" dirty="0"/>
              <a:t>  namespace: </a:t>
            </a:r>
            <a:r>
              <a:rPr lang="en-US" altLang="zh-CN" sz="900" dirty="0" err="1"/>
              <a:t>bizqa</a:t>
            </a:r>
            <a:endParaRPr lang="en-US" altLang="zh-CN" sz="900" dirty="0"/>
          </a:p>
          <a:p>
            <a:r>
              <a:rPr lang="en-US" altLang="zh-CN" sz="900" dirty="0"/>
              <a:t>spec:</a:t>
            </a:r>
          </a:p>
          <a:p>
            <a:r>
              <a:rPr lang="en-US" altLang="zh-CN" sz="900" dirty="0"/>
              <a:t>  containers:</a:t>
            </a:r>
          </a:p>
          <a:p>
            <a:r>
              <a:rPr lang="en-US" altLang="zh-CN" sz="900" dirty="0"/>
              <a:t>  - name: </a:t>
            </a:r>
            <a:r>
              <a:rPr lang="en-US" altLang="zh-CN" sz="900" dirty="0" err="1"/>
              <a:t>mysql</a:t>
            </a:r>
            <a:endParaRPr lang="en-US" altLang="zh-CN" sz="900" dirty="0"/>
          </a:p>
          <a:p>
            <a:r>
              <a:rPr lang="en-US" altLang="zh-CN" sz="900" dirty="0"/>
              <a:t>    image: </a:t>
            </a:r>
            <a:r>
              <a:rPr lang="en-US" altLang="zh-CN" sz="900" dirty="0" err="1"/>
              <a:t>qa.registry.biz.sogou</a:t>
            </a:r>
            <a:r>
              <a:rPr lang="en-US" altLang="zh-CN" sz="900" dirty="0"/>
              <a:t>/basic-components/</a:t>
            </a:r>
            <a:r>
              <a:rPr lang="en-US" altLang="zh-CN" sz="900" dirty="0" err="1"/>
              <a:t>mysql:latest</a:t>
            </a:r>
            <a:endParaRPr lang="en-US" altLang="zh-CN" sz="900" dirty="0"/>
          </a:p>
          <a:p>
            <a:r>
              <a:rPr lang="en-US" altLang="zh-CN" sz="900" dirty="0"/>
              <a:t>    </a:t>
            </a:r>
            <a:r>
              <a:rPr lang="en-US" altLang="zh-CN" sz="900" dirty="0" err="1"/>
              <a:t>env</a:t>
            </a:r>
            <a:r>
              <a:rPr lang="en-US" altLang="zh-CN" sz="900" dirty="0"/>
              <a:t>:</a:t>
            </a:r>
          </a:p>
          <a:p>
            <a:r>
              <a:rPr lang="en-US" altLang="zh-CN" sz="900" dirty="0"/>
              <a:t>    - name: MYSQL_ROOT_PASSWORD</a:t>
            </a:r>
          </a:p>
          <a:p>
            <a:r>
              <a:rPr lang="en-US" altLang="zh-CN" sz="900" dirty="0"/>
              <a:t>      value: "</a:t>
            </a:r>
            <a:r>
              <a:rPr lang="en-US" altLang="zh-CN" sz="900" dirty="0" err="1"/>
              <a:t>rootpasswd</a:t>
            </a:r>
            <a:r>
              <a:rPr lang="en-US" altLang="zh-CN" sz="900" dirty="0"/>
              <a:t>"</a:t>
            </a:r>
          </a:p>
          <a:p>
            <a:r>
              <a:rPr lang="en-US" altLang="zh-CN" sz="900" dirty="0"/>
              <a:t>    </a:t>
            </a:r>
            <a:r>
              <a:rPr lang="en-US" altLang="zh-CN" sz="900" dirty="0" err="1"/>
              <a:t>volumeMounts</a:t>
            </a:r>
            <a:r>
              <a:rPr lang="en-US" altLang="zh-CN" sz="900" dirty="0"/>
              <a:t>:</a:t>
            </a:r>
          </a:p>
          <a:p>
            <a:r>
              <a:rPr lang="en-US" altLang="zh-CN" sz="900" dirty="0"/>
              <a:t>    - </a:t>
            </a:r>
            <a:r>
              <a:rPr lang="en-US" altLang="zh-CN" sz="900" dirty="0" err="1"/>
              <a:t>mountPath</a:t>
            </a:r>
            <a:r>
              <a:rPr lang="en-US" altLang="zh-CN" sz="900" dirty="0"/>
              <a:t>: /</a:t>
            </a:r>
            <a:r>
              <a:rPr lang="en-US" altLang="zh-CN" sz="900" dirty="0" err="1"/>
              <a:t>var</a:t>
            </a:r>
            <a:r>
              <a:rPr lang="en-US" altLang="zh-CN" sz="900" dirty="0"/>
              <a:t>/lib/</a:t>
            </a:r>
            <a:r>
              <a:rPr lang="en-US" altLang="zh-CN" sz="900" dirty="0" err="1"/>
              <a:t>mysql</a:t>
            </a:r>
            <a:endParaRPr lang="en-US" altLang="zh-CN" sz="900" dirty="0"/>
          </a:p>
          <a:p>
            <a:r>
              <a:rPr lang="en-US" altLang="zh-CN" sz="900" dirty="0"/>
              <a:t>      name: site-data</a:t>
            </a:r>
          </a:p>
          <a:p>
            <a:r>
              <a:rPr lang="en-US" altLang="zh-CN" sz="900" dirty="0"/>
              <a:t>  volumes:</a:t>
            </a:r>
          </a:p>
          <a:p>
            <a:r>
              <a:rPr lang="en-US" altLang="zh-CN" sz="900" dirty="0"/>
              <a:t>  - name: site-data</a:t>
            </a:r>
          </a:p>
          <a:p>
            <a:r>
              <a:rPr lang="en-US" altLang="zh-CN" sz="900" dirty="0"/>
              <a:t>    </a:t>
            </a:r>
            <a:r>
              <a:rPr lang="en-US" altLang="zh-CN" sz="900" dirty="0" err="1"/>
              <a:t>persistentVolumeClaim</a:t>
            </a:r>
            <a:r>
              <a:rPr lang="en-US" altLang="zh-CN" sz="900" dirty="0"/>
              <a:t>:</a:t>
            </a:r>
          </a:p>
          <a:p>
            <a:r>
              <a:rPr lang="en-US" altLang="zh-CN" sz="900" dirty="0"/>
              <a:t>      </a:t>
            </a:r>
            <a:r>
              <a:rPr lang="en-US" altLang="zh-CN" sz="900" dirty="0" err="1"/>
              <a:t>claimName</a:t>
            </a:r>
            <a:r>
              <a:rPr lang="en-US" altLang="zh-CN" sz="900" dirty="0"/>
              <a:t>: </a:t>
            </a:r>
            <a:r>
              <a:rPr lang="en-US" altLang="zh-CN" sz="900" dirty="0" err="1" smtClean="0"/>
              <a:t>lyf-pvc-rwo</a:t>
            </a:r>
            <a:endParaRPr lang="en-US" altLang="zh-CN" sz="900" dirty="0"/>
          </a:p>
        </p:txBody>
      </p:sp>
      <p:pic>
        <p:nvPicPr>
          <p:cNvPr id="7173" name="Picture 5" descr="3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7" y="1717247"/>
            <a:ext cx="5245553" cy="340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62751" y="5270162"/>
            <a:ext cx="10800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ea"/>
              <a:buAutoNum type="circleNumDbPlai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用户创建一个包含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 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使用动态存储卷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 Controller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发现这个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处于待绑定状态，调用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 Plugin(in-tree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out-of-tree)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创建存储卷，并创建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对象；并将创建的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配置、节点状态、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配置等信息，把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 Controller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处于待挂载状态，调用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 Plugin(in-tree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out-of-tree)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实现设备挂载到目标节点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(Volume Manager)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等待设备挂载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完成，并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 Plugin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设备挂载到全局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/pods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/>
              <a:t>[pod </a:t>
            </a:r>
            <a:r>
              <a:rPr lang="en-US" altLang="zh-CN" sz="1200" dirty="0" err="1"/>
              <a:t>uid</a:t>
            </a:r>
            <a:r>
              <a:rPr lang="en-US" altLang="zh-CN" sz="1200" dirty="0"/>
              <a:t>]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volumes/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kubernetes.io~rbd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/[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 name]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在被告知挂载目录准备好后，启动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(bind)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将已经挂载的卷映射到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0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Kubernets </a:t>
            </a:r>
            <a:r>
              <a:rPr lang="zh-CN" altLang="en-US" dirty="0">
                <a:sym typeface="+mn-ea"/>
              </a:rPr>
              <a:t>存储架构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462752" y="1295594"/>
            <a:ext cx="11266496" cy="47304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lang="en-US" altLang="zh-CN" sz="2000" dirty="0"/>
          </a:p>
          <a:p>
            <a:pPr algn="just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9" name="标题 2"/>
          <p:cNvSpPr txBox="1"/>
          <p:nvPr/>
        </p:nvSpPr>
        <p:spPr>
          <a:xfrm>
            <a:off x="462752" y="1295594"/>
            <a:ext cx="11266496" cy="485266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just">
              <a:buFont typeface="Wingdings" panose="05000000000000000000" charset="0"/>
              <a:buChar char="l"/>
            </a:pPr>
            <a:r>
              <a:rPr lang="en-US" altLang="zh-CN" sz="2600" dirty="0" smtClean="0"/>
              <a:t>Kubernets </a:t>
            </a:r>
            <a:r>
              <a:rPr lang="zh-CN" altLang="en-US" sz="2600" dirty="0" smtClean="0"/>
              <a:t>存储架构分析</a:t>
            </a:r>
            <a:endParaRPr lang="en-US" altLang="zh-CN" sz="2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3142" y="1780860"/>
            <a:ext cx="7485714" cy="25714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2751" y="4559300"/>
            <a:ext cx="11266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Provision -&gt; Attach -&gt; Mount;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Unmount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-&gt; Detach -&gt; Delete;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 Controller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：负责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PV/PVC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的绑定、生命周期管理，并根据需求进行数据卷的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Provision/Delete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 Controller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：负责存储设备的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Attach/Detach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操作，将设备挂载到目标节点；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 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：管理卷的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unmount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操作、卷设备的格式化等；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 Plugins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：扩展各种存储类型的卷管理能力，实现第三方存储的各种操作能力与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存储系统结合；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调度能力，存储相关的调度器实现了针对存储卷配置进行调度；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4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营销事业部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C55A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2817</Words>
  <Application>Microsoft Office PowerPoint</Application>
  <PresentationFormat>宽屏</PresentationFormat>
  <Paragraphs>481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黑体</vt:lpstr>
      <vt:lpstr>微软雅黑</vt:lpstr>
      <vt:lpstr>Arial</vt:lpstr>
      <vt:lpstr>Arial Black</vt:lpstr>
      <vt:lpstr>Wingdings</vt:lpstr>
      <vt:lpstr>营销事业部</vt:lpstr>
      <vt:lpstr>PowerPoint 演示文稿</vt:lpstr>
      <vt:lpstr>主要内容</vt:lpstr>
      <vt:lpstr>Volumes 介绍</vt:lpstr>
      <vt:lpstr>Volumes 介绍</vt:lpstr>
      <vt:lpstr>PV/PVC 存储体系</vt:lpstr>
      <vt:lpstr>PV/PVC 存储体系</vt:lpstr>
      <vt:lpstr>PV/PVC 存储体系</vt:lpstr>
      <vt:lpstr>Kubernets 存储架构</vt:lpstr>
      <vt:lpstr>Kubernets 存储架构</vt:lpstr>
      <vt:lpstr>Kubernets 存储架构</vt:lpstr>
      <vt:lpstr>Kubernets 存储架构</vt:lpstr>
      <vt:lpstr>Kubernets 存储架构</vt:lpstr>
      <vt:lpstr>Kubernets 存储架构</vt:lpstr>
      <vt:lpstr>Kubernets 存储架构</vt:lpstr>
      <vt:lpstr>Kubernets 存储架构</vt:lpstr>
      <vt:lpstr>CSI 介绍及使用</vt:lpstr>
      <vt:lpstr>CSI 介绍及使用</vt:lpstr>
      <vt:lpstr>CSI 介绍及使用</vt:lpstr>
      <vt:lpstr>CSI 介绍及使用</vt:lpstr>
      <vt:lpstr>CSI 介绍及使用</vt:lpstr>
      <vt:lpstr>存储系统读写一致性</vt:lpstr>
      <vt:lpstr>PV/PVC 存储体系—用例解读</vt:lpstr>
      <vt:lpstr>PV/PVC 存储体系—用例解读</vt:lpstr>
      <vt:lpstr>PV/PVC 存储体系—用例解读</vt:lpstr>
      <vt:lpstr>PV/PVC 存储体系—用例解读</vt:lpstr>
      <vt:lpstr>PV/PVC 存储体系—绑定条件</vt:lpstr>
      <vt:lpstr>感谢聆听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LiangXiao(营销事业部_技术部)</dc:creator>
  <cp:lastModifiedBy>LiuYunFei(营销事业部_技术部)</cp:lastModifiedBy>
  <cp:revision>1418</cp:revision>
  <dcterms:created xsi:type="dcterms:W3CDTF">2019-10-18T02:54:00Z</dcterms:created>
  <dcterms:modified xsi:type="dcterms:W3CDTF">2020-05-26T09:13:22Z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