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358" r:id="rId5"/>
    <p:sldId id="359" r:id="rId6"/>
    <p:sldId id="360" r:id="rId7"/>
    <p:sldId id="362" r:id="rId8"/>
    <p:sldId id="363" r:id="rId9"/>
    <p:sldId id="361" r:id="rId10"/>
    <p:sldId id="365" r:id="rId11"/>
    <p:sldId id="364" r:id="rId12"/>
    <p:sldId id="366" r:id="rId13"/>
    <p:sldId id="367" r:id="rId14"/>
    <p:sldId id="368" r:id="rId15"/>
    <p:sldId id="369" r:id="rId16"/>
    <p:sldId id="370" r:id="rId17"/>
    <p:sldId id="371" r:id="rId18"/>
    <p:sldId id="373" r:id="rId19"/>
    <p:sldId id="372" r:id="rId20"/>
    <p:sldId id="377" r:id="rId21"/>
    <p:sldId id="401" r:id="rId22"/>
    <p:sldId id="375" r:id="rId23"/>
    <p:sldId id="374" r:id="rId24"/>
    <p:sldId id="376" r:id="rId25"/>
    <p:sldId id="380" r:id="rId26"/>
    <p:sldId id="379" r:id="rId27"/>
    <p:sldId id="381" r:id="rId28"/>
    <p:sldId id="390" r:id="rId29"/>
    <p:sldId id="396" r:id="rId30"/>
    <p:sldId id="399" r:id="rId31"/>
    <p:sldId id="400" r:id="rId32"/>
    <p:sldId id="391" r:id="rId33"/>
    <p:sldId id="393" r:id="rId34"/>
    <p:sldId id="392" r:id="rId35"/>
    <p:sldId id="395" r:id="rId36"/>
    <p:sldId id="397" r:id="rId37"/>
    <p:sldId id="398" r:id="rId38"/>
    <p:sldId id="402" r:id="rId39"/>
    <p:sldId id="382" r:id="rId40"/>
    <p:sldId id="386" r:id="rId41"/>
    <p:sldId id="387" r:id="rId42"/>
    <p:sldId id="388" r:id="rId43"/>
    <p:sldId id="389" r:id="rId44"/>
    <p:sldId id="404" r:id="rId45"/>
    <p:sldId id="405" r:id="rId46"/>
    <p:sldId id="28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8" autoAdjust="0"/>
    <p:restoredTop sz="88016" autoAdjust="0"/>
  </p:normalViewPr>
  <p:slideViewPr>
    <p:cSldViewPr snapToGrid="0" snapToObjects="1" showGuides="1">
      <p:cViewPr varScale="1">
        <p:scale>
          <a:sx n="66" d="100"/>
          <a:sy n="66" d="100"/>
        </p:scale>
        <p:origin x="570"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pPr/>
              <a:t>2020/12/16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pPr/>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a:t>
            </a:fld>
            <a:endParaRPr lang="zh-CN" altLang="en-US"/>
          </a:p>
        </p:txBody>
      </p:sp>
    </p:spTree>
    <p:extLst>
      <p:ext uri="{BB962C8B-B14F-4D97-AF65-F5344CB8AC3E}">
        <p14:creationId xmlns:p14="http://schemas.microsoft.com/office/powerpoint/2010/main" val="266582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12</a:t>
            </a:fld>
            <a:endParaRPr lang="zh-CN" altLang="en-US"/>
          </a:p>
        </p:txBody>
      </p:sp>
    </p:spTree>
    <p:extLst>
      <p:ext uri="{BB962C8B-B14F-4D97-AF65-F5344CB8AC3E}">
        <p14:creationId xmlns:p14="http://schemas.microsoft.com/office/powerpoint/2010/main" val="121720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13</a:t>
            </a:fld>
            <a:endParaRPr lang="zh-CN" altLang="en-US"/>
          </a:p>
        </p:txBody>
      </p:sp>
    </p:spTree>
    <p:extLst>
      <p:ext uri="{BB962C8B-B14F-4D97-AF65-F5344CB8AC3E}">
        <p14:creationId xmlns:p14="http://schemas.microsoft.com/office/powerpoint/2010/main" val="327959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14</a:t>
            </a:fld>
            <a:endParaRPr lang="zh-CN" altLang="en-US"/>
          </a:p>
        </p:txBody>
      </p:sp>
    </p:spTree>
    <p:extLst>
      <p:ext uri="{BB962C8B-B14F-4D97-AF65-F5344CB8AC3E}">
        <p14:creationId xmlns:p14="http://schemas.microsoft.com/office/powerpoint/2010/main" val="352661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15</a:t>
            </a:fld>
            <a:endParaRPr lang="zh-CN" altLang="en-US"/>
          </a:p>
        </p:txBody>
      </p:sp>
    </p:spTree>
    <p:extLst>
      <p:ext uri="{BB962C8B-B14F-4D97-AF65-F5344CB8AC3E}">
        <p14:creationId xmlns:p14="http://schemas.microsoft.com/office/powerpoint/2010/main" val="1774191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16</a:t>
            </a:fld>
            <a:endParaRPr lang="zh-CN" altLang="en-US"/>
          </a:p>
        </p:txBody>
      </p:sp>
    </p:spTree>
    <p:extLst>
      <p:ext uri="{BB962C8B-B14F-4D97-AF65-F5344CB8AC3E}">
        <p14:creationId xmlns:p14="http://schemas.microsoft.com/office/powerpoint/2010/main" val="276741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17</a:t>
            </a:fld>
            <a:endParaRPr lang="zh-CN" altLang="en-US"/>
          </a:p>
        </p:txBody>
      </p:sp>
    </p:spTree>
    <p:extLst>
      <p:ext uri="{BB962C8B-B14F-4D97-AF65-F5344CB8AC3E}">
        <p14:creationId xmlns:p14="http://schemas.microsoft.com/office/powerpoint/2010/main" val="153213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18</a:t>
            </a:fld>
            <a:endParaRPr lang="zh-CN" altLang="en-US"/>
          </a:p>
        </p:txBody>
      </p:sp>
    </p:spTree>
    <p:extLst>
      <p:ext uri="{BB962C8B-B14F-4D97-AF65-F5344CB8AC3E}">
        <p14:creationId xmlns:p14="http://schemas.microsoft.com/office/powerpoint/2010/main" val="2916510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19</a:t>
            </a:fld>
            <a:endParaRPr lang="zh-CN" altLang="en-US"/>
          </a:p>
        </p:txBody>
      </p:sp>
    </p:spTree>
    <p:extLst>
      <p:ext uri="{BB962C8B-B14F-4D97-AF65-F5344CB8AC3E}">
        <p14:creationId xmlns:p14="http://schemas.microsoft.com/office/powerpoint/2010/main" val="1417470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20</a:t>
            </a:fld>
            <a:endParaRPr lang="zh-CN" altLang="en-US"/>
          </a:p>
        </p:txBody>
      </p:sp>
    </p:spTree>
    <p:extLst>
      <p:ext uri="{BB962C8B-B14F-4D97-AF65-F5344CB8AC3E}">
        <p14:creationId xmlns:p14="http://schemas.microsoft.com/office/powerpoint/2010/main" val="269125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22</a:t>
            </a:fld>
            <a:endParaRPr lang="zh-CN" altLang="en-US"/>
          </a:p>
        </p:txBody>
      </p:sp>
    </p:spTree>
    <p:extLst>
      <p:ext uri="{BB962C8B-B14F-4D97-AF65-F5344CB8AC3E}">
        <p14:creationId xmlns:p14="http://schemas.microsoft.com/office/powerpoint/2010/main" val="57025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a:t>
            </a:fld>
            <a:endParaRPr lang="zh-CN" altLang="en-US"/>
          </a:p>
        </p:txBody>
      </p:sp>
    </p:spTree>
    <p:extLst>
      <p:ext uri="{BB962C8B-B14F-4D97-AF65-F5344CB8AC3E}">
        <p14:creationId xmlns:p14="http://schemas.microsoft.com/office/powerpoint/2010/main" val="1042472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23</a:t>
            </a:fld>
            <a:endParaRPr lang="zh-CN" altLang="en-US"/>
          </a:p>
        </p:txBody>
      </p:sp>
    </p:spTree>
    <p:extLst>
      <p:ext uri="{BB962C8B-B14F-4D97-AF65-F5344CB8AC3E}">
        <p14:creationId xmlns:p14="http://schemas.microsoft.com/office/powerpoint/2010/main" val="1133295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24</a:t>
            </a:fld>
            <a:endParaRPr lang="zh-CN" altLang="en-US"/>
          </a:p>
        </p:txBody>
      </p:sp>
    </p:spTree>
    <p:extLst>
      <p:ext uri="{BB962C8B-B14F-4D97-AF65-F5344CB8AC3E}">
        <p14:creationId xmlns:p14="http://schemas.microsoft.com/office/powerpoint/2010/main" val="65663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25</a:t>
            </a:fld>
            <a:endParaRPr lang="zh-CN" altLang="en-US"/>
          </a:p>
        </p:txBody>
      </p:sp>
    </p:spTree>
    <p:extLst>
      <p:ext uri="{BB962C8B-B14F-4D97-AF65-F5344CB8AC3E}">
        <p14:creationId xmlns:p14="http://schemas.microsoft.com/office/powerpoint/2010/main" val="3928208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26</a:t>
            </a:fld>
            <a:endParaRPr lang="zh-CN" altLang="en-US"/>
          </a:p>
        </p:txBody>
      </p:sp>
    </p:spTree>
    <p:extLst>
      <p:ext uri="{BB962C8B-B14F-4D97-AF65-F5344CB8AC3E}">
        <p14:creationId xmlns:p14="http://schemas.microsoft.com/office/powerpoint/2010/main" val="412290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27</a:t>
            </a:fld>
            <a:endParaRPr lang="zh-CN" altLang="en-US"/>
          </a:p>
        </p:txBody>
      </p:sp>
    </p:spTree>
    <p:extLst>
      <p:ext uri="{BB962C8B-B14F-4D97-AF65-F5344CB8AC3E}">
        <p14:creationId xmlns:p14="http://schemas.microsoft.com/office/powerpoint/2010/main" val="2084489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28</a:t>
            </a:fld>
            <a:endParaRPr lang="zh-CN" altLang="en-US"/>
          </a:p>
        </p:txBody>
      </p:sp>
    </p:spTree>
    <p:extLst>
      <p:ext uri="{BB962C8B-B14F-4D97-AF65-F5344CB8AC3E}">
        <p14:creationId xmlns:p14="http://schemas.microsoft.com/office/powerpoint/2010/main" val="1145344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29</a:t>
            </a:fld>
            <a:endParaRPr lang="zh-CN" altLang="en-US"/>
          </a:p>
        </p:txBody>
      </p:sp>
    </p:spTree>
    <p:extLst>
      <p:ext uri="{BB962C8B-B14F-4D97-AF65-F5344CB8AC3E}">
        <p14:creationId xmlns:p14="http://schemas.microsoft.com/office/powerpoint/2010/main" val="2809433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30</a:t>
            </a:fld>
            <a:endParaRPr lang="zh-CN" altLang="en-US"/>
          </a:p>
        </p:txBody>
      </p:sp>
    </p:spTree>
    <p:extLst>
      <p:ext uri="{BB962C8B-B14F-4D97-AF65-F5344CB8AC3E}">
        <p14:creationId xmlns:p14="http://schemas.microsoft.com/office/powerpoint/2010/main" val="2416047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31</a:t>
            </a:fld>
            <a:endParaRPr lang="zh-CN" altLang="en-US"/>
          </a:p>
        </p:txBody>
      </p:sp>
    </p:spTree>
    <p:extLst>
      <p:ext uri="{BB962C8B-B14F-4D97-AF65-F5344CB8AC3E}">
        <p14:creationId xmlns:p14="http://schemas.microsoft.com/office/powerpoint/2010/main" val="420803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32</a:t>
            </a:fld>
            <a:endParaRPr lang="zh-CN" altLang="en-US"/>
          </a:p>
        </p:txBody>
      </p:sp>
    </p:spTree>
    <p:extLst>
      <p:ext uri="{BB962C8B-B14F-4D97-AF65-F5344CB8AC3E}">
        <p14:creationId xmlns:p14="http://schemas.microsoft.com/office/powerpoint/2010/main" val="193727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a:t>
            </a:fld>
            <a:endParaRPr lang="zh-CN" altLang="en-US"/>
          </a:p>
        </p:txBody>
      </p:sp>
    </p:spTree>
    <p:extLst>
      <p:ext uri="{BB962C8B-B14F-4D97-AF65-F5344CB8AC3E}">
        <p14:creationId xmlns:p14="http://schemas.microsoft.com/office/powerpoint/2010/main" val="45904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33</a:t>
            </a:fld>
            <a:endParaRPr lang="zh-CN" altLang="en-US"/>
          </a:p>
        </p:txBody>
      </p:sp>
    </p:spTree>
    <p:extLst>
      <p:ext uri="{BB962C8B-B14F-4D97-AF65-F5344CB8AC3E}">
        <p14:creationId xmlns:p14="http://schemas.microsoft.com/office/powerpoint/2010/main" val="4081804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34</a:t>
            </a:fld>
            <a:endParaRPr lang="zh-CN" altLang="en-US"/>
          </a:p>
        </p:txBody>
      </p:sp>
    </p:spTree>
    <p:extLst>
      <p:ext uri="{BB962C8B-B14F-4D97-AF65-F5344CB8AC3E}">
        <p14:creationId xmlns:p14="http://schemas.microsoft.com/office/powerpoint/2010/main" val="481542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35</a:t>
            </a:fld>
            <a:endParaRPr lang="zh-CN" altLang="en-US"/>
          </a:p>
        </p:txBody>
      </p:sp>
    </p:spTree>
    <p:extLst>
      <p:ext uri="{BB962C8B-B14F-4D97-AF65-F5344CB8AC3E}">
        <p14:creationId xmlns:p14="http://schemas.microsoft.com/office/powerpoint/2010/main" val="1129802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36</a:t>
            </a:fld>
            <a:endParaRPr lang="zh-CN" altLang="en-US"/>
          </a:p>
        </p:txBody>
      </p:sp>
    </p:spTree>
    <p:extLst>
      <p:ext uri="{BB962C8B-B14F-4D97-AF65-F5344CB8AC3E}">
        <p14:creationId xmlns:p14="http://schemas.microsoft.com/office/powerpoint/2010/main" val="1860442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37</a:t>
            </a:fld>
            <a:endParaRPr lang="zh-CN" altLang="en-US"/>
          </a:p>
        </p:txBody>
      </p:sp>
    </p:spTree>
    <p:extLst>
      <p:ext uri="{BB962C8B-B14F-4D97-AF65-F5344CB8AC3E}">
        <p14:creationId xmlns:p14="http://schemas.microsoft.com/office/powerpoint/2010/main" val="2922132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38</a:t>
            </a:fld>
            <a:endParaRPr lang="zh-CN" altLang="en-US"/>
          </a:p>
        </p:txBody>
      </p:sp>
    </p:spTree>
    <p:extLst>
      <p:ext uri="{BB962C8B-B14F-4D97-AF65-F5344CB8AC3E}">
        <p14:creationId xmlns:p14="http://schemas.microsoft.com/office/powerpoint/2010/main" val="852532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39</a:t>
            </a:fld>
            <a:endParaRPr lang="zh-CN" altLang="en-US"/>
          </a:p>
        </p:txBody>
      </p:sp>
    </p:spTree>
    <p:extLst>
      <p:ext uri="{BB962C8B-B14F-4D97-AF65-F5344CB8AC3E}">
        <p14:creationId xmlns:p14="http://schemas.microsoft.com/office/powerpoint/2010/main" val="1602209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40</a:t>
            </a:fld>
            <a:endParaRPr lang="zh-CN" altLang="en-US"/>
          </a:p>
        </p:txBody>
      </p:sp>
    </p:spTree>
    <p:extLst>
      <p:ext uri="{BB962C8B-B14F-4D97-AF65-F5344CB8AC3E}">
        <p14:creationId xmlns:p14="http://schemas.microsoft.com/office/powerpoint/2010/main" val="178080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41</a:t>
            </a:fld>
            <a:endParaRPr lang="zh-CN" altLang="en-US"/>
          </a:p>
        </p:txBody>
      </p:sp>
    </p:spTree>
    <p:extLst>
      <p:ext uri="{BB962C8B-B14F-4D97-AF65-F5344CB8AC3E}">
        <p14:creationId xmlns:p14="http://schemas.microsoft.com/office/powerpoint/2010/main" val="1041973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42</a:t>
            </a:fld>
            <a:endParaRPr lang="zh-CN" altLang="en-US"/>
          </a:p>
        </p:txBody>
      </p:sp>
    </p:spTree>
    <p:extLst>
      <p:ext uri="{BB962C8B-B14F-4D97-AF65-F5344CB8AC3E}">
        <p14:creationId xmlns:p14="http://schemas.microsoft.com/office/powerpoint/2010/main" val="290680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5</a:t>
            </a:fld>
            <a:endParaRPr lang="zh-CN" altLang="en-US"/>
          </a:p>
        </p:txBody>
      </p:sp>
    </p:spTree>
    <p:extLst>
      <p:ext uri="{BB962C8B-B14F-4D97-AF65-F5344CB8AC3E}">
        <p14:creationId xmlns:p14="http://schemas.microsoft.com/office/powerpoint/2010/main" val="42159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43</a:t>
            </a:fld>
            <a:endParaRPr lang="zh-CN" altLang="en-US"/>
          </a:p>
        </p:txBody>
      </p:sp>
    </p:spTree>
    <p:extLst>
      <p:ext uri="{BB962C8B-B14F-4D97-AF65-F5344CB8AC3E}">
        <p14:creationId xmlns:p14="http://schemas.microsoft.com/office/powerpoint/2010/main" val="890419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44</a:t>
            </a:fld>
            <a:endParaRPr lang="zh-CN" altLang="en-US"/>
          </a:p>
        </p:txBody>
      </p:sp>
    </p:spTree>
    <p:extLst>
      <p:ext uri="{BB962C8B-B14F-4D97-AF65-F5344CB8AC3E}">
        <p14:creationId xmlns:p14="http://schemas.microsoft.com/office/powerpoint/2010/main" val="337761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45</a:t>
            </a:fld>
            <a:endParaRPr lang="zh-CN" altLang="en-US"/>
          </a:p>
        </p:txBody>
      </p:sp>
    </p:spTree>
    <p:extLst>
      <p:ext uri="{BB962C8B-B14F-4D97-AF65-F5344CB8AC3E}">
        <p14:creationId xmlns:p14="http://schemas.microsoft.com/office/powerpoint/2010/main" val="65271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6</a:t>
            </a:fld>
            <a:endParaRPr lang="zh-CN" altLang="en-US"/>
          </a:p>
        </p:txBody>
      </p:sp>
    </p:spTree>
    <p:extLst>
      <p:ext uri="{BB962C8B-B14F-4D97-AF65-F5344CB8AC3E}">
        <p14:creationId xmlns:p14="http://schemas.microsoft.com/office/powerpoint/2010/main" val="411282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7</a:t>
            </a:fld>
            <a:endParaRPr lang="zh-CN" altLang="en-US"/>
          </a:p>
        </p:txBody>
      </p:sp>
    </p:spTree>
    <p:extLst>
      <p:ext uri="{BB962C8B-B14F-4D97-AF65-F5344CB8AC3E}">
        <p14:creationId xmlns:p14="http://schemas.microsoft.com/office/powerpoint/2010/main" val="47397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8</a:t>
            </a:fld>
            <a:endParaRPr lang="zh-CN" altLang="en-US"/>
          </a:p>
        </p:txBody>
      </p:sp>
    </p:spTree>
    <p:extLst>
      <p:ext uri="{BB962C8B-B14F-4D97-AF65-F5344CB8AC3E}">
        <p14:creationId xmlns:p14="http://schemas.microsoft.com/office/powerpoint/2010/main" val="333126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9</a:t>
            </a:fld>
            <a:endParaRPr lang="zh-CN" altLang="en-US"/>
          </a:p>
        </p:txBody>
      </p:sp>
    </p:spTree>
    <p:extLst>
      <p:ext uri="{BB962C8B-B14F-4D97-AF65-F5344CB8AC3E}">
        <p14:creationId xmlns:p14="http://schemas.microsoft.com/office/powerpoint/2010/main" val="301620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66164B-4BFA-423F-A631-E11F58DB5F6B}" type="slidenum">
              <a:rPr lang="zh-CN" altLang="en-US" smtClean="0"/>
              <a:pPr/>
              <a:t>11</a:t>
            </a:fld>
            <a:endParaRPr lang="zh-CN" altLang="en-US"/>
          </a:p>
        </p:txBody>
      </p:sp>
    </p:spTree>
    <p:extLst>
      <p:ext uri="{BB962C8B-B14F-4D97-AF65-F5344CB8AC3E}">
        <p14:creationId xmlns:p14="http://schemas.microsoft.com/office/powerpoint/2010/main" val="314994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4E46608-E51F-464C-8084-6A35D5FDFCA1}"/>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D8C73FB-5E86-4A2B-BB69-0485718C0F52}"/>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ED907A-4836-4AC0-A328-97CD8AAA2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F19AAB77-555A-4993-AFDD-5936077A9FC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362AFAB-618A-4A1F-ACEE-8DD9D6E45989}"/>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BB98F4A-354E-4DE3-8C59-3832FF6D4A1D}"/>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7ECB1C7-20DD-4FB8-BE2B-4ADD41ACB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D3D8019-F11B-462E-90B5-2F61E850D8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2C173B0-5AD2-4E4D-B226-8FFE2030C420}"/>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1576CE7-FD00-4B44-B353-297C9BA0B3AF}"/>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584BD3-99E8-4FA3-A357-ABB623E464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0A8F275-9E4E-4E2C-8869-B29B0A13FA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79AF0F1-EA43-46F0-A7F4-01E8B6FC2535}"/>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9615562-4B4C-4F35-BF21-665218BD5A24}"/>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A9CCA47-4BA2-426B-B034-6844E5BFF174}"/>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92C5ED4-FAB2-4A15-803F-ABD64ECA2EF8}"/>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9FA323-49D8-4A6E-8BEF-E20EF203A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06144F4-A004-4A16-BA05-6795122A20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C4CBA03-C56A-4B55-8CEC-980E4ADC64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4FE59637-7CD3-42BC-B354-7B2D13C8525F}"/>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6" name="页脚占位符 5">
            <a:extLst>
              <a:ext uri="{FF2B5EF4-FFF2-40B4-BE49-F238E27FC236}">
                <a16:creationId xmlns:a16="http://schemas.microsoft.com/office/drawing/2014/main" xmlns=""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C2939C0-1060-4488-A59A-AF6F8CA724EF}"/>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476FDA-D720-44D1-817A-67FDBD94B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CD00460-7AE6-4DEB-A3E8-88D49E0672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B822DDCE-732B-460A-8897-4F1302B6FB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FEA9AC6A-1E2D-4594-BAA1-12725FAF7EE5}"/>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8" name="页脚占位符 7">
            <a:extLst>
              <a:ext uri="{FF2B5EF4-FFF2-40B4-BE49-F238E27FC236}">
                <a16:creationId xmlns:a16="http://schemas.microsoft.com/office/drawing/2014/main" xmlns=""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C5E1E40-3969-46A1-8BE7-3A5A58D9A7B5}"/>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300182-DD08-42E8-83F5-40B564D39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12A6675-4542-4D0D-98EF-BC98F4990448}"/>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4" name="页脚占位符 3">
            <a:extLst>
              <a:ext uri="{FF2B5EF4-FFF2-40B4-BE49-F238E27FC236}">
                <a16:creationId xmlns:a16="http://schemas.microsoft.com/office/drawing/2014/main" xmlns=""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2AC9F65C-3C42-4CA3-B6E8-82E94029B189}"/>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F18C108-7239-4367-9D6C-5DAF727EB7A9}"/>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3" name="页脚占位符 2">
            <a:extLst>
              <a:ext uri="{FF2B5EF4-FFF2-40B4-BE49-F238E27FC236}">
                <a16:creationId xmlns:a16="http://schemas.microsoft.com/office/drawing/2014/main" xmlns=""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66A0B54-7111-4068-AB6A-E7117B0CF7E3}"/>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5FA02A2-BC53-488C-8606-2C451FDE8B6A}"/>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6" name="页脚占位符 5">
            <a:extLst>
              <a:ext uri="{FF2B5EF4-FFF2-40B4-BE49-F238E27FC236}">
                <a16:creationId xmlns:a16="http://schemas.microsoft.com/office/drawing/2014/main" xmlns=""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876633B-18DF-4A33-9C02-EE2CEA5CDD8F}"/>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574E9C9-8BB6-459C-9EA2-95F350CB1526}"/>
              </a:ext>
            </a:extLst>
          </p:cNvPr>
          <p:cNvSpPr>
            <a:spLocks noGrp="1"/>
          </p:cNvSpPr>
          <p:nvPr>
            <p:ph type="dt" sz="half" idx="10"/>
          </p:nvPr>
        </p:nvSpPr>
        <p:spPr/>
        <p:txBody>
          <a:bodyPr/>
          <a:lstStyle/>
          <a:p>
            <a:fld id="{F83BAC30-0A52-4917-A8C1-96351948BD0A}" type="datetimeFigureOut">
              <a:rPr lang="zh-CN" altLang="en-US" smtClean="0"/>
              <a:pPr/>
              <a:t>2020/12/16</a:t>
            </a:fld>
            <a:endParaRPr lang="zh-CN" altLang="en-US"/>
          </a:p>
        </p:txBody>
      </p:sp>
      <p:sp>
        <p:nvSpPr>
          <p:cNvPr id="6" name="页脚占位符 5">
            <a:extLst>
              <a:ext uri="{FF2B5EF4-FFF2-40B4-BE49-F238E27FC236}">
                <a16:creationId xmlns:a16="http://schemas.microsoft.com/office/drawing/2014/main" xmlns=""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D870384-297D-438C-A465-23D524020C20}"/>
              </a:ext>
            </a:extLst>
          </p:cNvPr>
          <p:cNvSpPr>
            <a:spLocks noGrp="1"/>
          </p:cNvSpPr>
          <p:nvPr>
            <p:ph type="sldNum" sz="quarter" idx="12"/>
          </p:nvPr>
        </p:nvSpPr>
        <p:spPr/>
        <p:txBody>
          <a:body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pPr/>
              <a:t>2020/12/16</a:t>
            </a:fld>
            <a:endParaRPr lang="zh-CN" altLang="en-US"/>
          </a:p>
        </p:txBody>
      </p:sp>
      <p:sp>
        <p:nvSpPr>
          <p:cNvPr id="5" name="页脚占位符 4">
            <a:extLst>
              <a:ext uri="{FF2B5EF4-FFF2-40B4-BE49-F238E27FC236}">
                <a16:creationId xmlns:a16="http://schemas.microsoft.com/office/drawing/2014/main" xmlns=""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pPr/>
              <a:t>‹#›</a:t>
            </a:fld>
            <a:endParaRPr lang="zh-CN" altLang="en-US"/>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xmlns=""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xmlns="" id="{4A1DBF38-C829-4555-AF08-505FC9DC195A}"/>
              </a:ext>
            </a:extLst>
          </p:cNvPr>
          <p:cNvSpPr txBox="1"/>
          <p:nvPr/>
        </p:nvSpPr>
        <p:spPr>
          <a:xfrm>
            <a:off x="4558680" y="3161442"/>
            <a:ext cx="779687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smtClean="0">
                <a:solidFill>
                  <a:schemeClr val="tx2"/>
                </a:solidFill>
                <a:latin typeface="Arial"/>
                <a:ea typeface="微软雅黑"/>
                <a:sym typeface="Arial"/>
              </a:rPr>
              <a:t>Pod</a:t>
            </a:r>
            <a:r>
              <a:rPr lang="zh-CN" altLang="en-US" sz="3600" b="1" dirty="0" smtClean="0">
                <a:solidFill>
                  <a:schemeClr val="tx2"/>
                </a:solidFill>
                <a:latin typeface="Arial"/>
                <a:ea typeface="微软雅黑"/>
                <a:sym typeface="Arial"/>
              </a:rPr>
              <a:t>与多容器关系及生命周期</a:t>
            </a:r>
            <a:endParaRPr lang="en-US" altLang="zh-CN" sz="3600" b="1" dirty="0">
              <a:solidFill>
                <a:schemeClr val="tx2"/>
              </a:solidFill>
              <a:latin typeface="Arial"/>
              <a:ea typeface="微软雅黑"/>
              <a:sym typeface="Arial"/>
            </a:endParaRPr>
          </a:p>
        </p:txBody>
      </p:sp>
      <p:sp>
        <p:nvSpPr>
          <p:cNvPr id="13" name="矩形: 圆角 12">
            <a:extLst>
              <a:ext uri="{FF2B5EF4-FFF2-40B4-BE49-F238E27FC236}">
                <a16:creationId xmlns:a16="http://schemas.microsoft.com/office/drawing/2014/main" xmlns="" id="{910E6D17-4560-4243-A960-99DB828E850D}"/>
              </a:ext>
            </a:extLst>
          </p:cNvPr>
          <p:cNvSpPr/>
          <p:nvPr/>
        </p:nvSpPr>
        <p:spPr>
          <a:xfrm>
            <a:off x="4457699" y="4148288"/>
            <a:ext cx="1504952" cy="400050"/>
          </a:xfrm>
          <a:prstGeom prst="roundRect">
            <a:avLst/>
          </a:prstGeom>
          <a:noFill/>
          <a:ln w="3175">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lumMod val="60000"/>
                    <a:lumOff val="40000"/>
                  </a:schemeClr>
                </a:solidFill>
                <a:latin typeface="Arial"/>
                <a:ea typeface="微软雅黑"/>
                <a:sym typeface="Arial"/>
              </a:rPr>
              <a:t>基础研发部</a:t>
            </a:r>
          </a:p>
        </p:txBody>
      </p:sp>
      <p:sp>
        <p:nvSpPr>
          <p:cNvPr id="14" name="矩形: 圆角 13">
            <a:extLst>
              <a:ext uri="{FF2B5EF4-FFF2-40B4-BE49-F238E27FC236}">
                <a16:creationId xmlns:a16="http://schemas.microsoft.com/office/drawing/2014/main" xmlns="" id="{595FF882-DE1E-47DA-B54B-CF36ACB57D82}"/>
              </a:ext>
            </a:extLst>
          </p:cNvPr>
          <p:cNvSpPr/>
          <p:nvPr/>
        </p:nvSpPr>
        <p:spPr>
          <a:xfrm>
            <a:off x="6267448" y="4165446"/>
            <a:ext cx="1130301" cy="400050"/>
          </a:xfrm>
          <a:prstGeom prst="roundRect">
            <a:avLst/>
          </a:prstGeom>
          <a:noFill/>
          <a:ln w="3175">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lumMod val="60000"/>
                    <a:lumOff val="40000"/>
                  </a:schemeClr>
                </a:solidFill>
                <a:latin typeface="Arial"/>
                <a:ea typeface="微软雅黑"/>
                <a:sym typeface="Arial"/>
              </a:rPr>
              <a:t>张家伟</a:t>
            </a:r>
          </a:p>
        </p:txBody>
      </p:sp>
    </p:spTree>
    <p:extLst>
      <p:ext uri="{BB962C8B-B14F-4D97-AF65-F5344CB8AC3E}">
        <p14:creationId xmlns:p14="http://schemas.microsoft.com/office/powerpoint/2010/main" val="28501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2AFB783D-BC98-4F68-813E-89ECC9990DD7}"/>
              </a:ext>
            </a:extLst>
          </p:cNvPr>
          <p:cNvSpPr/>
          <p:nvPr/>
        </p:nvSpPr>
        <p:spPr>
          <a:xfrm>
            <a:off x="0" y="2628900"/>
            <a:ext cx="12192000" cy="1695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xmlns="" id="{2280F13D-C1C3-48B3-B912-B1DA49C73E16}"/>
              </a:ext>
            </a:extLst>
          </p:cNvPr>
          <p:cNvSpPr/>
          <p:nvPr/>
        </p:nvSpPr>
        <p:spPr>
          <a:xfrm>
            <a:off x="5105400" y="2209800"/>
            <a:ext cx="1981200" cy="9144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Arial"/>
                <a:ea typeface="微软雅黑"/>
                <a:sym typeface="Arial"/>
              </a:rPr>
              <a:t>02</a:t>
            </a:r>
            <a:endParaRPr lang="zh-CN" altLang="en-US" sz="6000" dirty="0">
              <a:latin typeface="Arial"/>
              <a:ea typeface="微软雅黑"/>
              <a:sym typeface="Arial"/>
            </a:endParaRPr>
          </a:p>
        </p:txBody>
      </p:sp>
      <p:sp>
        <p:nvSpPr>
          <p:cNvPr id="5" name="文本框 13">
            <a:extLst>
              <a:ext uri="{FF2B5EF4-FFF2-40B4-BE49-F238E27FC236}">
                <a16:creationId xmlns:a16="http://schemas.microsoft.com/office/drawing/2014/main" xmlns="" id="{02465BC7-A34A-4805-8A9B-78E11D4B0E97}"/>
              </a:ext>
            </a:extLst>
          </p:cNvPr>
          <p:cNvSpPr txBox="1"/>
          <p:nvPr/>
        </p:nvSpPr>
        <p:spPr>
          <a:xfrm>
            <a:off x="4804229" y="3445817"/>
            <a:ext cx="275771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bg1"/>
                </a:solidFill>
                <a:latin typeface="Arial"/>
                <a:ea typeface="微软雅黑"/>
                <a:sym typeface="Arial"/>
              </a:rPr>
              <a:t>Pod</a:t>
            </a:r>
            <a:r>
              <a:rPr lang="zh-CN" altLang="en-US" sz="2400" dirty="0" smtClean="0">
                <a:solidFill>
                  <a:schemeClr val="bg1"/>
                </a:solidFill>
                <a:latin typeface="Arial"/>
                <a:ea typeface="微软雅黑"/>
                <a:sym typeface="Arial"/>
              </a:rPr>
              <a:t>与多容器关系</a:t>
            </a:r>
            <a:endParaRPr lang="zh-CN" altLang="en-US" sz="2400" dirty="0">
              <a:solidFill>
                <a:schemeClr val="bg1"/>
              </a:solidFill>
              <a:latin typeface="Arial"/>
              <a:ea typeface="微软雅黑"/>
              <a:sym typeface="Arial"/>
            </a:endParaRPr>
          </a:p>
        </p:txBody>
      </p:sp>
    </p:spTree>
    <p:extLst>
      <p:ext uri="{BB962C8B-B14F-4D97-AF65-F5344CB8AC3E}">
        <p14:creationId xmlns:p14="http://schemas.microsoft.com/office/powerpoint/2010/main" val="1139440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中的三种容器</a:t>
            </a:r>
            <a:endParaRPr lang="en-US" altLang="zh-CN" sz="2800" b="1" dirty="0" smtClean="0"/>
          </a:p>
          <a:p>
            <a:pPr marL="228600" lvl="0" indent="-228600">
              <a:lnSpc>
                <a:spcPct val="90000"/>
              </a:lnSpc>
              <a:spcBef>
                <a:spcPts val="1000"/>
              </a:spcBef>
              <a:buFont typeface="Arial" panose="020B0604020202020204" pitchFamily="34" charset="0"/>
              <a:buChar char="•"/>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r>
              <a:rPr lang="en-US" altLang="zh-CN" sz="2800" b="1" dirty="0"/>
              <a:t>Infrastructure </a:t>
            </a:r>
            <a:r>
              <a:rPr lang="en-US" altLang="zh-CN" sz="2800" b="1" dirty="0" smtClean="0"/>
              <a:t>Container</a:t>
            </a:r>
            <a:endParaRPr lang="en-US" altLang="zh-CN" sz="2800" b="1" dirty="0"/>
          </a:p>
          <a:p>
            <a:pPr lvl="0">
              <a:lnSpc>
                <a:spcPct val="90000"/>
              </a:lnSpc>
              <a:spcBef>
                <a:spcPts val="1000"/>
              </a:spcBef>
              <a:defRPr/>
            </a:pPr>
            <a:r>
              <a:rPr lang="en-US" altLang="zh-CN" sz="2800" b="1" dirty="0" smtClean="0"/>
              <a:t>        </a:t>
            </a:r>
            <a:r>
              <a:rPr lang="en-US" altLang="zh-CN" sz="2400" dirty="0"/>
              <a:t>pod</a:t>
            </a:r>
            <a:r>
              <a:rPr lang="zh-CN" altLang="en-US" sz="2400" dirty="0"/>
              <a:t>内</a:t>
            </a:r>
            <a:r>
              <a:rPr lang="zh-CN" altLang="en-US" sz="2400" dirty="0" smtClean="0"/>
              <a:t>基础容器又名</a:t>
            </a:r>
            <a:r>
              <a:rPr lang="en-US" altLang="zh-CN" sz="2400" dirty="0" smtClean="0"/>
              <a:t>Pause</a:t>
            </a:r>
            <a:r>
              <a:rPr lang="zh-CN" altLang="en-US" sz="2400" dirty="0" smtClean="0"/>
              <a:t>容器</a:t>
            </a:r>
            <a:endParaRPr lang="en-US" altLang="zh-CN" sz="2400" dirty="0" smtClean="0"/>
          </a:p>
          <a:p>
            <a:pPr lvl="0">
              <a:lnSpc>
                <a:spcPct val="90000"/>
              </a:lnSpc>
              <a:spcBef>
                <a:spcPts val="1000"/>
              </a:spcBef>
              <a:defRPr/>
            </a:pPr>
            <a:r>
              <a:rPr lang="en-US" altLang="zh-CN" sz="2400" dirty="0"/>
              <a:t> </a:t>
            </a:r>
            <a:r>
              <a:rPr lang="en-US" altLang="zh-CN" sz="2400" dirty="0" smtClean="0"/>
              <a:t>        </a:t>
            </a:r>
            <a:r>
              <a:rPr lang="zh-CN" altLang="en-US" sz="2400" dirty="0" smtClean="0"/>
              <a:t>最先启动的重要容器</a:t>
            </a:r>
            <a:endParaRPr lang="en-US" altLang="zh-CN" sz="2400" dirty="0" smtClean="0"/>
          </a:p>
          <a:p>
            <a:pPr marL="228600" lvl="0" indent="-228600">
              <a:lnSpc>
                <a:spcPct val="90000"/>
              </a:lnSpc>
              <a:spcBef>
                <a:spcPts val="1000"/>
              </a:spcBef>
              <a:buFont typeface="Arial" panose="020B0604020202020204" pitchFamily="34" charset="0"/>
              <a:buChar char="•"/>
              <a:defRPr/>
            </a:pPr>
            <a:r>
              <a:rPr lang="en-US" altLang="zh-CN" sz="2800" b="1" dirty="0" smtClean="0"/>
              <a:t>2</a:t>
            </a:r>
            <a:r>
              <a:rPr lang="zh-CN" altLang="en-US" sz="2800" b="1" dirty="0" smtClean="0"/>
              <a:t>、</a:t>
            </a:r>
            <a:r>
              <a:rPr lang="en-US" altLang="zh-CN" sz="2800" b="1" dirty="0" err="1" smtClean="0"/>
              <a:t>InitContainer</a:t>
            </a:r>
            <a:endParaRPr lang="en-US" altLang="zh-CN" sz="2800" b="1" dirty="0" smtClean="0"/>
          </a:p>
          <a:p>
            <a:pPr lvl="0">
              <a:lnSpc>
                <a:spcPct val="90000"/>
              </a:lnSpc>
              <a:spcBef>
                <a:spcPts val="1000"/>
              </a:spcBef>
              <a:defRPr/>
            </a:pPr>
            <a:r>
              <a:rPr lang="en-US" altLang="zh-CN" sz="2800" b="1" dirty="0" smtClean="0"/>
              <a:t>        </a:t>
            </a:r>
            <a:r>
              <a:rPr lang="zh-CN" altLang="en-US" sz="2400" dirty="0"/>
              <a:t>初始化</a:t>
            </a:r>
            <a:r>
              <a:rPr lang="zh-CN" altLang="en-US" sz="2400" dirty="0" smtClean="0"/>
              <a:t>容器做一些初始化工作</a:t>
            </a:r>
            <a:endParaRPr lang="en-US" altLang="zh-CN" sz="2400" dirty="0" smtClean="0"/>
          </a:p>
          <a:p>
            <a:pPr lvl="0">
              <a:lnSpc>
                <a:spcPct val="90000"/>
              </a:lnSpc>
              <a:spcBef>
                <a:spcPts val="1000"/>
              </a:spcBef>
              <a:defRPr/>
            </a:pPr>
            <a:r>
              <a:rPr lang="en-US" altLang="zh-CN" sz="2400" dirty="0"/>
              <a:t> </a:t>
            </a:r>
            <a:r>
              <a:rPr lang="en-US" altLang="zh-CN" sz="2400" dirty="0" smtClean="0"/>
              <a:t>         </a:t>
            </a:r>
            <a:r>
              <a:rPr lang="zh-CN" altLang="en-US" sz="2400" dirty="0" smtClean="0"/>
              <a:t>先</a:t>
            </a:r>
            <a:r>
              <a:rPr lang="zh-CN" altLang="en-US" sz="2400" dirty="0"/>
              <a:t>于业务容器</a:t>
            </a:r>
            <a:r>
              <a:rPr lang="zh-CN" altLang="en-US" sz="2400" dirty="0" smtClean="0"/>
              <a:t>启动</a:t>
            </a:r>
            <a:endParaRPr lang="en-US" altLang="zh-CN" sz="2400" dirty="0" smtClean="0"/>
          </a:p>
          <a:p>
            <a:pPr lvl="0">
              <a:lnSpc>
                <a:spcPct val="90000"/>
              </a:lnSpc>
              <a:spcBef>
                <a:spcPts val="1000"/>
              </a:spcBef>
              <a:defRPr/>
            </a:pPr>
            <a:r>
              <a:rPr lang="en-US" altLang="zh-CN" sz="2400" b="1" dirty="0"/>
              <a:t> </a:t>
            </a:r>
            <a:r>
              <a:rPr lang="en-US" altLang="zh-CN" sz="2400" b="1" dirty="0" smtClean="0"/>
              <a:t>         </a:t>
            </a:r>
            <a:r>
              <a:rPr lang="zh-CN" altLang="en-US" sz="2400" dirty="0"/>
              <a:t>按照声明顺序执行</a:t>
            </a:r>
            <a:endParaRPr lang="en-US" altLang="zh-CN" sz="2400" dirty="0"/>
          </a:p>
          <a:p>
            <a:pPr marL="228600" lvl="0" indent="-228600">
              <a:lnSpc>
                <a:spcPct val="90000"/>
              </a:lnSpc>
              <a:spcBef>
                <a:spcPts val="1000"/>
              </a:spcBef>
              <a:buFont typeface="Arial" panose="020B0604020202020204" pitchFamily="34" charset="0"/>
              <a:buChar char="•"/>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r>
              <a:rPr lang="en-US" altLang="zh-CN" sz="2800" b="1" dirty="0" smtClean="0"/>
              <a:t>C</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rPr>
              <a:t>ontainer</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lvl="0">
              <a:lnSpc>
                <a:spcPct val="90000"/>
              </a:lnSpc>
              <a:spcBef>
                <a:spcPts val="1000"/>
              </a:spcBef>
              <a:defRPr/>
            </a:pPr>
            <a:r>
              <a:rPr lang="en-US" altLang="zh-CN" sz="2800" b="1" dirty="0" smtClean="0"/>
              <a:t>        </a:t>
            </a:r>
            <a:r>
              <a:rPr lang="zh-CN" altLang="en-US" sz="2400" dirty="0"/>
              <a:t>业务容器同时启动</a:t>
            </a:r>
            <a:endParaRPr lang="en-US" altLang="zh-CN" sz="2400" dirty="0"/>
          </a:p>
        </p:txBody>
      </p:sp>
      <p:sp>
        <p:nvSpPr>
          <p:cNvPr id="2" name="圆角矩形 1"/>
          <p:cNvSpPr/>
          <p:nvPr/>
        </p:nvSpPr>
        <p:spPr>
          <a:xfrm>
            <a:off x="7460343" y="1611086"/>
            <a:ext cx="3599543" cy="45429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圆角矩形 3"/>
          <p:cNvSpPr/>
          <p:nvPr/>
        </p:nvSpPr>
        <p:spPr>
          <a:xfrm>
            <a:off x="8115244" y="1944914"/>
            <a:ext cx="2087951" cy="59508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chemeClr val="tx1">
                    <a:lumMod val="95000"/>
                    <a:lumOff val="5000"/>
                  </a:schemeClr>
                </a:solidFill>
              </a:rPr>
              <a:t>Pause</a:t>
            </a:r>
            <a:r>
              <a:rPr lang="zh-CN" altLang="en-US" dirty="0" smtClean="0">
                <a:solidFill>
                  <a:schemeClr val="tx1">
                    <a:lumMod val="95000"/>
                    <a:lumOff val="5000"/>
                  </a:schemeClr>
                </a:solidFill>
              </a:rPr>
              <a:t>容器</a:t>
            </a:r>
            <a:endParaRPr lang="zh-CN" altLang="en-US" dirty="0">
              <a:solidFill>
                <a:schemeClr val="tx1">
                  <a:lumMod val="95000"/>
                  <a:lumOff val="5000"/>
                </a:schemeClr>
              </a:solidFill>
            </a:endParaRPr>
          </a:p>
        </p:txBody>
      </p:sp>
      <p:sp>
        <p:nvSpPr>
          <p:cNvPr id="6" name="圆角矩形 5"/>
          <p:cNvSpPr/>
          <p:nvPr/>
        </p:nvSpPr>
        <p:spPr>
          <a:xfrm>
            <a:off x="8115244" y="2815771"/>
            <a:ext cx="2087951" cy="493486"/>
          </a:xfrm>
          <a:prstGeom prst="round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chemeClr val="tx1">
                    <a:lumMod val="95000"/>
                    <a:lumOff val="5000"/>
                  </a:schemeClr>
                </a:solidFill>
              </a:rPr>
              <a:t>InitContainer:1</a:t>
            </a:r>
            <a:endParaRPr lang="zh-CN" altLang="en-US" dirty="0">
              <a:solidFill>
                <a:schemeClr val="tx1">
                  <a:lumMod val="95000"/>
                  <a:lumOff val="5000"/>
                </a:schemeClr>
              </a:solidFill>
            </a:endParaRPr>
          </a:p>
        </p:txBody>
      </p:sp>
      <p:sp>
        <p:nvSpPr>
          <p:cNvPr id="10" name="圆角矩形 9"/>
          <p:cNvSpPr/>
          <p:nvPr/>
        </p:nvSpPr>
        <p:spPr>
          <a:xfrm>
            <a:off x="8115244" y="3641010"/>
            <a:ext cx="2087951" cy="493486"/>
          </a:xfrm>
          <a:prstGeom prst="round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lumMod val="95000"/>
                    <a:lumOff val="5000"/>
                  </a:schemeClr>
                </a:solidFill>
              </a:rPr>
              <a:t>InitContainer:n</a:t>
            </a:r>
            <a:endParaRPr lang="zh-CN" altLang="en-US" dirty="0">
              <a:solidFill>
                <a:schemeClr val="tx1">
                  <a:lumMod val="95000"/>
                  <a:lumOff val="5000"/>
                </a:schemeClr>
              </a:solidFill>
            </a:endParaRPr>
          </a:p>
        </p:txBody>
      </p:sp>
      <p:sp>
        <p:nvSpPr>
          <p:cNvPr id="7" name="圆角矩形 6"/>
          <p:cNvSpPr/>
          <p:nvPr/>
        </p:nvSpPr>
        <p:spPr>
          <a:xfrm>
            <a:off x="7668694" y="4538820"/>
            <a:ext cx="1489819" cy="493486"/>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Container:1</a:t>
            </a:r>
            <a:endParaRPr lang="zh-CN" altLang="en-US" dirty="0"/>
          </a:p>
        </p:txBody>
      </p:sp>
      <p:sp>
        <p:nvSpPr>
          <p:cNvPr id="11" name="文本框 10"/>
          <p:cNvSpPr txBox="1"/>
          <p:nvPr/>
        </p:nvSpPr>
        <p:spPr>
          <a:xfrm>
            <a:off x="8874085" y="3219637"/>
            <a:ext cx="1582057" cy="523220"/>
          </a:xfrm>
          <a:prstGeom prst="rect">
            <a:avLst/>
          </a:prstGeom>
          <a:noFill/>
        </p:spPr>
        <p:txBody>
          <a:bodyPr wrap="square" rtlCol="0">
            <a:spAutoFit/>
          </a:bodyPr>
          <a:lstStyle/>
          <a:p>
            <a:r>
              <a:rPr lang="en-US" altLang="zh-CN" sz="2800" dirty="0" smtClean="0"/>
              <a:t>…</a:t>
            </a:r>
            <a:endParaRPr lang="zh-CN" altLang="en-US" sz="2800" dirty="0"/>
          </a:p>
        </p:txBody>
      </p:sp>
      <p:sp>
        <p:nvSpPr>
          <p:cNvPr id="12" name="圆角矩形 11"/>
          <p:cNvSpPr/>
          <p:nvPr/>
        </p:nvSpPr>
        <p:spPr>
          <a:xfrm>
            <a:off x="9387010" y="4538820"/>
            <a:ext cx="1489819" cy="493486"/>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Container:2</a:t>
            </a:r>
            <a:endParaRPr lang="zh-CN" altLang="en-US" dirty="0"/>
          </a:p>
        </p:txBody>
      </p:sp>
      <p:sp>
        <p:nvSpPr>
          <p:cNvPr id="13" name="文本框 12"/>
          <p:cNvSpPr txBox="1"/>
          <p:nvPr/>
        </p:nvSpPr>
        <p:spPr>
          <a:xfrm>
            <a:off x="8889545" y="5351408"/>
            <a:ext cx="1891540" cy="523220"/>
          </a:xfrm>
          <a:prstGeom prst="rect">
            <a:avLst/>
          </a:prstGeom>
          <a:noFill/>
        </p:spPr>
        <p:txBody>
          <a:bodyPr wrap="square" rtlCol="0">
            <a:spAutoFit/>
          </a:bodyPr>
          <a:lstStyle/>
          <a:p>
            <a:r>
              <a:rPr lang="en-US" altLang="zh-CN" sz="2800" dirty="0" smtClean="0"/>
              <a:t>Pod</a:t>
            </a:r>
          </a:p>
        </p:txBody>
      </p:sp>
    </p:spTree>
    <p:extLst>
      <p:ext uri="{BB962C8B-B14F-4D97-AF65-F5344CB8AC3E}">
        <p14:creationId xmlns:p14="http://schemas.microsoft.com/office/powerpoint/2010/main" val="2504289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zh-CN" altLang="en-US" sz="2800" b="1" dirty="0" smtClean="0"/>
              <a:t>为什么需要</a:t>
            </a:r>
            <a:r>
              <a:rPr lang="en-US" altLang="zh-CN" sz="2800" b="1" dirty="0" smtClean="0"/>
              <a:t>Pause</a:t>
            </a:r>
            <a:r>
              <a:rPr lang="zh-CN" altLang="en-US" sz="2800" b="1" dirty="0" smtClean="0"/>
              <a:t>容器？</a:t>
            </a:r>
            <a:endParaRPr lang="en-US" altLang="zh-CN" sz="2400" dirty="0"/>
          </a:p>
        </p:txBody>
      </p:sp>
      <p:pic>
        <p:nvPicPr>
          <p:cNvPr id="14" name="图片 13"/>
          <p:cNvPicPr>
            <a:picLocks noChangeAspect="1"/>
          </p:cNvPicPr>
          <p:nvPr/>
        </p:nvPicPr>
        <p:blipFill>
          <a:blip r:embed="rId3"/>
          <a:stretch>
            <a:fillRect/>
          </a:stretch>
        </p:blipFill>
        <p:spPr>
          <a:xfrm>
            <a:off x="1379413" y="1592771"/>
            <a:ext cx="9019048" cy="4514286"/>
          </a:xfrm>
          <a:prstGeom prst="rect">
            <a:avLst/>
          </a:prstGeom>
        </p:spPr>
      </p:pic>
    </p:spTree>
    <p:extLst>
      <p:ext uri="{BB962C8B-B14F-4D97-AF65-F5344CB8AC3E}">
        <p14:creationId xmlns:p14="http://schemas.microsoft.com/office/powerpoint/2010/main" val="198546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dirty="0" smtClean="0"/>
              <a:t>之前提到容器是一个视图和资源隔离的进程，即每个容器内进程有自己的</a:t>
            </a:r>
            <a:r>
              <a:rPr lang="en-US" altLang="zh-CN" sz="2400" dirty="0" smtClean="0"/>
              <a:t>namespace</a:t>
            </a:r>
            <a:r>
              <a:rPr lang="zh-CN" altLang="en-US" sz="2400" dirty="0" smtClean="0"/>
              <a:t>视图。</a:t>
            </a:r>
            <a:endParaRPr lang="en-US" altLang="zh-CN" sz="2400" dirty="0"/>
          </a:p>
        </p:txBody>
      </p:sp>
      <p:pic>
        <p:nvPicPr>
          <p:cNvPr id="12" name="图片 11"/>
          <p:cNvPicPr>
            <a:picLocks noChangeAspect="1"/>
          </p:cNvPicPr>
          <p:nvPr/>
        </p:nvPicPr>
        <p:blipFill>
          <a:blip r:embed="rId3"/>
          <a:stretch>
            <a:fillRect/>
          </a:stretch>
        </p:blipFill>
        <p:spPr>
          <a:xfrm>
            <a:off x="598564" y="2238144"/>
            <a:ext cx="9459836" cy="4343427"/>
          </a:xfrm>
          <a:prstGeom prst="rect">
            <a:avLst/>
          </a:prstGeom>
        </p:spPr>
      </p:pic>
    </p:spTree>
    <p:extLst>
      <p:ext uri="{BB962C8B-B14F-4D97-AF65-F5344CB8AC3E}">
        <p14:creationId xmlns:p14="http://schemas.microsoft.com/office/powerpoint/2010/main" val="410769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smtClean="0"/>
          </a:p>
          <a:p>
            <a:pPr lvl="0">
              <a:lnSpc>
                <a:spcPct val="90000"/>
              </a:lnSpc>
              <a:spcBef>
                <a:spcPts val="1000"/>
              </a:spcBef>
              <a:defRPr/>
            </a:pPr>
            <a:r>
              <a:rPr lang="zh-CN" altLang="en-US" sz="2400" dirty="0" smtClean="0"/>
              <a:t>   这里是用到了</a:t>
            </a:r>
            <a:r>
              <a:rPr lang="en-US" altLang="zh-CN" sz="2400" dirty="0" smtClean="0"/>
              <a:t>namespace</a:t>
            </a:r>
            <a:r>
              <a:rPr lang="zh-CN" altLang="en-US" sz="2400" dirty="0" smtClean="0"/>
              <a:t>做的视图隔离</a:t>
            </a:r>
            <a:endParaRPr lang="en-US" altLang="zh-CN" sz="2400" dirty="0" smtClean="0"/>
          </a:p>
          <a:p>
            <a:pPr marL="228600" lvl="0" indent="-228600">
              <a:lnSpc>
                <a:spcPct val="90000"/>
              </a:lnSpc>
              <a:spcBef>
                <a:spcPts val="1000"/>
              </a:spcBef>
              <a:buFont typeface="Arial" panose="020B0604020202020204" pitchFamily="34" charset="0"/>
              <a:buChar char="•"/>
              <a:defRPr/>
            </a:pP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400" dirty="0"/>
          </a:p>
        </p:txBody>
      </p:sp>
      <p:pic>
        <p:nvPicPr>
          <p:cNvPr id="2" name="图片 1"/>
          <p:cNvPicPr>
            <a:picLocks noChangeAspect="1"/>
          </p:cNvPicPr>
          <p:nvPr/>
        </p:nvPicPr>
        <p:blipFill>
          <a:blip r:embed="rId3"/>
          <a:stretch>
            <a:fillRect/>
          </a:stretch>
        </p:blipFill>
        <p:spPr>
          <a:xfrm>
            <a:off x="644044" y="4018738"/>
            <a:ext cx="9698418" cy="1781342"/>
          </a:xfrm>
          <a:prstGeom prst="rect">
            <a:avLst/>
          </a:prstGeom>
        </p:spPr>
      </p:pic>
      <p:pic>
        <p:nvPicPr>
          <p:cNvPr id="7" name="图片 6"/>
          <p:cNvPicPr>
            <a:picLocks noChangeAspect="1"/>
          </p:cNvPicPr>
          <p:nvPr/>
        </p:nvPicPr>
        <p:blipFill>
          <a:blip r:embed="rId4"/>
          <a:stretch>
            <a:fillRect/>
          </a:stretch>
        </p:blipFill>
        <p:spPr>
          <a:xfrm>
            <a:off x="644044" y="1999622"/>
            <a:ext cx="7523776" cy="1843118"/>
          </a:xfrm>
          <a:prstGeom prst="rect">
            <a:avLst/>
          </a:prstGeom>
        </p:spPr>
      </p:pic>
    </p:spTree>
    <p:extLst>
      <p:ext uri="{BB962C8B-B14F-4D97-AF65-F5344CB8AC3E}">
        <p14:creationId xmlns:p14="http://schemas.microsoft.com/office/powerpoint/2010/main" val="3937637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smtClean="0"/>
          </a:p>
          <a:p>
            <a:pPr lvl="0">
              <a:lnSpc>
                <a:spcPct val="90000"/>
              </a:lnSpc>
              <a:spcBef>
                <a:spcPts val="1000"/>
              </a:spcBef>
              <a:defRPr/>
            </a:pPr>
            <a:r>
              <a:rPr lang="zh-CN" altLang="en-US" sz="2400" dirty="0" smtClean="0"/>
              <a:t>   但是</a:t>
            </a:r>
            <a:r>
              <a:rPr lang="zh-CN" altLang="en-US" sz="2400" dirty="0" smtClean="0"/>
              <a:t>在同一个</a:t>
            </a:r>
            <a:r>
              <a:rPr lang="en-US" altLang="zh-CN" sz="2400" dirty="0" smtClean="0"/>
              <a:t>Pod</a:t>
            </a:r>
            <a:r>
              <a:rPr lang="zh-CN" altLang="en-US" sz="2400" dirty="0" smtClean="0"/>
              <a:t>中的容器是可以共享网络命名空间和</a:t>
            </a:r>
            <a:r>
              <a:rPr lang="en-US" altLang="zh-CN" sz="2400" dirty="0" err="1" smtClean="0"/>
              <a:t>Pid</a:t>
            </a:r>
            <a:r>
              <a:rPr lang="zh-CN" altLang="en-US" sz="2400" dirty="0" smtClean="0"/>
              <a:t>命名空间的。</a:t>
            </a:r>
            <a:endParaRPr lang="en-US" altLang="zh-CN" sz="2400" dirty="0" smtClean="0"/>
          </a:p>
          <a:p>
            <a:pPr marL="228600" lvl="0" indent="-228600">
              <a:lnSpc>
                <a:spcPct val="90000"/>
              </a:lnSpc>
              <a:spcBef>
                <a:spcPts val="1000"/>
              </a:spcBef>
              <a:buFont typeface="Arial" panose="020B0604020202020204" pitchFamily="34" charset="0"/>
              <a:buChar char="•"/>
              <a:defRPr/>
            </a:pPr>
            <a:endParaRPr lang="en-US" altLang="zh-CN" sz="2400" dirty="0"/>
          </a:p>
        </p:txBody>
      </p:sp>
      <p:pic>
        <p:nvPicPr>
          <p:cNvPr id="7" name="图片 6"/>
          <p:cNvPicPr>
            <a:picLocks noChangeAspect="1"/>
          </p:cNvPicPr>
          <p:nvPr/>
        </p:nvPicPr>
        <p:blipFill>
          <a:blip r:embed="rId3"/>
          <a:stretch>
            <a:fillRect/>
          </a:stretch>
        </p:blipFill>
        <p:spPr>
          <a:xfrm>
            <a:off x="428575" y="1910527"/>
            <a:ext cx="5375208" cy="2680494"/>
          </a:xfrm>
          <a:prstGeom prst="rect">
            <a:avLst/>
          </a:prstGeom>
        </p:spPr>
      </p:pic>
      <p:pic>
        <p:nvPicPr>
          <p:cNvPr id="10" name="图片 9"/>
          <p:cNvPicPr>
            <a:picLocks noChangeAspect="1"/>
          </p:cNvPicPr>
          <p:nvPr/>
        </p:nvPicPr>
        <p:blipFill>
          <a:blip r:embed="rId4"/>
          <a:stretch>
            <a:fillRect/>
          </a:stretch>
        </p:blipFill>
        <p:spPr>
          <a:xfrm>
            <a:off x="5890860" y="1910527"/>
            <a:ext cx="5810934" cy="2758787"/>
          </a:xfrm>
          <a:prstGeom prst="rect">
            <a:avLst/>
          </a:prstGeom>
        </p:spPr>
      </p:pic>
      <p:pic>
        <p:nvPicPr>
          <p:cNvPr id="11" name="图片 10"/>
          <p:cNvPicPr>
            <a:picLocks noChangeAspect="1"/>
          </p:cNvPicPr>
          <p:nvPr/>
        </p:nvPicPr>
        <p:blipFill>
          <a:blip r:embed="rId5"/>
          <a:stretch>
            <a:fillRect/>
          </a:stretch>
        </p:blipFill>
        <p:spPr>
          <a:xfrm>
            <a:off x="428575" y="4705530"/>
            <a:ext cx="7857143" cy="1961905"/>
          </a:xfrm>
          <a:prstGeom prst="rect">
            <a:avLst/>
          </a:prstGeom>
        </p:spPr>
      </p:pic>
    </p:spTree>
    <p:extLst>
      <p:ext uri="{BB962C8B-B14F-4D97-AF65-F5344CB8AC3E}">
        <p14:creationId xmlns:p14="http://schemas.microsoft.com/office/powerpoint/2010/main" val="608099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dirty="0" smtClean="0"/>
              <a:t>但是在同一个</a:t>
            </a:r>
            <a:r>
              <a:rPr lang="en-US" altLang="zh-CN" sz="2400" dirty="0" smtClean="0"/>
              <a:t>Pod</a:t>
            </a:r>
            <a:r>
              <a:rPr lang="zh-CN" altLang="en-US" sz="2400" dirty="0" smtClean="0"/>
              <a:t>中的容器是可以共享网络命名空间和</a:t>
            </a:r>
            <a:r>
              <a:rPr lang="en-US" altLang="zh-CN" sz="2400" dirty="0" err="1" smtClean="0"/>
              <a:t>Pid</a:t>
            </a:r>
            <a:r>
              <a:rPr lang="zh-CN" altLang="en-US" sz="2400" dirty="0" smtClean="0"/>
              <a:t>命名空间的。</a:t>
            </a:r>
            <a:endParaRPr lang="en-US" altLang="zh-CN" sz="2400" dirty="0" smtClean="0"/>
          </a:p>
          <a:p>
            <a:pPr marL="228600" lvl="0" indent="-228600">
              <a:lnSpc>
                <a:spcPct val="90000"/>
              </a:lnSpc>
              <a:spcBef>
                <a:spcPts val="1000"/>
              </a:spcBef>
              <a:buFont typeface="Arial" panose="020B0604020202020204" pitchFamily="34" charset="0"/>
              <a:buChar char="•"/>
              <a:defRPr/>
            </a:pPr>
            <a:endParaRPr lang="en-US" altLang="zh-CN" sz="2400" dirty="0"/>
          </a:p>
        </p:txBody>
      </p:sp>
      <p:pic>
        <p:nvPicPr>
          <p:cNvPr id="4" name="图片 3"/>
          <p:cNvPicPr>
            <a:picLocks noChangeAspect="1"/>
          </p:cNvPicPr>
          <p:nvPr/>
        </p:nvPicPr>
        <p:blipFill>
          <a:blip r:embed="rId3"/>
          <a:stretch>
            <a:fillRect/>
          </a:stretch>
        </p:blipFill>
        <p:spPr>
          <a:xfrm>
            <a:off x="447701" y="3827961"/>
            <a:ext cx="11267568" cy="2136032"/>
          </a:xfrm>
          <a:prstGeom prst="rect">
            <a:avLst/>
          </a:prstGeom>
        </p:spPr>
      </p:pic>
      <p:pic>
        <p:nvPicPr>
          <p:cNvPr id="6" name="图片 5"/>
          <p:cNvPicPr>
            <a:picLocks noChangeAspect="1"/>
          </p:cNvPicPr>
          <p:nvPr/>
        </p:nvPicPr>
        <p:blipFill>
          <a:blip r:embed="rId4"/>
          <a:stretch>
            <a:fillRect/>
          </a:stretch>
        </p:blipFill>
        <p:spPr>
          <a:xfrm>
            <a:off x="491619" y="1996687"/>
            <a:ext cx="5644450" cy="1671343"/>
          </a:xfrm>
          <a:prstGeom prst="rect">
            <a:avLst/>
          </a:prstGeom>
        </p:spPr>
      </p:pic>
    </p:spTree>
    <p:extLst>
      <p:ext uri="{BB962C8B-B14F-4D97-AF65-F5344CB8AC3E}">
        <p14:creationId xmlns:p14="http://schemas.microsoft.com/office/powerpoint/2010/main" val="3235514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dirty="0" smtClean="0"/>
              <a:t>通过容器技术提供的命名空间加入方式我们可以把一个容器加入到另一个容器的命名空间中。</a:t>
            </a:r>
            <a:endParaRPr lang="en-US" altLang="zh-CN" sz="2400" dirty="0"/>
          </a:p>
        </p:txBody>
      </p:sp>
      <p:pic>
        <p:nvPicPr>
          <p:cNvPr id="12" name="图片 11"/>
          <p:cNvPicPr>
            <a:picLocks noChangeAspect="1"/>
          </p:cNvPicPr>
          <p:nvPr/>
        </p:nvPicPr>
        <p:blipFill>
          <a:blip r:embed="rId3"/>
          <a:stretch>
            <a:fillRect/>
          </a:stretch>
        </p:blipFill>
        <p:spPr>
          <a:xfrm>
            <a:off x="544999" y="2294936"/>
            <a:ext cx="11072971" cy="638825"/>
          </a:xfrm>
          <a:prstGeom prst="rect">
            <a:avLst/>
          </a:prstGeom>
        </p:spPr>
      </p:pic>
      <p:pic>
        <p:nvPicPr>
          <p:cNvPr id="13" name="图片 12"/>
          <p:cNvPicPr>
            <a:picLocks noChangeAspect="1"/>
          </p:cNvPicPr>
          <p:nvPr/>
        </p:nvPicPr>
        <p:blipFill>
          <a:blip r:embed="rId4"/>
          <a:stretch>
            <a:fillRect/>
          </a:stretch>
        </p:blipFill>
        <p:spPr>
          <a:xfrm>
            <a:off x="544999" y="2891661"/>
            <a:ext cx="11614228" cy="527234"/>
          </a:xfrm>
          <a:prstGeom prst="rect">
            <a:avLst/>
          </a:prstGeom>
        </p:spPr>
      </p:pic>
      <p:pic>
        <p:nvPicPr>
          <p:cNvPr id="14" name="图片 13"/>
          <p:cNvPicPr>
            <a:picLocks noChangeAspect="1"/>
          </p:cNvPicPr>
          <p:nvPr/>
        </p:nvPicPr>
        <p:blipFill>
          <a:blip r:embed="rId5"/>
          <a:stretch>
            <a:fillRect/>
          </a:stretch>
        </p:blipFill>
        <p:spPr>
          <a:xfrm>
            <a:off x="544999" y="3489903"/>
            <a:ext cx="10730777" cy="509024"/>
          </a:xfrm>
          <a:prstGeom prst="rect">
            <a:avLst/>
          </a:prstGeom>
        </p:spPr>
      </p:pic>
      <p:pic>
        <p:nvPicPr>
          <p:cNvPr id="17" name="图片 16"/>
          <p:cNvPicPr>
            <a:picLocks noChangeAspect="1"/>
          </p:cNvPicPr>
          <p:nvPr/>
        </p:nvPicPr>
        <p:blipFill>
          <a:blip r:embed="rId6"/>
          <a:stretch>
            <a:fillRect/>
          </a:stretch>
        </p:blipFill>
        <p:spPr>
          <a:xfrm>
            <a:off x="544999" y="3998927"/>
            <a:ext cx="5050368" cy="2843838"/>
          </a:xfrm>
          <a:prstGeom prst="rect">
            <a:avLst/>
          </a:prstGeom>
        </p:spPr>
      </p:pic>
    </p:spTree>
    <p:extLst>
      <p:ext uri="{BB962C8B-B14F-4D97-AF65-F5344CB8AC3E}">
        <p14:creationId xmlns:p14="http://schemas.microsoft.com/office/powerpoint/2010/main" val="724500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a:t>
            </a:r>
            <a:endParaRPr lang="en-US" altLang="zh-CN" sz="2800" b="1" dirty="0"/>
          </a:p>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容器是一个非常简单、健壮的容器，与</a:t>
            </a:r>
            <a:r>
              <a:rPr lang="en-US" altLang="zh-CN" sz="2800" b="1" dirty="0" smtClean="0"/>
              <a:t>pod</a:t>
            </a:r>
            <a:r>
              <a:rPr lang="zh-CN" altLang="en-US" sz="2800" b="1" dirty="0" smtClean="0"/>
              <a:t>同生命周期。</a:t>
            </a: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400" dirty="0"/>
          </a:p>
          <a:p>
            <a:pPr marL="228600" lvl="0" indent="-228600">
              <a:lnSpc>
                <a:spcPct val="90000"/>
              </a:lnSpc>
              <a:spcBef>
                <a:spcPts val="1000"/>
              </a:spcBef>
              <a:buFont typeface="Arial" panose="020B0604020202020204" pitchFamily="34" charset="0"/>
              <a:buChar char="•"/>
              <a:defRPr/>
            </a:pPr>
            <a:endParaRPr lang="en-US" altLang="zh-CN" sz="2800" b="1" dirty="0"/>
          </a:p>
        </p:txBody>
      </p:sp>
      <p:pic>
        <p:nvPicPr>
          <p:cNvPr id="4" name="图片 3"/>
          <p:cNvPicPr>
            <a:picLocks noChangeAspect="1"/>
          </p:cNvPicPr>
          <p:nvPr/>
        </p:nvPicPr>
        <p:blipFill>
          <a:blip r:embed="rId3"/>
          <a:stretch>
            <a:fillRect/>
          </a:stretch>
        </p:blipFill>
        <p:spPr>
          <a:xfrm>
            <a:off x="532107" y="1873923"/>
            <a:ext cx="8074865" cy="4882477"/>
          </a:xfrm>
          <a:prstGeom prst="rect">
            <a:avLst/>
          </a:prstGeom>
        </p:spPr>
      </p:pic>
    </p:spTree>
    <p:extLst>
      <p:ext uri="{BB962C8B-B14F-4D97-AF65-F5344CB8AC3E}">
        <p14:creationId xmlns:p14="http://schemas.microsoft.com/office/powerpoint/2010/main" val="1281366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Pause</a:t>
            </a:r>
            <a:r>
              <a:rPr lang="zh-CN" altLang="en-US" sz="2800" b="1" dirty="0" smtClean="0"/>
              <a:t>容器的职责</a:t>
            </a:r>
            <a:endParaRPr lang="en-US" altLang="zh-CN" sz="2800" b="1" dirty="0" smtClean="0"/>
          </a:p>
          <a:p>
            <a:pPr marL="228600" lvl="0" indent="-228600">
              <a:lnSpc>
                <a:spcPct val="90000"/>
              </a:lnSpc>
              <a:spcBef>
                <a:spcPts val="1000"/>
              </a:spcBef>
              <a:buFont typeface="Arial" panose="020B0604020202020204" pitchFamily="34" charset="0"/>
              <a:buChar char="•"/>
              <a:defRPr/>
            </a:pPr>
            <a:r>
              <a:rPr lang="en-US" altLang="zh-CN" sz="2400" b="1" dirty="0" smtClean="0"/>
              <a:t>1</a:t>
            </a:r>
            <a:r>
              <a:rPr lang="zh-CN" altLang="en-US" sz="2400" b="1" dirty="0" smtClean="0"/>
              <a:t>、作为</a:t>
            </a:r>
            <a:r>
              <a:rPr lang="en-US" altLang="zh-CN" sz="2400" b="1" dirty="0" smtClean="0"/>
              <a:t>Pod</a:t>
            </a:r>
            <a:r>
              <a:rPr lang="zh-CN" altLang="en-US" sz="2400" b="1" dirty="0" smtClean="0"/>
              <a:t>中</a:t>
            </a:r>
            <a:r>
              <a:rPr lang="en-US" altLang="zh-CN" sz="2400" b="1" dirty="0" smtClean="0"/>
              <a:t>Linux Namespace</a:t>
            </a:r>
            <a:r>
              <a:rPr lang="zh-CN" altLang="en-US" sz="2400" b="1" dirty="0" smtClean="0"/>
              <a:t>共享的基础容器。</a:t>
            </a:r>
            <a:endParaRPr lang="en-US" altLang="zh-CN" sz="2400" b="1" dirty="0" smtClean="0"/>
          </a:p>
          <a:p>
            <a:pPr marL="228600" lvl="0" indent="-228600">
              <a:lnSpc>
                <a:spcPct val="90000"/>
              </a:lnSpc>
              <a:spcBef>
                <a:spcPts val="1000"/>
              </a:spcBef>
              <a:buFont typeface="Arial" panose="020B0604020202020204" pitchFamily="34" charset="0"/>
              <a:buChar char="•"/>
              <a:defRPr/>
            </a:pPr>
            <a:r>
              <a:rPr lang="en-US" altLang="zh-CN" sz="2400" b="1" dirty="0" smtClean="0"/>
              <a:t>2</a:t>
            </a:r>
            <a:r>
              <a:rPr lang="zh-CN" altLang="en-US" sz="2400" b="1" dirty="0" smtClean="0"/>
              <a:t>、在开启了</a:t>
            </a:r>
            <a:r>
              <a:rPr lang="en-US" altLang="zh-CN" sz="2400" b="1" dirty="0" err="1" smtClean="0"/>
              <a:t>Pid</a:t>
            </a:r>
            <a:r>
              <a:rPr lang="en-US" altLang="zh-CN" sz="2400" b="1" dirty="0" smtClean="0"/>
              <a:t> Namespace</a:t>
            </a:r>
            <a:r>
              <a:rPr lang="zh-CN" altLang="en-US" sz="2400" b="1" dirty="0" smtClean="0"/>
              <a:t>的</a:t>
            </a:r>
            <a:r>
              <a:rPr lang="en-US" altLang="zh-CN" sz="2400" b="1" dirty="0" smtClean="0"/>
              <a:t>Pod</a:t>
            </a:r>
            <a:r>
              <a:rPr lang="zh-CN" altLang="en-US" sz="2400" b="1" dirty="0" smtClean="0"/>
              <a:t>中同时担负僵尸进程回收的工作</a:t>
            </a:r>
            <a:r>
              <a:rPr lang="zh-CN" altLang="en-US" sz="2800" b="1" dirty="0" smtClean="0"/>
              <a:t>。</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dirty="0" smtClean="0"/>
              <a:t>以上所看到的是</a:t>
            </a:r>
            <a:r>
              <a:rPr lang="en-US" altLang="zh-CN" sz="2400" dirty="0" smtClean="0"/>
              <a:t>pod</a:t>
            </a:r>
            <a:r>
              <a:rPr lang="zh-CN" altLang="en-US" sz="2400" dirty="0" smtClean="0"/>
              <a:t>实现的核心之一，即由</a:t>
            </a:r>
            <a:r>
              <a:rPr lang="en-US" altLang="zh-CN" sz="2400" dirty="0" smtClean="0"/>
              <a:t>Pause</a:t>
            </a:r>
            <a:r>
              <a:rPr lang="zh-CN" altLang="en-US" sz="2400" dirty="0" smtClean="0"/>
              <a:t>容器担任网络命名空间及</a:t>
            </a:r>
            <a:r>
              <a:rPr lang="en-US" altLang="zh-CN" sz="2400" dirty="0" err="1" smtClean="0"/>
              <a:t>pid</a:t>
            </a:r>
            <a:r>
              <a:rPr lang="zh-CN" altLang="en-US" sz="2400" dirty="0" smtClean="0"/>
              <a:t>命名空间共享的父容器，其他容器全部以子容器的方式加入到</a:t>
            </a:r>
            <a:r>
              <a:rPr lang="en-US" altLang="zh-CN" sz="2400" dirty="0" smtClean="0"/>
              <a:t>Pause</a:t>
            </a:r>
            <a:r>
              <a:rPr lang="zh-CN" altLang="en-US" sz="2400" dirty="0" smtClean="0"/>
              <a:t>容器的命名空间中，最终达到网络和</a:t>
            </a:r>
            <a:r>
              <a:rPr lang="en-US" altLang="zh-CN" sz="2400" dirty="0" err="1" smtClean="0"/>
              <a:t>pid</a:t>
            </a:r>
            <a:r>
              <a:rPr lang="zh-CN" altLang="en-US" sz="2400" dirty="0" smtClean="0"/>
              <a:t>命名空间的共享。</a:t>
            </a:r>
            <a:endParaRPr lang="en-US" altLang="zh-CN" sz="2400" dirty="0" smtClean="0"/>
          </a:p>
          <a:p>
            <a:pPr marL="228600" lvl="0" indent="-228600">
              <a:lnSpc>
                <a:spcPct val="90000"/>
              </a:lnSpc>
              <a:spcBef>
                <a:spcPts val="1000"/>
              </a:spcBef>
              <a:buFont typeface="Arial" panose="020B0604020202020204" pitchFamily="34" charset="0"/>
              <a:buChar char="•"/>
              <a:defRPr/>
            </a:pPr>
            <a:endParaRPr lang="en-US" altLang="zh-CN" sz="2400" dirty="0"/>
          </a:p>
          <a:p>
            <a:pPr marL="228600" lvl="0" indent="-228600">
              <a:lnSpc>
                <a:spcPct val="90000"/>
              </a:lnSpc>
              <a:spcBef>
                <a:spcPts val="1000"/>
              </a:spcBef>
              <a:buFont typeface="Arial" panose="020B0604020202020204" pitchFamily="34" charset="0"/>
              <a:buChar char="•"/>
              <a:defRPr/>
            </a:pPr>
            <a:r>
              <a:rPr lang="zh-CN" altLang="en-US" sz="2800" b="1" dirty="0" smtClean="0"/>
              <a:t>为什么这么做？</a:t>
            </a:r>
            <a:endParaRPr lang="en-US" altLang="zh-CN" sz="2800" b="1" dirty="0" smtClean="0"/>
          </a:p>
          <a:p>
            <a:pPr lvl="0">
              <a:lnSpc>
                <a:spcPct val="90000"/>
              </a:lnSpc>
              <a:spcBef>
                <a:spcPts val="1000"/>
              </a:spcBef>
              <a:defRPr/>
            </a:pPr>
            <a:r>
              <a:rPr lang="en-US" altLang="zh-CN" sz="2400" dirty="0" smtClean="0"/>
              <a:t>1</a:t>
            </a:r>
            <a:r>
              <a:rPr lang="zh-CN" altLang="en-US" sz="2400" dirty="0" smtClean="0"/>
              <a:t>、因为</a:t>
            </a:r>
            <a:r>
              <a:rPr lang="zh-CN" altLang="en-US" sz="2400" dirty="0"/>
              <a:t>一</a:t>
            </a:r>
            <a:r>
              <a:rPr lang="zh-CN" altLang="en-US" sz="2400" dirty="0" smtClean="0"/>
              <a:t>个</a:t>
            </a:r>
            <a:r>
              <a:rPr lang="en-US" altLang="zh-CN" sz="2400" dirty="0" smtClean="0"/>
              <a:t>pod</a:t>
            </a:r>
            <a:r>
              <a:rPr lang="zh-CN" altLang="en-US" sz="2400" dirty="0" smtClean="0"/>
              <a:t>中的业务容器是并行启动的，最终各容器启动的顺序和生命周期        我们无法预估，以谁作为命名空间分享的父容器是难以确定的。</a:t>
            </a:r>
            <a:endParaRPr lang="en-US" altLang="zh-CN" sz="2400" dirty="0" smtClean="0"/>
          </a:p>
          <a:p>
            <a:pPr lvl="0">
              <a:lnSpc>
                <a:spcPct val="90000"/>
              </a:lnSpc>
              <a:spcBef>
                <a:spcPts val="1000"/>
              </a:spcBef>
              <a:defRPr/>
            </a:pPr>
            <a:r>
              <a:rPr lang="en-US" altLang="zh-CN" sz="2400" dirty="0" smtClean="0"/>
              <a:t>2</a:t>
            </a:r>
            <a:r>
              <a:rPr lang="zh-CN" altLang="en-US" sz="2400" dirty="0" smtClean="0"/>
              <a:t>、作为</a:t>
            </a:r>
            <a:r>
              <a:rPr lang="en-US" altLang="zh-CN" sz="2400" dirty="0" smtClean="0"/>
              <a:t>namespace</a:t>
            </a:r>
            <a:r>
              <a:rPr lang="zh-CN" altLang="en-US" sz="2400" dirty="0" smtClean="0"/>
              <a:t>的</a:t>
            </a:r>
            <a:r>
              <a:rPr lang="en-US" altLang="zh-CN" sz="2400" dirty="0" smtClean="0"/>
              <a:t>1</a:t>
            </a:r>
            <a:r>
              <a:rPr lang="zh-CN" altLang="en-US" sz="2400" dirty="0" smtClean="0"/>
              <a:t>号进程，有负责回收本</a:t>
            </a:r>
            <a:r>
              <a:rPr lang="en-US" altLang="zh-CN" sz="2400" dirty="0" smtClean="0"/>
              <a:t>namespace</a:t>
            </a:r>
            <a:r>
              <a:rPr lang="zh-CN" altLang="en-US" sz="2400" dirty="0" smtClean="0"/>
              <a:t>下僵尸进程的责任，业务容器首先不一定具备此功能，并且生命周期无法预估，可能导致僵尸进程的产生。</a:t>
            </a: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800" b="1" dirty="0"/>
          </a:p>
        </p:txBody>
      </p:sp>
    </p:spTree>
    <p:extLst>
      <p:ext uri="{BB962C8B-B14F-4D97-AF65-F5344CB8AC3E}">
        <p14:creationId xmlns:p14="http://schemas.microsoft.com/office/powerpoint/2010/main" val="3054274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F0A05942-50E8-425F-BE03-7FDF0AA019E9}"/>
              </a:ext>
            </a:extLst>
          </p:cNvPr>
          <p:cNvSpPr/>
          <p:nvPr/>
        </p:nvSpPr>
        <p:spPr>
          <a:xfrm>
            <a:off x="820911" y="680882"/>
            <a:ext cx="10550178" cy="55294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a:extLst>
              <a:ext uri="{FF2B5EF4-FFF2-40B4-BE49-F238E27FC236}">
                <a16:creationId xmlns:a16="http://schemas.microsoft.com/office/drawing/2014/main" xmlns="" id="{853E6ED6-8F77-4923-B7D2-4CB2293737DB}"/>
              </a:ext>
            </a:extLst>
          </p:cNvPr>
          <p:cNvSpPr/>
          <p:nvPr/>
        </p:nvSpPr>
        <p:spPr>
          <a:xfrm>
            <a:off x="3898546" y="-43017"/>
            <a:ext cx="4427476" cy="14097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xmlns="" id="{739A3383-D378-4375-AE63-D176AE50BC94}"/>
              </a:ext>
            </a:extLst>
          </p:cNvPr>
          <p:cNvSpPr/>
          <p:nvPr/>
        </p:nvSpPr>
        <p:spPr>
          <a:xfrm>
            <a:off x="4712109" y="285750"/>
            <a:ext cx="2800350" cy="198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a:ea typeface="微软雅黑"/>
                <a:sym typeface="Arial"/>
              </a:rPr>
              <a:t>CONTENTS</a:t>
            </a:r>
          </a:p>
          <a:p>
            <a:pPr algn="ctr"/>
            <a:r>
              <a:rPr lang="zh-CN" altLang="en-US" sz="3200" dirty="0">
                <a:latin typeface="Arial"/>
                <a:ea typeface="微软雅黑"/>
                <a:sym typeface="Arial"/>
              </a:rPr>
              <a:t>目录</a:t>
            </a:r>
          </a:p>
        </p:txBody>
      </p:sp>
      <p:sp>
        <p:nvSpPr>
          <p:cNvPr id="8" name="文本框 13">
            <a:extLst>
              <a:ext uri="{FF2B5EF4-FFF2-40B4-BE49-F238E27FC236}">
                <a16:creationId xmlns:a16="http://schemas.microsoft.com/office/drawing/2014/main" xmlns="" id="{9777BB92-BB24-49C2-9BD3-A5FB1F831904}"/>
              </a:ext>
            </a:extLst>
          </p:cNvPr>
          <p:cNvSpPr txBox="1"/>
          <p:nvPr/>
        </p:nvSpPr>
        <p:spPr>
          <a:xfrm>
            <a:off x="1072381" y="4630284"/>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tx1">
                    <a:lumMod val="75000"/>
                    <a:lumOff val="25000"/>
                  </a:schemeClr>
                </a:solidFill>
                <a:latin typeface="Arial"/>
                <a:ea typeface="微软雅黑"/>
                <a:sym typeface="Arial"/>
              </a:rPr>
              <a:t>Pod</a:t>
            </a:r>
            <a:r>
              <a:rPr lang="zh-CN" altLang="en-US" sz="2400" dirty="0" smtClean="0">
                <a:solidFill>
                  <a:schemeClr val="tx1">
                    <a:lumMod val="75000"/>
                    <a:lumOff val="25000"/>
                  </a:schemeClr>
                </a:solidFill>
                <a:latin typeface="Arial"/>
                <a:ea typeface="微软雅黑"/>
                <a:sym typeface="Arial"/>
              </a:rPr>
              <a:t>与容器简介</a:t>
            </a:r>
            <a:endParaRPr lang="zh-CN" altLang="en-US" sz="2400" dirty="0">
              <a:solidFill>
                <a:schemeClr val="tx1">
                  <a:lumMod val="75000"/>
                  <a:lumOff val="25000"/>
                </a:schemeClr>
              </a:solidFill>
              <a:latin typeface="Arial"/>
              <a:ea typeface="微软雅黑"/>
              <a:sym typeface="Arial"/>
            </a:endParaRPr>
          </a:p>
        </p:txBody>
      </p:sp>
      <p:sp>
        <p:nvSpPr>
          <p:cNvPr id="9" name="文本框 15">
            <a:extLst>
              <a:ext uri="{FF2B5EF4-FFF2-40B4-BE49-F238E27FC236}">
                <a16:creationId xmlns:a16="http://schemas.microsoft.com/office/drawing/2014/main" xmlns="" id="{8C180D5C-BA12-477B-A6AB-07158817A13D}"/>
              </a:ext>
            </a:extLst>
          </p:cNvPr>
          <p:cNvSpPr txBox="1"/>
          <p:nvPr/>
        </p:nvSpPr>
        <p:spPr>
          <a:xfrm>
            <a:off x="4525394" y="4615997"/>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tx1">
                    <a:lumMod val="75000"/>
                    <a:lumOff val="25000"/>
                  </a:schemeClr>
                </a:solidFill>
                <a:latin typeface="Arial"/>
                <a:ea typeface="微软雅黑"/>
                <a:sym typeface="Arial"/>
              </a:rPr>
              <a:t>多</a:t>
            </a:r>
            <a:r>
              <a:rPr lang="zh-CN" altLang="en-US" sz="2400" dirty="0" smtClean="0">
                <a:solidFill>
                  <a:schemeClr val="tx1">
                    <a:lumMod val="75000"/>
                    <a:lumOff val="25000"/>
                  </a:schemeClr>
                </a:solidFill>
                <a:latin typeface="Arial"/>
                <a:ea typeface="微软雅黑"/>
                <a:sym typeface="Arial"/>
              </a:rPr>
              <a:t>容器关系</a:t>
            </a:r>
            <a:endParaRPr lang="zh-CN" altLang="en-US" sz="2400" dirty="0">
              <a:solidFill>
                <a:schemeClr val="tx1">
                  <a:lumMod val="75000"/>
                  <a:lumOff val="25000"/>
                </a:schemeClr>
              </a:solidFill>
              <a:latin typeface="Arial"/>
              <a:ea typeface="微软雅黑"/>
              <a:sym typeface="Arial"/>
            </a:endParaRPr>
          </a:p>
        </p:txBody>
      </p:sp>
      <p:sp>
        <p:nvSpPr>
          <p:cNvPr id="10" name="文本框 17">
            <a:extLst>
              <a:ext uri="{FF2B5EF4-FFF2-40B4-BE49-F238E27FC236}">
                <a16:creationId xmlns:a16="http://schemas.microsoft.com/office/drawing/2014/main" xmlns="" id="{A9A7F26F-D351-41E4-B1AC-9BD5D3BFBFC9}"/>
              </a:ext>
            </a:extLst>
          </p:cNvPr>
          <p:cNvSpPr txBox="1"/>
          <p:nvPr/>
        </p:nvSpPr>
        <p:spPr>
          <a:xfrm>
            <a:off x="7673519" y="4597017"/>
            <a:ext cx="28735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tx1">
                    <a:lumMod val="75000"/>
                    <a:lumOff val="25000"/>
                  </a:schemeClr>
                </a:solidFill>
                <a:latin typeface="Arial"/>
                <a:ea typeface="微软雅黑"/>
                <a:sym typeface="Arial"/>
              </a:rPr>
              <a:t>Pod</a:t>
            </a:r>
            <a:r>
              <a:rPr lang="zh-CN" altLang="en-US" sz="2400" dirty="0" smtClean="0">
                <a:solidFill>
                  <a:schemeClr val="tx1">
                    <a:lumMod val="75000"/>
                    <a:lumOff val="25000"/>
                  </a:schemeClr>
                </a:solidFill>
                <a:latin typeface="Arial"/>
                <a:ea typeface="微软雅黑"/>
                <a:sym typeface="Arial"/>
              </a:rPr>
              <a:t>生命周期</a:t>
            </a:r>
            <a:endParaRPr lang="en-US" altLang="zh-CN" sz="2400" dirty="0">
              <a:solidFill>
                <a:schemeClr val="tx1">
                  <a:lumMod val="75000"/>
                  <a:lumOff val="25000"/>
                </a:schemeClr>
              </a:solidFill>
              <a:latin typeface="Arial"/>
              <a:ea typeface="微软雅黑"/>
              <a:sym typeface="Arial"/>
            </a:endParaRPr>
          </a:p>
        </p:txBody>
      </p:sp>
      <p:sp>
        <p:nvSpPr>
          <p:cNvPr id="17" name="矩形 16">
            <a:extLst>
              <a:ext uri="{FF2B5EF4-FFF2-40B4-BE49-F238E27FC236}">
                <a16:creationId xmlns:a16="http://schemas.microsoft.com/office/drawing/2014/main" xmlns="" id="{65788D00-DDF6-4A2D-A8E9-DF9FAE64910D}"/>
              </a:ext>
            </a:extLst>
          </p:cNvPr>
          <p:cNvSpPr/>
          <p:nvPr/>
        </p:nvSpPr>
        <p:spPr>
          <a:xfrm>
            <a:off x="1657350" y="3659832"/>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latin typeface="Arial"/>
                <a:ea typeface="微软雅黑"/>
                <a:sym typeface="Arial"/>
              </a:rPr>
              <a:t>01</a:t>
            </a:r>
            <a:endParaRPr lang="zh-CN" altLang="en-US" sz="3600" dirty="0">
              <a:solidFill>
                <a:schemeClr val="tx1">
                  <a:lumMod val="75000"/>
                  <a:lumOff val="25000"/>
                </a:schemeClr>
              </a:solidFill>
              <a:latin typeface="Arial"/>
              <a:ea typeface="微软雅黑"/>
              <a:sym typeface="Arial"/>
            </a:endParaRPr>
          </a:p>
        </p:txBody>
      </p:sp>
      <p:sp>
        <p:nvSpPr>
          <p:cNvPr id="18" name="矩形 17">
            <a:extLst>
              <a:ext uri="{FF2B5EF4-FFF2-40B4-BE49-F238E27FC236}">
                <a16:creationId xmlns:a16="http://schemas.microsoft.com/office/drawing/2014/main" xmlns="" id="{895BD0C9-3567-4C80-B19F-342A2B4E941E}"/>
              </a:ext>
            </a:extLst>
          </p:cNvPr>
          <p:cNvSpPr/>
          <p:nvPr/>
        </p:nvSpPr>
        <p:spPr>
          <a:xfrm>
            <a:off x="5140734" y="3659831"/>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latin typeface="Arial"/>
                <a:ea typeface="微软雅黑"/>
                <a:sym typeface="Arial"/>
              </a:rPr>
              <a:t>02</a:t>
            </a:r>
            <a:endParaRPr lang="zh-CN" altLang="en-US" sz="3600" dirty="0">
              <a:solidFill>
                <a:schemeClr val="tx1">
                  <a:lumMod val="75000"/>
                  <a:lumOff val="25000"/>
                </a:schemeClr>
              </a:solidFill>
              <a:latin typeface="Arial"/>
              <a:ea typeface="微软雅黑"/>
              <a:sym typeface="Arial"/>
            </a:endParaRPr>
          </a:p>
        </p:txBody>
      </p:sp>
      <p:sp>
        <p:nvSpPr>
          <p:cNvPr id="19" name="矩形 18">
            <a:extLst>
              <a:ext uri="{FF2B5EF4-FFF2-40B4-BE49-F238E27FC236}">
                <a16:creationId xmlns:a16="http://schemas.microsoft.com/office/drawing/2014/main" xmlns="" id="{21D6C6E3-4F7D-4D3E-A6EB-13D588C4CA87}"/>
              </a:ext>
            </a:extLst>
          </p:cNvPr>
          <p:cNvSpPr/>
          <p:nvPr/>
        </p:nvSpPr>
        <p:spPr>
          <a:xfrm>
            <a:off x="8697552" y="3689768"/>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latin typeface="Arial"/>
                <a:ea typeface="微软雅黑"/>
                <a:sym typeface="Arial"/>
              </a:rPr>
              <a:t>03</a:t>
            </a:r>
            <a:endParaRPr lang="zh-CN" altLang="en-US" sz="36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331878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与多容器关系</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中多个容器的关系</a:t>
            </a:r>
            <a:endParaRPr lang="en-US" altLang="zh-CN" sz="2800" b="1" dirty="0" smtClean="0"/>
          </a:p>
          <a:p>
            <a:pPr marL="228600" lvl="0" indent="-228600">
              <a:lnSpc>
                <a:spcPct val="90000"/>
              </a:lnSpc>
              <a:spcBef>
                <a:spcPts val="1000"/>
              </a:spcBef>
              <a:buFont typeface="Arial" panose="020B0604020202020204" pitchFamily="34" charset="0"/>
              <a:buChar char="•"/>
              <a:defRPr/>
            </a:pPr>
            <a:r>
              <a:rPr lang="en-US" altLang="zh-CN" sz="2800" b="1" dirty="0" smtClean="0"/>
              <a:t>1</a:t>
            </a:r>
            <a:r>
              <a:rPr lang="zh-CN" altLang="en-US" sz="2800" b="1" dirty="0" smtClean="0"/>
              <a:t>、</a:t>
            </a:r>
            <a:r>
              <a:rPr lang="en-US" altLang="zh-CN" sz="2800" b="1" dirty="0" smtClean="0"/>
              <a:t>Pause</a:t>
            </a:r>
            <a:r>
              <a:rPr lang="zh-CN" altLang="en-US" sz="2800" b="1" dirty="0" smtClean="0"/>
              <a:t>容器最先启动为</a:t>
            </a:r>
            <a:r>
              <a:rPr lang="en-US" altLang="zh-CN" sz="2800" b="1" dirty="0" err="1" smtClean="0"/>
              <a:t>InitContainer</a:t>
            </a:r>
            <a:r>
              <a:rPr lang="zh-CN" altLang="en-US" sz="2800" b="1" dirty="0" smtClean="0"/>
              <a:t>及</a:t>
            </a:r>
            <a:r>
              <a:rPr lang="en-US" altLang="zh-CN" sz="2800" b="1" dirty="0" smtClean="0"/>
              <a:t>Container</a:t>
            </a:r>
            <a:r>
              <a:rPr lang="zh-CN" altLang="en-US" sz="2800" b="1" dirty="0" smtClean="0"/>
              <a:t>提供了</a:t>
            </a:r>
            <a:r>
              <a:rPr lang="en-US" altLang="zh-CN" sz="2800" b="1" dirty="0" smtClean="0"/>
              <a:t>Linux</a:t>
            </a:r>
            <a:r>
              <a:rPr lang="zh-CN" altLang="en-US" sz="2800" b="1" dirty="0" smtClean="0"/>
              <a:t>命名空间的共享</a:t>
            </a:r>
            <a:r>
              <a:rPr lang="zh-CN" altLang="en-US" sz="2800" b="1" dirty="0" smtClean="0"/>
              <a:t>。</a:t>
            </a: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400" dirty="0"/>
          </a:p>
          <a:p>
            <a:pPr marL="228600" lvl="0" indent="-228600">
              <a:lnSpc>
                <a:spcPct val="90000"/>
              </a:lnSpc>
              <a:spcBef>
                <a:spcPts val="1000"/>
              </a:spcBef>
              <a:buFont typeface="Arial" panose="020B0604020202020204" pitchFamily="34" charset="0"/>
              <a:buChar char="•"/>
              <a:defRPr/>
            </a:pPr>
            <a:r>
              <a:rPr lang="en-US" altLang="zh-CN" sz="2800" b="1" dirty="0" smtClean="0"/>
              <a:t>2</a:t>
            </a:r>
            <a:r>
              <a:rPr lang="zh-CN" altLang="en-US" sz="2800" b="1" dirty="0" smtClean="0"/>
              <a:t>、</a:t>
            </a:r>
            <a:r>
              <a:rPr lang="en-US" altLang="zh-CN" sz="2800" b="1" dirty="0" err="1" smtClean="0"/>
              <a:t>InitContainer</a:t>
            </a:r>
            <a:r>
              <a:rPr lang="zh-CN" altLang="en-US" sz="2800" b="1" dirty="0" smtClean="0"/>
              <a:t>为</a:t>
            </a:r>
            <a:r>
              <a:rPr lang="en-US" altLang="zh-CN" sz="2800" b="1" dirty="0" smtClean="0"/>
              <a:t>Container</a:t>
            </a:r>
            <a:r>
              <a:rPr lang="zh-CN" altLang="en-US" sz="2800" b="1" dirty="0" smtClean="0"/>
              <a:t>做前置的准备工作</a:t>
            </a:r>
            <a:r>
              <a:rPr lang="zh-CN" altLang="en-US" sz="2400" b="1" dirty="0" smtClean="0"/>
              <a:t>。</a:t>
            </a:r>
            <a:endParaRPr lang="en-US" altLang="zh-CN" sz="2400" b="1" dirty="0" smtClean="0"/>
          </a:p>
          <a:p>
            <a:pPr marL="228600" lvl="0" indent="-228600">
              <a:lnSpc>
                <a:spcPct val="90000"/>
              </a:lnSpc>
              <a:spcBef>
                <a:spcPts val="1000"/>
              </a:spcBef>
              <a:buFont typeface="Arial" panose="020B0604020202020204" pitchFamily="34" charset="0"/>
              <a:buChar char="•"/>
              <a:defRPr/>
            </a:pPr>
            <a:endParaRPr lang="en-US" altLang="zh-CN" sz="2400" b="1" dirty="0" smtClean="0"/>
          </a:p>
          <a:p>
            <a:pPr marL="228600" lvl="0" indent="-228600">
              <a:lnSpc>
                <a:spcPct val="90000"/>
              </a:lnSpc>
              <a:spcBef>
                <a:spcPts val="1000"/>
              </a:spcBef>
              <a:buFont typeface="Arial" panose="020B0604020202020204" pitchFamily="34" charset="0"/>
              <a:buChar char="•"/>
              <a:defRPr/>
            </a:pPr>
            <a:r>
              <a:rPr lang="en-US" altLang="zh-CN" sz="2400" b="1" dirty="0" smtClean="0"/>
              <a:t>3</a:t>
            </a:r>
            <a:r>
              <a:rPr lang="zh-CN" altLang="en-US" sz="2800" b="1" dirty="0" smtClean="0"/>
              <a:t>、多</a:t>
            </a:r>
            <a:r>
              <a:rPr lang="zh-CN" altLang="en-US" sz="2800" b="1" dirty="0" smtClean="0"/>
              <a:t>个业务</a:t>
            </a:r>
            <a:r>
              <a:rPr lang="en-US" altLang="zh-CN" sz="2800" b="1" dirty="0" smtClean="0"/>
              <a:t>Containers</a:t>
            </a:r>
            <a:r>
              <a:rPr lang="zh-CN" altLang="en-US" sz="2800" b="1" dirty="0" smtClean="0"/>
              <a:t>之间共享网络可以通过</a:t>
            </a:r>
            <a:r>
              <a:rPr lang="en-US" altLang="zh-CN" sz="2800" b="1" dirty="0" smtClean="0"/>
              <a:t>localhost</a:t>
            </a:r>
            <a:r>
              <a:rPr lang="zh-CN" altLang="en-US" sz="2800" b="1" dirty="0" smtClean="0"/>
              <a:t>快速通信，共享</a:t>
            </a:r>
            <a:r>
              <a:rPr lang="en-US" altLang="zh-CN" sz="2800" b="1" dirty="0" smtClean="0"/>
              <a:t>Volume</a:t>
            </a:r>
            <a:r>
              <a:rPr lang="zh-CN" altLang="en-US" sz="2800" b="1" dirty="0" smtClean="0"/>
              <a:t>存储可以进行文件交互，也可以共享</a:t>
            </a:r>
            <a:r>
              <a:rPr lang="en-US" altLang="zh-CN" sz="2800" b="1" dirty="0" err="1" smtClean="0"/>
              <a:t>Pid</a:t>
            </a:r>
            <a:r>
              <a:rPr lang="en-US" altLang="zh-CN" sz="2800" b="1" dirty="0" smtClean="0"/>
              <a:t>/IPC</a:t>
            </a:r>
            <a:r>
              <a:rPr lang="zh-CN" altLang="en-US" sz="2800" b="1" dirty="0" smtClean="0"/>
              <a:t>命名空间进行进程间通信。</a:t>
            </a: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800" b="1" dirty="0" smtClean="0"/>
          </a:p>
        </p:txBody>
      </p:sp>
    </p:spTree>
    <p:extLst>
      <p:ext uri="{BB962C8B-B14F-4D97-AF65-F5344CB8AC3E}">
        <p14:creationId xmlns:p14="http://schemas.microsoft.com/office/powerpoint/2010/main" val="624392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2AFB783D-BC98-4F68-813E-89ECC9990DD7}"/>
              </a:ext>
            </a:extLst>
          </p:cNvPr>
          <p:cNvSpPr/>
          <p:nvPr/>
        </p:nvSpPr>
        <p:spPr>
          <a:xfrm>
            <a:off x="0" y="2628900"/>
            <a:ext cx="12192000" cy="1695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xmlns="" id="{2280F13D-C1C3-48B3-B912-B1DA49C73E16}"/>
              </a:ext>
            </a:extLst>
          </p:cNvPr>
          <p:cNvSpPr/>
          <p:nvPr/>
        </p:nvSpPr>
        <p:spPr>
          <a:xfrm>
            <a:off x="5105400" y="2209800"/>
            <a:ext cx="1981200" cy="9144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latin typeface="Arial"/>
                <a:ea typeface="微软雅黑"/>
                <a:sym typeface="Arial"/>
              </a:rPr>
              <a:t>02</a:t>
            </a:r>
            <a:endParaRPr lang="zh-CN" altLang="en-US" sz="6000" dirty="0">
              <a:latin typeface="Arial"/>
              <a:ea typeface="微软雅黑"/>
              <a:sym typeface="Arial"/>
            </a:endParaRPr>
          </a:p>
        </p:txBody>
      </p:sp>
      <p:sp>
        <p:nvSpPr>
          <p:cNvPr id="5" name="文本框 13">
            <a:extLst>
              <a:ext uri="{FF2B5EF4-FFF2-40B4-BE49-F238E27FC236}">
                <a16:creationId xmlns:a16="http://schemas.microsoft.com/office/drawing/2014/main" xmlns="" id="{02465BC7-A34A-4805-8A9B-78E11D4B0E97}"/>
              </a:ext>
            </a:extLst>
          </p:cNvPr>
          <p:cNvSpPr txBox="1"/>
          <p:nvPr/>
        </p:nvSpPr>
        <p:spPr>
          <a:xfrm>
            <a:off x="4804229" y="3445817"/>
            <a:ext cx="275771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bg1"/>
                </a:solidFill>
                <a:latin typeface="Arial"/>
                <a:ea typeface="微软雅黑"/>
                <a:sym typeface="Arial"/>
              </a:rPr>
              <a:t>Pod</a:t>
            </a:r>
            <a:r>
              <a:rPr lang="zh-CN" altLang="en-US" sz="2400" dirty="0">
                <a:solidFill>
                  <a:schemeClr val="bg1"/>
                </a:solidFill>
                <a:latin typeface="Arial"/>
                <a:ea typeface="微软雅黑"/>
                <a:sym typeface="Arial"/>
              </a:rPr>
              <a:t>生命周期</a:t>
            </a:r>
            <a:endParaRPr lang="zh-CN" altLang="en-US" sz="2400" dirty="0">
              <a:solidFill>
                <a:schemeClr val="bg1"/>
              </a:solidFill>
              <a:latin typeface="Arial"/>
              <a:ea typeface="微软雅黑"/>
              <a:sym typeface="Arial"/>
            </a:endParaRPr>
          </a:p>
        </p:txBody>
      </p:sp>
    </p:spTree>
    <p:extLst>
      <p:ext uri="{BB962C8B-B14F-4D97-AF65-F5344CB8AC3E}">
        <p14:creationId xmlns:p14="http://schemas.microsoft.com/office/powerpoint/2010/main" val="2839726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lvl="0">
              <a:lnSpc>
                <a:spcPct val="90000"/>
              </a:lnSpc>
              <a:spcBef>
                <a:spcPts val="1000"/>
              </a:spcBef>
              <a:defRPr/>
            </a:pP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800" b="1" dirty="0"/>
          </a:p>
        </p:txBody>
      </p:sp>
      <p:pic>
        <p:nvPicPr>
          <p:cNvPr id="7" name="Picture 2" descr="F:\sogou项目\晋贤堂\技术报告\部门内技术报告\yvanwang\2018\base\图片\pod create流程.jpg"/>
          <p:cNvPicPr>
            <a:picLocks noChangeAspect="1" noChangeArrowheads="1"/>
          </p:cNvPicPr>
          <p:nvPr/>
        </p:nvPicPr>
        <p:blipFill>
          <a:blip r:embed="rId3" cstate="print"/>
          <a:srcRect/>
          <a:stretch>
            <a:fillRect/>
          </a:stretch>
        </p:blipFill>
        <p:spPr bwMode="auto">
          <a:xfrm>
            <a:off x="177705" y="1039324"/>
            <a:ext cx="11836587" cy="5275943"/>
          </a:xfrm>
          <a:prstGeom prst="rect">
            <a:avLst/>
          </a:prstGeom>
          <a:noFill/>
        </p:spPr>
      </p:pic>
    </p:spTree>
    <p:extLst>
      <p:ext uri="{BB962C8B-B14F-4D97-AF65-F5344CB8AC3E}">
        <p14:creationId xmlns:p14="http://schemas.microsoft.com/office/powerpoint/2010/main" val="4203012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lvl="0">
              <a:lnSpc>
                <a:spcPct val="90000"/>
              </a:lnSpc>
              <a:spcBef>
                <a:spcPts val="1000"/>
              </a:spcBef>
              <a:defRPr/>
            </a:pP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800" b="1" dirty="0"/>
          </a:p>
        </p:txBody>
      </p:sp>
      <p:pic>
        <p:nvPicPr>
          <p:cNvPr id="2" name="图片 1"/>
          <p:cNvPicPr>
            <a:picLocks noChangeAspect="1"/>
          </p:cNvPicPr>
          <p:nvPr/>
        </p:nvPicPr>
        <p:blipFill>
          <a:blip r:embed="rId3"/>
          <a:stretch>
            <a:fillRect/>
          </a:stretch>
        </p:blipFill>
        <p:spPr>
          <a:xfrm>
            <a:off x="32900" y="1205371"/>
            <a:ext cx="12097170" cy="4943849"/>
          </a:xfrm>
          <a:prstGeom prst="rect">
            <a:avLst/>
          </a:prstGeom>
        </p:spPr>
      </p:pic>
    </p:spTree>
    <p:extLst>
      <p:ext uri="{BB962C8B-B14F-4D97-AF65-F5344CB8AC3E}">
        <p14:creationId xmlns:p14="http://schemas.microsoft.com/office/powerpoint/2010/main" val="3463179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a:t>Pod Phase</a:t>
            </a:r>
          </a:p>
        </p:txBody>
      </p:sp>
      <p:graphicFrame>
        <p:nvGraphicFramePr>
          <p:cNvPr id="4" name="表格 3"/>
          <p:cNvGraphicFramePr>
            <a:graphicFrameLocks noGrp="1"/>
          </p:cNvGraphicFramePr>
          <p:nvPr>
            <p:extLst>
              <p:ext uri="{D42A27DB-BD31-4B8C-83A1-F6EECF244321}">
                <p14:modId xmlns:p14="http://schemas.microsoft.com/office/powerpoint/2010/main" val="187829019"/>
              </p:ext>
            </p:extLst>
          </p:nvPr>
        </p:nvGraphicFramePr>
        <p:xfrm>
          <a:off x="624112" y="1429314"/>
          <a:ext cx="10290630" cy="4768286"/>
        </p:xfrm>
        <a:graphic>
          <a:graphicData uri="http://schemas.openxmlformats.org/drawingml/2006/table">
            <a:tbl>
              <a:tblPr/>
              <a:tblGrid>
                <a:gridCol w="2583546"/>
                <a:gridCol w="7707084"/>
              </a:tblGrid>
              <a:tr h="1271628">
                <a:tc>
                  <a:txBody>
                    <a:bodyPr/>
                    <a:lstStyle/>
                    <a:p>
                      <a:pPr algn="l" fontAlgn="t"/>
                      <a:r>
                        <a:rPr lang="en-US" sz="2800" b="0" dirty="0">
                          <a:effectLst/>
                        </a:rPr>
                        <a:t>Pending</a:t>
                      </a: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Pending</a:t>
                      </a:r>
                      <a:r>
                        <a:rPr lang="zh-CN" altLang="en-US" sz="2000" b="0" dirty="0" smtClean="0">
                          <a:effectLst/>
                        </a:rPr>
                        <a:t>阶段是此</a:t>
                      </a:r>
                      <a:r>
                        <a:rPr lang="en-US" altLang="zh-CN" sz="2000" b="0" dirty="0" smtClean="0">
                          <a:effectLst/>
                        </a:rPr>
                        <a:t>Pod</a:t>
                      </a:r>
                      <a:r>
                        <a:rPr lang="zh-CN" altLang="en-US" sz="2000" b="0" dirty="0" smtClean="0">
                          <a:effectLst/>
                        </a:rPr>
                        <a:t>已经被</a:t>
                      </a:r>
                      <a:r>
                        <a:rPr lang="en-US" altLang="zh-CN" sz="2000" b="0" dirty="0" smtClean="0">
                          <a:effectLst/>
                        </a:rPr>
                        <a:t>K8s</a:t>
                      </a:r>
                      <a:r>
                        <a:rPr lang="zh-CN" altLang="en-US" sz="2000" b="0" dirty="0" smtClean="0">
                          <a:effectLst/>
                        </a:rPr>
                        <a:t>集群接受，但是容器还没有真正运行起来的阶段。这个阶段涵盖了</a:t>
                      </a:r>
                      <a:r>
                        <a:rPr lang="en-US" altLang="zh-CN" sz="2000" b="0" dirty="0" smtClean="0">
                          <a:effectLst/>
                        </a:rPr>
                        <a:t>Pod</a:t>
                      </a:r>
                      <a:r>
                        <a:rPr lang="zh-CN" altLang="en-US" sz="2000" b="0" dirty="0" smtClean="0">
                          <a:effectLst/>
                        </a:rPr>
                        <a:t>从对象创建、调度至</a:t>
                      </a:r>
                      <a:r>
                        <a:rPr lang="en-US" altLang="zh-CN" sz="2000" b="0" dirty="0" smtClean="0">
                          <a:effectLst/>
                        </a:rPr>
                        <a:t>Node</a:t>
                      </a:r>
                      <a:r>
                        <a:rPr lang="zh-CN" altLang="en-US" sz="2000" b="0" dirty="0" smtClean="0">
                          <a:effectLst/>
                        </a:rPr>
                        <a:t>、拉取镜像到容器初始化等多个流程。</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794767">
                <a:tc>
                  <a:txBody>
                    <a:bodyPr/>
                    <a:lstStyle/>
                    <a:p>
                      <a:pPr algn="l" fontAlgn="t"/>
                      <a:r>
                        <a:rPr lang="en-US" sz="2800" b="0" dirty="0">
                          <a:effectLst/>
                        </a:rPr>
                        <a:t>Running</a:t>
                      </a: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Running</a:t>
                      </a:r>
                      <a:r>
                        <a:rPr lang="zh-CN" altLang="en-US" sz="2000" b="0" dirty="0" smtClean="0">
                          <a:effectLst/>
                        </a:rPr>
                        <a:t>阶段是</a:t>
                      </a:r>
                      <a:r>
                        <a:rPr lang="en-US" altLang="zh-CN" sz="2000" b="0" dirty="0" smtClean="0">
                          <a:effectLst/>
                        </a:rPr>
                        <a:t>Pod</a:t>
                      </a:r>
                      <a:r>
                        <a:rPr lang="zh-CN" altLang="en-US" sz="2000" b="0" dirty="0" smtClean="0">
                          <a:effectLst/>
                        </a:rPr>
                        <a:t>已经被调度至一个</a:t>
                      </a:r>
                      <a:r>
                        <a:rPr lang="en-US" altLang="zh-CN" sz="2000" b="0" dirty="0" smtClean="0">
                          <a:effectLst/>
                        </a:rPr>
                        <a:t>Node</a:t>
                      </a:r>
                      <a:r>
                        <a:rPr lang="zh-CN" altLang="en-US" sz="2000" b="0" dirty="0" smtClean="0">
                          <a:effectLst/>
                        </a:rPr>
                        <a:t>，所有容器已经被创建，有至少一个容器正在运行的阶段。</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2169">
                <a:tc>
                  <a:txBody>
                    <a:bodyPr/>
                    <a:lstStyle/>
                    <a:p>
                      <a:pPr algn="l" fontAlgn="t"/>
                      <a:r>
                        <a:rPr lang="en-US" sz="2800" b="0" dirty="0">
                          <a:effectLst/>
                        </a:rPr>
                        <a:t>Succeeded</a:t>
                      </a: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Succeeded</a:t>
                      </a:r>
                      <a:r>
                        <a:rPr lang="zh-CN" altLang="en-US" sz="2000" b="0" dirty="0" smtClean="0">
                          <a:effectLst/>
                        </a:rPr>
                        <a:t>阶段是容器内所有容器都正常运行结束的状态阶段。</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064861">
                <a:tc>
                  <a:txBody>
                    <a:bodyPr/>
                    <a:lstStyle/>
                    <a:p>
                      <a:pPr algn="l" fontAlgn="t"/>
                      <a:r>
                        <a:rPr lang="en-US" sz="2800" b="0" dirty="0">
                          <a:effectLst/>
                        </a:rPr>
                        <a:t>Failed</a:t>
                      </a: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Failed</a:t>
                      </a:r>
                      <a:r>
                        <a:rPr lang="zh-CN" altLang="en-US" sz="2000" b="0" dirty="0" smtClean="0">
                          <a:effectLst/>
                        </a:rPr>
                        <a:t>阶段是</a:t>
                      </a:r>
                      <a:r>
                        <a:rPr lang="en-US" altLang="zh-CN" sz="2000" b="0" dirty="0" smtClean="0">
                          <a:effectLst/>
                        </a:rPr>
                        <a:t>Pod</a:t>
                      </a:r>
                      <a:r>
                        <a:rPr lang="zh-CN" altLang="en-US" sz="2000" b="0" dirty="0" smtClean="0">
                          <a:effectLst/>
                        </a:rPr>
                        <a:t>中所有容器已经运行结束，有至少一个容器非正常运行结束，即退出状态非</a:t>
                      </a:r>
                      <a:r>
                        <a:rPr lang="en-US" altLang="zh-CN" sz="2000" b="0" dirty="0" smtClean="0">
                          <a:effectLst/>
                        </a:rPr>
                        <a:t>0</a:t>
                      </a:r>
                      <a:r>
                        <a:rPr lang="zh-CN" altLang="en-US" sz="2000" b="0" dirty="0" smtClean="0">
                          <a:effectLst/>
                        </a:rPr>
                        <a:t>，或者被系统杀死。若</a:t>
                      </a:r>
                      <a:r>
                        <a:rPr lang="en-US" altLang="zh-CN" sz="2000" b="0" dirty="0" smtClean="0">
                          <a:effectLst/>
                        </a:rPr>
                        <a:t>Node</a:t>
                      </a:r>
                      <a:r>
                        <a:rPr lang="zh-CN" altLang="en-US" sz="2000" b="0" dirty="0" smtClean="0">
                          <a:effectLst/>
                        </a:rPr>
                        <a:t>挂掉或者与集群失联，这个</a:t>
                      </a:r>
                      <a:r>
                        <a:rPr lang="en-US" altLang="zh-CN" sz="2000" b="0" dirty="0" smtClean="0">
                          <a:effectLst/>
                        </a:rPr>
                        <a:t>Node</a:t>
                      </a:r>
                      <a:r>
                        <a:rPr lang="zh-CN" altLang="en-US" sz="2000" b="0" dirty="0" smtClean="0">
                          <a:effectLst/>
                        </a:rPr>
                        <a:t>上的</a:t>
                      </a:r>
                      <a:r>
                        <a:rPr lang="en-US" altLang="zh-CN" sz="2000" b="0" dirty="0" smtClean="0">
                          <a:effectLst/>
                        </a:rPr>
                        <a:t>Pod</a:t>
                      </a:r>
                      <a:r>
                        <a:rPr lang="zh-CN" altLang="en-US" sz="2000" b="0" dirty="0" smtClean="0">
                          <a:effectLst/>
                        </a:rPr>
                        <a:t>会在一段时间后被置为</a:t>
                      </a:r>
                      <a:r>
                        <a:rPr lang="en-US" altLang="zh-CN" sz="2000" b="0" dirty="0" smtClean="0">
                          <a:effectLst/>
                        </a:rPr>
                        <a:t>Failed</a:t>
                      </a:r>
                      <a:r>
                        <a:rPr lang="zh-CN" altLang="en-US" sz="2000" b="0" dirty="0" smtClean="0">
                          <a:effectLst/>
                        </a:rPr>
                        <a:t>。</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064861">
                <a:tc>
                  <a:txBody>
                    <a:bodyPr/>
                    <a:lstStyle/>
                    <a:p>
                      <a:pPr algn="l" fontAlgn="t"/>
                      <a:r>
                        <a:rPr lang="en-US" sz="2800" b="0" dirty="0">
                          <a:effectLst/>
                        </a:rPr>
                        <a:t>Unknown</a:t>
                      </a:r>
                    </a:p>
                  </a:txBody>
                  <a:tcPr marL="73751" marR="73751" marT="36876" marB="36876">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n-US" altLang="zh-CN" sz="2000" b="0" dirty="0" err="1" smtClean="0">
                          <a:effectLst/>
                        </a:rPr>
                        <a:t>Unkwown</a:t>
                      </a:r>
                      <a:r>
                        <a:rPr lang="zh-CN" altLang="en-US" sz="2000" b="0" dirty="0" smtClean="0">
                          <a:effectLst/>
                        </a:rPr>
                        <a:t>阶段是</a:t>
                      </a:r>
                      <a:r>
                        <a:rPr lang="en-US" altLang="zh-CN" sz="2000" b="0" dirty="0" smtClean="0">
                          <a:effectLst/>
                        </a:rPr>
                        <a:t>Pod</a:t>
                      </a:r>
                      <a:r>
                        <a:rPr lang="zh-CN" altLang="en-US" sz="2000" b="0" dirty="0" smtClean="0">
                          <a:effectLst/>
                        </a:rPr>
                        <a:t>状态无法被获取，无法判定</a:t>
                      </a:r>
                      <a:r>
                        <a:rPr lang="en-US" altLang="zh-CN" sz="2000" b="0" dirty="0" smtClean="0">
                          <a:effectLst/>
                        </a:rPr>
                        <a:t>pod</a:t>
                      </a:r>
                      <a:r>
                        <a:rPr lang="zh-CN" altLang="en-US" sz="2000" b="0" dirty="0" smtClean="0">
                          <a:effectLst/>
                        </a:rPr>
                        <a:t>状态的阶段。一般出现于</a:t>
                      </a:r>
                      <a:r>
                        <a:rPr lang="en-US" altLang="zh-CN" sz="2000" b="0" dirty="0" smtClean="0">
                          <a:effectLst/>
                        </a:rPr>
                        <a:t>Node</a:t>
                      </a:r>
                      <a:r>
                        <a:rPr lang="zh-CN" altLang="en-US" sz="2000" b="0" dirty="0" smtClean="0">
                          <a:effectLst/>
                        </a:rPr>
                        <a:t>与</a:t>
                      </a:r>
                      <a:r>
                        <a:rPr lang="en-US" altLang="zh-CN" sz="2000" b="0" dirty="0" err="1" smtClean="0">
                          <a:effectLst/>
                        </a:rPr>
                        <a:t>Apiserver</a:t>
                      </a:r>
                      <a:r>
                        <a:rPr lang="zh-CN" altLang="en-US" sz="2000" b="0" dirty="0" smtClean="0">
                          <a:effectLst/>
                        </a:rPr>
                        <a:t>网络异常。</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705547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a:t>Pod </a:t>
            </a:r>
            <a:r>
              <a:rPr lang="en-US" altLang="zh-CN" sz="2800" b="1" dirty="0" smtClean="0"/>
              <a:t>Phase</a:t>
            </a:r>
            <a:r>
              <a:rPr lang="zh-CN" altLang="en-US" sz="2800" b="1" dirty="0" smtClean="0"/>
              <a:t>转化</a:t>
            </a:r>
            <a:endParaRPr lang="en-US" altLang="zh-CN" sz="2800" b="1" dirty="0"/>
          </a:p>
        </p:txBody>
      </p:sp>
      <p:pic>
        <p:nvPicPr>
          <p:cNvPr id="5122" name="Picture 2" descr="https://images2018.cnblogs.com/blog/1349539/201809/1349539-20180901151105739-9844397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21" y="2514317"/>
            <a:ext cx="11848579" cy="289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46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Container Status</a:t>
            </a:r>
            <a:endParaRPr lang="en-US" altLang="zh-CN" sz="2800" b="1" dirty="0"/>
          </a:p>
        </p:txBody>
      </p:sp>
      <p:graphicFrame>
        <p:nvGraphicFramePr>
          <p:cNvPr id="4" name="表格 3"/>
          <p:cNvGraphicFramePr>
            <a:graphicFrameLocks noGrp="1"/>
          </p:cNvGraphicFramePr>
          <p:nvPr>
            <p:extLst>
              <p:ext uri="{D42A27DB-BD31-4B8C-83A1-F6EECF244321}">
                <p14:modId xmlns:p14="http://schemas.microsoft.com/office/powerpoint/2010/main" val="1010299530"/>
              </p:ext>
            </p:extLst>
          </p:nvPr>
        </p:nvGraphicFramePr>
        <p:xfrm>
          <a:off x="624112" y="1487372"/>
          <a:ext cx="10290630" cy="2201850"/>
        </p:xfrm>
        <a:graphic>
          <a:graphicData uri="http://schemas.openxmlformats.org/drawingml/2006/table">
            <a:tbl>
              <a:tblPr/>
              <a:tblGrid>
                <a:gridCol w="2583546"/>
                <a:gridCol w="7707084"/>
              </a:tblGrid>
              <a:tr h="834914">
                <a:tc>
                  <a:txBody>
                    <a:bodyPr/>
                    <a:lstStyle/>
                    <a:p>
                      <a:pPr algn="l" fontAlgn="t"/>
                      <a:r>
                        <a:rPr lang="en-US" altLang="zh-CN" sz="2800" b="0" dirty="0" smtClean="0">
                          <a:effectLst/>
                        </a:rPr>
                        <a:t>Waiting</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Waiting</a:t>
                      </a:r>
                      <a:r>
                        <a:rPr lang="zh-CN" altLang="en-US" sz="2000" b="0" dirty="0" smtClean="0">
                          <a:effectLst/>
                        </a:rPr>
                        <a:t>状态的</a:t>
                      </a:r>
                      <a:r>
                        <a:rPr lang="en-US" altLang="zh-CN" sz="2000" b="0" dirty="0" smtClean="0">
                          <a:effectLst/>
                        </a:rPr>
                        <a:t>Container</a:t>
                      </a:r>
                      <a:r>
                        <a:rPr lang="zh-CN" altLang="en-US" sz="2000" b="0" dirty="0" smtClean="0">
                          <a:effectLst/>
                        </a:rPr>
                        <a:t>是在做启动前的工作，如拉取镜像、</a:t>
                      </a:r>
                      <a:r>
                        <a:rPr lang="en-US" altLang="zh-CN" sz="2000" b="0" dirty="0" smtClean="0">
                          <a:effectLst/>
                        </a:rPr>
                        <a:t>Apply Secret</a:t>
                      </a:r>
                      <a:r>
                        <a:rPr lang="zh-CN" altLang="en-US" sz="2000" b="0" dirty="0" smtClean="0">
                          <a:effectLst/>
                        </a:rPr>
                        <a:t>等。</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794767">
                <a:tc>
                  <a:txBody>
                    <a:bodyPr/>
                    <a:lstStyle/>
                    <a:p>
                      <a:pPr algn="l" fontAlgn="t"/>
                      <a:r>
                        <a:rPr lang="en-US" sz="2800" b="0" dirty="0">
                          <a:effectLst/>
                        </a:rPr>
                        <a:t>Running</a:t>
                      </a: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Running</a:t>
                      </a:r>
                      <a:r>
                        <a:rPr lang="zh-CN" altLang="en-US" sz="2000" b="0" dirty="0" smtClean="0">
                          <a:effectLst/>
                        </a:rPr>
                        <a:t>状态表名</a:t>
                      </a:r>
                      <a:r>
                        <a:rPr lang="en-US" altLang="zh-CN" sz="2000" b="0" dirty="0" smtClean="0">
                          <a:effectLst/>
                        </a:rPr>
                        <a:t>Container</a:t>
                      </a:r>
                      <a:r>
                        <a:rPr lang="zh-CN" altLang="en-US" sz="2000" b="0" dirty="0" smtClean="0">
                          <a:effectLst/>
                        </a:rPr>
                        <a:t>正在运行中，如果这个</a:t>
                      </a:r>
                      <a:r>
                        <a:rPr lang="en-US" altLang="zh-CN" sz="2000" b="0" dirty="0" smtClean="0">
                          <a:effectLst/>
                        </a:rPr>
                        <a:t>Container</a:t>
                      </a:r>
                      <a:r>
                        <a:rPr lang="zh-CN" altLang="en-US" sz="2000" b="0" dirty="0" smtClean="0">
                          <a:effectLst/>
                        </a:rPr>
                        <a:t>配置了</a:t>
                      </a:r>
                      <a:r>
                        <a:rPr lang="en-US" altLang="zh-CN" sz="2000" b="0" dirty="0" err="1" smtClean="0">
                          <a:effectLst/>
                        </a:rPr>
                        <a:t>Poststart</a:t>
                      </a:r>
                      <a:r>
                        <a:rPr lang="en-US" altLang="zh-CN" sz="2000" b="0" dirty="0" smtClean="0">
                          <a:effectLst/>
                        </a:rPr>
                        <a:t> hook</a:t>
                      </a:r>
                      <a:r>
                        <a:rPr lang="zh-CN" altLang="en-US" sz="2000" b="0" dirty="0" smtClean="0">
                          <a:effectLst/>
                        </a:rPr>
                        <a:t>，此时</a:t>
                      </a:r>
                      <a:r>
                        <a:rPr lang="en-US" altLang="zh-CN" sz="2000" b="0" dirty="0" err="1" smtClean="0">
                          <a:effectLst/>
                        </a:rPr>
                        <a:t>Poststart</a:t>
                      </a:r>
                      <a:r>
                        <a:rPr lang="en-US" altLang="zh-CN" sz="2000" b="0" dirty="0" smtClean="0">
                          <a:effectLst/>
                        </a:rPr>
                        <a:t> hook</a:t>
                      </a:r>
                      <a:r>
                        <a:rPr lang="zh-CN" altLang="en-US" sz="2000" b="0" dirty="0" smtClean="0">
                          <a:effectLst/>
                        </a:rPr>
                        <a:t>已经运行完成。</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2169">
                <a:tc>
                  <a:txBody>
                    <a:bodyPr/>
                    <a:lstStyle/>
                    <a:p>
                      <a:pPr algn="l" fontAlgn="t"/>
                      <a:r>
                        <a:rPr lang="en-US" altLang="zh-CN" sz="2800" b="0" dirty="0" smtClean="0">
                          <a:effectLst/>
                        </a:rPr>
                        <a:t>Terminated</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ltLang="zh-CN" sz="2000" b="0" dirty="0" smtClean="0">
                          <a:effectLst/>
                        </a:rPr>
                        <a:t>Terminated</a:t>
                      </a:r>
                      <a:r>
                        <a:rPr lang="zh-CN" altLang="en-US" sz="2000" b="0" dirty="0" smtClean="0">
                          <a:effectLst/>
                        </a:rPr>
                        <a:t>状态表明</a:t>
                      </a:r>
                      <a:r>
                        <a:rPr lang="en-US" altLang="zh-CN" sz="2000" b="0" dirty="0" smtClean="0">
                          <a:effectLst/>
                        </a:rPr>
                        <a:t>Container</a:t>
                      </a:r>
                      <a:r>
                        <a:rPr lang="zh-CN" altLang="en-US" sz="2000" b="0" dirty="0" smtClean="0">
                          <a:effectLst/>
                        </a:rPr>
                        <a:t>已经运行完成，包括成功或者失败。</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pic>
        <p:nvPicPr>
          <p:cNvPr id="2" name="图片 1"/>
          <p:cNvPicPr>
            <a:picLocks noChangeAspect="1"/>
          </p:cNvPicPr>
          <p:nvPr/>
        </p:nvPicPr>
        <p:blipFill>
          <a:blip r:embed="rId3"/>
          <a:stretch>
            <a:fillRect/>
          </a:stretch>
        </p:blipFill>
        <p:spPr>
          <a:xfrm>
            <a:off x="624112" y="4045907"/>
            <a:ext cx="4276190" cy="2019048"/>
          </a:xfrm>
          <a:prstGeom prst="rect">
            <a:avLst/>
          </a:prstGeom>
        </p:spPr>
      </p:pic>
      <p:pic>
        <p:nvPicPr>
          <p:cNvPr id="7" name="图片 6"/>
          <p:cNvPicPr>
            <a:picLocks noChangeAspect="1"/>
          </p:cNvPicPr>
          <p:nvPr/>
        </p:nvPicPr>
        <p:blipFill>
          <a:blip r:embed="rId4"/>
          <a:stretch>
            <a:fillRect/>
          </a:stretch>
        </p:blipFill>
        <p:spPr>
          <a:xfrm>
            <a:off x="5588000" y="4045907"/>
            <a:ext cx="5216921" cy="2019048"/>
          </a:xfrm>
          <a:prstGeom prst="rect">
            <a:avLst/>
          </a:prstGeom>
        </p:spPr>
      </p:pic>
    </p:spTree>
    <p:extLst>
      <p:ext uri="{BB962C8B-B14F-4D97-AF65-F5344CB8AC3E}">
        <p14:creationId xmlns:p14="http://schemas.microsoft.com/office/powerpoint/2010/main" val="2067726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a:t>Pod</a:t>
            </a:r>
            <a:r>
              <a:rPr lang="en-US" altLang="zh-CN" sz="2800" b="1" dirty="0" smtClean="0"/>
              <a:t> Conditions</a:t>
            </a:r>
            <a:endParaRPr lang="en-US" altLang="zh-CN" sz="2800" b="1" dirty="0"/>
          </a:p>
        </p:txBody>
      </p:sp>
      <p:graphicFrame>
        <p:nvGraphicFramePr>
          <p:cNvPr id="4" name="表格 3"/>
          <p:cNvGraphicFramePr>
            <a:graphicFrameLocks noGrp="1"/>
          </p:cNvGraphicFramePr>
          <p:nvPr>
            <p:extLst>
              <p:ext uri="{D42A27DB-BD31-4B8C-83A1-F6EECF244321}">
                <p14:modId xmlns:p14="http://schemas.microsoft.com/office/powerpoint/2010/main" val="2881580618"/>
              </p:ext>
            </p:extLst>
          </p:nvPr>
        </p:nvGraphicFramePr>
        <p:xfrm>
          <a:off x="624112" y="1487372"/>
          <a:ext cx="10290630" cy="2351692"/>
        </p:xfrm>
        <a:graphic>
          <a:graphicData uri="http://schemas.openxmlformats.org/drawingml/2006/table">
            <a:tbl>
              <a:tblPr/>
              <a:tblGrid>
                <a:gridCol w="2583546"/>
                <a:gridCol w="7707084"/>
              </a:tblGrid>
              <a:tr h="573657">
                <a:tc>
                  <a:txBody>
                    <a:bodyPr/>
                    <a:lstStyle/>
                    <a:p>
                      <a:pPr algn="l" fontAlgn="t"/>
                      <a:r>
                        <a:rPr lang="en-US" altLang="zh-CN" sz="2800" b="0" dirty="0" err="1" smtClean="0">
                          <a:effectLst/>
                        </a:rPr>
                        <a:t>PodScheduled</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sz="2000" b="0" dirty="0" smtClean="0">
                          <a:effectLst/>
                        </a:rPr>
                        <a:t>为</a:t>
                      </a:r>
                      <a:r>
                        <a:rPr lang="en-US" altLang="zh-CN" sz="2000" b="0" dirty="0" smtClean="0">
                          <a:effectLst/>
                        </a:rPr>
                        <a:t>True</a:t>
                      </a:r>
                      <a:r>
                        <a:rPr lang="zh-CN" altLang="en-US" sz="2000" b="0" dirty="0" smtClean="0">
                          <a:effectLst/>
                        </a:rPr>
                        <a:t>表明</a:t>
                      </a:r>
                      <a:r>
                        <a:rPr lang="en-US" altLang="zh-CN" sz="2000" b="0" dirty="0" smtClean="0">
                          <a:effectLst/>
                        </a:rPr>
                        <a:t>Pod</a:t>
                      </a:r>
                      <a:r>
                        <a:rPr lang="zh-CN" altLang="en-US" sz="2000" b="0" dirty="0" smtClean="0">
                          <a:effectLst/>
                        </a:rPr>
                        <a:t>已经被调度到某个</a:t>
                      </a:r>
                      <a:r>
                        <a:rPr lang="en-US" altLang="zh-CN" sz="2000" b="0" dirty="0" smtClean="0">
                          <a:effectLst/>
                        </a:rPr>
                        <a:t>Node</a:t>
                      </a:r>
                      <a:r>
                        <a:rPr lang="zh-CN" altLang="en-US" sz="2000" b="0" dirty="0" smtClean="0">
                          <a:effectLst/>
                        </a:rPr>
                        <a:t>上。</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22514">
                <a:tc>
                  <a:txBody>
                    <a:bodyPr/>
                    <a:lstStyle/>
                    <a:p>
                      <a:pPr algn="l" fontAlgn="t"/>
                      <a:r>
                        <a:rPr lang="en-US" altLang="zh-CN" sz="2800" b="0" dirty="0" err="1" smtClean="0">
                          <a:effectLst/>
                        </a:rPr>
                        <a:t>ContainerReady</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sz="2000" b="0" dirty="0" smtClean="0">
                          <a:effectLst/>
                        </a:rPr>
                        <a:t>为</a:t>
                      </a:r>
                      <a:r>
                        <a:rPr lang="en-US" altLang="zh-CN" sz="2000" b="0" dirty="0" smtClean="0">
                          <a:effectLst/>
                        </a:rPr>
                        <a:t>True</a:t>
                      </a:r>
                      <a:r>
                        <a:rPr lang="zh-CN" altLang="en-US" sz="2000" b="0" dirty="0" smtClean="0">
                          <a:effectLst/>
                        </a:rPr>
                        <a:t>表明</a:t>
                      </a:r>
                      <a:r>
                        <a:rPr lang="en-US" altLang="zh-CN" sz="2000" b="0" dirty="0" smtClean="0">
                          <a:effectLst/>
                        </a:rPr>
                        <a:t>Pod</a:t>
                      </a:r>
                      <a:r>
                        <a:rPr lang="zh-CN" altLang="en-US" sz="2000" b="0" dirty="0" smtClean="0">
                          <a:effectLst/>
                        </a:rPr>
                        <a:t>中所有容器已经</a:t>
                      </a:r>
                      <a:r>
                        <a:rPr lang="en-US" altLang="zh-CN" sz="2000" b="0" dirty="0" smtClean="0">
                          <a:effectLst/>
                        </a:rPr>
                        <a:t>Ready</a:t>
                      </a:r>
                      <a:r>
                        <a:rPr lang="zh-CN" altLang="en-US" sz="2000" b="0" dirty="0" smtClean="0">
                          <a:effectLst/>
                        </a:rPr>
                        <a:t>。</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2169">
                <a:tc>
                  <a:txBody>
                    <a:bodyPr/>
                    <a:lstStyle/>
                    <a:p>
                      <a:pPr algn="l" fontAlgn="t"/>
                      <a:r>
                        <a:rPr lang="en-US" altLang="zh-CN" sz="2800" b="0" dirty="0" smtClean="0">
                          <a:effectLst/>
                        </a:rPr>
                        <a:t>Initialized</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sz="2000" b="0" dirty="0" smtClean="0">
                          <a:effectLst/>
                        </a:rPr>
                        <a:t>为</a:t>
                      </a:r>
                      <a:r>
                        <a:rPr lang="en-US" altLang="zh-CN" sz="2000" b="0" dirty="0" smtClean="0">
                          <a:effectLst/>
                        </a:rPr>
                        <a:t>True</a:t>
                      </a:r>
                      <a:r>
                        <a:rPr lang="zh-CN" altLang="en-US" sz="2000" b="0" dirty="0" smtClean="0">
                          <a:effectLst/>
                        </a:rPr>
                        <a:t>表明所有的</a:t>
                      </a:r>
                      <a:r>
                        <a:rPr lang="en-US" altLang="zh-CN" sz="2000" b="0" dirty="0" err="1" smtClean="0">
                          <a:effectLst/>
                        </a:rPr>
                        <a:t>InitContainer</a:t>
                      </a:r>
                      <a:r>
                        <a:rPr lang="zh-CN" altLang="en-US" sz="2000" b="0" dirty="0" smtClean="0">
                          <a:effectLst/>
                        </a:rPr>
                        <a:t>成功执行。</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2169">
                <a:tc>
                  <a:txBody>
                    <a:bodyPr/>
                    <a:lstStyle/>
                    <a:p>
                      <a:pPr algn="l" fontAlgn="t"/>
                      <a:r>
                        <a:rPr lang="en-US" altLang="zh-CN" sz="2800" b="0" dirty="0" smtClean="0">
                          <a:effectLst/>
                        </a:rPr>
                        <a:t>Ready</a:t>
                      </a:r>
                      <a:endParaRPr lang="en-US" sz="28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sz="2000" b="0" dirty="0" smtClean="0">
                          <a:effectLst/>
                        </a:rPr>
                        <a:t>为</a:t>
                      </a:r>
                      <a:r>
                        <a:rPr lang="en-US" altLang="zh-CN" sz="2000" b="0" dirty="0" smtClean="0">
                          <a:effectLst/>
                        </a:rPr>
                        <a:t>True</a:t>
                      </a:r>
                      <a:r>
                        <a:rPr lang="zh-CN" altLang="en-US" sz="2000" b="0" dirty="0" smtClean="0">
                          <a:effectLst/>
                        </a:rPr>
                        <a:t>表明</a:t>
                      </a:r>
                      <a:r>
                        <a:rPr lang="en-US" altLang="zh-CN" sz="2000" b="0" dirty="0" smtClean="0">
                          <a:effectLst/>
                        </a:rPr>
                        <a:t>Pod</a:t>
                      </a:r>
                      <a:r>
                        <a:rPr lang="zh-CN" altLang="en-US" sz="2000" b="0" dirty="0" smtClean="0">
                          <a:effectLst/>
                        </a:rPr>
                        <a:t>正常运行可以提供服务，如果是</a:t>
                      </a:r>
                      <a:r>
                        <a:rPr lang="en-US" altLang="zh-CN" sz="2000" b="0" dirty="0" smtClean="0">
                          <a:effectLst/>
                        </a:rPr>
                        <a:t>pod</a:t>
                      </a:r>
                      <a:r>
                        <a:rPr lang="zh-CN" altLang="en-US" sz="2000" b="0" dirty="0" smtClean="0">
                          <a:effectLst/>
                        </a:rPr>
                        <a:t>属于</a:t>
                      </a:r>
                      <a:r>
                        <a:rPr lang="en-US" altLang="zh-CN" sz="2000" b="0" dirty="0" smtClean="0">
                          <a:effectLst/>
                        </a:rPr>
                        <a:t>Service</a:t>
                      </a:r>
                      <a:r>
                        <a:rPr lang="zh-CN" altLang="en-US" sz="2000" b="0" dirty="0" smtClean="0">
                          <a:effectLst/>
                        </a:rPr>
                        <a:t>这个</a:t>
                      </a:r>
                      <a:r>
                        <a:rPr lang="en-US" altLang="zh-CN" sz="2000" b="0" dirty="0" smtClean="0">
                          <a:effectLst/>
                        </a:rPr>
                        <a:t>pod</a:t>
                      </a:r>
                      <a:r>
                        <a:rPr lang="zh-CN" altLang="en-US" sz="2000" b="0" dirty="0" smtClean="0">
                          <a:effectLst/>
                        </a:rPr>
                        <a:t>则会加负载均衡池子中。</a:t>
                      </a:r>
                      <a:endParaRPr lang="en-US" sz="2000" b="0" dirty="0">
                        <a:effectLst/>
                      </a:endParaRPr>
                    </a:p>
                  </a:txBody>
                  <a:tcPr marL="73751" marR="73751" marT="36876" marB="36876">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pic>
        <p:nvPicPr>
          <p:cNvPr id="6" name="图片 5"/>
          <p:cNvPicPr>
            <a:picLocks noChangeAspect="1"/>
          </p:cNvPicPr>
          <p:nvPr/>
        </p:nvPicPr>
        <p:blipFill>
          <a:blip r:embed="rId3"/>
          <a:stretch>
            <a:fillRect/>
          </a:stretch>
        </p:blipFill>
        <p:spPr>
          <a:xfrm>
            <a:off x="624112" y="3998994"/>
            <a:ext cx="6569096" cy="2422645"/>
          </a:xfrm>
          <a:prstGeom prst="rect">
            <a:avLst/>
          </a:prstGeom>
        </p:spPr>
      </p:pic>
    </p:spTree>
    <p:extLst>
      <p:ext uri="{BB962C8B-B14F-4D97-AF65-F5344CB8AC3E}">
        <p14:creationId xmlns:p14="http://schemas.microsoft.com/office/powerpoint/2010/main" val="2640554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ReadinessGate</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400" b="1" dirty="0" err="1" smtClean="0"/>
              <a:t>ReadinessGate</a:t>
            </a:r>
            <a:r>
              <a:rPr lang="zh-CN" altLang="en-US" sz="2400" b="1" dirty="0" smtClean="0"/>
              <a:t>功能可以让用户自定义</a:t>
            </a:r>
            <a:endParaRPr lang="en-US" altLang="zh-CN" sz="2400" b="1" dirty="0" smtClean="0"/>
          </a:p>
          <a:p>
            <a:pPr>
              <a:lnSpc>
                <a:spcPct val="90000"/>
              </a:lnSpc>
              <a:spcBef>
                <a:spcPts val="1000"/>
              </a:spcBef>
              <a:defRPr/>
            </a:pPr>
            <a:r>
              <a:rPr lang="en-US" altLang="zh-CN" sz="2400" b="1" dirty="0" smtClean="0"/>
              <a:t>   </a:t>
            </a:r>
            <a:r>
              <a:rPr lang="en-US" altLang="zh-CN" sz="2400" b="1" dirty="0" err="1" smtClean="0"/>
              <a:t>PodCondition</a:t>
            </a:r>
            <a:r>
              <a:rPr lang="zh-CN" altLang="en-US" sz="2400" b="1" dirty="0" smtClean="0"/>
              <a:t>控制</a:t>
            </a:r>
            <a:r>
              <a:rPr lang="en-US" altLang="zh-CN" sz="2400" b="1" dirty="0" smtClean="0"/>
              <a:t>Pod</a:t>
            </a:r>
            <a:r>
              <a:rPr lang="zh-CN" altLang="en-US" sz="2400" b="1" dirty="0" smtClean="0"/>
              <a:t>的</a:t>
            </a:r>
            <a:r>
              <a:rPr lang="en-US" altLang="zh-CN" sz="2400" b="1" dirty="0" smtClean="0"/>
              <a:t>Ready</a:t>
            </a:r>
            <a:r>
              <a:rPr lang="zh-CN" altLang="en-US" sz="2400" b="1" dirty="0" smtClean="0"/>
              <a:t>状态。</a:t>
            </a:r>
            <a:endParaRPr lang="en-US" altLang="zh-CN" sz="2400" b="1" dirty="0" smtClean="0"/>
          </a:p>
          <a:p>
            <a:pPr>
              <a:lnSpc>
                <a:spcPct val="90000"/>
              </a:lnSpc>
              <a:spcBef>
                <a:spcPts val="1000"/>
              </a:spcBef>
              <a:defRPr/>
            </a:pPr>
            <a:r>
              <a:rPr lang="en-US" altLang="zh-CN" sz="2800" b="1" dirty="0" smtClean="0"/>
              <a:t>  </a:t>
            </a:r>
          </a:p>
          <a:p>
            <a:pPr>
              <a:lnSpc>
                <a:spcPct val="90000"/>
              </a:lnSpc>
              <a:spcBef>
                <a:spcPts val="1000"/>
              </a:spcBef>
              <a:defRPr/>
            </a:pPr>
            <a:r>
              <a:rPr lang="en-US" altLang="zh-CN" sz="2800" b="1" dirty="0"/>
              <a:t> </a:t>
            </a:r>
            <a:r>
              <a:rPr lang="en-US" altLang="zh-CN" sz="2800" b="1" dirty="0" smtClean="0"/>
              <a:t> </a:t>
            </a:r>
            <a:r>
              <a:rPr lang="zh-CN" altLang="en-US" sz="2400" b="1" dirty="0" smtClean="0"/>
              <a:t>满足</a:t>
            </a:r>
            <a:r>
              <a:rPr lang="zh-CN" altLang="en-US" sz="2400" b="1" dirty="0"/>
              <a:t>以下两个条件</a:t>
            </a:r>
            <a:r>
              <a:rPr lang="en-US" altLang="zh-CN" sz="2400" b="1" dirty="0"/>
              <a:t>Pod</a:t>
            </a:r>
            <a:r>
              <a:rPr lang="zh-CN" altLang="en-US" sz="2400" b="1" dirty="0"/>
              <a:t>才能进入</a:t>
            </a:r>
            <a:r>
              <a:rPr lang="en-US" altLang="zh-CN" sz="2400" b="1" dirty="0"/>
              <a:t>Ready</a:t>
            </a:r>
            <a:r>
              <a:rPr lang="zh-CN" altLang="en-US" sz="2400" b="1" dirty="0" smtClean="0"/>
              <a:t>状态：</a:t>
            </a:r>
            <a:endParaRPr lang="en-US" altLang="zh-CN" sz="2400" b="1" dirty="0" smtClean="0"/>
          </a:p>
          <a:p>
            <a:pPr>
              <a:lnSpc>
                <a:spcPct val="90000"/>
              </a:lnSpc>
              <a:spcBef>
                <a:spcPts val="1000"/>
              </a:spcBef>
              <a:defRPr/>
            </a:pPr>
            <a:r>
              <a:rPr lang="en-US" altLang="zh-CN" sz="2400" b="1" dirty="0"/>
              <a:t> </a:t>
            </a:r>
            <a:r>
              <a:rPr lang="en-US" altLang="zh-CN" sz="2400" b="1" dirty="0" smtClean="0"/>
              <a:t>  1.Pod</a:t>
            </a:r>
            <a:r>
              <a:rPr lang="zh-CN" altLang="en-US" sz="2400" b="1" dirty="0" smtClean="0"/>
              <a:t>中所有容器都为</a:t>
            </a:r>
            <a:r>
              <a:rPr lang="en-US" altLang="zh-CN" sz="2400" b="1" dirty="0" smtClean="0"/>
              <a:t>Ready</a:t>
            </a:r>
            <a:r>
              <a:rPr lang="zh-CN" altLang="en-US" sz="2400" b="1" dirty="0" smtClean="0"/>
              <a:t>。</a:t>
            </a:r>
            <a:endParaRPr lang="en-US" altLang="zh-CN" sz="2400" b="1" dirty="0" smtClean="0"/>
          </a:p>
          <a:p>
            <a:pPr>
              <a:lnSpc>
                <a:spcPct val="90000"/>
              </a:lnSpc>
              <a:spcBef>
                <a:spcPts val="1000"/>
              </a:spcBef>
              <a:defRPr/>
            </a:pPr>
            <a:r>
              <a:rPr lang="en-US" altLang="zh-CN" sz="2400" b="1" dirty="0"/>
              <a:t> </a:t>
            </a:r>
            <a:r>
              <a:rPr lang="en-US" altLang="zh-CN" sz="2400" b="1" dirty="0" smtClean="0"/>
              <a:t>  2.</a:t>
            </a:r>
            <a:r>
              <a:rPr lang="zh-CN" altLang="en-US" sz="2400" b="1" dirty="0" smtClean="0"/>
              <a:t>如果设定了</a:t>
            </a:r>
            <a:r>
              <a:rPr lang="en-US" altLang="zh-CN" sz="2400" b="1" dirty="0" err="1" smtClean="0"/>
              <a:t>ReadinessGate</a:t>
            </a:r>
            <a:r>
              <a:rPr lang="zh-CN" altLang="en-US" sz="2400" b="1" dirty="0" smtClean="0"/>
              <a:t>，</a:t>
            </a:r>
            <a:r>
              <a:rPr lang="en-US" altLang="zh-CN" sz="2400" b="1" dirty="0" smtClean="0"/>
              <a:t>RG</a:t>
            </a:r>
            <a:r>
              <a:rPr lang="zh-CN" altLang="en-US" sz="2400" b="1" dirty="0" smtClean="0"/>
              <a:t>条件全部</a:t>
            </a:r>
            <a:endParaRPr lang="en-US" altLang="zh-CN" sz="2400" b="1" dirty="0" smtClean="0"/>
          </a:p>
          <a:p>
            <a:pPr>
              <a:lnSpc>
                <a:spcPct val="90000"/>
              </a:lnSpc>
              <a:spcBef>
                <a:spcPts val="1000"/>
              </a:spcBef>
              <a:defRPr/>
            </a:pPr>
            <a:r>
              <a:rPr lang="en-US" altLang="zh-CN" sz="2400" b="1" dirty="0"/>
              <a:t> </a:t>
            </a:r>
            <a:r>
              <a:rPr lang="en-US" altLang="zh-CN" sz="2400" b="1" dirty="0" smtClean="0"/>
              <a:t>     </a:t>
            </a:r>
            <a:r>
              <a:rPr lang="zh-CN" altLang="en-US" sz="2400" b="1" dirty="0" smtClean="0"/>
              <a:t>为</a:t>
            </a:r>
            <a:r>
              <a:rPr lang="en-US" altLang="zh-CN" sz="2400" b="1" dirty="0" smtClean="0"/>
              <a:t>True</a:t>
            </a:r>
            <a:r>
              <a:rPr lang="zh-CN" altLang="en-US" sz="2400" b="1" dirty="0" smtClean="0"/>
              <a:t>。</a:t>
            </a:r>
            <a:endParaRPr lang="en-US" altLang="zh-CN" sz="2400" b="1" dirty="0"/>
          </a:p>
          <a:p>
            <a:pPr>
              <a:lnSpc>
                <a:spcPct val="90000"/>
              </a:lnSpc>
              <a:spcBef>
                <a:spcPts val="1000"/>
              </a:spcBef>
              <a:defRPr/>
            </a:pPr>
            <a:r>
              <a:rPr lang="en-US" altLang="zh-CN" sz="2800" b="1" dirty="0" smtClean="0"/>
              <a:t>   </a:t>
            </a:r>
            <a:endParaRPr lang="en-US" altLang="zh-CN" sz="2400" b="1" dirty="0" smtClean="0"/>
          </a:p>
          <a:p>
            <a:pPr>
              <a:lnSpc>
                <a:spcPct val="90000"/>
              </a:lnSpc>
              <a:spcBef>
                <a:spcPts val="1000"/>
              </a:spcBef>
              <a:defRPr/>
            </a:pPr>
            <a:endParaRPr lang="en-US" altLang="zh-CN" sz="2800" b="1" dirty="0" smtClean="0"/>
          </a:p>
        </p:txBody>
      </p:sp>
      <p:pic>
        <p:nvPicPr>
          <p:cNvPr id="2" name="图片 1"/>
          <p:cNvPicPr>
            <a:picLocks noChangeAspect="1"/>
          </p:cNvPicPr>
          <p:nvPr/>
        </p:nvPicPr>
        <p:blipFill>
          <a:blip r:embed="rId3"/>
          <a:stretch>
            <a:fillRect/>
          </a:stretch>
        </p:blipFill>
        <p:spPr>
          <a:xfrm>
            <a:off x="6937355" y="1303590"/>
            <a:ext cx="4497099" cy="5016450"/>
          </a:xfrm>
          <a:prstGeom prst="rect">
            <a:avLst/>
          </a:prstGeom>
        </p:spPr>
      </p:pic>
      <p:pic>
        <p:nvPicPr>
          <p:cNvPr id="7" name="图片 6"/>
          <p:cNvPicPr>
            <a:picLocks noChangeAspect="1"/>
          </p:cNvPicPr>
          <p:nvPr/>
        </p:nvPicPr>
        <p:blipFill>
          <a:blip r:embed="rId4"/>
          <a:stretch>
            <a:fillRect/>
          </a:stretch>
        </p:blipFill>
        <p:spPr>
          <a:xfrm>
            <a:off x="779906" y="4697390"/>
            <a:ext cx="5109031" cy="1884181"/>
          </a:xfrm>
          <a:prstGeom prst="rect">
            <a:avLst/>
          </a:prstGeom>
        </p:spPr>
      </p:pic>
    </p:spTree>
    <p:extLst>
      <p:ext uri="{BB962C8B-B14F-4D97-AF65-F5344CB8AC3E}">
        <p14:creationId xmlns:p14="http://schemas.microsoft.com/office/powerpoint/2010/main" val="2233923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InitContainers</a:t>
            </a:r>
            <a:endParaRPr lang="en-US" altLang="zh-CN" sz="2800" b="1" dirty="0"/>
          </a:p>
          <a:p>
            <a:pPr marL="228600" indent="-228600">
              <a:lnSpc>
                <a:spcPct val="90000"/>
              </a:lnSpc>
              <a:spcBef>
                <a:spcPts val="1000"/>
              </a:spcBef>
              <a:buFont typeface="Arial" panose="020B0604020202020204" pitchFamily="34" charset="0"/>
              <a:buChar char="•"/>
              <a:defRPr/>
            </a:pPr>
            <a:r>
              <a:rPr lang="zh-CN" altLang="en-US" sz="2000" dirty="0" smtClean="0"/>
              <a:t>初始化容器，做初始化工作，先于业务容器运行。</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a:t>初始化</a:t>
            </a:r>
            <a:r>
              <a:rPr lang="zh-CN" altLang="en-US" sz="2000" dirty="0" smtClean="0"/>
              <a:t>容器必须有明确的结束周期，可以运行到完成。</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smtClean="0"/>
              <a:t>可以定义一到多个初始化容器，负责不同的工作。</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a:t>串行执行，一个成功结束才能开始下一个执行</a:t>
            </a:r>
            <a:r>
              <a:rPr lang="zh-CN" altLang="en-US" sz="2000" dirty="0" smtClean="0"/>
              <a:t>。</a:t>
            </a:r>
            <a:endParaRPr lang="en-US" altLang="zh-CN" sz="20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a:lnSpc>
                <a:spcPct val="90000"/>
              </a:lnSpc>
              <a:spcBef>
                <a:spcPts val="1000"/>
              </a:spcBef>
              <a:defRPr/>
            </a:pPr>
            <a:endParaRPr lang="en-US" altLang="zh-CN" sz="2400" dirty="0" smtClean="0"/>
          </a:p>
          <a:p>
            <a:pPr marL="228600" indent="-228600">
              <a:lnSpc>
                <a:spcPct val="90000"/>
              </a:lnSpc>
              <a:spcBef>
                <a:spcPts val="1000"/>
              </a:spcBef>
              <a:buFont typeface="Arial" panose="020B0604020202020204" pitchFamily="34" charset="0"/>
              <a:buChar char="•"/>
              <a:defRPr/>
            </a:pPr>
            <a:r>
              <a:rPr lang="zh-CN" altLang="en-US" sz="2000" dirty="0" smtClean="0"/>
              <a:t>基本字段特性与普通容器一致，不支持探针。</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smtClean="0"/>
              <a:t>初始化容器可能被重新执行，代码需幂等。</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smtClean="0"/>
              <a:t>初始化容器镜像变化会导致</a:t>
            </a:r>
            <a:r>
              <a:rPr lang="en-US" altLang="zh-CN" sz="2000" dirty="0" smtClean="0"/>
              <a:t>Pod</a:t>
            </a:r>
            <a:r>
              <a:rPr lang="zh-CN" altLang="en-US" sz="2000" dirty="0" smtClean="0"/>
              <a:t>重启。</a:t>
            </a:r>
            <a:endParaRPr lang="en-US" altLang="zh-CN" sz="2000" dirty="0" smtClean="0"/>
          </a:p>
          <a:p>
            <a:pPr marL="228600" indent="-228600">
              <a:lnSpc>
                <a:spcPct val="90000"/>
              </a:lnSpc>
              <a:spcBef>
                <a:spcPts val="1000"/>
              </a:spcBef>
              <a:buFont typeface="Arial" panose="020B0604020202020204" pitchFamily="34" charset="0"/>
              <a:buChar char="•"/>
              <a:defRPr/>
            </a:pPr>
            <a:r>
              <a:rPr lang="en-US" altLang="zh-CN" sz="2000" dirty="0" smtClean="0"/>
              <a:t>Pod</a:t>
            </a:r>
            <a:r>
              <a:rPr lang="zh-CN" altLang="en-US" sz="2000" dirty="0" smtClean="0"/>
              <a:t>资源</a:t>
            </a:r>
            <a:r>
              <a:rPr lang="en-US" altLang="zh-CN" sz="2000" dirty="0" smtClean="0"/>
              <a:t>=max</a:t>
            </a:r>
            <a:r>
              <a:rPr lang="zh-CN" altLang="en-US" sz="2000" dirty="0" smtClean="0"/>
              <a:t>（</a:t>
            </a:r>
            <a:r>
              <a:rPr lang="en-US" altLang="zh-CN" sz="2000" dirty="0" smtClean="0"/>
              <a:t>max</a:t>
            </a:r>
            <a:r>
              <a:rPr lang="zh-CN" altLang="en-US" sz="2000" dirty="0" smtClean="0"/>
              <a:t>（初始化容器资源），业务容器资源之和）</a:t>
            </a:r>
            <a:endParaRPr lang="en-US" altLang="zh-CN" sz="20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p:txBody>
      </p:sp>
      <p:pic>
        <p:nvPicPr>
          <p:cNvPr id="2" name="图片 1"/>
          <p:cNvPicPr>
            <a:picLocks noChangeAspect="1"/>
          </p:cNvPicPr>
          <p:nvPr/>
        </p:nvPicPr>
        <p:blipFill>
          <a:blip r:embed="rId3"/>
          <a:stretch>
            <a:fillRect/>
          </a:stretch>
        </p:blipFill>
        <p:spPr>
          <a:xfrm>
            <a:off x="8466286" y="1405710"/>
            <a:ext cx="3014515" cy="4866806"/>
          </a:xfrm>
          <a:prstGeom prst="rect">
            <a:avLst/>
          </a:prstGeom>
        </p:spPr>
      </p:pic>
      <p:pic>
        <p:nvPicPr>
          <p:cNvPr id="10" name="图片 9"/>
          <p:cNvPicPr>
            <a:picLocks noChangeAspect="1"/>
          </p:cNvPicPr>
          <p:nvPr/>
        </p:nvPicPr>
        <p:blipFill>
          <a:blip r:embed="rId4"/>
          <a:stretch>
            <a:fillRect/>
          </a:stretch>
        </p:blipFill>
        <p:spPr>
          <a:xfrm>
            <a:off x="199190" y="2834711"/>
            <a:ext cx="8076190" cy="1428571"/>
          </a:xfrm>
          <a:prstGeom prst="rect">
            <a:avLst/>
          </a:prstGeom>
        </p:spPr>
      </p:pic>
    </p:spTree>
    <p:extLst>
      <p:ext uri="{BB962C8B-B14F-4D97-AF65-F5344CB8AC3E}">
        <p14:creationId xmlns:p14="http://schemas.microsoft.com/office/powerpoint/2010/main" val="358014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2AFB783D-BC98-4F68-813E-89ECC9990DD7}"/>
              </a:ext>
            </a:extLst>
          </p:cNvPr>
          <p:cNvSpPr/>
          <p:nvPr/>
        </p:nvSpPr>
        <p:spPr>
          <a:xfrm>
            <a:off x="0" y="2628900"/>
            <a:ext cx="12192000" cy="1695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xmlns="" id="{2280F13D-C1C3-48B3-B912-B1DA49C73E16}"/>
              </a:ext>
            </a:extLst>
          </p:cNvPr>
          <p:cNvSpPr/>
          <p:nvPr/>
        </p:nvSpPr>
        <p:spPr>
          <a:xfrm>
            <a:off x="5105400" y="2209800"/>
            <a:ext cx="1981200" cy="9144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Arial"/>
                <a:ea typeface="微软雅黑"/>
                <a:sym typeface="Arial"/>
              </a:rPr>
              <a:t>01</a:t>
            </a:r>
            <a:endParaRPr lang="zh-CN" altLang="en-US" sz="6000" dirty="0">
              <a:latin typeface="Arial"/>
              <a:ea typeface="微软雅黑"/>
              <a:sym typeface="Arial"/>
            </a:endParaRPr>
          </a:p>
        </p:txBody>
      </p:sp>
      <p:sp>
        <p:nvSpPr>
          <p:cNvPr id="5" name="文本框 13">
            <a:extLst>
              <a:ext uri="{FF2B5EF4-FFF2-40B4-BE49-F238E27FC236}">
                <a16:creationId xmlns:a16="http://schemas.microsoft.com/office/drawing/2014/main" xmlns="" id="{02465BC7-A34A-4805-8A9B-78E11D4B0E97}"/>
              </a:ext>
            </a:extLst>
          </p:cNvPr>
          <p:cNvSpPr txBox="1"/>
          <p:nvPr/>
        </p:nvSpPr>
        <p:spPr>
          <a:xfrm>
            <a:off x="4933950" y="3445817"/>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bg1"/>
                </a:solidFill>
                <a:latin typeface="Arial"/>
                <a:ea typeface="微软雅黑"/>
                <a:sym typeface="Arial"/>
              </a:rPr>
              <a:t>Pod</a:t>
            </a:r>
            <a:r>
              <a:rPr lang="zh-CN" altLang="en-US" sz="2400" dirty="0" smtClean="0">
                <a:solidFill>
                  <a:schemeClr val="bg1"/>
                </a:solidFill>
                <a:latin typeface="Arial"/>
                <a:ea typeface="微软雅黑"/>
                <a:sym typeface="Arial"/>
              </a:rPr>
              <a:t>与容器简介</a:t>
            </a:r>
            <a:endParaRPr lang="zh-CN" altLang="en-US" sz="2400" dirty="0">
              <a:solidFill>
                <a:schemeClr val="bg1"/>
              </a:solidFill>
              <a:latin typeface="Arial"/>
              <a:ea typeface="微软雅黑"/>
              <a:sym typeface="Arial"/>
            </a:endParaRPr>
          </a:p>
        </p:txBody>
      </p:sp>
    </p:spTree>
    <p:extLst>
      <p:ext uri="{BB962C8B-B14F-4D97-AF65-F5344CB8AC3E}">
        <p14:creationId xmlns:p14="http://schemas.microsoft.com/office/powerpoint/2010/main" val="177213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Poststart</a:t>
            </a:r>
            <a:r>
              <a:rPr lang="zh-CN" altLang="en-US" sz="2800" b="1" dirty="0" smtClean="0"/>
              <a:t>与</a:t>
            </a:r>
            <a:r>
              <a:rPr lang="en-US" altLang="zh-CN" sz="2800" b="1" dirty="0" err="1" smtClean="0"/>
              <a:t>Prestop</a:t>
            </a:r>
            <a:endParaRPr lang="en-US" altLang="zh-CN" sz="2800" b="1" dirty="0"/>
          </a:p>
          <a:p>
            <a:pPr marL="228600" indent="-228600">
              <a:lnSpc>
                <a:spcPct val="90000"/>
              </a:lnSpc>
              <a:spcBef>
                <a:spcPts val="1000"/>
              </a:spcBef>
              <a:buFont typeface="Arial" panose="020B0604020202020204" pitchFamily="34" charset="0"/>
              <a:buChar char="•"/>
              <a:defRPr/>
            </a:pPr>
            <a:r>
              <a:rPr lang="en-US" altLang="zh-CN" sz="2400" dirty="0" err="1" smtClean="0"/>
              <a:t>PostStart</a:t>
            </a:r>
            <a:r>
              <a:rPr lang="zh-CN" altLang="en-US" sz="2400" dirty="0" smtClean="0"/>
              <a:t>会在容器创建后立即执行，失败容器会被杀死。</a:t>
            </a: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r>
              <a:rPr lang="en-US" altLang="zh-CN" sz="2400" dirty="0" err="1" smtClean="0"/>
              <a:t>Poststart</a:t>
            </a:r>
            <a:r>
              <a:rPr lang="zh-CN" altLang="en-US" sz="2400" dirty="0" smtClean="0"/>
              <a:t>不保证会在容器的</a:t>
            </a:r>
            <a:r>
              <a:rPr lang="en-US" altLang="zh-CN" sz="2400" dirty="0" err="1" smtClean="0"/>
              <a:t>EntryPoint</a:t>
            </a:r>
            <a:r>
              <a:rPr lang="zh-CN" altLang="en-US" sz="2400" dirty="0" smtClean="0"/>
              <a:t>之前执行。</a:t>
            </a:r>
            <a:endParaRPr lang="en-US" altLang="zh-CN" sz="2400" dirty="0" smtClean="0"/>
          </a:p>
          <a:p>
            <a:pPr marL="228600" indent="-228600">
              <a:lnSpc>
                <a:spcPct val="90000"/>
              </a:lnSpc>
              <a:spcBef>
                <a:spcPts val="1000"/>
              </a:spcBef>
              <a:buFont typeface="Arial" panose="020B0604020202020204" pitchFamily="34" charset="0"/>
              <a:buChar char="•"/>
              <a:defRPr/>
            </a:pPr>
            <a:r>
              <a:rPr lang="en-US" altLang="zh-CN" sz="2400" dirty="0" err="1" smtClean="0"/>
              <a:t>Poststart</a:t>
            </a:r>
            <a:r>
              <a:rPr lang="zh-CN" altLang="en-US" sz="2400" dirty="0" smtClean="0"/>
              <a:t>成功执行完成，容器才能进入</a:t>
            </a:r>
            <a:r>
              <a:rPr lang="en-US" altLang="zh-CN" sz="2400" dirty="0" smtClean="0"/>
              <a:t>running</a:t>
            </a:r>
            <a:r>
              <a:rPr lang="zh-CN" altLang="en-US" sz="2400" dirty="0" smtClean="0"/>
              <a:t>状态。</a:t>
            </a: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p:txBody>
      </p:sp>
      <p:pic>
        <p:nvPicPr>
          <p:cNvPr id="6" name="图片 5"/>
          <p:cNvPicPr>
            <a:picLocks noChangeAspect="1"/>
          </p:cNvPicPr>
          <p:nvPr/>
        </p:nvPicPr>
        <p:blipFill>
          <a:blip r:embed="rId3"/>
          <a:stretch>
            <a:fillRect/>
          </a:stretch>
        </p:blipFill>
        <p:spPr>
          <a:xfrm>
            <a:off x="315416" y="1767818"/>
            <a:ext cx="7638095" cy="3457143"/>
          </a:xfrm>
          <a:prstGeom prst="rect">
            <a:avLst/>
          </a:prstGeom>
        </p:spPr>
      </p:pic>
      <p:pic>
        <p:nvPicPr>
          <p:cNvPr id="7" name="图片 6"/>
          <p:cNvPicPr>
            <a:picLocks noChangeAspect="1"/>
          </p:cNvPicPr>
          <p:nvPr/>
        </p:nvPicPr>
        <p:blipFill>
          <a:blip r:embed="rId4"/>
          <a:stretch>
            <a:fillRect/>
          </a:stretch>
        </p:blipFill>
        <p:spPr>
          <a:xfrm>
            <a:off x="8290095" y="1651704"/>
            <a:ext cx="3546096" cy="3434506"/>
          </a:xfrm>
          <a:prstGeom prst="rect">
            <a:avLst/>
          </a:prstGeom>
        </p:spPr>
      </p:pic>
    </p:spTree>
    <p:extLst>
      <p:ext uri="{BB962C8B-B14F-4D97-AF65-F5344CB8AC3E}">
        <p14:creationId xmlns:p14="http://schemas.microsoft.com/office/powerpoint/2010/main" val="274179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Poststart</a:t>
            </a:r>
            <a:r>
              <a:rPr lang="zh-CN" altLang="en-US" sz="2800" b="1" dirty="0" smtClean="0"/>
              <a:t>与</a:t>
            </a:r>
            <a:r>
              <a:rPr lang="en-US" altLang="zh-CN" sz="2800" b="1" dirty="0" err="1" smtClean="0"/>
              <a:t>Prestop</a:t>
            </a:r>
            <a:endParaRPr lang="en-US" altLang="zh-CN" sz="2800" b="1" dirty="0"/>
          </a:p>
          <a:p>
            <a:pPr marL="228600" indent="-228600">
              <a:lnSpc>
                <a:spcPct val="90000"/>
              </a:lnSpc>
              <a:spcBef>
                <a:spcPts val="1000"/>
              </a:spcBef>
              <a:buFont typeface="Arial" panose="020B0604020202020204" pitchFamily="34" charset="0"/>
              <a:buChar char="•"/>
              <a:defRPr/>
            </a:pPr>
            <a:r>
              <a:rPr lang="en-US" altLang="zh-CN" sz="2400" dirty="0" err="1"/>
              <a:t>Prestop</a:t>
            </a:r>
            <a:r>
              <a:rPr lang="zh-CN" altLang="en-US" sz="2400" dirty="0" smtClean="0"/>
              <a:t>会在容器被终止前调用，做自定义的清理工作。</a:t>
            </a:r>
            <a:endParaRPr lang="en-US" altLang="zh-CN" sz="2400" dirty="0" smtClean="0"/>
          </a:p>
          <a:p>
            <a:pPr marL="228600" indent="-228600">
              <a:lnSpc>
                <a:spcPct val="90000"/>
              </a:lnSpc>
              <a:spcBef>
                <a:spcPts val="1000"/>
              </a:spcBef>
              <a:buFont typeface="Arial" panose="020B0604020202020204" pitchFamily="34" charset="0"/>
              <a:buChar char="•"/>
              <a:defRPr/>
            </a:pPr>
            <a:r>
              <a:rPr lang="en-US" altLang="zh-CN" sz="2400" dirty="0" err="1" smtClean="0"/>
              <a:t>Prestop</a:t>
            </a:r>
            <a:r>
              <a:rPr lang="zh-CN" altLang="en-US" sz="2400" dirty="0" smtClean="0"/>
              <a:t>执行失败，容器会被杀死。</a:t>
            </a:r>
            <a:endParaRPr lang="en-US" altLang="zh-CN" sz="2400" dirty="0" smtClean="0"/>
          </a:p>
          <a:p>
            <a:pPr marL="228600" indent="-228600">
              <a:lnSpc>
                <a:spcPct val="90000"/>
              </a:lnSpc>
              <a:spcBef>
                <a:spcPts val="1000"/>
              </a:spcBef>
              <a:buFont typeface="Arial" panose="020B0604020202020204" pitchFamily="34" charset="0"/>
              <a:buChar char="•"/>
              <a:defRPr/>
            </a:pPr>
            <a:r>
              <a:rPr lang="zh-CN" altLang="en-US" sz="2400" dirty="0" smtClean="0"/>
              <a:t>同步调用，如果</a:t>
            </a:r>
            <a:r>
              <a:rPr lang="en-US" altLang="zh-CN" sz="2400" dirty="0" err="1" smtClean="0"/>
              <a:t>Prestop</a:t>
            </a:r>
            <a:r>
              <a:rPr lang="zh-CN" altLang="en-US" sz="2400" dirty="0" smtClean="0"/>
              <a:t>在执行期间停滞，</a:t>
            </a:r>
            <a:r>
              <a:rPr lang="en-US" altLang="zh-CN" sz="2400" dirty="0" smtClean="0"/>
              <a:t>Pod</a:t>
            </a:r>
            <a:r>
              <a:rPr lang="zh-CN" altLang="en-US" sz="2400" dirty="0" smtClean="0"/>
              <a:t>的会进入</a:t>
            </a:r>
            <a:endParaRPr lang="en-US" altLang="zh-CN" sz="2400" dirty="0" smtClean="0"/>
          </a:p>
          <a:p>
            <a:pPr>
              <a:lnSpc>
                <a:spcPct val="90000"/>
              </a:lnSpc>
              <a:spcBef>
                <a:spcPts val="1000"/>
              </a:spcBef>
              <a:defRPr/>
            </a:pPr>
            <a:r>
              <a:rPr lang="en-US" altLang="zh-CN" sz="2400" dirty="0" smtClean="0"/>
              <a:t>   Terminating</a:t>
            </a:r>
            <a:r>
              <a:rPr lang="zh-CN" altLang="en-US" sz="2400" dirty="0" smtClean="0"/>
              <a:t>状态直到</a:t>
            </a:r>
            <a:r>
              <a:rPr lang="en-US" altLang="zh-CN" sz="2400" dirty="0" err="1" smtClean="0"/>
              <a:t>terminationGracePeriodSeconds</a:t>
            </a:r>
            <a:endParaRPr lang="en-US" altLang="zh-CN" sz="2400" dirty="0" smtClean="0"/>
          </a:p>
          <a:p>
            <a:pPr>
              <a:lnSpc>
                <a:spcPct val="90000"/>
              </a:lnSpc>
              <a:spcBef>
                <a:spcPts val="1000"/>
              </a:spcBef>
              <a:defRPr/>
            </a:pPr>
            <a:r>
              <a:rPr lang="en-US" altLang="zh-CN" sz="2400" dirty="0"/>
              <a:t> </a:t>
            </a:r>
            <a:r>
              <a:rPr lang="en-US" altLang="zh-CN" sz="2400" dirty="0" smtClean="0"/>
              <a:t>  </a:t>
            </a:r>
            <a:r>
              <a:rPr lang="zh-CN" altLang="en-US" sz="2400" dirty="0" smtClean="0"/>
              <a:t>耗尽，</a:t>
            </a:r>
            <a:r>
              <a:rPr lang="en-US" altLang="zh-CN" sz="2400" dirty="0" smtClean="0"/>
              <a:t>Pod</a:t>
            </a:r>
            <a:r>
              <a:rPr lang="zh-CN" altLang="en-US" sz="2400" dirty="0" smtClean="0"/>
              <a:t>被杀死。</a:t>
            </a: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400" dirty="0"/>
          </a:p>
          <a:p>
            <a:pPr marL="228600" indent="-228600">
              <a:lnSpc>
                <a:spcPct val="90000"/>
              </a:lnSpc>
              <a:spcBef>
                <a:spcPts val="1000"/>
              </a:spcBef>
              <a:buFont typeface="Arial" panose="020B0604020202020204" pitchFamily="34" charset="0"/>
              <a:buChar char="•"/>
              <a:defRPr/>
            </a:pPr>
            <a:endParaRPr lang="en-US" altLang="zh-CN" sz="2400" dirty="0" smtClean="0"/>
          </a:p>
        </p:txBody>
      </p:sp>
      <p:pic>
        <p:nvPicPr>
          <p:cNvPr id="7" name="图片 6"/>
          <p:cNvPicPr>
            <a:picLocks noChangeAspect="1"/>
          </p:cNvPicPr>
          <p:nvPr/>
        </p:nvPicPr>
        <p:blipFill>
          <a:blip r:embed="rId3"/>
          <a:stretch>
            <a:fillRect/>
          </a:stretch>
        </p:blipFill>
        <p:spPr>
          <a:xfrm>
            <a:off x="8290095" y="1651704"/>
            <a:ext cx="3546096" cy="3434506"/>
          </a:xfrm>
          <a:prstGeom prst="rect">
            <a:avLst/>
          </a:prstGeom>
        </p:spPr>
      </p:pic>
    </p:spTree>
    <p:extLst>
      <p:ext uri="{BB962C8B-B14F-4D97-AF65-F5344CB8AC3E}">
        <p14:creationId xmlns:p14="http://schemas.microsoft.com/office/powerpoint/2010/main" val="221452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Probe</a:t>
            </a:r>
            <a:r>
              <a:rPr lang="zh-CN" altLang="en-US" sz="2800" b="1" dirty="0" smtClean="0"/>
              <a:t>的种类及作用</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smtClean="0"/>
              <a:t>1.LivenessProbe</a:t>
            </a:r>
            <a:endParaRPr lang="en-US" altLang="zh-CN" sz="2000" dirty="0"/>
          </a:p>
          <a:p>
            <a:pPr>
              <a:lnSpc>
                <a:spcPct val="90000"/>
              </a:lnSpc>
              <a:spcBef>
                <a:spcPts val="1000"/>
              </a:spcBef>
              <a:defRPr/>
            </a:pPr>
            <a:r>
              <a:rPr lang="zh-CN" altLang="en-US" sz="2000" dirty="0" smtClean="0"/>
              <a:t>       指示</a:t>
            </a:r>
            <a:r>
              <a:rPr lang="zh-CN" altLang="en-US" sz="2000" dirty="0"/>
              <a:t>容器是否正在运行，如果探测</a:t>
            </a:r>
            <a:r>
              <a:rPr lang="zh-CN" altLang="en-US" sz="2000" dirty="0" smtClean="0"/>
              <a:t>失败，</a:t>
            </a:r>
            <a:r>
              <a:rPr lang="en-US" altLang="zh-CN" sz="2000" dirty="0" err="1" smtClean="0"/>
              <a:t>kubelet</a:t>
            </a:r>
            <a:r>
              <a:rPr lang="zh-CN" altLang="en-US" sz="2000" dirty="0"/>
              <a:t>会杀死容器</a:t>
            </a:r>
            <a:r>
              <a:rPr lang="zh-CN" altLang="en-US" sz="2000" dirty="0" smtClean="0"/>
              <a:t>，</a:t>
            </a:r>
            <a:endParaRPr lang="en-US" altLang="zh-CN" sz="2000" dirty="0" smtClean="0"/>
          </a:p>
          <a:p>
            <a:pPr>
              <a:lnSpc>
                <a:spcPct val="90000"/>
              </a:lnSpc>
              <a:spcBef>
                <a:spcPts val="1000"/>
              </a:spcBef>
              <a:defRPr/>
            </a:pPr>
            <a:r>
              <a:rPr lang="zh-CN" altLang="en-US" sz="2000" dirty="0" smtClean="0"/>
              <a:t>并</a:t>
            </a:r>
            <a:r>
              <a:rPr lang="zh-CN" altLang="en-US" sz="2000" dirty="0"/>
              <a:t>根据重启策略决定未来，</a:t>
            </a:r>
            <a:r>
              <a:rPr lang="zh-CN" altLang="en-US" sz="2000" dirty="0" smtClean="0"/>
              <a:t>缺省</a:t>
            </a:r>
            <a:r>
              <a:rPr lang="zh-CN" altLang="en-US" sz="2000" dirty="0"/>
              <a:t>状态</a:t>
            </a:r>
            <a:r>
              <a:rPr lang="en-US" altLang="zh-CN" sz="2000" dirty="0"/>
              <a:t>Success</a:t>
            </a:r>
            <a:r>
              <a:rPr lang="zh-CN" altLang="en-US" sz="2000" dirty="0" smtClean="0"/>
              <a:t>。</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如果</a:t>
            </a:r>
            <a:r>
              <a:rPr lang="zh-CN" altLang="en-US" sz="2000" dirty="0"/>
              <a:t>容器</a:t>
            </a:r>
            <a:r>
              <a:rPr lang="zh-CN" altLang="en-US" sz="2000" dirty="0" smtClean="0"/>
              <a:t>中进程在</a:t>
            </a:r>
            <a:r>
              <a:rPr lang="zh-CN" altLang="en-US" sz="2000" dirty="0"/>
              <a:t>异常时可以自行崩溃，不一定需要</a:t>
            </a:r>
            <a:r>
              <a:rPr lang="en-US" altLang="zh-CN" sz="2000" dirty="0" err="1" smtClean="0"/>
              <a:t>livenessp</a:t>
            </a:r>
            <a:r>
              <a:rPr lang="zh-CN" altLang="en-US" sz="2000" dirty="0" smtClean="0"/>
              <a:t>，</a:t>
            </a:r>
            <a:endParaRPr lang="en-US" altLang="zh-CN" sz="2000" dirty="0" smtClean="0"/>
          </a:p>
          <a:p>
            <a:pPr>
              <a:lnSpc>
                <a:spcPct val="90000"/>
              </a:lnSpc>
              <a:spcBef>
                <a:spcPts val="1000"/>
              </a:spcBef>
              <a:defRPr/>
            </a:pPr>
            <a:r>
              <a:rPr lang="en-US" altLang="zh-CN" sz="2000" dirty="0"/>
              <a:t> </a:t>
            </a:r>
            <a:r>
              <a:rPr lang="en-US" altLang="zh-CN" sz="2000" dirty="0" err="1" smtClean="0"/>
              <a:t>kubelet</a:t>
            </a:r>
            <a:r>
              <a:rPr lang="zh-CN" altLang="en-US" sz="2000" dirty="0"/>
              <a:t>会</a:t>
            </a:r>
            <a:r>
              <a:rPr lang="zh-CN" altLang="en-US" sz="2000" dirty="0" smtClean="0"/>
              <a:t>根据</a:t>
            </a:r>
            <a:r>
              <a:rPr lang="en-US" altLang="zh-CN" sz="2000" dirty="0" smtClean="0"/>
              <a:t>Pod</a:t>
            </a:r>
            <a:r>
              <a:rPr lang="zh-CN" altLang="en-US" sz="2000" dirty="0" smtClean="0"/>
              <a:t>重启策略操作容器。</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如果你希望容器探测失败时重启，那么指定</a:t>
            </a:r>
            <a:r>
              <a:rPr lang="en-US" altLang="zh-CN" sz="2000" dirty="0" err="1" smtClean="0"/>
              <a:t>lp</a:t>
            </a:r>
            <a:r>
              <a:rPr lang="zh-CN" altLang="en-US" sz="2000" dirty="0" smtClean="0"/>
              <a:t>，并把重启策略</a:t>
            </a:r>
            <a:endParaRPr lang="en-US" altLang="zh-CN" sz="2000" dirty="0" smtClean="0"/>
          </a:p>
          <a:p>
            <a:pPr>
              <a:lnSpc>
                <a:spcPct val="90000"/>
              </a:lnSpc>
              <a:spcBef>
                <a:spcPts val="1000"/>
              </a:spcBef>
              <a:defRPr/>
            </a:pPr>
            <a:r>
              <a:rPr lang="en-US" altLang="zh-CN" sz="2000" dirty="0"/>
              <a:t> </a:t>
            </a:r>
            <a:r>
              <a:rPr lang="zh-CN" altLang="en-US" sz="2000" dirty="0" smtClean="0"/>
              <a:t>制定为</a:t>
            </a:r>
            <a:r>
              <a:rPr lang="en-US" altLang="zh-CN" sz="2000" dirty="0" smtClean="0"/>
              <a:t>Always</a:t>
            </a:r>
            <a:r>
              <a:rPr lang="zh-CN" altLang="en-US" sz="2000" dirty="0" smtClean="0"/>
              <a:t>或者</a:t>
            </a:r>
            <a:r>
              <a:rPr lang="en-US" altLang="zh-CN" sz="2000" dirty="0" err="1" smtClean="0"/>
              <a:t>OnFailure</a:t>
            </a:r>
            <a:r>
              <a:rPr lang="zh-CN" altLang="en-US" sz="2000" dirty="0" smtClean="0"/>
              <a:t>。</a:t>
            </a:r>
            <a:endParaRPr lang="en-US" altLang="zh-CN" sz="2000" dirty="0" smtClean="0"/>
          </a:p>
          <a:p>
            <a:pPr>
              <a:lnSpc>
                <a:spcPct val="90000"/>
              </a:lnSpc>
              <a:spcBef>
                <a:spcPts val="1000"/>
              </a:spcBef>
              <a:defRPr/>
            </a:pPr>
            <a:r>
              <a:rPr lang="en-US" altLang="zh-CN" sz="2000" dirty="0"/>
              <a:t> </a:t>
            </a:r>
            <a:r>
              <a:rPr lang="en-US" altLang="zh-CN" sz="2000" dirty="0" smtClean="0"/>
              <a:t>   </a:t>
            </a:r>
          </a:p>
          <a:p>
            <a:pPr>
              <a:lnSpc>
                <a:spcPct val="90000"/>
              </a:lnSpc>
              <a:spcBef>
                <a:spcPts val="1000"/>
              </a:spcBef>
              <a:defRPr/>
            </a:pPr>
            <a:endParaRPr lang="en-US" altLang="zh-CN" sz="2800" b="1" dirty="0" smtClean="0"/>
          </a:p>
        </p:txBody>
      </p:sp>
      <p:pic>
        <p:nvPicPr>
          <p:cNvPr id="4" name="图片 3"/>
          <p:cNvPicPr>
            <a:picLocks noChangeAspect="1"/>
          </p:cNvPicPr>
          <p:nvPr/>
        </p:nvPicPr>
        <p:blipFill>
          <a:blip r:embed="rId3"/>
          <a:stretch>
            <a:fillRect/>
          </a:stretch>
        </p:blipFill>
        <p:spPr>
          <a:xfrm>
            <a:off x="8057535" y="949845"/>
            <a:ext cx="3306999" cy="5696823"/>
          </a:xfrm>
          <a:prstGeom prst="rect">
            <a:avLst/>
          </a:prstGeom>
        </p:spPr>
      </p:pic>
    </p:spTree>
    <p:extLst>
      <p:ext uri="{BB962C8B-B14F-4D97-AF65-F5344CB8AC3E}">
        <p14:creationId xmlns:p14="http://schemas.microsoft.com/office/powerpoint/2010/main" val="2899109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Probe</a:t>
            </a:r>
            <a:r>
              <a:rPr lang="zh-CN" altLang="en-US" sz="2800" b="1" dirty="0" smtClean="0"/>
              <a:t>的种类及</a:t>
            </a:r>
            <a:r>
              <a:rPr lang="zh-CN" altLang="en-US" sz="2800" b="1" dirty="0" smtClean="0"/>
              <a:t>作用</a:t>
            </a:r>
            <a:endParaRPr lang="en-US" altLang="zh-CN" sz="2000" dirty="0" smtClean="0"/>
          </a:p>
          <a:p>
            <a:pPr marL="228600" indent="-228600">
              <a:lnSpc>
                <a:spcPct val="90000"/>
              </a:lnSpc>
              <a:spcBef>
                <a:spcPts val="1000"/>
              </a:spcBef>
              <a:buFont typeface="Arial" panose="020B0604020202020204" pitchFamily="34" charset="0"/>
              <a:buChar char="•"/>
              <a:defRPr/>
            </a:pPr>
            <a:r>
              <a:rPr lang="en-US" altLang="zh-CN" sz="2800" b="1" dirty="0" smtClean="0"/>
              <a:t>2.ReadinessProbe</a:t>
            </a:r>
          </a:p>
          <a:p>
            <a:pPr>
              <a:lnSpc>
                <a:spcPct val="90000"/>
              </a:lnSpc>
              <a:spcBef>
                <a:spcPts val="1000"/>
              </a:spcBef>
              <a:defRPr/>
            </a:pPr>
            <a:r>
              <a:rPr lang="en-US" altLang="zh-CN" sz="2800" b="1" dirty="0" smtClean="0"/>
              <a:t>   </a:t>
            </a:r>
            <a:r>
              <a:rPr lang="en-US" altLang="zh-CN" sz="2800" b="1" dirty="0" smtClean="0"/>
              <a:t>  </a:t>
            </a:r>
            <a:r>
              <a:rPr lang="zh-CN" altLang="en-US" sz="2000" dirty="0" smtClean="0"/>
              <a:t>指示</a:t>
            </a:r>
            <a:r>
              <a:rPr lang="zh-CN" altLang="en-US" sz="2000" dirty="0" smtClean="0"/>
              <a:t>容器是否</a:t>
            </a:r>
            <a:r>
              <a:rPr lang="en-US" altLang="zh-CN" sz="2000" dirty="0" smtClean="0"/>
              <a:t>Ready</a:t>
            </a:r>
            <a:r>
              <a:rPr lang="zh-CN" altLang="en-US" sz="2000" dirty="0" smtClean="0"/>
              <a:t>，如果探测失败，</a:t>
            </a:r>
            <a:r>
              <a:rPr lang="en-US" altLang="zh-CN" sz="2000" dirty="0" smtClean="0"/>
              <a:t>Endpoint Controller</a:t>
            </a:r>
            <a:r>
              <a:rPr lang="zh-CN" altLang="en-US" sz="2000" dirty="0" smtClean="0"/>
              <a:t>会</a:t>
            </a:r>
            <a:endParaRPr lang="en-US" altLang="zh-CN" sz="2000" dirty="0" smtClean="0"/>
          </a:p>
          <a:p>
            <a:pPr>
              <a:lnSpc>
                <a:spcPct val="90000"/>
              </a:lnSpc>
              <a:spcBef>
                <a:spcPts val="1000"/>
              </a:spcBef>
              <a:defRPr/>
            </a:pPr>
            <a:r>
              <a:rPr lang="en-US" altLang="zh-CN" sz="2000" dirty="0"/>
              <a:t> </a:t>
            </a:r>
            <a:r>
              <a:rPr lang="zh-CN" altLang="en-US" sz="2000" dirty="0" smtClean="0"/>
              <a:t>把此</a:t>
            </a:r>
            <a:r>
              <a:rPr lang="en-US" altLang="zh-CN" sz="2000" dirty="0" smtClean="0"/>
              <a:t>pod</a:t>
            </a:r>
            <a:r>
              <a:rPr lang="zh-CN" altLang="en-US" sz="2000" dirty="0" smtClean="0"/>
              <a:t>从</a:t>
            </a:r>
            <a:r>
              <a:rPr lang="en-US" altLang="zh-CN" sz="2000" dirty="0" smtClean="0"/>
              <a:t>Endpoint</a:t>
            </a:r>
            <a:r>
              <a:rPr lang="zh-CN" altLang="en-US" sz="2000" dirty="0" smtClean="0"/>
              <a:t>列表中删除。缺省状态</a:t>
            </a:r>
            <a:r>
              <a:rPr lang="en-US" altLang="zh-CN" sz="2000" dirty="0" smtClean="0"/>
              <a:t>Success</a:t>
            </a:r>
            <a:r>
              <a:rPr lang="zh-CN" altLang="en-US" sz="2000" dirty="0" smtClean="0"/>
              <a:t>。</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当你需要确认容器</a:t>
            </a:r>
            <a:r>
              <a:rPr lang="en-US" altLang="zh-CN" sz="2000" dirty="0" smtClean="0"/>
              <a:t>ready</a:t>
            </a:r>
            <a:r>
              <a:rPr lang="zh-CN" altLang="en-US" sz="2000" dirty="0" smtClean="0"/>
              <a:t>时才接受流量请设置此探针。</a:t>
            </a:r>
            <a:endParaRPr lang="en-US" altLang="zh-CN" sz="2000" dirty="0" smtClean="0"/>
          </a:p>
          <a:p>
            <a:pPr>
              <a:lnSpc>
                <a:spcPct val="90000"/>
              </a:lnSpc>
              <a:spcBef>
                <a:spcPts val="1000"/>
              </a:spcBef>
              <a:defRPr/>
            </a:pPr>
            <a:r>
              <a:rPr lang="en-US" altLang="zh-CN" sz="2800" b="1" dirty="0" smtClean="0"/>
              <a:t>  3.StartupProbe</a:t>
            </a:r>
          </a:p>
          <a:p>
            <a:pPr>
              <a:lnSpc>
                <a:spcPct val="90000"/>
              </a:lnSpc>
              <a:spcBef>
                <a:spcPts val="1000"/>
              </a:spcBef>
              <a:defRPr/>
            </a:pPr>
            <a:r>
              <a:rPr lang="en-US" altLang="zh-CN" sz="2800" b="1" dirty="0" smtClean="0"/>
              <a:t>     </a:t>
            </a:r>
            <a:r>
              <a:rPr lang="zh-CN" altLang="en-US" sz="2000" dirty="0" smtClean="0"/>
              <a:t>指示</a:t>
            </a:r>
            <a:r>
              <a:rPr lang="zh-CN" altLang="en-US" sz="2000" dirty="0" smtClean="0"/>
              <a:t>容器是否已经启动，如果提供了</a:t>
            </a:r>
            <a:r>
              <a:rPr lang="en-US" altLang="zh-CN" sz="2000" dirty="0" smtClean="0"/>
              <a:t>startup probe</a:t>
            </a:r>
            <a:r>
              <a:rPr lang="zh-CN" altLang="en-US" sz="2000" dirty="0" smtClean="0"/>
              <a:t>，</a:t>
            </a:r>
            <a:r>
              <a:rPr lang="zh-CN" altLang="en-US" sz="2000" dirty="0" smtClean="0"/>
              <a:t>其他</a:t>
            </a:r>
            <a:endParaRPr lang="en-US" altLang="zh-CN" sz="2000" dirty="0" smtClean="0"/>
          </a:p>
          <a:p>
            <a:pPr>
              <a:lnSpc>
                <a:spcPct val="90000"/>
              </a:lnSpc>
              <a:spcBef>
                <a:spcPts val="1000"/>
              </a:spcBef>
              <a:defRPr/>
            </a:pPr>
            <a:r>
              <a:rPr lang="zh-CN" altLang="en-US" sz="2000" dirty="0" smtClean="0"/>
              <a:t>两个</a:t>
            </a:r>
            <a:r>
              <a:rPr lang="en-US" altLang="zh-CN" sz="2000" dirty="0" smtClean="0"/>
              <a:t>probe</a:t>
            </a:r>
            <a:r>
              <a:rPr lang="zh-CN" altLang="en-US" sz="2000" dirty="0" smtClean="0"/>
              <a:t>会被禁用直到此探针成功为止。如果此探针探测</a:t>
            </a:r>
            <a:r>
              <a:rPr lang="zh-CN" altLang="en-US" sz="2000" dirty="0" smtClean="0"/>
              <a:t>失</a:t>
            </a:r>
            <a:endParaRPr lang="en-US" altLang="zh-CN" sz="2000" dirty="0" smtClean="0"/>
          </a:p>
          <a:p>
            <a:pPr>
              <a:lnSpc>
                <a:spcPct val="90000"/>
              </a:lnSpc>
              <a:spcBef>
                <a:spcPts val="1000"/>
              </a:spcBef>
              <a:defRPr/>
            </a:pPr>
            <a:r>
              <a:rPr lang="zh-CN" altLang="en-US" sz="2000" dirty="0" smtClean="0"/>
              <a:t>败，</a:t>
            </a:r>
            <a:r>
              <a:rPr lang="en-US" altLang="zh-CN" sz="2000" dirty="0" err="1" smtClean="0"/>
              <a:t>kubelet</a:t>
            </a:r>
            <a:r>
              <a:rPr lang="zh-CN" altLang="en-US" sz="2000" dirty="0" smtClean="0"/>
              <a:t>将杀死容器，容器根据重启策略进行重启，缺省</a:t>
            </a:r>
            <a:r>
              <a:rPr lang="zh-CN" altLang="en-US" sz="2000" dirty="0" smtClean="0"/>
              <a:t>状</a:t>
            </a:r>
            <a:endParaRPr lang="en-US" altLang="zh-CN" sz="2000" dirty="0" smtClean="0"/>
          </a:p>
          <a:p>
            <a:pPr>
              <a:lnSpc>
                <a:spcPct val="90000"/>
              </a:lnSpc>
              <a:spcBef>
                <a:spcPts val="1000"/>
              </a:spcBef>
              <a:defRPr/>
            </a:pPr>
            <a:r>
              <a:rPr lang="zh-CN" altLang="en-US" sz="2000" dirty="0" smtClean="0"/>
              <a:t>态</a:t>
            </a:r>
            <a:r>
              <a:rPr lang="en-US" altLang="zh-CN" sz="2000" dirty="0" smtClean="0"/>
              <a:t>Success</a:t>
            </a:r>
            <a:r>
              <a:rPr lang="zh-CN" altLang="en-US" sz="2000" dirty="0" smtClean="0"/>
              <a:t>。</a:t>
            </a:r>
            <a:endParaRPr lang="en-US" altLang="zh-CN" sz="2000" dirty="0" smtClean="0"/>
          </a:p>
          <a:p>
            <a:pPr>
              <a:lnSpc>
                <a:spcPct val="90000"/>
              </a:lnSpc>
              <a:spcBef>
                <a:spcPts val="1000"/>
              </a:spcBef>
              <a:defRPr/>
            </a:pPr>
            <a:r>
              <a:rPr lang="en-US" altLang="zh-CN" sz="2000" dirty="0" smtClean="0"/>
              <a:t>       </a:t>
            </a:r>
            <a:r>
              <a:rPr lang="zh-CN" altLang="en-US" sz="2000" dirty="0"/>
              <a:t>当</a:t>
            </a:r>
            <a:r>
              <a:rPr lang="zh-CN" altLang="en-US" sz="2000" dirty="0" smtClean="0"/>
              <a:t>你的容器启动时间较长时的，可使用此探针。</a:t>
            </a:r>
            <a:endParaRPr lang="en-US" altLang="zh-CN" sz="2000" dirty="0" smtClean="0"/>
          </a:p>
          <a:p>
            <a:pPr>
              <a:lnSpc>
                <a:spcPct val="90000"/>
              </a:lnSpc>
              <a:spcBef>
                <a:spcPts val="1000"/>
              </a:spcBef>
              <a:defRPr/>
            </a:pPr>
            <a:r>
              <a:rPr lang="en-US" altLang="zh-CN" sz="2000" dirty="0"/>
              <a:t> </a:t>
            </a:r>
            <a:r>
              <a:rPr lang="en-US" altLang="zh-CN" sz="2000" dirty="0" smtClean="0"/>
              <a:t>   </a:t>
            </a:r>
          </a:p>
          <a:p>
            <a:pPr>
              <a:lnSpc>
                <a:spcPct val="90000"/>
              </a:lnSpc>
              <a:spcBef>
                <a:spcPts val="1000"/>
              </a:spcBef>
              <a:defRPr/>
            </a:pPr>
            <a:endParaRPr lang="en-US" altLang="zh-CN" sz="2800" b="1" dirty="0" smtClean="0"/>
          </a:p>
        </p:txBody>
      </p:sp>
      <p:pic>
        <p:nvPicPr>
          <p:cNvPr id="6" name="图片 5"/>
          <p:cNvPicPr>
            <a:picLocks noChangeAspect="1"/>
          </p:cNvPicPr>
          <p:nvPr/>
        </p:nvPicPr>
        <p:blipFill>
          <a:blip r:embed="rId3"/>
          <a:stretch>
            <a:fillRect/>
          </a:stretch>
        </p:blipFill>
        <p:spPr>
          <a:xfrm>
            <a:off x="7660495" y="1584161"/>
            <a:ext cx="3421160" cy="1710581"/>
          </a:xfrm>
          <a:prstGeom prst="rect">
            <a:avLst/>
          </a:prstGeom>
        </p:spPr>
      </p:pic>
      <p:pic>
        <p:nvPicPr>
          <p:cNvPr id="7" name="图片 6"/>
          <p:cNvPicPr>
            <a:picLocks noChangeAspect="1"/>
          </p:cNvPicPr>
          <p:nvPr/>
        </p:nvPicPr>
        <p:blipFill>
          <a:blip r:embed="rId4"/>
          <a:stretch>
            <a:fillRect/>
          </a:stretch>
        </p:blipFill>
        <p:spPr>
          <a:xfrm>
            <a:off x="7747305" y="3945950"/>
            <a:ext cx="3334350" cy="2158467"/>
          </a:xfrm>
          <a:prstGeom prst="rect">
            <a:avLst/>
          </a:prstGeom>
        </p:spPr>
      </p:pic>
    </p:spTree>
    <p:extLst>
      <p:ext uri="{BB962C8B-B14F-4D97-AF65-F5344CB8AC3E}">
        <p14:creationId xmlns:p14="http://schemas.microsoft.com/office/powerpoint/2010/main" val="3015136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Probe</a:t>
            </a:r>
            <a:r>
              <a:rPr lang="zh-CN" altLang="en-US" sz="2800" b="1" dirty="0" smtClean="0"/>
              <a:t>的处理方式</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smtClean="0"/>
              <a:t>1.ExecAction</a:t>
            </a:r>
          </a:p>
          <a:p>
            <a:pPr>
              <a:lnSpc>
                <a:spcPct val="90000"/>
              </a:lnSpc>
              <a:spcBef>
                <a:spcPts val="1000"/>
              </a:spcBef>
              <a:defRPr/>
            </a:pPr>
            <a:r>
              <a:rPr lang="zh-CN" altLang="en-US" sz="2400" b="1" dirty="0" smtClean="0"/>
              <a:t>    </a:t>
            </a:r>
            <a:r>
              <a:rPr lang="zh-CN" altLang="en-US" sz="2400" dirty="0" smtClean="0"/>
              <a:t>容器内执行命令，返回</a:t>
            </a:r>
            <a:r>
              <a:rPr lang="en-US" altLang="zh-CN" sz="2400" dirty="0" smtClean="0"/>
              <a:t>0</a:t>
            </a:r>
            <a:r>
              <a:rPr lang="zh-CN" altLang="en-US" sz="2400" dirty="0" smtClean="0"/>
              <a:t>为</a:t>
            </a:r>
            <a:r>
              <a:rPr lang="en-US" altLang="zh-CN" sz="2400" dirty="0" smtClean="0"/>
              <a:t>Success</a:t>
            </a:r>
            <a:r>
              <a:rPr lang="zh-CN" altLang="en-US" sz="2400" dirty="0" smtClean="0"/>
              <a:t>。</a:t>
            </a:r>
            <a:endParaRPr lang="en-US" altLang="zh-CN" sz="2400" dirty="0" smtClean="0"/>
          </a:p>
          <a:p>
            <a:pPr marL="228600" indent="-228600">
              <a:lnSpc>
                <a:spcPct val="90000"/>
              </a:lnSpc>
              <a:spcBef>
                <a:spcPts val="1000"/>
              </a:spcBef>
              <a:buFont typeface="Arial" panose="020B0604020202020204" pitchFamily="34" charset="0"/>
              <a:buChar char="•"/>
              <a:defRPr/>
            </a:pPr>
            <a:r>
              <a:rPr lang="en-US" altLang="zh-CN" sz="2800" b="1" dirty="0" smtClean="0"/>
              <a:t>2.TcpSocketAction</a:t>
            </a:r>
          </a:p>
          <a:p>
            <a:pPr>
              <a:lnSpc>
                <a:spcPct val="90000"/>
              </a:lnSpc>
              <a:spcBef>
                <a:spcPts val="1000"/>
              </a:spcBef>
              <a:defRPr/>
            </a:pPr>
            <a:r>
              <a:rPr lang="zh-CN" altLang="en-US" sz="2800" b="1" dirty="0"/>
              <a:t> </a:t>
            </a:r>
            <a:r>
              <a:rPr lang="zh-CN" altLang="en-US" sz="2800" b="1" dirty="0" smtClean="0"/>
              <a:t>   </a:t>
            </a:r>
            <a:r>
              <a:rPr lang="zh-CN" altLang="en-US" sz="2400" dirty="0" smtClean="0"/>
              <a:t>对</a:t>
            </a:r>
            <a:r>
              <a:rPr lang="zh-CN" altLang="en-US" sz="2400" dirty="0" smtClean="0"/>
              <a:t>容器</a:t>
            </a:r>
            <a:r>
              <a:rPr lang="en-US" altLang="zh-CN" sz="2400" dirty="0" smtClean="0"/>
              <a:t>IP</a:t>
            </a:r>
            <a:r>
              <a:rPr lang="zh-CN" altLang="en-US" sz="2400" dirty="0" smtClean="0"/>
              <a:t>指定端口进行</a:t>
            </a:r>
            <a:r>
              <a:rPr lang="en-US" altLang="zh-CN" sz="2400" dirty="0" err="1" smtClean="0"/>
              <a:t>Tcp</a:t>
            </a:r>
            <a:r>
              <a:rPr lang="zh-CN" altLang="en-US" sz="2400" dirty="0" smtClean="0"/>
              <a:t>检查，端口存在即为</a:t>
            </a:r>
            <a:r>
              <a:rPr lang="en-US" altLang="zh-CN" sz="2400" dirty="0" smtClean="0"/>
              <a:t>Success</a:t>
            </a:r>
            <a:r>
              <a:rPr lang="zh-CN" altLang="en-US" sz="2400" dirty="0" smtClean="0"/>
              <a:t>。</a:t>
            </a:r>
            <a:endParaRPr lang="en-US" altLang="zh-CN" sz="2400" dirty="0" smtClean="0"/>
          </a:p>
          <a:p>
            <a:pPr marL="228600" indent="-228600">
              <a:lnSpc>
                <a:spcPct val="90000"/>
              </a:lnSpc>
              <a:spcBef>
                <a:spcPts val="1000"/>
              </a:spcBef>
              <a:buFont typeface="Arial" panose="020B0604020202020204" pitchFamily="34" charset="0"/>
              <a:buChar char="•"/>
              <a:defRPr/>
            </a:pPr>
            <a:r>
              <a:rPr lang="en-US" altLang="zh-CN" sz="2800" b="1" dirty="0" smtClean="0"/>
              <a:t>3.HttpGetAction</a:t>
            </a:r>
          </a:p>
          <a:p>
            <a:pPr>
              <a:lnSpc>
                <a:spcPct val="90000"/>
              </a:lnSpc>
              <a:spcBef>
                <a:spcPts val="1000"/>
              </a:spcBef>
              <a:defRPr/>
            </a:pPr>
            <a:r>
              <a:rPr lang="en-US" altLang="zh-CN" sz="2800" b="1" dirty="0" smtClean="0"/>
              <a:t>    </a:t>
            </a:r>
            <a:r>
              <a:rPr lang="zh-CN" altLang="en-US" sz="2400" dirty="0" smtClean="0"/>
              <a:t>对容器</a:t>
            </a:r>
            <a:r>
              <a:rPr lang="en-US" altLang="zh-CN" sz="2400" dirty="0" smtClean="0"/>
              <a:t>IP</a:t>
            </a:r>
            <a:r>
              <a:rPr lang="zh-CN" altLang="en-US" sz="2400" dirty="0" smtClean="0"/>
              <a:t>上指定端口和地址执行</a:t>
            </a:r>
            <a:r>
              <a:rPr lang="en-US" altLang="zh-CN" sz="2400" dirty="0" err="1" smtClean="0"/>
              <a:t>HttpGet</a:t>
            </a:r>
            <a:r>
              <a:rPr lang="zh-CN" altLang="en-US" sz="2400" dirty="0" smtClean="0"/>
              <a:t>请求，返回码大于等</a:t>
            </a:r>
            <a:r>
              <a:rPr lang="en-US" altLang="zh-CN" sz="2400" dirty="0" smtClean="0"/>
              <a:t>200</a:t>
            </a:r>
            <a:r>
              <a:rPr lang="zh-CN" altLang="en-US" sz="2400" dirty="0" smtClean="0"/>
              <a:t>小于</a:t>
            </a:r>
            <a:r>
              <a:rPr lang="en-US" altLang="zh-CN" sz="2400" dirty="0" smtClean="0"/>
              <a:t>400</a:t>
            </a:r>
            <a:r>
              <a:rPr lang="zh-CN" altLang="en-US" sz="2400" dirty="0" smtClean="0"/>
              <a:t>诊断成功。</a:t>
            </a:r>
            <a:endParaRPr lang="en-US" altLang="zh-CN" sz="2400" dirty="0" smtClean="0"/>
          </a:p>
          <a:p>
            <a:pPr>
              <a:lnSpc>
                <a:spcPct val="90000"/>
              </a:lnSpc>
              <a:spcBef>
                <a:spcPts val="1000"/>
              </a:spcBef>
              <a:defRPr/>
            </a:pPr>
            <a:r>
              <a:rPr lang="en-US" altLang="zh-CN" sz="2000" dirty="0"/>
              <a:t> </a:t>
            </a:r>
            <a:r>
              <a:rPr lang="en-US" altLang="zh-CN" sz="2000" dirty="0" smtClean="0"/>
              <a:t>   </a:t>
            </a:r>
          </a:p>
          <a:p>
            <a:pPr>
              <a:lnSpc>
                <a:spcPct val="90000"/>
              </a:lnSpc>
              <a:spcBef>
                <a:spcPts val="1000"/>
              </a:spcBef>
              <a:defRPr/>
            </a:pPr>
            <a:endParaRPr lang="en-US" altLang="zh-CN" sz="2800" b="1" dirty="0" smtClean="0"/>
          </a:p>
        </p:txBody>
      </p:sp>
    </p:spTree>
    <p:extLst>
      <p:ext uri="{BB962C8B-B14F-4D97-AF65-F5344CB8AC3E}">
        <p14:creationId xmlns:p14="http://schemas.microsoft.com/office/powerpoint/2010/main" val="43532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Probe</a:t>
            </a:r>
            <a:r>
              <a:rPr lang="en-US" altLang="zh-CN" sz="2800" b="1" dirty="0" err="1" smtClean="0"/>
              <a:t>Manager</a:t>
            </a:r>
            <a:endParaRPr lang="en-US" altLang="zh-CN" sz="2800" b="1" dirty="0"/>
          </a:p>
          <a:p>
            <a:pPr marL="228600" indent="-228600">
              <a:lnSpc>
                <a:spcPct val="90000"/>
              </a:lnSpc>
              <a:spcBef>
                <a:spcPts val="1000"/>
              </a:spcBef>
              <a:buFont typeface="Arial" panose="020B0604020202020204" pitchFamily="34" charset="0"/>
              <a:buChar char="•"/>
              <a:defRPr/>
            </a:pPr>
            <a:r>
              <a:rPr lang="zh-CN" altLang="en-US" sz="2000" b="1" dirty="0" smtClean="0"/>
              <a:t>负责</a:t>
            </a:r>
            <a:r>
              <a:rPr lang="en-US" altLang="zh-CN" sz="2000" b="1" dirty="0" smtClean="0"/>
              <a:t>Probe</a:t>
            </a:r>
            <a:r>
              <a:rPr lang="zh-CN" altLang="en-US" sz="2000" b="1" dirty="0" smtClean="0"/>
              <a:t>的探测工作，针对</a:t>
            </a:r>
            <a:r>
              <a:rPr lang="en-US" altLang="zh-CN" sz="2000" b="1" dirty="0" smtClean="0"/>
              <a:t>pod</a:t>
            </a:r>
            <a:r>
              <a:rPr lang="zh-CN" altLang="en-US" sz="2000" b="1" dirty="0" smtClean="0"/>
              <a:t>内所每个</a:t>
            </a:r>
            <a:r>
              <a:rPr lang="en-US" altLang="zh-CN" sz="2000" b="1" dirty="0" smtClean="0"/>
              <a:t>container</a:t>
            </a:r>
            <a:r>
              <a:rPr lang="zh-CN" altLang="en-US" sz="2000" b="1" dirty="0" smtClean="0"/>
              <a:t>的每个</a:t>
            </a:r>
            <a:r>
              <a:rPr lang="en-US" altLang="zh-CN" sz="2000" b="1" dirty="0" smtClean="0"/>
              <a:t>probe</a:t>
            </a:r>
            <a:r>
              <a:rPr lang="zh-CN" altLang="en-US" sz="2000" b="1" dirty="0" smtClean="0"/>
              <a:t>创建一个协程定时检查，上报状态。</a:t>
            </a:r>
            <a:endParaRPr lang="en-US" altLang="zh-CN" sz="2000" b="1" dirty="0" smtClean="0"/>
          </a:p>
          <a:p>
            <a:pPr marL="228600" indent="-228600">
              <a:lnSpc>
                <a:spcPct val="90000"/>
              </a:lnSpc>
              <a:spcBef>
                <a:spcPts val="1000"/>
              </a:spcBef>
              <a:buFont typeface="Arial" panose="020B0604020202020204" pitchFamily="34" charset="0"/>
              <a:buChar char="•"/>
              <a:defRPr/>
            </a:pPr>
            <a:r>
              <a:rPr lang="en-US" altLang="zh-CN" sz="2000" b="1" dirty="0" smtClean="0"/>
              <a:t>Liveness probe</a:t>
            </a:r>
            <a:r>
              <a:rPr lang="zh-CN" altLang="en-US" sz="2000" b="1" dirty="0" smtClean="0"/>
              <a:t>上报给</a:t>
            </a:r>
            <a:r>
              <a:rPr lang="en-US" altLang="zh-CN" sz="2000" b="1" dirty="0" err="1" smtClean="0"/>
              <a:t>resultmanager</a:t>
            </a:r>
            <a:r>
              <a:rPr lang="zh-CN" altLang="en-US" sz="2000" b="1" dirty="0" smtClean="0"/>
              <a:t>交给</a:t>
            </a:r>
            <a:r>
              <a:rPr lang="en-US" altLang="zh-CN" sz="2000" b="1" dirty="0" err="1" smtClean="0"/>
              <a:t>kubelet</a:t>
            </a:r>
            <a:r>
              <a:rPr lang="zh-CN" altLang="en-US" sz="2000" b="1" dirty="0" smtClean="0"/>
              <a:t>处理。</a:t>
            </a:r>
            <a:endParaRPr lang="en-US" altLang="zh-CN" sz="2000" b="1" dirty="0" smtClean="0"/>
          </a:p>
          <a:p>
            <a:pPr marL="228600" indent="-228600">
              <a:lnSpc>
                <a:spcPct val="90000"/>
              </a:lnSpc>
              <a:spcBef>
                <a:spcPts val="1000"/>
              </a:spcBef>
              <a:buFont typeface="Arial" panose="020B0604020202020204" pitchFamily="34" charset="0"/>
              <a:buChar char="•"/>
              <a:defRPr/>
            </a:pPr>
            <a:r>
              <a:rPr lang="en-US" altLang="zh-CN" sz="2000" b="1" dirty="0" smtClean="0"/>
              <a:t>Startup probe</a:t>
            </a:r>
            <a:r>
              <a:rPr lang="zh-CN" altLang="en-US" sz="2000" b="1" dirty="0" smtClean="0"/>
              <a:t>和</a:t>
            </a:r>
            <a:r>
              <a:rPr lang="en-US" altLang="zh-CN" sz="2000" b="1" dirty="0" err="1" smtClean="0"/>
              <a:t>readinessprobe</a:t>
            </a:r>
            <a:r>
              <a:rPr lang="zh-CN" altLang="en-US" sz="2000" b="1" dirty="0" smtClean="0"/>
              <a:t>上报给</a:t>
            </a:r>
            <a:r>
              <a:rPr lang="en-US" altLang="zh-CN" sz="2000" b="1" dirty="0" err="1" smtClean="0"/>
              <a:t>statusManger</a:t>
            </a:r>
            <a:r>
              <a:rPr lang="zh-CN" altLang="en-US" sz="2000" b="1" dirty="0" smtClean="0"/>
              <a:t>，由</a:t>
            </a:r>
            <a:r>
              <a:rPr lang="en-US" altLang="zh-CN" sz="2000" b="1" dirty="0" err="1" smtClean="0"/>
              <a:t>statusManager</a:t>
            </a:r>
            <a:r>
              <a:rPr lang="zh-CN" altLang="en-US" sz="2000" b="1" dirty="0" smtClean="0"/>
              <a:t>上报给</a:t>
            </a:r>
            <a:r>
              <a:rPr lang="en-US" altLang="zh-CN" sz="2000" b="1" dirty="0" err="1" smtClean="0"/>
              <a:t>Apiserver</a:t>
            </a:r>
            <a:endParaRPr lang="en-US" altLang="zh-CN" sz="2800" b="1" dirty="0" smtClean="0"/>
          </a:p>
        </p:txBody>
      </p:sp>
      <p:pic>
        <p:nvPicPr>
          <p:cNvPr id="3076" name="Picture 4" descr="https://qiankunli.github.io/public/upload/kubernetes/kubelet_probe_manag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9" y="2592841"/>
            <a:ext cx="11844100" cy="359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578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err="1" smtClean="0"/>
              <a:t>StatusManager</a:t>
            </a:r>
            <a:endParaRPr lang="en-US" altLang="zh-CN" sz="2800" b="1" dirty="0" smtClean="0"/>
          </a:p>
          <a:p>
            <a:pPr marL="228600" indent="-228600">
              <a:lnSpc>
                <a:spcPct val="90000"/>
              </a:lnSpc>
              <a:spcBef>
                <a:spcPts val="1000"/>
              </a:spcBef>
              <a:buFont typeface="Arial" panose="020B0604020202020204" pitchFamily="34" charset="0"/>
              <a:buChar char="•"/>
              <a:defRPr/>
            </a:pPr>
            <a:r>
              <a:rPr lang="zh-CN" altLang="en-US" sz="2000" dirty="0" smtClean="0"/>
              <a:t>负责维护</a:t>
            </a:r>
            <a:r>
              <a:rPr lang="en-US" altLang="zh-CN" sz="2000" dirty="0" smtClean="0"/>
              <a:t>pod</a:t>
            </a:r>
            <a:r>
              <a:rPr lang="zh-CN" altLang="en-US" sz="2000" dirty="0" smtClean="0"/>
              <a:t>状态信息，并上报给</a:t>
            </a:r>
            <a:r>
              <a:rPr lang="en-US" altLang="zh-CN" sz="2000" dirty="0" err="1" smtClean="0"/>
              <a:t>apiserver</a:t>
            </a:r>
            <a:r>
              <a:rPr lang="zh-CN" altLang="en-US" sz="2000" dirty="0" smtClean="0"/>
              <a:t>。</a:t>
            </a:r>
            <a:endParaRPr lang="en-US" altLang="zh-CN" sz="2000" dirty="0" smtClean="0"/>
          </a:p>
          <a:p>
            <a:pPr marL="228600" indent="-228600">
              <a:lnSpc>
                <a:spcPct val="90000"/>
              </a:lnSpc>
              <a:spcBef>
                <a:spcPts val="1000"/>
              </a:spcBef>
              <a:buFont typeface="Arial" panose="020B0604020202020204" pitchFamily="34" charset="0"/>
              <a:buChar char="•"/>
              <a:defRPr/>
            </a:pPr>
            <a:r>
              <a:rPr lang="zh-CN" altLang="en-US" sz="2000" dirty="0" smtClean="0"/>
              <a:t>本身不负责监控</a:t>
            </a:r>
            <a:r>
              <a:rPr lang="en-US" altLang="zh-CN" sz="2000" dirty="0" smtClean="0"/>
              <a:t>pod</a:t>
            </a:r>
            <a:r>
              <a:rPr lang="zh-CN" altLang="en-US" sz="2000" dirty="0" smtClean="0"/>
              <a:t>状态变化，仅提供接口供其他组件调用。</a:t>
            </a:r>
            <a:endParaRPr lang="en-US" altLang="zh-CN" sz="2000" dirty="0" smtClean="0"/>
          </a:p>
          <a:p>
            <a:pPr>
              <a:lnSpc>
                <a:spcPct val="90000"/>
              </a:lnSpc>
              <a:spcBef>
                <a:spcPts val="1000"/>
              </a:spcBef>
              <a:defRPr/>
            </a:pPr>
            <a:endParaRPr lang="en-US" altLang="zh-CN" sz="2800" b="1" dirty="0" smtClean="0"/>
          </a:p>
        </p:txBody>
      </p:sp>
      <p:pic>
        <p:nvPicPr>
          <p:cNvPr id="4098" name="Picture 2" descr="https://qiankunli.github.io/public/upload/kubernetes/kubelet_status_manag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05" y="2501820"/>
            <a:ext cx="11235988" cy="342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380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244840" y="773022"/>
            <a:ext cx="11947160" cy="5836115"/>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PLEG(POD LIFECYCLE EVENT GENERATOR)</a:t>
            </a:r>
          </a:p>
          <a:p>
            <a:pPr marL="228600" indent="-228600">
              <a:lnSpc>
                <a:spcPct val="90000"/>
              </a:lnSpc>
              <a:spcBef>
                <a:spcPts val="1000"/>
              </a:spcBef>
              <a:buFont typeface="Arial" panose="020B0604020202020204" pitchFamily="34" charset="0"/>
              <a:buChar char="•"/>
              <a:defRPr/>
            </a:pPr>
            <a:r>
              <a:rPr lang="zh-CN" altLang="en-US" sz="2000" dirty="0" smtClean="0"/>
              <a:t>周期性地调用</a:t>
            </a:r>
            <a:r>
              <a:rPr lang="en-US" altLang="zh-CN" sz="2000" dirty="0" smtClean="0"/>
              <a:t>CRI</a:t>
            </a:r>
            <a:r>
              <a:rPr lang="zh-CN" altLang="en-US" sz="2000" dirty="0" smtClean="0"/>
              <a:t>轮询容器状态，生成最</a:t>
            </a:r>
            <a:endParaRPr lang="en-US" altLang="zh-CN" sz="2000" dirty="0" smtClean="0"/>
          </a:p>
          <a:p>
            <a:pPr>
              <a:lnSpc>
                <a:spcPct val="90000"/>
              </a:lnSpc>
              <a:spcBef>
                <a:spcPts val="1000"/>
              </a:spcBef>
              <a:defRPr/>
            </a:pPr>
            <a:r>
              <a:rPr lang="zh-CN" altLang="en-US" sz="2000" dirty="0" smtClean="0"/>
              <a:t>   新</a:t>
            </a:r>
            <a:r>
              <a:rPr lang="zh-CN" altLang="en-US" sz="2000" dirty="0"/>
              <a:t>的</a:t>
            </a:r>
            <a:r>
              <a:rPr lang="en-US" altLang="zh-CN" sz="2000" dirty="0" err="1"/>
              <a:t>PodStatus</a:t>
            </a:r>
            <a:r>
              <a:rPr lang="zh-CN" altLang="en-US" sz="2000" dirty="0"/>
              <a:t>与内存中</a:t>
            </a:r>
            <a:r>
              <a:rPr lang="en-US" altLang="zh-CN" sz="2000" dirty="0" err="1"/>
              <a:t>PodRecords</a:t>
            </a:r>
            <a:r>
              <a:rPr lang="zh-CN" altLang="en-US" sz="2000" dirty="0"/>
              <a:t>中的</a:t>
            </a:r>
            <a:endParaRPr lang="en-US" altLang="zh-CN" sz="2000" dirty="0"/>
          </a:p>
          <a:p>
            <a:pPr>
              <a:lnSpc>
                <a:spcPct val="90000"/>
              </a:lnSpc>
              <a:spcBef>
                <a:spcPts val="1000"/>
              </a:spcBef>
              <a:defRPr/>
            </a:pPr>
            <a:r>
              <a:rPr lang="en-US" altLang="zh-CN" sz="2000" dirty="0"/>
              <a:t>   </a:t>
            </a:r>
            <a:r>
              <a:rPr lang="en-US" altLang="zh-CN" sz="2000" dirty="0" err="1"/>
              <a:t>oldPodStatus</a:t>
            </a:r>
            <a:r>
              <a:rPr lang="zh-CN" altLang="en-US" sz="2000" dirty="0"/>
              <a:t>状态进行比对，生成</a:t>
            </a:r>
            <a:endParaRPr lang="en-US" altLang="zh-CN" sz="2000" dirty="0"/>
          </a:p>
          <a:p>
            <a:pPr>
              <a:lnSpc>
                <a:spcPct val="90000"/>
              </a:lnSpc>
              <a:spcBef>
                <a:spcPts val="1000"/>
              </a:spcBef>
              <a:defRPr/>
            </a:pPr>
            <a:r>
              <a:rPr lang="en-US" altLang="zh-CN" sz="2000" dirty="0"/>
              <a:t>   </a:t>
            </a:r>
            <a:r>
              <a:rPr lang="en-US" altLang="zh-CN" sz="2000" dirty="0" err="1"/>
              <a:t>PodLifeCycleEvents</a:t>
            </a:r>
            <a:r>
              <a:rPr lang="zh-CN" altLang="en-US" sz="2000" dirty="0"/>
              <a:t>给到</a:t>
            </a:r>
            <a:r>
              <a:rPr lang="en-US" altLang="zh-CN" sz="2000" dirty="0"/>
              <a:t>PLEG Channel</a:t>
            </a:r>
            <a:r>
              <a:rPr lang="zh-CN" altLang="en-US" sz="2000" dirty="0"/>
              <a:t>。</a:t>
            </a:r>
            <a:endParaRPr lang="en-US" altLang="zh-CN" sz="2000" dirty="0"/>
          </a:p>
          <a:p>
            <a:pPr marL="228600" indent="-228600">
              <a:lnSpc>
                <a:spcPct val="90000"/>
              </a:lnSpc>
              <a:spcBef>
                <a:spcPts val="1000"/>
              </a:spcBef>
              <a:buFont typeface="Arial" panose="020B0604020202020204" pitchFamily="34" charset="0"/>
              <a:buChar char="•"/>
              <a:defRPr/>
            </a:pPr>
            <a:r>
              <a:rPr lang="en-US" altLang="zh-CN" sz="2000" dirty="0" err="1" smtClean="0"/>
              <a:t>Kubelet</a:t>
            </a:r>
            <a:r>
              <a:rPr lang="zh-CN" altLang="en-US" sz="2000" dirty="0" smtClean="0"/>
              <a:t>在</a:t>
            </a:r>
            <a:r>
              <a:rPr lang="en-US" altLang="zh-CN" sz="2000" dirty="0" err="1" smtClean="0"/>
              <a:t>SyncLoop</a:t>
            </a:r>
            <a:r>
              <a:rPr lang="zh-CN" altLang="en-US" sz="2000" dirty="0" smtClean="0"/>
              <a:t>中获取到</a:t>
            </a:r>
            <a:r>
              <a:rPr lang="en-US" altLang="zh-CN" sz="2000" dirty="0" smtClean="0"/>
              <a:t>PLEG Channel</a:t>
            </a:r>
          </a:p>
          <a:p>
            <a:pPr>
              <a:lnSpc>
                <a:spcPct val="90000"/>
              </a:lnSpc>
              <a:spcBef>
                <a:spcPts val="1000"/>
              </a:spcBef>
              <a:defRPr/>
            </a:pPr>
            <a:r>
              <a:rPr lang="zh-CN" altLang="en-US" sz="2000" dirty="0" smtClean="0"/>
              <a:t>   中的</a:t>
            </a:r>
            <a:r>
              <a:rPr lang="en-US" altLang="zh-CN" sz="2000" dirty="0" smtClean="0"/>
              <a:t>Event</a:t>
            </a:r>
            <a:r>
              <a:rPr lang="zh-CN" altLang="en-US" sz="2000" dirty="0"/>
              <a:t>交</a:t>
            </a:r>
            <a:r>
              <a:rPr lang="zh-CN" altLang="en-US" sz="2000" dirty="0" smtClean="0"/>
              <a:t>由给对应的</a:t>
            </a:r>
            <a:r>
              <a:rPr lang="en-US" altLang="zh-CN" sz="2000" dirty="0" err="1" smtClean="0"/>
              <a:t>PodWorker</a:t>
            </a:r>
            <a:r>
              <a:rPr lang="zh-CN" altLang="en-US" sz="2000" dirty="0" smtClean="0"/>
              <a:t>执行</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具体的容器操作。</a:t>
            </a:r>
            <a:endParaRPr lang="en-US" altLang="zh-CN" sz="2000" dirty="0"/>
          </a:p>
          <a:p>
            <a:pPr marL="228600" indent="-228600">
              <a:lnSpc>
                <a:spcPct val="90000"/>
              </a:lnSpc>
              <a:spcBef>
                <a:spcPts val="1000"/>
              </a:spcBef>
              <a:buFont typeface="Arial" panose="020B0604020202020204" pitchFamily="34" charset="0"/>
              <a:buChar char="•"/>
              <a:defRPr/>
            </a:pPr>
            <a:endParaRPr lang="en-US" altLang="zh-CN" sz="2000" dirty="0" smtClean="0"/>
          </a:p>
          <a:p>
            <a:pPr marL="228600" indent="-228600">
              <a:lnSpc>
                <a:spcPct val="90000"/>
              </a:lnSpc>
              <a:spcBef>
                <a:spcPts val="1000"/>
              </a:spcBef>
              <a:buFont typeface="Arial" panose="020B0604020202020204" pitchFamily="34" charset="0"/>
              <a:buChar char="•"/>
              <a:defRPr/>
            </a:pPr>
            <a:endParaRPr lang="en-US" altLang="zh-CN" sz="2000" dirty="0"/>
          </a:p>
          <a:p>
            <a:pPr marL="228600" indent="-228600">
              <a:lnSpc>
                <a:spcPct val="90000"/>
              </a:lnSpc>
              <a:spcBef>
                <a:spcPts val="1000"/>
              </a:spcBef>
              <a:buFont typeface="Arial" panose="020B0604020202020204" pitchFamily="34" charset="0"/>
              <a:buChar char="•"/>
              <a:defRPr/>
            </a:pPr>
            <a:endParaRPr lang="en-US" altLang="zh-CN" sz="2000" dirty="0" smtClean="0"/>
          </a:p>
          <a:p>
            <a:pPr marL="228600" indent="-228600">
              <a:lnSpc>
                <a:spcPct val="90000"/>
              </a:lnSpc>
              <a:spcBef>
                <a:spcPts val="1000"/>
              </a:spcBef>
              <a:buFont typeface="Arial" panose="020B0604020202020204" pitchFamily="34" charset="0"/>
              <a:buChar char="•"/>
              <a:defRPr/>
            </a:pPr>
            <a:endParaRPr lang="en-US" altLang="zh-CN" sz="2000" dirty="0"/>
          </a:p>
          <a:p>
            <a:pPr marL="228600" indent="-228600">
              <a:lnSpc>
                <a:spcPct val="90000"/>
              </a:lnSpc>
              <a:spcBef>
                <a:spcPts val="1000"/>
              </a:spcBef>
              <a:buFont typeface="Arial" panose="020B0604020202020204" pitchFamily="34" charset="0"/>
              <a:buChar char="•"/>
              <a:defRPr/>
            </a:pPr>
            <a:endParaRPr lang="en-US" altLang="zh-CN" sz="2000" dirty="0" smtClean="0"/>
          </a:p>
          <a:p>
            <a:pPr>
              <a:lnSpc>
                <a:spcPct val="90000"/>
              </a:lnSpc>
              <a:spcBef>
                <a:spcPts val="1000"/>
              </a:spcBef>
              <a:defRPr/>
            </a:pPr>
            <a:r>
              <a:rPr lang="en-US" altLang="zh-CN" sz="2000" dirty="0"/>
              <a:t> </a:t>
            </a:r>
            <a:r>
              <a:rPr lang="en-US" altLang="zh-CN" sz="2000" dirty="0" smtClean="0"/>
              <a:t>  </a:t>
            </a:r>
            <a:endParaRPr lang="en-US" altLang="zh-CN" sz="2000" dirty="0"/>
          </a:p>
          <a:p>
            <a:pPr>
              <a:lnSpc>
                <a:spcPct val="90000"/>
              </a:lnSpc>
              <a:spcBef>
                <a:spcPts val="1000"/>
              </a:spcBef>
              <a:defRPr/>
            </a:pPr>
            <a:endParaRPr lang="en-US" altLang="zh-CN" sz="2000" dirty="0" smtClean="0"/>
          </a:p>
          <a:p>
            <a:pPr>
              <a:lnSpc>
                <a:spcPct val="90000"/>
              </a:lnSpc>
              <a:spcBef>
                <a:spcPts val="1000"/>
              </a:spcBef>
              <a:defRPr/>
            </a:pPr>
            <a:r>
              <a:rPr lang="en-US" altLang="zh-CN" sz="2000" dirty="0"/>
              <a:t> </a:t>
            </a:r>
            <a:r>
              <a:rPr lang="en-US" altLang="zh-CN" sz="2000" dirty="0" smtClean="0"/>
              <a:t>  </a:t>
            </a:r>
          </a:p>
          <a:p>
            <a:pPr marL="228600" indent="-228600">
              <a:lnSpc>
                <a:spcPct val="90000"/>
              </a:lnSpc>
              <a:spcBef>
                <a:spcPts val="1000"/>
              </a:spcBef>
              <a:buFont typeface="Arial" panose="020B0604020202020204" pitchFamily="34" charset="0"/>
              <a:buChar char="•"/>
              <a:defRPr/>
            </a:pPr>
            <a:endParaRPr lang="en-US" altLang="zh-CN" sz="2000" dirty="0" smtClean="0"/>
          </a:p>
        </p:txBody>
      </p:sp>
      <p:pic>
        <p:nvPicPr>
          <p:cNvPr id="2" name="图片 1"/>
          <p:cNvPicPr>
            <a:picLocks noChangeAspect="1"/>
          </p:cNvPicPr>
          <p:nvPr/>
        </p:nvPicPr>
        <p:blipFill>
          <a:blip r:embed="rId3"/>
          <a:stretch>
            <a:fillRect/>
          </a:stretch>
        </p:blipFill>
        <p:spPr>
          <a:xfrm>
            <a:off x="5521421" y="1243953"/>
            <a:ext cx="6474852" cy="5185876"/>
          </a:xfrm>
          <a:prstGeom prst="rect">
            <a:avLst/>
          </a:prstGeom>
        </p:spPr>
      </p:pic>
    </p:spTree>
    <p:extLst>
      <p:ext uri="{BB962C8B-B14F-4D97-AF65-F5344CB8AC3E}">
        <p14:creationId xmlns:p14="http://schemas.microsoft.com/office/powerpoint/2010/main" val="799609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lvl="0">
              <a:lnSpc>
                <a:spcPct val="90000"/>
              </a:lnSpc>
              <a:spcBef>
                <a:spcPts val="1000"/>
              </a:spcBef>
              <a:defRPr/>
            </a:pPr>
            <a:endParaRPr lang="en-US" altLang="zh-CN" sz="2800" b="1" dirty="0" smtClean="0"/>
          </a:p>
          <a:p>
            <a:pPr marL="228600" lvl="0" indent="-228600">
              <a:lnSpc>
                <a:spcPct val="90000"/>
              </a:lnSpc>
              <a:spcBef>
                <a:spcPts val="1000"/>
              </a:spcBef>
              <a:buFont typeface="Arial" panose="020B0604020202020204" pitchFamily="34" charset="0"/>
              <a:buChar char="•"/>
              <a:defRPr/>
            </a:pPr>
            <a:endParaRPr lang="en-US" altLang="zh-CN" sz="2800" b="1" dirty="0"/>
          </a:p>
        </p:txBody>
      </p:sp>
      <p:pic>
        <p:nvPicPr>
          <p:cNvPr id="9218" name="Picture 2" descr="Kubernetes: Lifecycle of a Pod - DZone Integ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2" y="942219"/>
            <a:ext cx="8691790" cy="580415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9943" y="932953"/>
            <a:ext cx="1175657" cy="369332"/>
          </a:xfrm>
          <a:prstGeom prst="rect">
            <a:avLst/>
          </a:prstGeom>
          <a:noFill/>
        </p:spPr>
        <p:txBody>
          <a:bodyPr wrap="square" rtlCol="0">
            <a:spAutoFit/>
          </a:bodyPr>
          <a:lstStyle/>
          <a:p>
            <a:r>
              <a:rPr lang="zh-CN" altLang="en-US" b="1" dirty="0" smtClean="0"/>
              <a:t>创建流程</a:t>
            </a:r>
            <a:r>
              <a:rPr lang="zh-CN" altLang="en-US" dirty="0"/>
              <a:t>：</a:t>
            </a:r>
          </a:p>
        </p:txBody>
      </p:sp>
    </p:spTree>
    <p:extLst>
      <p:ext uri="{BB962C8B-B14F-4D97-AF65-F5344CB8AC3E}">
        <p14:creationId xmlns:p14="http://schemas.microsoft.com/office/powerpoint/2010/main" val="1867263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创建流程走读</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err="1" smtClean="0"/>
              <a:t>Kubelet.HandlePodAdditions</a:t>
            </a:r>
            <a:endParaRPr lang="en-US" altLang="zh-CN" sz="2800" b="1" dirty="0" smtClean="0"/>
          </a:p>
          <a:p>
            <a:pPr>
              <a:lnSpc>
                <a:spcPct val="90000"/>
              </a:lnSpc>
              <a:spcBef>
                <a:spcPts val="1000"/>
              </a:spcBef>
              <a:defRPr/>
            </a:pPr>
            <a:r>
              <a:rPr lang="en-US" altLang="zh-CN" sz="2400" dirty="0"/>
              <a:t>1.</a:t>
            </a:r>
            <a:r>
              <a:rPr lang="zh-CN" altLang="en-US" sz="2400" dirty="0"/>
              <a:t>根据</a:t>
            </a:r>
            <a:r>
              <a:rPr lang="en-US" altLang="zh-CN" sz="2400" dirty="0"/>
              <a:t>pod</a:t>
            </a:r>
            <a:r>
              <a:rPr lang="zh-CN" altLang="en-US" sz="2400" dirty="0"/>
              <a:t>创建时间排序</a:t>
            </a:r>
          </a:p>
          <a:p>
            <a:pPr>
              <a:lnSpc>
                <a:spcPct val="90000"/>
              </a:lnSpc>
              <a:spcBef>
                <a:spcPts val="1000"/>
              </a:spcBef>
              <a:defRPr/>
            </a:pPr>
            <a:r>
              <a:rPr lang="en-US" altLang="zh-CN" sz="2400" dirty="0"/>
              <a:t>2.kl.podManager.AddPod(pod</a:t>
            </a:r>
            <a:r>
              <a:rPr lang="en-US" altLang="zh-CN" sz="2400" dirty="0" smtClean="0"/>
              <a:t>)</a:t>
            </a:r>
          </a:p>
          <a:p>
            <a:pPr>
              <a:lnSpc>
                <a:spcPct val="90000"/>
              </a:lnSpc>
              <a:spcBef>
                <a:spcPts val="1000"/>
              </a:spcBef>
              <a:defRPr/>
            </a:pPr>
            <a:r>
              <a:rPr lang="en-US" altLang="zh-CN" sz="2400" dirty="0" smtClean="0"/>
              <a:t>     </a:t>
            </a:r>
            <a:r>
              <a:rPr lang="zh-CN" altLang="en-US" sz="2400" dirty="0" smtClean="0"/>
              <a:t>把</a:t>
            </a:r>
            <a:r>
              <a:rPr lang="en-US" altLang="zh-CN" sz="2400" dirty="0"/>
              <a:t>pod</a:t>
            </a:r>
            <a:r>
              <a:rPr lang="zh-CN" altLang="en-US" sz="2400" dirty="0"/>
              <a:t>加到</a:t>
            </a:r>
            <a:r>
              <a:rPr lang="en-US" altLang="zh-CN" sz="2400" dirty="0" err="1"/>
              <a:t>podManager</a:t>
            </a:r>
            <a:r>
              <a:rPr lang="zh-CN" altLang="en-US" sz="2400" dirty="0"/>
              <a:t>里</a:t>
            </a:r>
          </a:p>
          <a:p>
            <a:pPr>
              <a:lnSpc>
                <a:spcPct val="90000"/>
              </a:lnSpc>
              <a:spcBef>
                <a:spcPts val="1000"/>
              </a:spcBef>
              <a:defRPr/>
            </a:pPr>
            <a:r>
              <a:rPr lang="en-US" altLang="zh-CN" sz="2400" dirty="0" smtClean="0"/>
              <a:t>3.kl.dispatchWork</a:t>
            </a:r>
            <a:r>
              <a:rPr lang="zh-CN" altLang="en-US" sz="2400" dirty="0" smtClean="0"/>
              <a:t>分发任务给</a:t>
            </a:r>
            <a:endParaRPr lang="en-US" altLang="zh-CN" sz="2400" dirty="0" smtClean="0"/>
          </a:p>
          <a:p>
            <a:pPr>
              <a:lnSpc>
                <a:spcPct val="90000"/>
              </a:lnSpc>
              <a:spcBef>
                <a:spcPts val="1000"/>
              </a:spcBef>
              <a:defRPr/>
            </a:pPr>
            <a:r>
              <a:rPr lang="en-US" altLang="zh-CN" sz="2400" dirty="0"/>
              <a:t> </a:t>
            </a:r>
            <a:r>
              <a:rPr lang="en-US" altLang="zh-CN" sz="2400" dirty="0" smtClean="0"/>
              <a:t>  </a:t>
            </a:r>
            <a:r>
              <a:rPr lang="en-US" altLang="zh-CN" sz="2400" dirty="0" err="1" smtClean="0"/>
              <a:t>Podworkers</a:t>
            </a:r>
            <a:r>
              <a:rPr lang="zh-CN" altLang="en-US" sz="2400" dirty="0" smtClean="0"/>
              <a:t>。</a:t>
            </a:r>
            <a:endParaRPr lang="en-US" altLang="zh-CN" sz="2400" dirty="0" smtClean="0"/>
          </a:p>
          <a:p>
            <a:pPr>
              <a:lnSpc>
                <a:spcPct val="90000"/>
              </a:lnSpc>
              <a:spcBef>
                <a:spcPts val="1000"/>
              </a:spcBef>
              <a:defRPr/>
            </a:pPr>
            <a:r>
              <a:rPr lang="en-US" altLang="zh-CN" sz="2400" dirty="0" smtClean="0"/>
              <a:t>4.kl.probeManager.AddPod(pod)</a:t>
            </a:r>
          </a:p>
          <a:p>
            <a:pPr>
              <a:lnSpc>
                <a:spcPct val="90000"/>
              </a:lnSpc>
              <a:spcBef>
                <a:spcPts val="1000"/>
              </a:spcBef>
              <a:defRPr/>
            </a:pPr>
            <a:r>
              <a:rPr lang="en-US" altLang="zh-CN" sz="2400" dirty="0"/>
              <a:t> </a:t>
            </a:r>
            <a:r>
              <a:rPr lang="en-US" altLang="zh-CN" sz="2400" dirty="0" smtClean="0"/>
              <a:t>  </a:t>
            </a:r>
            <a:r>
              <a:rPr lang="zh-CN" altLang="en-US" sz="2400" dirty="0" smtClean="0"/>
              <a:t>把</a:t>
            </a:r>
            <a:r>
              <a:rPr lang="en-US" altLang="zh-CN" sz="2400" dirty="0"/>
              <a:t>pod</a:t>
            </a:r>
            <a:r>
              <a:rPr lang="zh-CN" altLang="en-US" sz="2400" dirty="0"/>
              <a:t>加到</a:t>
            </a:r>
            <a:r>
              <a:rPr lang="en-US" altLang="zh-CN" sz="2400" dirty="0" err="1"/>
              <a:t>probeManager</a:t>
            </a:r>
            <a:r>
              <a:rPr lang="zh-CN" altLang="en-US" sz="2400" dirty="0"/>
              <a:t>里</a:t>
            </a:r>
            <a:r>
              <a:rPr lang="en-US" altLang="zh-CN" sz="2400" dirty="0" smtClean="0"/>
              <a:t>,</a:t>
            </a:r>
          </a:p>
          <a:p>
            <a:pPr>
              <a:lnSpc>
                <a:spcPct val="90000"/>
              </a:lnSpc>
              <a:spcBef>
                <a:spcPts val="1000"/>
              </a:spcBef>
              <a:defRPr/>
            </a:pPr>
            <a:r>
              <a:rPr lang="en-US" altLang="zh-CN" sz="2400" dirty="0"/>
              <a:t> </a:t>
            </a:r>
            <a:r>
              <a:rPr lang="en-US" altLang="zh-CN" sz="2400" dirty="0" smtClean="0"/>
              <a:t>  </a:t>
            </a:r>
            <a:r>
              <a:rPr lang="zh-CN" altLang="en-US" sz="2400" dirty="0" smtClean="0"/>
              <a:t>如果</a:t>
            </a:r>
            <a:r>
              <a:rPr lang="zh-CN" altLang="en-US" sz="2400" dirty="0"/>
              <a:t>配了</a:t>
            </a:r>
            <a:r>
              <a:rPr lang="en-US" altLang="zh-CN" sz="2400" dirty="0"/>
              <a:t>liveness</a:t>
            </a:r>
            <a:r>
              <a:rPr lang="zh-CN" altLang="en-US" sz="2400" dirty="0"/>
              <a:t>、</a:t>
            </a:r>
            <a:r>
              <a:rPr lang="en-US" altLang="zh-CN" sz="2400" dirty="0" smtClean="0"/>
              <a:t>readiness</a:t>
            </a:r>
            <a:r>
              <a:rPr lang="zh-CN" altLang="en-US" sz="2400" dirty="0" smtClean="0"/>
              <a:t>，</a:t>
            </a:r>
            <a:endParaRPr lang="en-US" altLang="zh-CN" sz="2400" dirty="0" smtClean="0"/>
          </a:p>
          <a:p>
            <a:pPr>
              <a:lnSpc>
                <a:spcPct val="90000"/>
              </a:lnSpc>
              <a:spcBef>
                <a:spcPts val="1000"/>
              </a:spcBef>
              <a:defRPr/>
            </a:pPr>
            <a:r>
              <a:rPr lang="en-US" altLang="zh-CN" sz="2400" dirty="0" smtClean="0"/>
              <a:t>   startup </a:t>
            </a:r>
            <a:r>
              <a:rPr lang="en-US" altLang="zh-CN" sz="2400" dirty="0"/>
              <a:t>probe</a:t>
            </a:r>
            <a:r>
              <a:rPr lang="zh-CN" altLang="en-US" sz="2400" dirty="0"/>
              <a:t>启动</a:t>
            </a:r>
            <a:r>
              <a:rPr lang="en-US" altLang="zh-CN" sz="2400" dirty="0" err="1"/>
              <a:t>goroutine</a:t>
            </a:r>
            <a:r>
              <a:rPr lang="zh-CN" altLang="en-US" sz="2400" dirty="0" smtClean="0"/>
              <a:t>进</a:t>
            </a:r>
            <a:endParaRPr lang="en-US" altLang="zh-CN" sz="2400" dirty="0" smtClean="0"/>
          </a:p>
          <a:p>
            <a:pPr>
              <a:lnSpc>
                <a:spcPct val="90000"/>
              </a:lnSpc>
              <a:spcBef>
                <a:spcPts val="1000"/>
              </a:spcBef>
              <a:defRPr/>
            </a:pPr>
            <a:r>
              <a:rPr lang="en-US" altLang="zh-CN" sz="2400" dirty="0"/>
              <a:t> </a:t>
            </a:r>
            <a:r>
              <a:rPr lang="en-US" altLang="zh-CN" sz="2400" dirty="0" smtClean="0"/>
              <a:t>  </a:t>
            </a:r>
            <a:r>
              <a:rPr lang="zh-CN" altLang="en-US" sz="2400" dirty="0" smtClean="0"/>
              <a:t>行检测。</a:t>
            </a:r>
            <a:endParaRPr lang="en-US" altLang="zh-CN" sz="2400" dirty="0" smtClean="0"/>
          </a:p>
          <a:p>
            <a:pPr marL="228600" indent="-228600">
              <a:lnSpc>
                <a:spcPct val="90000"/>
              </a:lnSpc>
              <a:spcBef>
                <a:spcPts val="1000"/>
              </a:spcBef>
              <a:buFont typeface="Arial" panose="020B0604020202020204" pitchFamily="34" charset="0"/>
              <a:buChar char="•"/>
              <a:defRPr/>
            </a:pPr>
            <a:endParaRPr lang="en-US" altLang="zh-CN" sz="2800" b="1" dirty="0"/>
          </a:p>
        </p:txBody>
      </p:sp>
      <p:pic>
        <p:nvPicPr>
          <p:cNvPr id="2" name="图片 1"/>
          <p:cNvPicPr>
            <a:picLocks noChangeAspect="1"/>
          </p:cNvPicPr>
          <p:nvPr/>
        </p:nvPicPr>
        <p:blipFill>
          <a:blip r:embed="rId3"/>
          <a:stretch>
            <a:fillRect/>
          </a:stretch>
        </p:blipFill>
        <p:spPr>
          <a:xfrm>
            <a:off x="5401515" y="1003853"/>
            <a:ext cx="6545871" cy="5577717"/>
          </a:xfrm>
          <a:prstGeom prst="rect">
            <a:avLst/>
          </a:prstGeom>
        </p:spPr>
      </p:pic>
    </p:spTree>
    <p:extLst>
      <p:ext uri="{BB962C8B-B14F-4D97-AF65-F5344CB8AC3E}">
        <p14:creationId xmlns:p14="http://schemas.microsoft.com/office/powerpoint/2010/main" val="271543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图片 3"/>
          <p:cNvPicPr>
            <a:picLocks noChangeAspect="1"/>
          </p:cNvPicPr>
          <p:nvPr/>
        </p:nvPicPr>
        <p:blipFill>
          <a:blip r:embed="rId3"/>
          <a:stretch>
            <a:fillRect/>
          </a:stretch>
        </p:blipFill>
        <p:spPr>
          <a:xfrm>
            <a:off x="1968935" y="942219"/>
            <a:ext cx="8225099" cy="5745961"/>
          </a:xfrm>
          <a:prstGeom prst="rect">
            <a:avLst/>
          </a:prstGeom>
        </p:spPr>
      </p:pic>
    </p:spTree>
    <p:extLst>
      <p:ext uri="{BB962C8B-B14F-4D97-AF65-F5344CB8AC3E}">
        <p14:creationId xmlns:p14="http://schemas.microsoft.com/office/powerpoint/2010/main" val="4107989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创建流程走读</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err="1" smtClean="0"/>
              <a:t>kubelet.syncPod</a:t>
            </a:r>
            <a:endParaRPr lang="en-US" altLang="zh-CN" sz="2800" b="1" dirty="0" smtClean="0"/>
          </a:p>
          <a:p>
            <a:pPr>
              <a:lnSpc>
                <a:spcPct val="90000"/>
              </a:lnSpc>
              <a:spcBef>
                <a:spcPts val="1000"/>
              </a:spcBef>
              <a:defRPr/>
            </a:pPr>
            <a:r>
              <a:rPr lang="en-US" altLang="zh-CN" sz="2000" dirty="0"/>
              <a:t>1.</a:t>
            </a:r>
            <a:r>
              <a:rPr lang="zh-CN" altLang="en-US" sz="2000" dirty="0"/>
              <a:t>如果事件为杀死</a:t>
            </a:r>
            <a:r>
              <a:rPr lang="en-US" altLang="zh-CN" sz="2000" dirty="0"/>
              <a:t>pod</a:t>
            </a:r>
            <a:r>
              <a:rPr lang="zh-CN" altLang="en-US" sz="2000" dirty="0"/>
              <a:t>，则杀死</a:t>
            </a:r>
            <a:r>
              <a:rPr lang="en-US" altLang="zh-CN" sz="2000" dirty="0"/>
              <a:t>pod</a:t>
            </a:r>
          </a:p>
          <a:p>
            <a:pPr>
              <a:lnSpc>
                <a:spcPct val="90000"/>
              </a:lnSpc>
              <a:spcBef>
                <a:spcPts val="1000"/>
              </a:spcBef>
              <a:defRPr/>
            </a:pPr>
            <a:r>
              <a:rPr lang="en-US" altLang="zh-CN" sz="2000" dirty="0"/>
              <a:t>2.</a:t>
            </a:r>
            <a:r>
              <a:rPr lang="zh-CN" altLang="en-US" sz="2000" dirty="0"/>
              <a:t>校验</a:t>
            </a:r>
            <a:r>
              <a:rPr lang="en-US" altLang="zh-CN" sz="2000" dirty="0"/>
              <a:t>pod</a:t>
            </a:r>
            <a:r>
              <a:rPr lang="zh-CN" altLang="en-US" sz="2000" dirty="0"/>
              <a:t>是否能运行</a:t>
            </a:r>
            <a:r>
              <a:rPr lang="zh-CN" altLang="en-US" sz="2000" dirty="0" smtClean="0"/>
              <a:t>，回写状态，</a:t>
            </a:r>
            <a:endParaRPr lang="en-US" altLang="zh-CN" sz="2000" dirty="0" smtClean="0"/>
          </a:p>
          <a:p>
            <a:pPr>
              <a:lnSpc>
                <a:spcPct val="90000"/>
              </a:lnSpc>
              <a:spcBef>
                <a:spcPts val="1000"/>
              </a:spcBef>
              <a:defRPr/>
            </a:pPr>
            <a:r>
              <a:rPr lang="zh-CN" altLang="en-US" sz="2000" dirty="0" smtClean="0"/>
              <a:t>  更新</a:t>
            </a:r>
            <a:r>
              <a:rPr lang="en-US" altLang="zh-CN" sz="2000" dirty="0" err="1" smtClean="0"/>
              <a:t>statusManager</a:t>
            </a:r>
            <a:r>
              <a:rPr lang="zh-CN" altLang="en-US" sz="2000" dirty="0" smtClean="0"/>
              <a:t>中的状态。</a:t>
            </a:r>
            <a:endParaRPr lang="zh-CN" altLang="en-US" sz="2000" dirty="0"/>
          </a:p>
          <a:p>
            <a:pPr>
              <a:lnSpc>
                <a:spcPct val="90000"/>
              </a:lnSpc>
              <a:spcBef>
                <a:spcPts val="1000"/>
              </a:spcBef>
              <a:defRPr/>
            </a:pPr>
            <a:r>
              <a:rPr lang="en-US" altLang="zh-CN" sz="2000" dirty="0"/>
              <a:t>3.</a:t>
            </a:r>
            <a:r>
              <a:rPr lang="zh-CN" altLang="en-US" sz="2000" dirty="0"/>
              <a:t>校验网络插件是否准备好，</a:t>
            </a:r>
            <a:r>
              <a:rPr lang="zh-CN" altLang="en-US" sz="2000" dirty="0" smtClean="0"/>
              <a:t>如没有</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且</a:t>
            </a:r>
            <a:r>
              <a:rPr lang="zh-CN" altLang="en-US" sz="2000" dirty="0"/>
              <a:t>不是</a:t>
            </a:r>
            <a:r>
              <a:rPr lang="en-US" altLang="zh-CN" sz="2000" dirty="0" err="1"/>
              <a:t>hostnetwork</a:t>
            </a:r>
            <a:r>
              <a:rPr lang="zh-CN" altLang="en-US" sz="2000" dirty="0"/>
              <a:t>模式，直接返回。</a:t>
            </a:r>
          </a:p>
          <a:p>
            <a:pPr>
              <a:lnSpc>
                <a:spcPct val="90000"/>
              </a:lnSpc>
              <a:spcBef>
                <a:spcPts val="1000"/>
              </a:spcBef>
              <a:defRPr/>
            </a:pPr>
            <a:r>
              <a:rPr lang="en-US" altLang="zh-CN" sz="2000" dirty="0"/>
              <a:t>4.</a:t>
            </a:r>
            <a:r>
              <a:rPr lang="zh-CN" altLang="en-US" sz="2000" dirty="0"/>
              <a:t>如果</a:t>
            </a:r>
            <a:r>
              <a:rPr lang="en-US" altLang="zh-CN" sz="2000" dirty="0"/>
              <a:t>pod</a:t>
            </a:r>
            <a:r>
              <a:rPr lang="zh-CN" altLang="en-US" sz="2000" dirty="0"/>
              <a:t>的</a:t>
            </a:r>
            <a:r>
              <a:rPr lang="en-US" altLang="zh-CN" sz="2000" dirty="0" err="1"/>
              <a:t>cgroups</a:t>
            </a:r>
            <a:r>
              <a:rPr lang="zh-CN" altLang="en-US" sz="2000" dirty="0"/>
              <a:t>没有创建</a:t>
            </a:r>
            <a:r>
              <a:rPr lang="zh-CN" altLang="en-US" sz="2000" dirty="0" smtClean="0"/>
              <a:t>，</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则</a:t>
            </a:r>
            <a:r>
              <a:rPr lang="zh-CN" altLang="en-US" sz="2000" dirty="0"/>
              <a:t>创建</a:t>
            </a:r>
            <a:r>
              <a:rPr lang="en-US" altLang="zh-CN" sz="2000" dirty="0" err="1"/>
              <a:t>cgroups</a:t>
            </a:r>
            <a:r>
              <a:rPr lang="zh-CN" altLang="en-US" sz="2000" dirty="0"/>
              <a:t>。</a:t>
            </a:r>
          </a:p>
          <a:p>
            <a:pPr>
              <a:lnSpc>
                <a:spcPct val="90000"/>
              </a:lnSpc>
              <a:spcBef>
                <a:spcPts val="1000"/>
              </a:spcBef>
              <a:defRPr/>
            </a:pPr>
            <a:r>
              <a:rPr lang="en-US" altLang="zh-CN" sz="2000" dirty="0"/>
              <a:t>5.</a:t>
            </a:r>
            <a:r>
              <a:rPr lang="zh-CN" altLang="en-US" sz="2000" dirty="0"/>
              <a:t>为静态</a:t>
            </a:r>
            <a:r>
              <a:rPr lang="en-US" altLang="zh-CN" sz="2000" dirty="0"/>
              <a:t>pod</a:t>
            </a:r>
            <a:r>
              <a:rPr lang="zh-CN" altLang="en-US" sz="2000" dirty="0"/>
              <a:t>创建镜像。</a:t>
            </a:r>
          </a:p>
          <a:p>
            <a:pPr>
              <a:lnSpc>
                <a:spcPct val="90000"/>
              </a:lnSpc>
              <a:spcBef>
                <a:spcPts val="1000"/>
              </a:spcBef>
              <a:defRPr/>
            </a:pPr>
            <a:r>
              <a:rPr lang="en-US" altLang="zh-CN" sz="2000" dirty="0"/>
              <a:t>6.</a:t>
            </a:r>
            <a:r>
              <a:rPr lang="zh-CN" altLang="en-US" sz="2000" dirty="0"/>
              <a:t>创建</a:t>
            </a:r>
            <a:r>
              <a:rPr lang="en-US" altLang="zh-CN" sz="2000" dirty="0"/>
              <a:t>pod</a:t>
            </a:r>
            <a:r>
              <a:rPr lang="zh-CN" altLang="en-US" sz="2000" dirty="0"/>
              <a:t>的文件目录，等待</a:t>
            </a:r>
            <a:r>
              <a:rPr lang="en-US" altLang="zh-CN" sz="2000" dirty="0" smtClean="0"/>
              <a:t>volume</a:t>
            </a:r>
          </a:p>
          <a:p>
            <a:pPr>
              <a:lnSpc>
                <a:spcPct val="90000"/>
              </a:lnSpc>
              <a:spcBef>
                <a:spcPts val="1000"/>
              </a:spcBef>
              <a:defRPr/>
            </a:pPr>
            <a:r>
              <a:rPr lang="en-US" altLang="zh-CN" sz="2000" dirty="0"/>
              <a:t> </a:t>
            </a:r>
            <a:r>
              <a:rPr lang="en-US" altLang="zh-CN" sz="2000" dirty="0" smtClean="0"/>
              <a:t>  </a:t>
            </a:r>
            <a:r>
              <a:rPr lang="zh-CN" altLang="en-US" sz="2000" dirty="0" smtClean="0"/>
              <a:t>的</a:t>
            </a:r>
            <a:r>
              <a:rPr lang="en-US" altLang="zh-CN" sz="2000" dirty="0"/>
              <a:t>attach/mount</a:t>
            </a:r>
            <a:r>
              <a:rPr lang="zh-CN" altLang="en-US" sz="2000" dirty="0"/>
              <a:t>。</a:t>
            </a:r>
          </a:p>
          <a:p>
            <a:pPr>
              <a:lnSpc>
                <a:spcPct val="90000"/>
              </a:lnSpc>
              <a:spcBef>
                <a:spcPts val="1000"/>
              </a:spcBef>
              <a:defRPr/>
            </a:pPr>
            <a:r>
              <a:rPr lang="en-US" altLang="zh-CN" sz="2000" dirty="0"/>
              <a:t>7.</a:t>
            </a:r>
            <a:r>
              <a:rPr lang="zh-CN" altLang="en-US" sz="2000" dirty="0"/>
              <a:t>拉取</a:t>
            </a:r>
            <a:r>
              <a:rPr lang="en-US" altLang="zh-CN" sz="2000" dirty="0"/>
              <a:t>pod secret</a:t>
            </a:r>
            <a:r>
              <a:rPr lang="zh-CN" altLang="en-US" sz="2000" dirty="0"/>
              <a:t>。</a:t>
            </a:r>
          </a:p>
          <a:p>
            <a:pPr>
              <a:lnSpc>
                <a:spcPct val="90000"/>
              </a:lnSpc>
              <a:spcBef>
                <a:spcPts val="1000"/>
              </a:spcBef>
              <a:defRPr/>
            </a:pPr>
            <a:r>
              <a:rPr lang="en-US" altLang="zh-CN" sz="2000" dirty="0"/>
              <a:t>8.</a:t>
            </a:r>
            <a:r>
              <a:rPr lang="zh-CN" altLang="en-US" sz="2000" dirty="0"/>
              <a:t>调用 </a:t>
            </a:r>
            <a:r>
              <a:rPr lang="en-US" altLang="zh-CN" sz="2000" dirty="0" err="1" smtClean="0"/>
              <a:t>kl.containerRuntime.SyncPod</a:t>
            </a:r>
            <a:r>
              <a:rPr lang="zh-CN" altLang="en-US" sz="2000" dirty="0" smtClean="0"/>
              <a:t>创建</a:t>
            </a:r>
            <a:r>
              <a:rPr lang="en-US" altLang="zh-CN" sz="2000" dirty="0"/>
              <a:t>pod</a:t>
            </a:r>
            <a:r>
              <a:rPr lang="zh-CN" altLang="en-US" sz="2000" dirty="0"/>
              <a:t>。</a:t>
            </a:r>
            <a:endParaRPr lang="en-US" altLang="zh-CN" sz="2000" b="1" dirty="0"/>
          </a:p>
        </p:txBody>
      </p:sp>
      <p:pic>
        <p:nvPicPr>
          <p:cNvPr id="2" name="图片 1"/>
          <p:cNvPicPr>
            <a:picLocks noChangeAspect="1"/>
          </p:cNvPicPr>
          <p:nvPr/>
        </p:nvPicPr>
        <p:blipFill>
          <a:blip r:embed="rId3"/>
          <a:stretch>
            <a:fillRect/>
          </a:stretch>
        </p:blipFill>
        <p:spPr>
          <a:xfrm>
            <a:off x="5441460" y="1127362"/>
            <a:ext cx="6255194" cy="5480697"/>
          </a:xfrm>
          <a:prstGeom prst="rect">
            <a:avLst/>
          </a:prstGeom>
        </p:spPr>
      </p:pic>
    </p:spTree>
    <p:extLst>
      <p:ext uri="{BB962C8B-B14F-4D97-AF65-F5344CB8AC3E}">
        <p14:creationId xmlns:p14="http://schemas.microsoft.com/office/powerpoint/2010/main" val="94636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创建流程走读</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err="1"/>
              <a:t>kuberuntime_manager.syncPod</a:t>
            </a:r>
            <a:endParaRPr lang="en-US" altLang="zh-CN" sz="2800" b="1" dirty="0" smtClean="0"/>
          </a:p>
          <a:p>
            <a:pPr>
              <a:lnSpc>
                <a:spcPct val="90000"/>
              </a:lnSpc>
              <a:spcBef>
                <a:spcPts val="1000"/>
              </a:spcBef>
              <a:defRPr/>
            </a:pPr>
            <a:r>
              <a:rPr lang="en-US" altLang="zh-CN" sz="2000" dirty="0"/>
              <a:t>1.</a:t>
            </a:r>
            <a:r>
              <a:rPr lang="zh-CN" altLang="en-US" sz="2000" dirty="0"/>
              <a:t>计算</a:t>
            </a:r>
            <a:r>
              <a:rPr lang="en-US" altLang="zh-CN" sz="2000" dirty="0"/>
              <a:t>sandbox</a:t>
            </a:r>
            <a:r>
              <a:rPr lang="zh-CN" altLang="en-US" sz="2000" dirty="0"/>
              <a:t>和</a:t>
            </a:r>
            <a:r>
              <a:rPr lang="en-US" altLang="zh-CN" sz="2000" dirty="0"/>
              <a:t>container</a:t>
            </a:r>
            <a:r>
              <a:rPr lang="zh-CN" altLang="en-US" sz="2000" dirty="0"/>
              <a:t>的变化</a:t>
            </a:r>
            <a:r>
              <a:rPr lang="zh-CN" altLang="en-US" sz="2000" dirty="0" smtClean="0"/>
              <a:t>，确定哪</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些</a:t>
            </a:r>
            <a:r>
              <a:rPr lang="en-US" altLang="zh-CN" sz="2000" dirty="0"/>
              <a:t>containers</a:t>
            </a:r>
            <a:r>
              <a:rPr lang="zh-CN" altLang="en-US" sz="2000" dirty="0"/>
              <a:t>需要创建哪些需要删除。</a:t>
            </a:r>
          </a:p>
          <a:p>
            <a:pPr>
              <a:lnSpc>
                <a:spcPct val="90000"/>
              </a:lnSpc>
              <a:spcBef>
                <a:spcPts val="1000"/>
              </a:spcBef>
              <a:defRPr/>
            </a:pPr>
            <a:r>
              <a:rPr lang="en-US" altLang="zh-CN" sz="2000" dirty="0"/>
              <a:t>2.kill</a:t>
            </a:r>
            <a:r>
              <a:rPr lang="zh-CN" altLang="en-US" sz="2000" dirty="0"/>
              <a:t>掉</a:t>
            </a:r>
            <a:r>
              <a:rPr lang="en-US" altLang="zh-CN" sz="2000" dirty="0"/>
              <a:t>sandbox</a:t>
            </a:r>
            <a:r>
              <a:rPr lang="zh-CN" altLang="en-US" sz="2000" dirty="0"/>
              <a:t>已经变了的</a:t>
            </a:r>
            <a:r>
              <a:rPr lang="en-US" altLang="zh-CN" sz="2000" dirty="0"/>
              <a:t>pod</a:t>
            </a:r>
            <a:r>
              <a:rPr lang="zh-CN" altLang="en-US" sz="2000" dirty="0"/>
              <a:t>。</a:t>
            </a:r>
          </a:p>
          <a:p>
            <a:pPr>
              <a:lnSpc>
                <a:spcPct val="90000"/>
              </a:lnSpc>
              <a:spcBef>
                <a:spcPts val="1000"/>
              </a:spcBef>
              <a:defRPr/>
            </a:pPr>
            <a:r>
              <a:rPr lang="en-US" altLang="zh-CN" sz="2000" dirty="0"/>
              <a:t>3</a:t>
            </a:r>
            <a:r>
              <a:rPr lang="en-US" altLang="zh-CN" sz="2000" dirty="0" smtClean="0"/>
              <a:t>.</a:t>
            </a:r>
            <a:r>
              <a:rPr lang="zh-CN" altLang="en-US" sz="2000" dirty="0" smtClean="0"/>
              <a:t>整理</a:t>
            </a:r>
            <a:r>
              <a:rPr lang="en-US" altLang="zh-CN" sz="2000" dirty="0" err="1" smtClean="0"/>
              <a:t>initContainers</a:t>
            </a:r>
            <a:r>
              <a:rPr lang="zh-CN" altLang="en-US" sz="2000" dirty="0"/>
              <a:t>。</a:t>
            </a:r>
          </a:p>
          <a:p>
            <a:pPr>
              <a:lnSpc>
                <a:spcPct val="90000"/>
              </a:lnSpc>
              <a:spcBef>
                <a:spcPts val="1000"/>
              </a:spcBef>
              <a:defRPr/>
            </a:pPr>
            <a:r>
              <a:rPr lang="en-US" altLang="zh-CN" sz="2000" dirty="0"/>
              <a:t>4.</a:t>
            </a:r>
            <a:r>
              <a:rPr lang="zh-CN" altLang="en-US" sz="2000" dirty="0"/>
              <a:t>如果有</a:t>
            </a:r>
            <a:r>
              <a:rPr lang="en-US" altLang="zh-CN" sz="2000" dirty="0"/>
              <a:t>container</a:t>
            </a:r>
            <a:r>
              <a:rPr lang="zh-CN" altLang="en-US" sz="2000" dirty="0"/>
              <a:t>已改变，那么需要</a:t>
            </a:r>
            <a:r>
              <a:rPr lang="zh-CN" altLang="en-US" sz="2000" dirty="0" smtClean="0"/>
              <a:t>调用</a:t>
            </a:r>
            <a:endParaRPr lang="en-US" altLang="zh-CN" sz="2000" dirty="0" smtClean="0"/>
          </a:p>
          <a:p>
            <a:pPr>
              <a:lnSpc>
                <a:spcPct val="90000"/>
              </a:lnSpc>
              <a:spcBef>
                <a:spcPts val="1000"/>
              </a:spcBef>
              <a:defRPr/>
            </a:pPr>
            <a:r>
              <a:rPr lang="en-US" altLang="zh-CN" sz="2000" dirty="0"/>
              <a:t> </a:t>
            </a:r>
            <a:r>
              <a:rPr lang="en-US" altLang="zh-CN" sz="2000" dirty="0" smtClean="0"/>
              <a:t> </a:t>
            </a:r>
            <a:r>
              <a:rPr lang="en-US" altLang="zh-CN" sz="2000" dirty="0" smtClean="0"/>
              <a:t> </a:t>
            </a:r>
            <a:r>
              <a:rPr lang="en-US" altLang="zh-CN" sz="2000" dirty="0" err="1" smtClean="0"/>
              <a:t>killContainer</a:t>
            </a:r>
            <a:r>
              <a:rPr lang="zh-CN" altLang="en-US" sz="2000" dirty="0"/>
              <a:t>方法</a:t>
            </a:r>
            <a:r>
              <a:rPr lang="en-US" altLang="zh-CN" sz="2000" dirty="0"/>
              <a:t>kill</a:t>
            </a:r>
            <a:r>
              <a:rPr lang="zh-CN" altLang="en-US" sz="2000" dirty="0"/>
              <a:t>掉</a:t>
            </a:r>
            <a:r>
              <a:rPr lang="en-US" altLang="zh-CN" sz="2000" dirty="0" err="1"/>
              <a:t>ContainersToKill</a:t>
            </a:r>
            <a:r>
              <a:rPr lang="zh-CN" altLang="en-US" sz="2000" dirty="0" smtClean="0"/>
              <a:t>列</a:t>
            </a:r>
            <a:endParaRPr lang="en-US" altLang="zh-CN" sz="2000" dirty="0" smtClean="0"/>
          </a:p>
          <a:p>
            <a:pPr>
              <a:lnSpc>
                <a:spcPct val="90000"/>
              </a:lnSpc>
              <a:spcBef>
                <a:spcPts val="1000"/>
              </a:spcBef>
              <a:defRPr/>
            </a:pPr>
            <a:r>
              <a:rPr lang="en-US" altLang="zh-CN" sz="2000" dirty="0"/>
              <a:t> </a:t>
            </a:r>
            <a:r>
              <a:rPr lang="en-US" altLang="zh-CN" sz="2000" dirty="0" smtClean="0"/>
              <a:t>  </a:t>
            </a:r>
            <a:r>
              <a:rPr lang="zh-CN" altLang="en-US" sz="2000" dirty="0" smtClean="0"/>
              <a:t>表</a:t>
            </a:r>
            <a:r>
              <a:rPr lang="zh-CN" altLang="en-US" sz="2000" dirty="0"/>
              <a:t>中的</a:t>
            </a:r>
            <a:r>
              <a:rPr lang="en-US" altLang="zh-CN" sz="2000" dirty="0"/>
              <a:t>container</a:t>
            </a:r>
            <a:r>
              <a:rPr lang="zh-CN" altLang="en-US" sz="2000" dirty="0"/>
              <a:t>。</a:t>
            </a:r>
          </a:p>
          <a:p>
            <a:pPr>
              <a:lnSpc>
                <a:spcPct val="90000"/>
              </a:lnSpc>
              <a:spcBef>
                <a:spcPts val="1000"/>
              </a:spcBef>
              <a:defRPr/>
            </a:pPr>
            <a:r>
              <a:rPr lang="en-US" altLang="zh-CN" sz="2000" dirty="0"/>
              <a:t>5.</a:t>
            </a:r>
            <a:r>
              <a:rPr lang="zh-CN" altLang="en-US" sz="2000" dirty="0"/>
              <a:t>调用</a:t>
            </a:r>
            <a:r>
              <a:rPr lang="en-US" altLang="zh-CN" sz="2000" dirty="0" err="1"/>
              <a:t>createPodSandbox</a:t>
            </a:r>
            <a:r>
              <a:rPr lang="zh-CN" altLang="en-US" sz="2000" dirty="0"/>
              <a:t>创建需要创建</a:t>
            </a:r>
            <a:r>
              <a:rPr lang="zh-CN" altLang="en-US" sz="2000" dirty="0" smtClean="0"/>
              <a:t>的</a:t>
            </a:r>
            <a:endParaRPr lang="en-US" altLang="zh-CN" sz="2000" dirty="0" smtClean="0"/>
          </a:p>
          <a:p>
            <a:pPr>
              <a:lnSpc>
                <a:spcPct val="90000"/>
              </a:lnSpc>
              <a:spcBef>
                <a:spcPts val="1000"/>
              </a:spcBef>
              <a:defRPr/>
            </a:pPr>
            <a:r>
              <a:rPr lang="en-US" altLang="zh-CN" sz="2000" dirty="0"/>
              <a:t> </a:t>
            </a:r>
            <a:r>
              <a:rPr lang="en-US" altLang="zh-CN" sz="2000" dirty="0" smtClean="0"/>
              <a:t>  Sandbox</a:t>
            </a:r>
            <a:r>
              <a:rPr lang="zh-CN" altLang="en-US" sz="2000" dirty="0"/>
              <a:t>，生成配置，启动</a:t>
            </a:r>
            <a:r>
              <a:rPr lang="en-US" altLang="zh-CN" sz="2000" dirty="0"/>
              <a:t>Sandbox</a:t>
            </a:r>
            <a:r>
              <a:rPr lang="zh-CN" altLang="en-US" sz="2000" dirty="0"/>
              <a:t>容器。</a:t>
            </a:r>
          </a:p>
          <a:p>
            <a:pPr>
              <a:lnSpc>
                <a:spcPct val="90000"/>
              </a:lnSpc>
              <a:spcBef>
                <a:spcPts val="1000"/>
              </a:spcBef>
              <a:defRPr/>
            </a:pPr>
            <a:r>
              <a:rPr lang="en-US" altLang="zh-CN" sz="2000" dirty="0"/>
              <a:t>6.</a:t>
            </a:r>
            <a:r>
              <a:rPr lang="zh-CN" altLang="en-US" sz="2000" dirty="0"/>
              <a:t>如果开启临时容器，则创建。</a:t>
            </a:r>
          </a:p>
          <a:p>
            <a:pPr>
              <a:lnSpc>
                <a:spcPct val="90000"/>
              </a:lnSpc>
              <a:spcBef>
                <a:spcPts val="1000"/>
              </a:spcBef>
              <a:defRPr/>
            </a:pPr>
            <a:r>
              <a:rPr lang="en-US" altLang="zh-CN" sz="2000" dirty="0"/>
              <a:t>7.</a:t>
            </a:r>
            <a:r>
              <a:rPr lang="zh-CN" altLang="en-US" sz="2000" dirty="0"/>
              <a:t>串行执行</a:t>
            </a:r>
            <a:r>
              <a:rPr lang="en-US" altLang="zh-CN" sz="2000" dirty="0" err="1"/>
              <a:t>InitContainer</a:t>
            </a:r>
            <a:r>
              <a:rPr lang="zh-CN" altLang="en-US" sz="2000" dirty="0"/>
              <a:t>。</a:t>
            </a:r>
          </a:p>
          <a:p>
            <a:pPr>
              <a:lnSpc>
                <a:spcPct val="90000"/>
              </a:lnSpc>
              <a:spcBef>
                <a:spcPts val="1000"/>
              </a:spcBef>
              <a:defRPr/>
            </a:pPr>
            <a:r>
              <a:rPr lang="en-US" altLang="zh-CN" sz="2000" dirty="0"/>
              <a:t>8.</a:t>
            </a:r>
            <a:r>
              <a:rPr lang="zh-CN" altLang="en-US" sz="2000" dirty="0"/>
              <a:t>启动业务容器。</a:t>
            </a:r>
            <a:endParaRPr lang="en-US" altLang="zh-CN" sz="2000" dirty="0"/>
          </a:p>
        </p:txBody>
      </p:sp>
      <p:pic>
        <p:nvPicPr>
          <p:cNvPr id="7170" name="Picture 2" descr="1262158-bb6b29bac1ca6c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49" y="942219"/>
            <a:ext cx="6419851" cy="571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64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创建流程走读</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err="1" smtClean="0"/>
              <a:t>Kuberuntime_sandbox.createPodSandbox</a:t>
            </a:r>
            <a:endParaRPr lang="en-US" altLang="zh-CN" sz="2800" b="1" dirty="0" smtClean="0"/>
          </a:p>
        </p:txBody>
      </p:sp>
      <p:pic>
        <p:nvPicPr>
          <p:cNvPr id="9218" name="Picture 2" descr="image-202009261634207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10" y="1892010"/>
            <a:ext cx="9605837" cy="462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727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创建流程走读</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800" b="1" dirty="0" err="1" smtClean="0"/>
              <a:t>kuberuntime_container.startContainer</a:t>
            </a:r>
            <a:endParaRPr lang="en-US" altLang="zh-CN" sz="2800" b="1" dirty="0" smtClean="0"/>
          </a:p>
          <a:p>
            <a:r>
              <a:rPr lang="en-US" altLang="zh-CN" sz="2400" dirty="0" smtClean="0"/>
              <a:t>1.</a:t>
            </a:r>
            <a:r>
              <a:rPr lang="zh-CN" altLang="en-US" sz="2400" dirty="0" smtClean="0"/>
              <a:t>拉</a:t>
            </a:r>
            <a:r>
              <a:rPr lang="zh-CN" altLang="en-US" sz="2400" dirty="0"/>
              <a:t>取</a:t>
            </a:r>
            <a:r>
              <a:rPr lang="zh-CN" altLang="en-US" sz="2400" dirty="0" smtClean="0"/>
              <a:t>镜像</a:t>
            </a:r>
            <a:r>
              <a:rPr lang="zh-CN" altLang="en-US" sz="2400" dirty="0"/>
              <a:t>。</a:t>
            </a:r>
          </a:p>
          <a:p>
            <a:r>
              <a:rPr lang="en-US" altLang="zh-CN" sz="2400" dirty="0" smtClean="0"/>
              <a:t>2.</a:t>
            </a:r>
            <a:r>
              <a:rPr lang="zh-CN" altLang="en-US" sz="2400" dirty="0" smtClean="0"/>
              <a:t>计算</a:t>
            </a:r>
            <a:r>
              <a:rPr lang="zh-CN" altLang="en-US" sz="2400" dirty="0"/>
              <a:t>一下</a:t>
            </a:r>
            <a:r>
              <a:rPr lang="en-US" altLang="zh-CN" sz="2400" dirty="0"/>
              <a:t>Container</a:t>
            </a:r>
            <a:r>
              <a:rPr lang="zh-CN" altLang="en-US" sz="2400" dirty="0"/>
              <a:t>重启次数</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如果</a:t>
            </a:r>
            <a:r>
              <a:rPr lang="zh-CN" altLang="en-US" sz="2400" dirty="0"/>
              <a:t>是首次创建，那么应该是</a:t>
            </a:r>
            <a:r>
              <a:rPr lang="en-US" altLang="zh-CN" sz="2400" dirty="0" smtClean="0"/>
              <a:t>0</a:t>
            </a:r>
            <a:r>
              <a:rPr lang="zh-CN" altLang="en-US" sz="2400" dirty="0"/>
              <a:t>。</a:t>
            </a:r>
          </a:p>
          <a:p>
            <a:r>
              <a:rPr lang="en-US" altLang="zh-CN" sz="2400" dirty="0" smtClean="0"/>
              <a:t>3.</a:t>
            </a:r>
            <a:r>
              <a:rPr lang="zh-CN" altLang="en-US" sz="2400" dirty="0" smtClean="0"/>
              <a:t>生成</a:t>
            </a:r>
            <a:r>
              <a:rPr lang="en-US" altLang="zh-CN" sz="2400" dirty="0"/>
              <a:t>Container </a:t>
            </a:r>
            <a:r>
              <a:rPr lang="en-US" altLang="zh-CN" sz="2400" dirty="0" err="1"/>
              <a:t>config</a:t>
            </a:r>
            <a:r>
              <a:rPr lang="zh-CN" altLang="en-US" sz="2400" dirty="0"/>
              <a:t>，用于</a:t>
            </a:r>
            <a:r>
              <a:rPr lang="zh-CN" altLang="en-US" sz="2400" dirty="0" smtClean="0"/>
              <a:t>创</a:t>
            </a:r>
            <a:endParaRPr lang="en-US" altLang="zh-CN" sz="2400" dirty="0" smtClean="0"/>
          </a:p>
          <a:p>
            <a:r>
              <a:rPr lang="en-US" altLang="zh-CN" sz="2400" dirty="0"/>
              <a:t> </a:t>
            </a:r>
            <a:r>
              <a:rPr lang="en-US" altLang="zh-CN" sz="2400" dirty="0" smtClean="0"/>
              <a:t>  </a:t>
            </a:r>
            <a:r>
              <a:rPr lang="zh-CN" altLang="en-US" sz="2400" dirty="0" smtClean="0"/>
              <a:t>建</a:t>
            </a:r>
            <a:r>
              <a:rPr lang="en-US" altLang="zh-CN" sz="2400" dirty="0" smtClean="0"/>
              <a:t>container</a:t>
            </a:r>
            <a:r>
              <a:rPr lang="zh-CN" altLang="en-US" sz="2400" dirty="0"/>
              <a:t>。</a:t>
            </a:r>
          </a:p>
          <a:p>
            <a:r>
              <a:rPr lang="en-US" altLang="zh-CN" sz="2400" dirty="0" smtClean="0"/>
              <a:t>4.</a:t>
            </a:r>
            <a:r>
              <a:rPr lang="zh-CN" altLang="en-US" sz="2400" dirty="0" smtClean="0"/>
              <a:t>调用</a:t>
            </a:r>
            <a:r>
              <a:rPr lang="en-US" altLang="zh-CN" sz="2400" dirty="0"/>
              <a:t>CRI</a:t>
            </a:r>
            <a:r>
              <a:rPr lang="zh-CN" altLang="en-US" sz="2400" dirty="0"/>
              <a:t>接口</a:t>
            </a:r>
            <a:r>
              <a:rPr lang="en-US" altLang="zh-CN" sz="2400" dirty="0" err="1"/>
              <a:t>CreateContainer</a:t>
            </a:r>
            <a:r>
              <a:rPr lang="zh-CN" altLang="en-US" sz="2400" dirty="0" smtClean="0"/>
              <a:t>创</a:t>
            </a:r>
            <a:endParaRPr lang="en-US" altLang="zh-CN" sz="2400" dirty="0" smtClean="0"/>
          </a:p>
          <a:p>
            <a:r>
              <a:rPr lang="en-US" altLang="zh-CN" sz="2400" dirty="0"/>
              <a:t> </a:t>
            </a:r>
            <a:r>
              <a:rPr lang="en-US" altLang="zh-CN" sz="2400" dirty="0" smtClean="0"/>
              <a:t>  </a:t>
            </a:r>
            <a:r>
              <a:rPr lang="zh-CN" altLang="en-US" sz="2400" dirty="0" smtClean="0"/>
              <a:t>建</a:t>
            </a:r>
            <a:r>
              <a:rPr lang="en-US" altLang="zh-CN" sz="2400" dirty="0" smtClean="0"/>
              <a:t>Container</a:t>
            </a:r>
            <a:r>
              <a:rPr lang="zh-CN" altLang="en-US" sz="2400" dirty="0"/>
              <a:t>。</a:t>
            </a:r>
          </a:p>
          <a:p>
            <a:r>
              <a:rPr lang="en-US" altLang="zh-CN" sz="2400" dirty="0" smtClean="0"/>
              <a:t>5.</a:t>
            </a:r>
            <a:r>
              <a:rPr lang="zh-CN" altLang="en-US" sz="2400" dirty="0" smtClean="0"/>
              <a:t>在</a:t>
            </a:r>
            <a:r>
              <a:rPr lang="zh-CN" altLang="en-US" sz="2400" dirty="0"/>
              <a:t>启动之前调用</a:t>
            </a:r>
            <a:r>
              <a:rPr lang="en-US" altLang="zh-CN" sz="2400" dirty="0" err="1" smtClean="0"/>
              <a:t>PreStartContainer</a:t>
            </a:r>
            <a:endParaRPr lang="en-US" altLang="zh-CN" sz="2400" dirty="0" smtClean="0"/>
          </a:p>
          <a:p>
            <a:r>
              <a:rPr lang="en-US" altLang="zh-CN" sz="2400" dirty="0"/>
              <a:t> </a:t>
            </a:r>
            <a:r>
              <a:rPr lang="en-US" altLang="zh-CN" sz="2400" dirty="0" smtClean="0"/>
              <a:t>  </a:t>
            </a:r>
            <a:r>
              <a:rPr lang="zh-CN" altLang="en-US" sz="2400" dirty="0" smtClean="0"/>
              <a:t>做</a:t>
            </a:r>
            <a:r>
              <a:rPr lang="zh-CN" altLang="en-US" sz="2400" dirty="0"/>
              <a:t>预处理</a:t>
            </a:r>
            <a:r>
              <a:rPr lang="zh-CN" altLang="en-US" sz="2400" dirty="0" smtClean="0"/>
              <a:t>工作。</a:t>
            </a:r>
            <a:endParaRPr lang="zh-CN" altLang="en-US" sz="2400" dirty="0"/>
          </a:p>
          <a:p>
            <a:r>
              <a:rPr lang="en-US" altLang="zh-CN" sz="2400" dirty="0" smtClean="0"/>
              <a:t>6.</a:t>
            </a:r>
            <a:r>
              <a:rPr lang="zh-CN" altLang="en-US" sz="2400" dirty="0" smtClean="0"/>
              <a:t>调用</a:t>
            </a:r>
            <a:r>
              <a:rPr lang="en-US" altLang="zh-CN" sz="2400" dirty="0"/>
              <a:t>CRI</a:t>
            </a:r>
            <a:r>
              <a:rPr lang="zh-CN" altLang="en-US" sz="2400" dirty="0"/>
              <a:t>接口</a:t>
            </a:r>
            <a:r>
              <a:rPr lang="en-US" altLang="zh-CN" sz="2400" dirty="0" err="1" smtClean="0"/>
              <a:t>StartContainer</a:t>
            </a:r>
            <a:endParaRPr lang="en-US" altLang="zh-CN" sz="2400" dirty="0" smtClean="0"/>
          </a:p>
          <a:p>
            <a:r>
              <a:rPr lang="en-US" altLang="zh-CN" sz="2400" dirty="0"/>
              <a:t> </a:t>
            </a:r>
            <a:r>
              <a:rPr lang="en-US" altLang="zh-CN" sz="2400" dirty="0" smtClean="0"/>
              <a:t>  </a:t>
            </a:r>
            <a:r>
              <a:rPr lang="zh-CN" altLang="en-US" sz="2400" dirty="0" smtClean="0"/>
              <a:t>启动</a:t>
            </a:r>
            <a:r>
              <a:rPr lang="en-US" altLang="zh-CN" sz="2400" dirty="0" smtClean="0"/>
              <a:t>container</a:t>
            </a:r>
            <a:r>
              <a:rPr lang="zh-CN" altLang="en-US" sz="2400" dirty="0"/>
              <a:t>。</a:t>
            </a:r>
          </a:p>
          <a:p>
            <a:r>
              <a:rPr lang="en-US" altLang="zh-CN" sz="2400" dirty="0" smtClean="0"/>
              <a:t>7.</a:t>
            </a:r>
            <a:r>
              <a:rPr lang="zh-CN" altLang="en-US" sz="2400" dirty="0" smtClean="0"/>
              <a:t>调用</a:t>
            </a:r>
            <a:r>
              <a:rPr lang="zh-CN" altLang="en-US" sz="2400" dirty="0"/>
              <a:t>生命周期中设置的</a:t>
            </a:r>
            <a:r>
              <a:rPr lang="zh-CN" altLang="en-US" sz="2400" dirty="0" smtClean="0"/>
              <a:t>钩子</a:t>
            </a:r>
            <a:r>
              <a:rPr lang="en-US" altLang="zh-CN" sz="2400" dirty="0" err="1" smtClean="0"/>
              <a:t>poststart</a:t>
            </a:r>
            <a:r>
              <a:rPr lang="zh-CN" altLang="en-US" sz="2400" dirty="0"/>
              <a:t>。</a:t>
            </a:r>
          </a:p>
          <a:p>
            <a:pPr marL="228600" indent="-228600">
              <a:lnSpc>
                <a:spcPct val="90000"/>
              </a:lnSpc>
              <a:spcBef>
                <a:spcPts val="1000"/>
              </a:spcBef>
              <a:buFont typeface="Arial" panose="020B0604020202020204" pitchFamily="34" charset="0"/>
              <a:buChar char="•"/>
              <a:defRPr/>
            </a:pPr>
            <a:endParaRPr lang="en-US" altLang="zh-CN" sz="2800" b="1" dirty="0" smtClean="0"/>
          </a:p>
        </p:txBody>
      </p:sp>
      <p:sp>
        <p:nvSpPr>
          <p:cNvPr id="2" name="圆角矩形 1"/>
          <p:cNvSpPr/>
          <p:nvPr/>
        </p:nvSpPr>
        <p:spPr>
          <a:xfrm>
            <a:off x="7336064" y="2028825"/>
            <a:ext cx="3505200" cy="514350"/>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smtClean="0">
                <a:solidFill>
                  <a:schemeClr val="tx1">
                    <a:lumMod val="95000"/>
                    <a:lumOff val="5000"/>
                  </a:schemeClr>
                </a:solidFill>
              </a:rPr>
              <a:t>拉取镜像</a:t>
            </a:r>
            <a:endParaRPr lang="zh-CN" altLang="en-US" sz="2400" dirty="0">
              <a:solidFill>
                <a:schemeClr val="tx1">
                  <a:lumMod val="95000"/>
                  <a:lumOff val="5000"/>
                </a:schemeClr>
              </a:solidFill>
            </a:endParaRPr>
          </a:p>
        </p:txBody>
      </p:sp>
      <p:sp>
        <p:nvSpPr>
          <p:cNvPr id="10" name="圆角矩形 9"/>
          <p:cNvSpPr/>
          <p:nvPr/>
        </p:nvSpPr>
        <p:spPr>
          <a:xfrm>
            <a:off x="7336064" y="3124697"/>
            <a:ext cx="3505200" cy="514350"/>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smtClean="0">
                <a:solidFill>
                  <a:schemeClr val="tx1">
                    <a:lumMod val="95000"/>
                    <a:lumOff val="5000"/>
                  </a:schemeClr>
                </a:solidFill>
              </a:rPr>
              <a:t>创建容器</a:t>
            </a:r>
            <a:endParaRPr lang="zh-CN" altLang="en-US" sz="2400" dirty="0">
              <a:solidFill>
                <a:schemeClr val="tx1">
                  <a:lumMod val="95000"/>
                  <a:lumOff val="5000"/>
                </a:schemeClr>
              </a:solidFill>
            </a:endParaRPr>
          </a:p>
        </p:txBody>
      </p:sp>
      <p:sp>
        <p:nvSpPr>
          <p:cNvPr id="11" name="圆角矩形 10"/>
          <p:cNvSpPr/>
          <p:nvPr/>
        </p:nvSpPr>
        <p:spPr>
          <a:xfrm>
            <a:off x="7336064" y="4220569"/>
            <a:ext cx="3505200" cy="514350"/>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smtClean="0">
                <a:solidFill>
                  <a:schemeClr val="tx1">
                    <a:lumMod val="95000"/>
                    <a:lumOff val="5000"/>
                  </a:schemeClr>
                </a:solidFill>
              </a:rPr>
              <a:t>启动容器</a:t>
            </a:r>
            <a:endParaRPr lang="zh-CN" altLang="en-US" sz="2400" dirty="0">
              <a:solidFill>
                <a:schemeClr val="tx1">
                  <a:lumMod val="95000"/>
                  <a:lumOff val="5000"/>
                </a:schemeClr>
              </a:solidFill>
            </a:endParaRPr>
          </a:p>
        </p:txBody>
      </p:sp>
      <p:sp>
        <p:nvSpPr>
          <p:cNvPr id="12" name="圆角矩形 11"/>
          <p:cNvSpPr/>
          <p:nvPr/>
        </p:nvSpPr>
        <p:spPr>
          <a:xfrm>
            <a:off x="7336064" y="5316441"/>
            <a:ext cx="3505200" cy="514350"/>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smtClean="0">
                <a:solidFill>
                  <a:schemeClr val="tx1">
                    <a:lumMod val="95000"/>
                    <a:lumOff val="5000"/>
                  </a:schemeClr>
                </a:solidFill>
              </a:rPr>
              <a:t>执行</a:t>
            </a:r>
            <a:r>
              <a:rPr lang="en-US" altLang="zh-CN" sz="2400" dirty="0" err="1" smtClean="0">
                <a:solidFill>
                  <a:schemeClr val="tx1">
                    <a:lumMod val="95000"/>
                    <a:lumOff val="5000"/>
                  </a:schemeClr>
                </a:solidFill>
              </a:rPr>
              <a:t>poststart</a:t>
            </a:r>
            <a:endParaRPr lang="zh-CN" altLang="en-US" sz="2400" dirty="0">
              <a:solidFill>
                <a:schemeClr val="tx1">
                  <a:lumMod val="95000"/>
                  <a:lumOff val="5000"/>
                </a:schemeClr>
              </a:solidFill>
            </a:endParaRPr>
          </a:p>
        </p:txBody>
      </p:sp>
      <p:cxnSp>
        <p:nvCxnSpPr>
          <p:cNvPr id="6" name="直接箭头连接符 5"/>
          <p:cNvCxnSpPr>
            <a:stCxn id="2" idx="2"/>
            <a:endCxn id="10" idx="0"/>
          </p:cNvCxnSpPr>
          <p:nvPr/>
        </p:nvCxnSpPr>
        <p:spPr>
          <a:xfrm>
            <a:off x="9088664" y="2543175"/>
            <a:ext cx="0" cy="581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088664" y="3639047"/>
            <a:ext cx="0" cy="581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9088664" y="4734919"/>
            <a:ext cx="0" cy="581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5098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a:t>删除</a:t>
            </a:r>
            <a:endParaRPr lang="en-US" altLang="zh-CN" sz="2800" b="1" dirty="0"/>
          </a:p>
          <a:p>
            <a:pPr marL="228600" indent="-228600">
              <a:lnSpc>
                <a:spcPct val="90000"/>
              </a:lnSpc>
              <a:spcBef>
                <a:spcPts val="1000"/>
              </a:spcBef>
              <a:buFont typeface="Arial" panose="020B0604020202020204" pitchFamily="34" charset="0"/>
              <a:buChar char="•"/>
              <a:defRPr/>
            </a:pPr>
            <a:endParaRPr lang="en-US" altLang="zh-CN" sz="2800" b="1" dirty="0" smtClean="0"/>
          </a:p>
        </p:txBody>
      </p:sp>
      <p:pic>
        <p:nvPicPr>
          <p:cNvPr id="11266" name="Picture 2" descr="Pods - Kubernetes学习笔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342" y="1271981"/>
            <a:ext cx="7823201" cy="539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9841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生命周期</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6077447"/>
          </a:xfrm>
          <a:prstGeom prst="rect">
            <a:avLst/>
          </a:prstGeom>
        </p:spPr>
        <p:txBody>
          <a:bodyPr/>
          <a:lstStyle/>
          <a:p>
            <a:pPr marL="228600" indent="-228600">
              <a:lnSpc>
                <a:spcPct val="90000"/>
              </a:lnSpc>
              <a:spcBef>
                <a:spcPts val="1000"/>
              </a:spcBef>
              <a:buFont typeface="Arial" panose="020B0604020202020204" pitchFamily="34" charset="0"/>
              <a:buChar char="•"/>
              <a:defRPr/>
            </a:pPr>
            <a:r>
              <a:rPr lang="en-US" altLang="zh-CN" sz="2800" b="1" dirty="0" smtClean="0"/>
              <a:t>Pod</a:t>
            </a:r>
            <a:r>
              <a:rPr lang="zh-CN" altLang="en-US" sz="2800" b="1" dirty="0" smtClean="0"/>
              <a:t>删除代码流程</a:t>
            </a:r>
            <a:endParaRPr lang="en-US" altLang="zh-CN" sz="2800" b="1" dirty="0" smtClean="0"/>
          </a:p>
          <a:p>
            <a:pPr marL="228600" indent="-228600">
              <a:lnSpc>
                <a:spcPct val="90000"/>
              </a:lnSpc>
              <a:spcBef>
                <a:spcPts val="1000"/>
              </a:spcBef>
              <a:buFont typeface="Arial" panose="020B0604020202020204" pitchFamily="34" charset="0"/>
              <a:buChar char="•"/>
              <a:defRPr/>
            </a:pPr>
            <a:r>
              <a:rPr lang="en-US" altLang="zh-CN" sz="2000" b="1" dirty="0" smtClean="0"/>
              <a:t>   </a:t>
            </a:r>
            <a:endParaRPr lang="en-US" altLang="zh-CN" sz="2000" b="1" dirty="0" smtClean="0"/>
          </a:p>
        </p:txBody>
      </p:sp>
      <p:sp>
        <p:nvSpPr>
          <p:cNvPr id="6" name="圆角矩形 5"/>
          <p:cNvSpPr/>
          <p:nvPr/>
        </p:nvSpPr>
        <p:spPr>
          <a:xfrm>
            <a:off x="2162629" y="1871550"/>
            <a:ext cx="2873828" cy="39188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Kubelet.Syncloop</a:t>
            </a:r>
            <a:endParaRPr lang="zh-CN" altLang="en-US" dirty="0">
              <a:solidFill>
                <a:schemeClr val="tx1"/>
              </a:solidFill>
            </a:endParaRPr>
          </a:p>
        </p:txBody>
      </p:sp>
      <p:sp>
        <p:nvSpPr>
          <p:cNvPr id="10" name="圆角矩形 9"/>
          <p:cNvSpPr/>
          <p:nvPr/>
        </p:nvSpPr>
        <p:spPr>
          <a:xfrm>
            <a:off x="1983553" y="2545011"/>
            <a:ext cx="3236685" cy="39188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Kubelet.HandlePodUpdates</a:t>
            </a:r>
            <a:endParaRPr lang="zh-CN" altLang="en-US" dirty="0">
              <a:solidFill>
                <a:schemeClr val="tx1"/>
              </a:solidFill>
            </a:endParaRPr>
          </a:p>
        </p:txBody>
      </p:sp>
      <p:sp>
        <p:nvSpPr>
          <p:cNvPr id="12" name="圆角矩形 11"/>
          <p:cNvSpPr/>
          <p:nvPr/>
        </p:nvSpPr>
        <p:spPr>
          <a:xfrm>
            <a:off x="1983553" y="3287987"/>
            <a:ext cx="3236685" cy="39188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Kubelet</a:t>
            </a:r>
            <a:r>
              <a:rPr lang="en-US" altLang="zh-CN" dirty="0" smtClean="0">
                <a:solidFill>
                  <a:schemeClr val="tx1"/>
                </a:solidFill>
              </a:rPr>
              <a:t>. </a:t>
            </a:r>
            <a:r>
              <a:rPr lang="en-US" altLang="zh-CN" dirty="0" err="1" smtClean="0">
                <a:solidFill>
                  <a:schemeClr val="tx1"/>
                </a:solidFill>
              </a:rPr>
              <a:t>dispatchWork</a:t>
            </a:r>
            <a:endParaRPr lang="zh-CN" altLang="en-US" dirty="0">
              <a:solidFill>
                <a:schemeClr val="tx1"/>
              </a:solidFill>
            </a:endParaRPr>
          </a:p>
        </p:txBody>
      </p:sp>
      <p:sp>
        <p:nvSpPr>
          <p:cNvPr id="13" name="圆角矩形 12"/>
          <p:cNvSpPr/>
          <p:nvPr/>
        </p:nvSpPr>
        <p:spPr>
          <a:xfrm>
            <a:off x="1981202" y="3947310"/>
            <a:ext cx="3236685" cy="39188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Kubelet.SyncPod</a:t>
            </a:r>
            <a:endParaRPr lang="zh-CN" altLang="en-US" dirty="0">
              <a:solidFill>
                <a:schemeClr val="tx1"/>
              </a:solidFill>
            </a:endParaRPr>
          </a:p>
        </p:txBody>
      </p:sp>
      <p:sp>
        <p:nvSpPr>
          <p:cNvPr id="14" name="圆角矩形 13"/>
          <p:cNvSpPr/>
          <p:nvPr/>
        </p:nvSpPr>
        <p:spPr>
          <a:xfrm>
            <a:off x="1992913" y="4631424"/>
            <a:ext cx="3236685" cy="39188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Kubelet.KillPod</a:t>
            </a:r>
            <a:endParaRPr lang="zh-CN" altLang="en-US" dirty="0">
              <a:solidFill>
                <a:schemeClr val="tx1"/>
              </a:solidFill>
            </a:endParaRPr>
          </a:p>
        </p:txBody>
      </p:sp>
      <p:sp>
        <p:nvSpPr>
          <p:cNvPr id="15" name="圆角矩形 14"/>
          <p:cNvSpPr/>
          <p:nvPr/>
        </p:nvSpPr>
        <p:spPr>
          <a:xfrm>
            <a:off x="1981201" y="5472988"/>
            <a:ext cx="3236685" cy="599560"/>
          </a:xfrm>
          <a:prstGeom prst="roundRect">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chemeClr val="tx1"/>
                </a:solidFill>
              </a:rPr>
              <a:t>kubeGenericRuntimeManager.killPodWithSyncResult</a:t>
            </a:r>
            <a:endParaRPr lang="zh-CN" altLang="en-US" dirty="0">
              <a:solidFill>
                <a:schemeClr val="tx1"/>
              </a:solidFill>
            </a:endParaRPr>
          </a:p>
        </p:txBody>
      </p:sp>
      <p:sp>
        <p:nvSpPr>
          <p:cNvPr id="21" name="圆角矩形 20"/>
          <p:cNvSpPr/>
          <p:nvPr/>
        </p:nvSpPr>
        <p:spPr>
          <a:xfrm>
            <a:off x="6793284" y="2309841"/>
            <a:ext cx="3080892" cy="382558"/>
          </a:xfrm>
          <a:prstGeom prst="roundRect">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solidFill>
                  <a:schemeClr val="tx1"/>
                </a:solidFill>
              </a:rPr>
              <a:t>执行业务容器的</a:t>
            </a:r>
            <a:r>
              <a:rPr lang="en-US" altLang="zh-CN" dirty="0" err="1" smtClean="0">
                <a:solidFill>
                  <a:schemeClr val="tx1"/>
                </a:solidFill>
              </a:rPr>
              <a:t>PreStop</a:t>
            </a:r>
            <a:endParaRPr lang="zh-CN" altLang="en-US" dirty="0">
              <a:solidFill>
                <a:schemeClr val="tx1"/>
              </a:solidFill>
            </a:endParaRPr>
          </a:p>
        </p:txBody>
      </p:sp>
      <p:sp>
        <p:nvSpPr>
          <p:cNvPr id="22" name="圆角矩形 21"/>
          <p:cNvSpPr/>
          <p:nvPr/>
        </p:nvSpPr>
        <p:spPr>
          <a:xfrm>
            <a:off x="6793284" y="2981197"/>
            <a:ext cx="3080892" cy="382558"/>
          </a:xfrm>
          <a:prstGeom prst="roundRect">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solidFill>
                  <a:schemeClr val="tx1"/>
                </a:solidFill>
              </a:rPr>
              <a:t>杀死容器</a:t>
            </a:r>
            <a:endParaRPr lang="zh-CN" altLang="en-US" dirty="0">
              <a:solidFill>
                <a:schemeClr val="tx1"/>
              </a:solidFill>
            </a:endParaRPr>
          </a:p>
        </p:txBody>
      </p:sp>
      <p:sp>
        <p:nvSpPr>
          <p:cNvPr id="23" name="圆角矩形 22"/>
          <p:cNvSpPr/>
          <p:nvPr/>
        </p:nvSpPr>
        <p:spPr>
          <a:xfrm>
            <a:off x="6793283" y="3670766"/>
            <a:ext cx="3080892" cy="382558"/>
          </a:xfrm>
          <a:prstGeom prst="roundRect">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solidFill>
                  <a:schemeClr val="tx1"/>
                </a:solidFill>
              </a:rPr>
              <a:t>卸载网络</a:t>
            </a:r>
            <a:endParaRPr lang="zh-CN" altLang="en-US" dirty="0">
              <a:solidFill>
                <a:schemeClr val="tx1"/>
              </a:solidFill>
            </a:endParaRPr>
          </a:p>
        </p:txBody>
      </p:sp>
      <p:sp>
        <p:nvSpPr>
          <p:cNvPr id="24" name="圆角矩形 23"/>
          <p:cNvSpPr/>
          <p:nvPr/>
        </p:nvSpPr>
        <p:spPr>
          <a:xfrm>
            <a:off x="6793283" y="4375536"/>
            <a:ext cx="3080892" cy="382558"/>
          </a:xfrm>
          <a:prstGeom prst="roundRect">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solidFill>
                  <a:schemeClr val="tx1"/>
                </a:solidFill>
              </a:rPr>
              <a:t>杀死</a:t>
            </a:r>
            <a:r>
              <a:rPr lang="en-US" altLang="zh-CN" dirty="0" smtClean="0">
                <a:solidFill>
                  <a:schemeClr val="tx1"/>
                </a:solidFill>
              </a:rPr>
              <a:t>Pause</a:t>
            </a:r>
            <a:r>
              <a:rPr lang="zh-CN" altLang="en-US" dirty="0" smtClean="0">
                <a:solidFill>
                  <a:schemeClr val="tx1"/>
                </a:solidFill>
              </a:rPr>
              <a:t>容器</a:t>
            </a:r>
            <a:endParaRPr lang="zh-CN" altLang="en-US" dirty="0">
              <a:solidFill>
                <a:schemeClr val="tx1"/>
              </a:solidFill>
            </a:endParaRPr>
          </a:p>
        </p:txBody>
      </p:sp>
      <p:cxnSp>
        <p:nvCxnSpPr>
          <p:cNvPr id="25" name="肘形连接符 24"/>
          <p:cNvCxnSpPr>
            <a:stCxn id="15" idx="3"/>
            <a:endCxn id="21" idx="1"/>
          </p:cNvCxnSpPr>
          <p:nvPr/>
        </p:nvCxnSpPr>
        <p:spPr>
          <a:xfrm flipV="1">
            <a:off x="5217886" y="2501120"/>
            <a:ext cx="1575398" cy="32716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6" idx="2"/>
            <a:endCxn id="10" idx="0"/>
          </p:cNvCxnSpPr>
          <p:nvPr/>
        </p:nvCxnSpPr>
        <p:spPr>
          <a:xfrm>
            <a:off x="3599543" y="2263435"/>
            <a:ext cx="2353" cy="281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2"/>
            <a:endCxn id="12" idx="0"/>
          </p:cNvCxnSpPr>
          <p:nvPr/>
        </p:nvCxnSpPr>
        <p:spPr>
          <a:xfrm>
            <a:off x="3601896" y="2936896"/>
            <a:ext cx="0" cy="351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2" idx="2"/>
            <a:endCxn id="13" idx="0"/>
          </p:cNvCxnSpPr>
          <p:nvPr/>
        </p:nvCxnSpPr>
        <p:spPr>
          <a:xfrm flipH="1">
            <a:off x="3599545" y="3679872"/>
            <a:ext cx="2351" cy="267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2"/>
            <a:endCxn id="14" idx="0"/>
          </p:cNvCxnSpPr>
          <p:nvPr/>
        </p:nvCxnSpPr>
        <p:spPr>
          <a:xfrm>
            <a:off x="3599545" y="4339195"/>
            <a:ext cx="11711" cy="292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4" idx="2"/>
            <a:endCxn id="15" idx="0"/>
          </p:cNvCxnSpPr>
          <p:nvPr/>
        </p:nvCxnSpPr>
        <p:spPr>
          <a:xfrm flipH="1">
            <a:off x="3599544" y="5023309"/>
            <a:ext cx="11712" cy="449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1" idx="2"/>
            <a:endCxn id="22" idx="0"/>
          </p:cNvCxnSpPr>
          <p:nvPr/>
        </p:nvCxnSpPr>
        <p:spPr>
          <a:xfrm>
            <a:off x="8333730" y="2692399"/>
            <a:ext cx="0" cy="288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22" idx="2"/>
            <a:endCxn id="23" idx="0"/>
          </p:cNvCxnSpPr>
          <p:nvPr/>
        </p:nvCxnSpPr>
        <p:spPr>
          <a:xfrm flipH="1">
            <a:off x="8333729" y="3363755"/>
            <a:ext cx="1" cy="307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3" idx="2"/>
            <a:endCxn id="24" idx="0"/>
          </p:cNvCxnSpPr>
          <p:nvPr/>
        </p:nvCxnSpPr>
        <p:spPr>
          <a:xfrm>
            <a:off x="8333729" y="4053324"/>
            <a:ext cx="0" cy="322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796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35CCCB73-0897-4EC8-92DD-7BBE23FE9CAC}"/>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xmlns="" id="{2D06CEE7-15DA-42BF-8CED-A199EEE259DA}"/>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文本框 1">
            <a:extLst>
              <a:ext uri="{FF2B5EF4-FFF2-40B4-BE49-F238E27FC236}">
                <a16:creationId xmlns:a16="http://schemas.microsoft.com/office/drawing/2014/main" xmlns="" id="{642E5551-D6F5-4200-86D0-D0FE48921AF1}"/>
              </a:ext>
            </a:extLst>
          </p:cNvPr>
          <p:cNvSpPr txBox="1"/>
          <p:nvPr/>
        </p:nvSpPr>
        <p:spPr>
          <a:xfrm>
            <a:off x="6900868" y="2875002"/>
            <a:ext cx="1877438" cy="110799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b="1" dirty="0">
                <a:solidFill>
                  <a:schemeClr val="tx2"/>
                </a:solidFill>
                <a:latin typeface="Arial"/>
                <a:ea typeface="微软雅黑"/>
                <a:sym typeface="Arial"/>
              </a:rPr>
              <a:t>谢谢</a:t>
            </a:r>
          </a:p>
        </p:txBody>
      </p:sp>
    </p:spTree>
    <p:extLst>
      <p:ext uri="{BB962C8B-B14F-4D97-AF65-F5344CB8AC3E}">
        <p14:creationId xmlns:p14="http://schemas.microsoft.com/office/powerpoint/2010/main" val="391726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与容器简介</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POD</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是什么？</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auto" latinLnBrk="0" hangingPunct="1">
              <a:lnSpc>
                <a:spcPct val="90000"/>
              </a:lnSpc>
              <a:spcBef>
                <a:spcPts val="1000"/>
              </a:spcBef>
              <a:spcAft>
                <a:spcPts val="0"/>
              </a:spcAft>
              <a:buClrTx/>
              <a:buSzTx/>
              <a:tabLst/>
              <a:defRPr/>
            </a:pPr>
            <a:r>
              <a:rPr lang="en-US" altLang="zh-CN" sz="2000" noProof="0" dirty="0" smtClean="0"/>
              <a:t>1</a:t>
            </a:r>
            <a:r>
              <a:rPr lang="zh-CN" altLang="en-US" sz="2000" noProof="0" dirty="0" smtClean="0"/>
              <a:t>、</a:t>
            </a:r>
            <a:r>
              <a:rPr lang="en-US" altLang="zh-CN" sz="2000" noProof="0" dirty="0" smtClean="0"/>
              <a:t>Pod</a:t>
            </a:r>
            <a:r>
              <a:rPr lang="zh-CN" altLang="en-US" sz="2000" noProof="0" dirty="0" smtClean="0"/>
              <a:t>是</a:t>
            </a:r>
            <a:r>
              <a:rPr lang="en-US" altLang="zh-CN" sz="2000" noProof="0" dirty="0" smtClean="0"/>
              <a:t>K8s</a:t>
            </a:r>
            <a:r>
              <a:rPr lang="zh-CN" altLang="en-US" sz="2000" noProof="0" dirty="0" smtClean="0"/>
              <a:t>系统管理中最小的调度与资</a:t>
            </a:r>
            <a:endParaRPr lang="en-US" altLang="zh-CN" sz="2000" noProof="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      </a:t>
            </a:r>
            <a:r>
              <a:rPr lang="zh-CN" altLang="en-US" sz="2000" noProof="0" dirty="0" smtClean="0"/>
              <a:t>源分配的单元。</a:t>
            </a:r>
            <a:endParaRPr lang="en-US" altLang="zh-CN" sz="2000" noProof="0" dirty="0" smtClean="0"/>
          </a:p>
          <a:p>
            <a:pPr marR="0" lvl="0" algn="l" defTabSz="914400" rtl="0" eaLnBrk="1" fontAlgn="auto" latinLnBrk="0" hangingPunct="1">
              <a:lnSpc>
                <a:spcPct val="90000"/>
              </a:lnSpc>
              <a:spcBef>
                <a:spcPts val="1000"/>
              </a:spcBef>
              <a:spcAft>
                <a:spcPts val="0"/>
              </a:spcAft>
              <a:buClrTx/>
              <a:buSzTx/>
              <a:tabLst/>
              <a:defRPr/>
            </a:pPr>
            <a:r>
              <a:rPr kumimoji="0" lang="en-US" altLang="zh-CN" sz="2000" b="0" i="0" u="none" strike="noStrike" kern="1200" cap="none" spc="0" normalizeH="0" baseline="0" noProof="0" dirty="0" smtClean="0">
                <a:ln>
                  <a:noFill/>
                </a:ln>
                <a:solidFill>
                  <a:schemeClr val="tx1"/>
                </a:solidFill>
                <a:effectLst/>
                <a:uLnTx/>
                <a:uFillTx/>
              </a:rPr>
              <a:t>2</a:t>
            </a:r>
            <a:r>
              <a:rPr kumimoji="0" lang="zh-CN" altLang="en-US" sz="2000" b="0" i="0" u="none" strike="noStrike" kern="1200" cap="none" spc="0" normalizeH="0" baseline="0" noProof="0" dirty="0" smtClean="0">
                <a:ln>
                  <a:noFill/>
                </a:ln>
                <a:solidFill>
                  <a:schemeClr val="tx1"/>
                </a:solidFill>
                <a:effectLst/>
                <a:uLnTx/>
                <a:uFillTx/>
              </a:rPr>
              <a:t>、</a:t>
            </a:r>
            <a:r>
              <a:rPr kumimoji="0" lang="en-US" altLang="zh-CN" sz="2000" b="0" i="0" u="none" strike="noStrike" kern="1200" cap="none" spc="0" normalizeH="0" baseline="0" noProof="0" dirty="0" smtClean="0">
                <a:ln>
                  <a:noFill/>
                </a:ln>
                <a:solidFill>
                  <a:schemeClr val="tx1"/>
                </a:solidFill>
                <a:effectLst/>
                <a:uLnTx/>
                <a:uFillTx/>
              </a:rPr>
              <a:t>Pod</a:t>
            </a:r>
            <a:r>
              <a:rPr kumimoji="0" lang="zh-CN" altLang="en-US" sz="2000" b="0" i="0" u="none" strike="noStrike" kern="1200" cap="none" spc="0" normalizeH="0" baseline="0" noProof="0" dirty="0" smtClean="0">
                <a:ln>
                  <a:noFill/>
                </a:ln>
                <a:solidFill>
                  <a:schemeClr val="tx1"/>
                </a:solidFill>
                <a:effectLst/>
                <a:uLnTx/>
                <a:uFillTx/>
              </a:rPr>
              <a:t>由一个或多个共享网络与存储的容</a:t>
            </a:r>
            <a:endParaRPr kumimoji="0" lang="en-US" altLang="zh-CN" sz="2000" b="0" i="0" u="none" strike="noStrike" kern="1200" cap="none" spc="0" normalizeH="0" baseline="0" noProof="0" dirty="0" smtClean="0">
              <a:ln>
                <a:noFill/>
              </a:ln>
              <a:solidFill>
                <a:schemeClr val="tx1"/>
              </a:solidFill>
              <a:effectLst/>
              <a:uLnTx/>
              <a:uFillTx/>
            </a:endParaRPr>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      </a:t>
            </a:r>
            <a:r>
              <a:rPr kumimoji="0" lang="zh-CN" altLang="en-US" sz="2000" b="0" i="0" u="none" strike="noStrike" kern="1200" cap="none" spc="0" normalizeH="0" baseline="0" noProof="0" dirty="0" smtClean="0">
                <a:ln>
                  <a:noFill/>
                </a:ln>
                <a:solidFill>
                  <a:schemeClr val="tx1"/>
                </a:solidFill>
                <a:effectLst/>
                <a:uLnTx/>
                <a:uFillTx/>
              </a:rPr>
              <a:t>器组成，并描述了它们如何协作。</a:t>
            </a:r>
            <a:endParaRPr kumimoji="0" lang="en-US" altLang="zh-CN" sz="2000" b="0" i="0" u="none" strike="noStrike" kern="1200" cap="none" spc="0" normalizeH="0" baseline="0" noProof="0" dirty="0" smtClean="0">
              <a:ln>
                <a:noFill/>
              </a:ln>
              <a:solidFill>
                <a:schemeClr val="tx1"/>
              </a:solidFill>
              <a:effectLst/>
              <a:uLnTx/>
              <a:uFillTx/>
            </a:endParaRPr>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3</a:t>
            </a:r>
            <a:r>
              <a:rPr lang="zh-CN" altLang="en-US" sz="2000" dirty="0" smtClean="0"/>
              <a:t>、</a:t>
            </a:r>
            <a:r>
              <a:rPr lang="en-US" altLang="zh-CN" sz="2000" dirty="0" smtClean="0"/>
              <a:t>Pod</a:t>
            </a:r>
            <a:r>
              <a:rPr lang="zh-CN" altLang="en-US" sz="2000" dirty="0" smtClean="0"/>
              <a:t>可以看做是一个逻辑主机。</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800" b="1" noProof="0" dirty="0" smtClean="0"/>
              <a:t>容器是什么？</a:t>
            </a:r>
            <a:endParaRPr lang="en-US" altLang="zh-CN" sz="2800" b="1" noProof="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1</a:t>
            </a:r>
            <a:r>
              <a:rPr lang="zh-CN" altLang="en-US" sz="2000" dirty="0" smtClean="0"/>
              <a:t>、容器</a:t>
            </a:r>
            <a:r>
              <a:rPr lang="zh-CN" altLang="en-US" sz="2000" dirty="0"/>
              <a:t>的本质是一个视图被隔离、资源</a:t>
            </a:r>
            <a:endParaRPr lang="en-US" altLang="zh-CN" sz="2000" dirty="0"/>
          </a:p>
          <a:p>
            <a:pPr marR="0" lvl="0" algn="l" defTabSz="914400" rtl="0" eaLnBrk="1" fontAlgn="auto" latinLnBrk="0" hangingPunct="1">
              <a:lnSpc>
                <a:spcPct val="90000"/>
              </a:lnSpc>
              <a:spcBef>
                <a:spcPts val="1000"/>
              </a:spcBef>
              <a:spcAft>
                <a:spcPts val="0"/>
              </a:spcAft>
              <a:buClrTx/>
              <a:buSzTx/>
              <a:tabLst/>
              <a:defRPr/>
            </a:pPr>
            <a:r>
              <a:rPr lang="zh-CN" altLang="en-US" sz="2000" dirty="0" smtClean="0"/>
              <a:t>     被</a:t>
            </a:r>
            <a:r>
              <a:rPr lang="zh-CN" altLang="en-US" sz="2000" dirty="0"/>
              <a:t>限制的</a:t>
            </a:r>
            <a:r>
              <a:rPr lang="zh-CN" altLang="en-US" sz="2000" dirty="0" smtClean="0"/>
              <a:t>进程。</a:t>
            </a:r>
            <a:endParaRPr lang="en-US" altLang="zh-CN" sz="200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2</a:t>
            </a:r>
            <a:r>
              <a:rPr lang="zh-CN" altLang="en-US" sz="2000" dirty="0" smtClean="0"/>
              <a:t>、容器视图与资源的限制是借助</a:t>
            </a:r>
            <a:r>
              <a:rPr lang="en-US" altLang="zh-CN" sz="2000" dirty="0" smtClean="0"/>
              <a:t>Linux</a:t>
            </a:r>
            <a:r>
              <a:rPr lang="zh-CN" altLang="en-US" sz="2000" dirty="0" smtClean="0"/>
              <a:t>的</a:t>
            </a:r>
            <a:endParaRPr lang="en-US" altLang="zh-CN" sz="200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      Namespace</a:t>
            </a:r>
            <a:r>
              <a:rPr lang="zh-CN" altLang="en-US" sz="2000" dirty="0" smtClean="0"/>
              <a:t>与</a:t>
            </a:r>
            <a:r>
              <a:rPr lang="en-US" altLang="zh-CN" sz="2000" dirty="0" err="1" smtClean="0"/>
              <a:t>cgroups</a:t>
            </a:r>
            <a:r>
              <a:rPr lang="zh-CN" altLang="en-US" sz="2000" dirty="0" smtClean="0"/>
              <a:t>实现。</a:t>
            </a:r>
            <a:endParaRPr lang="en-US" altLang="zh-CN" sz="200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3</a:t>
            </a:r>
            <a:r>
              <a:rPr lang="zh-CN" altLang="en-US" sz="2000" dirty="0" smtClean="0"/>
              <a:t>、</a:t>
            </a:r>
            <a:r>
              <a:rPr lang="en-US" altLang="zh-CN" sz="2000" dirty="0" smtClean="0"/>
              <a:t>Namespace</a:t>
            </a:r>
            <a:r>
              <a:rPr lang="zh-CN" altLang="en-US" sz="2000" dirty="0" smtClean="0"/>
              <a:t>负责进程视图隔离，</a:t>
            </a:r>
            <a:endParaRPr lang="en-US" altLang="zh-CN" sz="200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a:t> </a:t>
            </a:r>
            <a:r>
              <a:rPr lang="en-US" altLang="zh-CN" sz="2000" dirty="0" smtClean="0"/>
              <a:t>    </a:t>
            </a:r>
            <a:r>
              <a:rPr lang="en-US" altLang="zh-CN" sz="2000" dirty="0" err="1" smtClean="0"/>
              <a:t>Cgroups</a:t>
            </a:r>
            <a:r>
              <a:rPr lang="zh-CN" altLang="en-US" sz="2000" dirty="0" smtClean="0"/>
              <a:t>负责运行时资源限制、监控等</a:t>
            </a:r>
            <a:endParaRPr lang="en-US" altLang="zh-CN" sz="2000" dirty="0" smtClean="0"/>
          </a:p>
          <a:p>
            <a:pPr marR="0" lvl="0" algn="l" defTabSz="914400" rtl="0" eaLnBrk="1" fontAlgn="auto" latinLnBrk="0" hangingPunct="1">
              <a:lnSpc>
                <a:spcPct val="90000"/>
              </a:lnSpc>
              <a:spcBef>
                <a:spcPts val="1000"/>
              </a:spcBef>
              <a:spcAft>
                <a:spcPts val="0"/>
              </a:spcAft>
              <a:buClrTx/>
              <a:buSzTx/>
              <a:tabLst/>
              <a:defRPr/>
            </a:pPr>
            <a:r>
              <a:rPr lang="en-US" altLang="zh-CN" sz="2000" dirty="0" smtClean="0"/>
              <a:t>    </a:t>
            </a:r>
            <a:endParaRPr lang="en-US" altLang="zh-CN" sz="20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图片 5"/>
          <p:cNvPicPr>
            <a:picLocks noChangeAspect="1"/>
          </p:cNvPicPr>
          <p:nvPr/>
        </p:nvPicPr>
        <p:blipFill>
          <a:blip r:embed="rId3"/>
          <a:stretch>
            <a:fillRect/>
          </a:stretch>
        </p:blipFill>
        <p:spPr>
          <a:xfrm>
            <a:off x="5805153" y="1045592"/>
            <a:ext cx="5515989" cy="5376048"/>
          </a:xfrm>
          <a:prstGeom prst="rect">
            <a:avLst/>
          </a:prstGeom>
        </p:spPr>
      </p:pic>
    </p:spTree>
    <p:extLst>
      <p:ext uri="{BB962C8B-B14F-4D97-AF65-F5344CB8AC3E}">
        <p14:creationId xmlns:p14="http://schemas.microsoft.com/office/powerpoint/2010/main" val="242679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与容器简介</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550482" y="965108"/>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zh-CN" altLang="en-US" sz="2800" b="1" dirty="0" smtClean="0"/>
              <a:t>我们</a:t>
            </a:r>
            <a:r>
              <a:rPr lang="zh-CN" altLang="en-US" sz="2800" b="1" dirty="0"/>
              <a:t>为什么需要</a:t>
            </a:r>
            <a:r>
              <a:rPr lang="en-US" altLang="zh-CN" sz="2800" b="1" dirty="0"/>
              <a:t>POD</a:t>
            </a:r>
            <a:r>
              <a:rPr lang="zh-CN" altLang="en-US" sz="2800" b="1" dirty="0" smtClean="0"/>
              <a:t>？</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b="1" dirty="0" smtClean="0"/>
              <a:t>一、服务的管理层面看，</a:t>
            </a:r>
            <a:r>
              <a:rPr lang="en-US" altLang="zh-CN" sz="2400" b="1" dirty="0" smtClean="0"/>
              <a:t>Pod</a:t>
            </a:r>
            <a:r>
              <a:rPr lang="zh-CN" altLang="en-US" sz="2400" b="1" dirty="0" smtClean="0"/>
              <a:t>简化了进程组管理。</a:t>
            </a:r>
            <a:endParaRPr lang="en-US" altLang="zh-CN" sz="2400" b="1" dirty="0" smtClean="0"/>
          </a:p>
          <a:p>
            <a:pPr marL="228600" lvl="0" indent="-228600">
              <a:lnSpc>
                <a:spcPct val="90000"/>
              </a:lnSpc>
              <a:spcBef>
                <a:spcPts val="1000"/>
              </a:spcBef>
              <a:buFont typeface="Arial" panose="020B0604020202020204" pitchFamily="34" charset="0"/>
              <a:buChar char="•"/>
              <a:defRPr/>
            </a:pPr>
            <a:endParaRPr lang="en-US" altLang="zh-CN" sz="2800" b="1"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圆角矩形 1"/>
          <p:cNvSpPr/>
          <p:nvPr/>
        </p:nvSpPr>
        <p:spPr>
          <a:xfrm>
            <a:off x="634894" y="2175097"/>
            <a:ext cx="2770121" cy="3933371"/>
          </a:xfrm>
          <a:prstGeom prst="roundRect">
            <a:avLst/>
          </a:prstGeom>
          <a:solidFill>
            <a:srgbClr val="FFFF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4" name="圆角矩形 3"/>
          <p:cNvSpPr/>
          <p:nvPr/>
        </p:nvSpPr>
        <p:spPr>
          <a:xfrm>
            <a:off x="1170868" y="2481567"/>
            <a:ext cx="1698171"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WEB</a:t>
            </a:r>
            <a:r>
              <a:rPr lang="zh-CN" altLang="en-US" dirty="0" smtClean="0">
                <a:solidFill>
                  <a:srgbClr val="FF0000"/>
                </a:solidFill>
              </a:rPr>
              <a:t>进程</a:t>
            </a:r>
            <a:endParaRPr lang="zh-CN" altLang="en-US" dirty="0">
              <a:solidFill>
                <a:srgbClr val="FF0000"/>
              </a:solidFill>
            </a:endParaRPr>
          </a:p>
        </p:txBody>
      </p:sp>
      <p:sp>
        <p:nvSpPr>
          <p:cNvPr id="10" name="圆角矩形 9"/>
          <p:cNvSpPr/>
          <p:nvPr/>
        </p:nvSpPr>
        <p:spPr>
          <a:xfrm>
            <a:off x="1064772" y="3577518"/>
            <a:ext cx="1915886"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COMPUTE</a:t>
            </a:r>
            <a:r>
              <a:rPr lang="zh-CN" altLang="en-US" dirty="0" smtClean="0">
                <a:solidFill>
                  <a:srgbClr val="FF0000"/>
                </a:solidFill>
              </a:rPr>
              <a:t>进程</a:t>
            </a:r>
            <a:endParaRPr lang="zh-CN" altLang="en-US" dirty="0">
              <a:solidFill>
                <a:srgbClr val="FF0000"/>
              </a:solidFill>
            </a:endParaRPr>
          </a:p>
        </p:txBody>
      </p:sp>
      <p:sp>
        <p:nvSpPr>
          <p:cNvPr id="11" name="圆角矩形 10"/>
          <p:cNvSpPr/>
          <p:nvPr/>
        </p:nvSpPr>
        <p:spPr>
          <a:xfrm>
            <a:off x="1170864" y="4569982"/>
            <a:ext cx="1698171"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LOGGER</a:t>
            </a:r>
            <a:r>
              <a:rPr lang="zh-CN" altLang="en-US" dirty="0" smtClean="0">
                <a:solidFill>
                  <a:srgbClr val="FF0000"/>
                </a:solidFill>
              </a:rPr>
              <a:t>进程</a:t>
            </a:r>
            <a:endParaRPr lang="zh-CN" altLang="en-US" dirty="0">
              <a:solidFill>
                <a:srgbClr val="FF0000"/>
              </a:solidFill>
            </a:endParaRPr>
          </a:p>
        </p:txBody>
      </p:sp>
      <p:sp>
        <p:nvSpPr>
          <p:cNvPr id="6" name="文本框 5"/>
          <p:cNvSpPr txBox="1"/>
          <p:nvPr/>
        </p:nvSpPr>
        <p:spPr>
          <a:xfrm>
            <a:off x="1591789" y="5476271"/>
            <a:ext cx="1813226" cy="369332"/>
          </a:xfrm>
          <a:prstGeom prst="rect">
            <a:avLst/>
          </a:prstGeom>
          <a:noFill/>
        </p:spPr>
        <p:txBody>
          <a:bodyPr wrap="square" rtlCol="0">
            <a:spAutoFit/>
          </a:bodyPr>
          <a:lstStyle/>
          <a:p>
            <a:r>
              <a:rPr lang="zh-CN" altLang="en-US" b="1" dirty="0" smtClean="0"/>
              <a:t>主机</a:t>
            </a:r>
            <a:endParaRPr lang="zh-CN" altLang="en-US" b="1" dirty="0"/>
          </a:p>
        </p:txBody>
      </p:sp>
      <p:sp>
        <p:nvSpPr>
          <p:cNvPr id="17" name="文本框 16"/>
          <p:cNvSpPr txBox="1"/>
          <p:nvPr/>
        </p:nvSpPr>
        <p:spPr>
          <a:xfrm>
            <a:off x="2019954" y="3062138"/>
            <a:ext cx="1082369" cy="369332"/>
          </a:xfrm>
          <a:prstGeom prst="rect">
            <a:avLst/>
          </a:prstGeom>
          <a:noFill/>
        </p:spPr>
        <p:txBody>
          <a:bodyPr wrap="square" rtlCol="0">
            <a:spAutoFit/>
          </a:bodyPr>
          <a:lstStyle/>
          <a:p>
            <a:r>
              <a:rPr lang="en-US" altLang="zh-CN" dirty="0" smtClean="0"/>
              <a:t>RPC</a:t>
            </a:r>
            <a:endParaRPr lang="zh-CN" altLang="en-US" dirty="0"/>
          </a:p>
        </p:txBody>
      </p:sp>
      <p:sp>
        <p:nvSpPr>
          <p:cNvPr id="18" name="文本框 17"/>
          <p:cNvSpPr txBox="1"/>
          <p:nvPr/>
        </p:nvSpPr>
        <p:spPr>
          <a:xfrm>
            <a:off x="2025500" y="4197789"/>
            <a:ext cx="1221966" cy="369332"/>
          </a:xfrm>
          <a:prstGeom prst="rect">
            <a:avLst/>
          </a:prstGeom>
          <a:noFill/>
        </p:spPr>
        <p:txBody>
          <a:bodyPr wrap="square" rtlCol="0">
            <a:spAutoFit/>
          </a:bodyPr>
          <a:lstStyle/>
          <a:p>
            <a:r>
              <a:rPr lang="zh-CN" altLang="en-US" dirty="0" smtClean="0"/>
              <a:t>日志文件</a:t>
            </a:r>
            <a:endParaRPr lang="zh-CN" altLang="en-US" dirty="0"/>
          </a:p>
        </p:txBody>
      </p:sp>
      <p:sp>
        <p:nvSpPr>
          <p:cNvPr id="27" name="圆角矩形 26"/>
          <p:cNvSpPr/>
          <p:nvPr/>
        </p:nvSpPr>
        <p:spPr>
          <a:xfrm>
            <a:off x="8475944" y="2191403"/>
            <a:ext cx="2770121" cy="39333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dirty="0"/>
          </a:p>
        </p:txBody>
      </p:sp>
      <p:sp>
        <p:nvSpPr>
          <p:cNvPr id="28" name="圆角矩形 27"/>
          <p:cNvSpPr/>
          <p:nvPr/>
        </p:nvSpPr>
        <p:spPr>
          <a:xfrm>
            <a:off x="9011924" y="2510342"/>
            <a:ext cx="1698171" cy="58057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solidFill>
                  <a:srgbClr val="FFFF00"/>
                </a:solidFill>
              </a:rPr>
              <a:t>WEB</a:t>
            </a:r>
            <a:r>
              <a:rPr lang="zh-CN" altLang="en-US" dirty="0" smtClean="0">
                <a:solidFill>
                  <a:srgbClr val="FFFF00"/>
                </a:solidFill>
              </a:rPr>
              <a:t>容器</a:t>
            </a:r>
            <a:endParaRPr lang="zh-CN" altLang="en-US" dirty="0">
              <a:solidFill>
                <a:srgbClr val="FFFF00"/>
              </a:solidFill>
            </a:endParaRPr>
          </a:p>
        </p:txBody>
      </p:sp>
      <p:sp>
        <p:nvSpPr>
          <p:cNvPr id="29" name="圆角矩形 28"/>
          <p:cNvSpPr/>
          <p:nvPr/>
        </p:nvSpPr>
        <p:spPr>
          <a:xfrm>
            <a:off x="8770054" y="3577519"/>
            <a:ext cx="2173325" cy="58057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solidFill>
                  <a:srgbClr val="FFFF00"/>
                </a:solidFill>
              </a:rPr>
              <a:t>COMPUTE</a:t>
            </a:r>
            <a:r>
              <a:rPr lang="zh-CN" altLang="en-US" dirty="0" smtClean="0">
                <a:solidFill>
                  <a:srgbClr val="FFFF00"/>
                </a:solidFill>
              </a:rPr>
              <a:t>容器</a:t>
            </a:r>
            <a:endParaRPr lang="zh-CN" altLang="en-US" dirty="0">
              <a:solidFill>
                <a:srgbClr val="FFFF00"/>
              </a:solidFill>
            </a:endParaRPr>
          </a:p>
        </p:txBody>
      </p:sp>
      <p:sp>
        <p:nvSpPr>
          <p:cNvPr id="30" name="圆角矩形 29"/>
          <p:cNvSpPr/>
          <p:nvPr/>
        </p:nvSpPr>
        <p:spPr>
          <a:xfrm>
            <a:off x="9011920" y="4598757"/>
            <a:ext cx="1698171" cy="58057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solidFill>
                  <a:srgbClr val="FFFF00"/>
                </a:solidFill>
              </a:rPr>
              <a:t>LOGGER</a:t>
            </a:r>
            <a:r>
              <a:rPr lang="zh-CN" altLang="en-US" dirty="0" smtClean="0">
                <a:solidFill>
                  <a:srgbClr val="FFFF00"/>
                </a:solidFill>
              </a:rPr>
              <a:t>容器</a:t>
            </a:r>
            <a:endParaRPr lang="zh-CN" altLang="en-US" dirty="0">
              <a:solidFill>
                <a:srgbClr val="FFFF00"/>
              </a:solidFill>
            </a:endParaRPr>
          </a:p>
        </p:txBody>
      </p:sp>
      <p:sp>
        <p:nvSpPr>
          <p:cNvPr id="31" name="文本框 30"/>
          <p:cNvSpPr txBox="1"/>
          <p:nvPr/>
        </p:nvSpPr>
        <p:spPr>
          <a:xfrm>
            <a:off x="9495581" y="5495406"/>
            <a:ext cx="1813226" cy="369332"/>
          </a:xfrm>
          <a:prstGeom prst="rect">
            <a:avLst/>
          </a:prstGeom>
          <a:noFill/>
        </p:spPr>
        <p:txBody>
          <a:bodyPr wrap="square" rtlCol="0">
            <a:spAutoFit/>
          </a:bodyPr>
          <a:lstStyle/>
          <a:p>
            <a:r>
              <a:rPr lang="en-US" altLang="zh-CN" b="1" dirty="0" smtClean="0"/>
              <a:t>POD</a:t>
            </a:r>
            <a:endParaRPr lang="zh-CN" altLang="en-US" b="1" dirty="0"/>
          </a:p>
        </p:txBody>
      </p:sp>
      <p:cxnSp>
        <p:nvCxnSpPr>
          <p:cNvPr id="32" name="直接箭头连接符 31"/>
          <p:cNvCxnSpPr>
            <a:stCxn id="28" idx="2"/>
            <a:endCxn id="29" idx="0"/>
          </p:cNvCxnSpPr>
          <p:nvPr/>
        </p:nvCxnSpPr>
        <p:spPr>
          <a:xfrm flipH="1">
            <a:off x="9856717" y="3090913"/>
            <a:ext cx="4293" cy="486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30" idx="0"/>
            <a:endCxn id="29" idx="2"/>
          </p:cNvCxnSpPr>
          <p:nvPr/>
        </p:nvCxnSpPr>
        <p:spPr>
          <a:xfrm flipH="1" flipV="1">
            <a:off x="9856717" y="4158090"/>
            <a:ext cx="4289" cy="440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9861010" y="3090913"/>
            <a:ext cx="1082369" cy="369332"/>
          </a:xfrm>
          <a:prstGeom prst="rect">
            <a:avLst/>
          </a:prstGeom>
          <a:noFill/>
        </p:spPr>
        <p:txBody>
          <a:bodyPr wrap="square" rtlCol="0">
            <a:spAutoFit/>
          </a:bodyPr>
          <a:lstStyle/>
          <a:p>
            <a:r>
              <a:rPr lang="en-US" altLang="zh-CN" dirty="0" smtClean="0"/>
              <a:t>RPC</a:t>
            </a:r>
            <a:endParaRPr lang="zh-CN" altLang="en-US" dirty="0"/>
          </a:p>
        </p:txBody>
      </p:sp>
      <p:sp>
        <p:nvSpPr>
          <p:cNvPr id="35" name="文本框 34"/>
          <p:cNvSpPr txBox="1"/>
          <p:nvPr/>
        </p:nvSpPr>
        <p:spPr>
          <a:xfrm>
            <a:off x="9866556" y="4226564"/>
            <a:ext cx="1221966" cy="369332"/>
          </a:xfrm>
          <a:prstGeom prst="rect">
            <a:avLst/>
          </a:prstGeom>
          <a:noFill/>
        </p:spPr>
        <p:txBody>
          <a:bodyPr wrap="square" rtlCol="0">
            <a:spAutoFit/>
          </a:bodyPr>
          <a:lstStyle/>
          <a:p>
            <a:r>
              <a:rPr lang="zh-CN" altLang="en-US" dirty="0" smtClean="0"/>
              <a:t>日志文件</a:t>
            </a:r>
            <a:endParaRPr lang="zh-CN" altLang="en-US" dirty="0"/>
          </a:p>
        </p:txBody>
      </p:sp>
      <p:sp>
        <p:nvSpPr>
          <p:cNvPr id="44" name="圆角矩形 43"/>
          <p:cNvSpPr/>
          <p:nvPr/>
        </p:nvSpPr>
        <p:spPr>
          <a:xfrm>
            <a:off x="3849382" y="2129570"/>
            <a:ext cx="4208153" cy="393337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45" name="圆角矩形 44"/>
          <p:cNvSpPr/>
          <p:nvPr/>
        </p:nvSpPr>
        <p:spPr>
          <a:xfrm>
            <a:off x="6220215" y="2474541"/>
            <a:ext cx="1503819"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WEB</a:t>
            </a:r>
            <a:r>
              <a:rPr lang="zh-CN" altLang="en-US" dirty="0" smtClean="0">
                <a:solidFill>
                  <a:srgbClr val="FF0000"/>
                </a:solidFill>
              </a:rPr>
              <a:t>进程</a:t>
            </a:r>
            <a:endParaRPr lang="zh-CN" altLang="en-US" dirty="0">
              <a:solidFill>
                <a:srgbClr val="FF0000"/>
              </a:solidFill>
            </a:endParaRPr>
          </a:p>
        </p:txBody>
      </p:sp>
      <p:sp>
        <p:nvSpPr>
          <p:cNvPr id="46" name="圆角矩形 45"/>
          <p:cNvSpPr/>
          <p:nvPr/>
        </p:nvSpPr>
        <p:spPr>
          <a:xfrm>
            <a:off x="6043626" y="3574657"/>
            <a:ext cx="1857503"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COMPUTE</a:t>
            </a:r>
            <a:r>
              <a:rPr lang="zh-CN" altLang="en-US" dirty="0" smtClean="0">
                <a:solidFill>
                  <a:srgbClr val="FF0000"/>
                </a:solidFill>
              </a:rPr>
              <a:t>进程</a:t>
            </a:r>
            <a:endParaRPr lang="zh-CN" altLang="en-US" dirty="0">
              <a:solidFill>
                <a:srgbClr val="FF0000"/>
              </a:solidFill>
            </a:endParaRPr>
          </a:p>
        </p:txBody>
      </p:sp>
      <p:sp>
        <p:nvSpPr>
          <p:cNvPr id="47" name="圆角矩形 46"/>
          <p:cNvSpPr/>
          <p:nvPr/>
        </p:nvSpPr>
        <p:spPr>
          <a:xfrm>
            <a:off x="6010404" y="4843498"/>
            <a:ext cx="1923441"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solidFill>
                  <a:srgbClr val="FF0000"/>
                </a:solidFill>
              </a:rPr>
              <a:t>LOGGER</a:t>
            </a:r>
            <a:r>
              <a:rPr lang="zh-CN" altLang="en-US" dirty="0" smtClean="0">
                <a:solidFill>
                  <a:srgbClr val="FF0000"/>
                </a:solidFill>
              </a:rPr>
              <a:t>进程</a:t>
            </a:r>
            <a:endParaRPr lang="zh-CN" altLang="en-US" dirty="0">
              <a:solidFill>
                <a:srgbClr val="FF0000"/>
              </a:solidFill>
            </a:endParaRPr>
          </a:p>
        </p:txBody>
      </p:sp>
      <p:sp>
        <p:nvSpPr>
          <p:cNvPr id="48" name="文本框 47"/>
          <p:cNvSpPr txBox="1"/>
          <p:nvPr/>
        </p:nvSpPr>
        <p:spPr>
          <a:xfrm>
            <a:off x="5492849" y="5531768"/>
            <a:ext cx="2754512" cy="369332"/>
          </a:xfrm>
          <a:prstGeom prst="rect">
            <a:avLst/>
          </a:prstGeom>
          <a:noFill/>
        </p:spPr>
        <p:txBody>
          <a:bodyPr wrap="square" rtlCol="0">
            <a:spAutoFit/>
          </a:bodyPr>
          <a:lstStyle/>
          <a:p>
            <a:r>
              <a:rPr lang="zh-CN" altLang="en-US" b="1" dirty="0"/>
              <a:t>容器</a:t>
            </a:r>
          </a:p>
        </p:txBody>
      </p:sp>
      <p:cxnSp>
        <p:nvCxnSpPr>
          <p:cNvPr id="49" name="直接箭头连接符 48"/>
          <p:cNvCxnSpPr>
            <a:stCxn id="45" idx="2"/>
            <a:endCxn id="46" idx="0"/>
          </p:cNvCxnSpPr>
          <p:nvPr/>
        </p:nvCxnSpPr>
        <p:spPr>
          <a:xfrm>
            <a:off x="6972125" y="3055112"/>
            <a:ext cx="253" cy="5195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7" idx="0"/>
            <a:endCxn id="46" idx="2"/>
          </p:cNvCxnSpPr>
          <p:nvPr/>
        </p:nvCxnSpPr>
        <p:spPr>
          <a:xfrm flipV="1">
            <a:off x="6972125" y="4155228"/>
            <a:ext cx="253" cy="688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7034284" y="3146793"/>
            <a:ext cx="1644252" cy="369332"/>
          </a:xfrm>
          <a:prstGeom prst="rect">
            <a:avLst/>
          </a:prstGeom>
          <a:noFill/>
        </p:spPr>
        <p:txBody>
          <a:bodyPr wrap="square" rtlCol="0">
            <a:spAutoFit/>
          </a:bodyPr>
          <a:lstStyle/>
          <a:p>
            <a:r>
              <a:rPr lang="en-US" altLang="zh-CN" dirty="0" smtClean="0"/>
              <a:t>RPC</a:t>
            </a:r>
            <a:endParaRPr lang="zh-CN" altLang="en-US" dirty="0"/>
          </a:p>
        </p:txBody>
      </p:sp>
      <p:sp>
        <p:nvSpPr>
          <p:cNvPr id="52" name="文本框 51"/>
          <p:cNvSpPr txBox="1"/>
          <p:nvPr/>
        </p:nvSpPr>
        <p:spPr>
          <a:xfrm>
            <a:off x="7014296" y="4312135"/>
            <a:ext cx="1856316" cy="369332"/>
          </a:xfrm>
          <a:prstGeom prst="rect">
            <a:avLst/>
          </a:prstGeom>
          <a:noFill/>
        </p:spPr>
        <p:txBody>
          <a:bodyPr wrap="square" rtlCol="0">
            <a:spAutoFit/>
          </a:bodyPr>
          <a:lstStyle/>
          <a:p>
            <a:r>
              <a:rPr lang="zh-CN" altLang="en-US" dirty="0" smtClean="0"/>
              <a:t>日志文件</a:t>
            </a:r>
            <a:endParaRPr lang="zh-CN" altLang="en-US" dirty="0"/>
          </a:p>
        </p:txBody>
      </p:sp>
      <p:sp>
        <p:nvSpPr>
          <p:cNvPr id="62" name="圆角矩形 61"/>
          <p:cNvSpPr/>
          <p:nvPr/>
        </p:nvSpPr>
        <p:spPr>
          <a:xfrm>
            <a:off x="3942379" y="3569463"/>
            <a:ext cx="1550471" cy="58057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solidFill>
                  <a:srgbClr val="FF0000"/>
                </a:solidFill>
              </a:rPr>
              <a:t>SupervisorD</a:t>
            </a:r>
            <a:endParaRPr lang="zh-CN" altLang="en-US" dirty="0">
              <a:solidFill>
                <a:srgbClr val="FF0000"/>
              </a:solidFill>
            </a:endParaRPr>
          </a:p>
        </p:txBody>
      </p:sp>
      <p:cxnSp>
        <p:nvCxnSpPr>
          <p:cNvPr id="75" name="直接箭头连接符 74"/>
          <p:cNvCxnSpPr>
            <a:stCxn id="11" idx="0"/>
            <a:endCxn id="10" idx="2"/>
          </p:cNvCxnSpPr>
          <p:nvPr/>
        </p:nvCxnSpPr>
        <p:spPr>
          <a:xfrm flipV="1">
            <a:off x="2019950" y="4158089"/>
            <a:ext cx="2765" cy="411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10" idx="0"/>
            <a:endCxn id="4" idx="2"/>
          </p:cNvCxnSpPr>
          <p:nvPr/>
        </p:nvCxnSpPr>
        <p:spPr>
          <a:xfrm flipH="1" flipV="1">
            <a:off x="2019954" y="3062138"/>
            <a:ext cx="2761" cy="5153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2" idx="3"/>
            <a:endCxn id="45" idx="1"/>
          </p:cNvCxnSpPr>
          <p:nvPr/>
        </p:nvCxnSpPr>
        <p:spPr>
          <a:xfrm flipV="1">
            <a:off x="5492850" y="2764827"/>
            <a:ext cx="727365" cy="1094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2" idx="3"/>
            <a:endCxn id="46" idx="1"/>
          </p:cNvCxnSpPr>
          <p:nvPr/>
        </p:nvCxnSpPr>
        <p:spPr>
          <a:xfrm>
            <a:off x="5492850" y="3859749"/>
            <a:ext cx="550776"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a:endCxn id="47" idx="1"/>
          </p:cNvCxnSpPr>
          <p:nvPr/>
        </p:nvCxnSpPr>
        <p:spPr>
          <a:xfrm>
            <a:off x="5492850" y="3839029"/>
            <a:ext cx="517554" cy="1294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297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与容器简介</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图片 1"/>
          <p:cNvPicPr>
            <a:picLocks noChangeAspect="1"/>
          </p:cNvPicPr>
          <p:nvPr/>
        </p:nvPicPr>
        <p:blipFill>
          <a:blip r:embed="rId3"/>
          <a:stretch>
            <a:fillRect/>
          </a:stretch>
        </p:blipFill>
        <p:spPr>
          <a:xfrm>
            <a:off x="6582034" y="942219"/>
            <a:ext cx="4417688" cy="5683734"/>
          </a:xfrm>
          <a:prstGeom prst="rect">
            <a:avLst/>
          </a:prstGeom>
        </p:spPr>
      </p:pic>
      <p:sp>
        <p:nvSpPr>
          <p:cNvPr id="4" name="文本框 3"/>
          <p:cNvSpPr txBox="1"/>
          <p:nvPr/>
        </p:nvSpPr>
        <p:spPr>
          <a:xfrm>
            <a:off x="643076" y="942219"/>
            <a:ext cx="5639303" cy="477053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t>我们为什么需要</a:t>
            </a:r>
            <a:r>
              <a:rPr lang="en-US" altLang="zh-CN" sz="2400" b="1" dirty="0" smtClean="0"/>
              <a:t>POD</a:t>
            </a:r>
            <a:r>
              <a:rPr lang="zh-CN" altLang="en-US" sz="2400" b="1" dirty="0" smtClean="0"/>
              <a:t>？</a:t>
            </a:r>
            <a:endParaRPr lang="en-US" altLang="zh-CN" sz="2400" b="1" dirty="0" smtClean="0"/>
          </a:p>
          <a:p>
            <a:endParaRPr lang="en-US" altLang="zh-CN" sz="2400" b="1" dirty="0" smtClean="0"/>
          </a:p>
          <a:p>
            <a:pPr marL="342900" indent="-342900">
              <a:buFont typeface="Arial" panose="020B0604020202020204" pitchFamily="34" charset="0"/>
              <a:buChar char="•"/>
            </a:pPr>
            <a:r>
              <a:rPr lang="zh-CN" altLang="en-US" sz="2400" b="1" dirty="0" smtClean="0"/>
              <a:t>聚合容器</a:t>
            </a:r>
            <a:endParaRPr lang="en-US" altLang="zh-CN" sz="2400" b="1" dirty="0" smtClean="0"/>
          </a:p>
          <a:p>
            <a:pPr marL="342900" indent="-342900">
              <a:buFont typeface="Arial" panose="020B0604020202020204" pitchFamily="34" charset="0"/>
              <a:buChar char="•"/>
            </a:pPr>
            <a:endParaRPr lang="en-US" altLang="zh-CN" sz="2400" b="1" dirty="0" smtClean="0"/>
          </a:p>
          <a:p>
            <a:pPr marL="342900" indent="-342900">
              <a:buFont typeface="Arial" panose="020B0604020202020204" pitchFamily="34" charset="0"/>
              <a:buChar char="•"/>
            </a:pPr>
            <a:r>
              <a:rPr lang="zh-CN" altLang="en-US" sz="2400" b="1" dirty="0" smtClean="0"/>
              <a:t>生命共同体</a:t>
            </a:r>
            <a:endParaRPr lang="en-US" altLang="zh-CN" sz="2400" b="1" dirty="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zh-CN" altLang="en-US" sz="2400" b="1" dirty="0" smtClean="0"/>
              <a:t>资源共享</a:t>
            </a:r>
            <a:endParaRPr lang="en-US" altLang="zh-CN" sz="2400" b="1" dirty="0" smtClean="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zh-CN" altLang="en-US" sz="2400" b="1" dirty="0" smtClean="0"/>
              <a:t>协同调度</a:t>
            </a:r>
            <a:endParaRPr lang="en-US" altLang="zh-CN" sz="2400" b="1" dirty="0" smtClean="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zh-CN" altLang="en-US" sz="2400" b="1" dirty="0" smtClean="0"/>
              <a:t>支持横向扩展及复制</a:t>
            </a:r>
            <a:endParaRPr lang="en-US" altLang="zh-CN" sz="2400" b="1" dirty="0" smtClean="0"/>
          </a:p>
          <a:p>
            <a:endParaRPr lang="en-US" altLang="zh-CN" sz="2000" dirty="0"/>
          </a:p>
          <a:p>
            <a:endParaRPr lang="en-US" altLang="zh-CN" sz="2000" dirty="0" smtClean="0"/>
          </a:p>
        </p:txBody>
      </p:sp>
    </p:spTree>
    <p:extLst>
      <p:ext uri="{BB962C8B-B14F-4D97-AF65-F5344CB8AC3E}">
        <p14:creationId xmlns:p14="http://schemas.microsoft.com/office/powerpoint/2010/main" val="2209137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与容器简介</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内容占位符 2"/>
          <p:cNvSpPr txBox="1">
            <a:spLocks/>
          </p:cNvSpPr>
          <p:nvPr/>
        </p:nvSpPr>
        <p:spPr>
          <a:xfrm>
            <a:off x="550482" y="965108"/>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zh-CN" altLang="en-US" sz="2800" b="1" dirty="0" smtClean="0"/>
              <a:t>我们</a:t>
            </a:r>
            <a:r>
              <a:rPr lang="zh-CN" altLang="en-US" sz="2800" b="1" dirty="0"/>
              <a:t>为什么需要</a:t>
            </a:r>
            <a:r>
              <a:rPr lang="en-US" altLang="zh-CN" sz="2800" b="1" dirty="0"/>
              <a:t>POD</a:t>
            </a:r>
            <a:r>
              <a:rPr lang="zh-CN" altLang="en-US" sz="2800" b="1" dirty="0" smtClean="0"/>
              <a:t>？</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400" b="1" dirty="0"/>
              <a:t>二</a:t>
            </a:r>
            <a:r>
              <a:rPr lang="zh-CN" altLang="en-US" sz="2400" b="1" dirty="0" smtClean="0"/>
              <a:t>、资源调度层面看，</a:t>
            </a:r>
            <a:r>
              <a:rPr lang="en-US" altLang="zh-CN" sz="2400" b="1" dirty="0" smtClean="0"/>
              <a:t>Pod</a:t>
            </a:r>
            <a:r>
              <a:rPr lang="zh-CN" altLang="en-US" sz="2400" b="1" dirty="0" smtClean="0"/>
              <a:t>简化了资源调度。</a:t>
            </a:r>
            <a:endParaRPr lang="en-US" altLang="zh-CN" sz="2400" b="1" dirty="0"/>
          </a:p>
          <a:p>
            <a:pPr marL="228600" lvl="0" indent="-228600">
              <a:lnSpc>
                <a:spcPct val="90000"/>
              </a:lnSpc>
              <a:spcBef>
                <a:spcPts val="1000"/>
              </a:spcBef>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rPr>
              <a:t>Pod</a:t>
            </a:r>
            <a:r>
              <a:rPr lang="zh-CN" altLang="en-US" sz="2000" dirty="0" smtClean="0"/>
              <a:t>作为一个调度和资源分配</a:t>
            </a:r>
            <a:endParaRPr lang="en-US" altLang="zh-CN" sz="2000" dirty="0" smtClean="0"/>
          </a:p>
          <a:p>
            <a:pPr lvl="0">
              <a:lnSpc>
                <a:spcPct val="90000"/>
              </a:lnSpc>
              <a:spcBef>
                <a:spcPts val="1000"/>
              </a:spcBef>
              <a:defRPr/>
            </a:pPr>
            <a:r>
              <a:rPr lang="en-US" altLang="zh-CN" sz="2000" dirty="0"/>
              <a:t> </a:t>
            </a:r>
            <a:r>
              <a:rPr lang="en-US" altLang="zh-CN" sz="2000" dirty="0" smtClean="0"/>
              <a:t>  </a:t>
            </a:r>
            <a:r>
              <a:rPr lang="zh-CN" altLang="en-US" sz="2000" dirty="0" smtClean="0"/>
              <a:t>的实体存在</a:t>
            </a:r>
            <a:r>
              <a:rPr kumimoji="0" lang="zh-CN" altLang="en-US" sz="2000" b="0" i="0" u="none" strike="noStrike" kern="1200" cap="none" spc="0" normalizeH="0" baseline="0" noProof="0" dirty="0" smtClean="0">
                <a:ln>
                  <a:noFill/>
                </a:ln>
                <a:solidFill>
                  <a:schemeClr val="tx1"/>
                </a:solidFill>
                <a:effectLst/>
                <a:uLnTx/>
                <a:uFillTx/>
              </a:rPr>
              <a:t>在实际服务调度时</a:t>
            </a:r>
            <a:endParaRPr kumimoji="0" lang="en-US" altLang="zh-CN" sz="2000" b="0" i="0" u="none" strike="noStrike" kern="1200" cap="none" spc="0" normalizeH="0" baseline="0" noProof="0" dirty="0" smtClean="0">
              <a:ln>
                <a:noFill/>
              </a:ln>
              <a:solidFill>
                <a:schemeClr val="tx1"/>
              </a:solidFill>
              <a:effectLst/>
              <a:uLnTx/>
              <a:uFillTx/>
            </a:endParaRPr>
          </a:p>
          <a:p>
            <a:pPr lvl="0">
              <a:lnSpc>
                <a:spcPct val="90000"/>
              </a:lnSpc>
              <a:spcBef>
                <a:spcPts val="1000"/>
              </a:spcBef>
              <a:defRPr/>
            </a:pPr>
            <a:r>
              <a:rPr lang="en-US" altLang="zh-CN" sz="2000" dirty="0"/>
              <a:t> </a:t>
            </a:r>
            <a:r>
              <a:rPr lang="en-US" altLang="zh-CN" sz="2000" dirty="0" smtClean="0"/>
              <a:t>  </a:t>
            </a:r>
            <a:r>
              <a:rPr kumimoji="0" lang="zh-CN" altLang="en-US" sz="2000" b="0" i="0" u="none" strike="noStrike" kern="1200" cap="none" spc="0" normalizeH="0" baseline="0" noProof="0" dirty="0" smtClean="0">
                <a:ln>
                  <a:noFill/>
                </a:ln>
                <a:solidFill>
                  <a:schemeClr val="tx1"/>
                </a:solidFill>
                <a:effectLst/>
                <a:uLnTx/>
                <a:uFillTx/>
              </a:rPr>
              <a:t>简化了很多。</a:t>
            </a:r>
            <a:endParaRPr kumimoji="0" lang="en-US" altLang="zh-CN" sz="2000" b="0" i="0" u="none" strike="noStrike" kern="1200" cap="none" spc="0" normalizeH="0" baseline="0" noProof="0" dirty="0">
              <a:ln>
                <a:noFill/>
              </a:ln>
              <a:solidFill>
                <a:schemeClr val="tx1"/>
              </a:solidFill>
              <a:effectLst/>
              <a:uLnTx/>
              <a:uFillTx/>
            </a:endParaRPr>
          </a:p>
        </p:txBody>
      </p:sp>
      <p:sp>
        <p:nvSpPr>
          <p:cNvPr id="6" name="圆角矩形 5"/>
          <p:cNvSpPr/>
          <p:nvPr/>
        </p:nvSpPr>
        <p:spPr>
          <a:xfrm>
            <a:off x="6081485" y="2049563"/>
            <a:ext cx="2090058" cy="195942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主机</a:t>
            </a:r>
            <a:r>
              <a:rPr lang="zh-CN" altLang="en-US" dirty="0" smtClean="0"/>
              <a:t>空闲内存</a:t>
            </a:r>
            <a:r>
              <a:rPr lang="en-US" altLang="zh-CN" dirty="0" smtClean="0"/>
              <a:t>3G</a:t>
            </a:r>
            <a:endParaRPr lang="en-US" altLang="zh-CN" dirty="0" smtClean="0"/>
          </a:p>
        </p:txBody>
      </p:sp>
      <p:sp>
        <p:nvSpPr>
          <p:cNvPr id="7" name="椭圆 6"/>
          <p:cNvSpPr/>
          <p:nvPr/>
        </p:nvSpPr>
        <p:spPr>
          <a:xfrm>
            <a:off x="3436895" y="3029278"/>
            <a:ext cx="1424330" cy="914400"/>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APP:2G</a:t>
            </a:r>
            <a:endParaRPr lang="zh-CN" altLang="en-US" dirty="0"/>
          </a:p>
        </p:txBody>
      </p:sp>
      <p:sp>
        <p:nvSpPr>
          <p:cNvPr id="12" name="椭圆 11"/>
          <p:cNvSpPr/>
          <p:nvPr/>
        </p:nvSpPr>
        <p:spPr>
          <a:xfrm>
            <a:off x="3436895" y="4386364"/>
            <a:ext cx="1424330" cy="914400"/>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LOG:2G</a:t>
            </a:r>
            <a:endParaRPr lang="zh-CN" altLang="en-US" dirty="0"/>
          </a:p>
        </p:txBody>
      </p:sp>
      <p:sp>
        <p:nvSpPr>
          <p:cNvPr id="13" name="椭圆 12"/>
          <p:cNvSpPr/>
          <p:nvPr/>
        </p:nvSpPr>
        <p:spPr>
          <a:xfrm>
            <a:off x="9391803" y="3029278"/>
            <a:ext cx="1582057" cy="229325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APP:2G</a:t>
            </a:r>
          </a:p>
          <a:p>
            <a:pPr algn="ctr"/>
            <a:r>
              <a:rPr lang="en-US" altLang="zh-CN" dirty="0" smtClean="0"/>
              <a:t>LOG:2G</a:t>
            </a:r>
          </a:p>
          <a:p>
            <a:pPr algn="ctr"/>
            <a:r>
              <a:rPr lang="zh-CN" altLang="en-US" dirty="0" smtClean="0"/>
              <a:t>总共</a:t>
            </a:r>
            <a:r>
              <a:rPr lang="en-US" altLang="zh-CN" dirty="0" smtClean="0"/>
              <a:t>4G</a:t>
            </a:r>
            <a:endParaRPr lang="zh-CN" altLang="en-US" dirty="0"/>
          </a:p>
        </p:txBody>
      </p:sp>
      <p:sp>
        <p:nvSpPr>
          <p:cNvPr id="14" name="圆角矩形 13"/>
          <p:cNvSpPr/>
          <p:nvPr/>
        </p:nvSpPr>
        <p:spPr>
          <a:xfrm>
            <a:off x="6081485" y="4511968"/>
            <a:ext cx="2090058" cy="195942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主机空闲</a:t>
            </a:r>
            <a:r>
              <a:rPr lang="en-US" altLang="zh-CN" dirty="0" smtClean="0"/>
              <a:t>5G</a:t>
            </a:r>
            <a:endParaRPr lang="en-US" altLang="zh-CN" dirty="0" smtClean="0"/>
          </a:p>
        </p:txBody>
      </p:sp>
      <p:cxnSp>
        <p:nvCxnSpPr>
          <p:cNvPr id="17" name="直接箭头连接符 16"/>
          <p:cNvCxnSpPr/>
          <p:nvPr/>
        </p:nvCxnSpPr>
        <p:spPr>
          <a:xfrm flipV="1">
            <a:off x="4861225" y="3029278"/>
            <a:ext cx="1220260" cy="318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861225" y="3029278"/>
            <a:ext cx="1220260" cy="168272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a:stCxn id="7" idx="6"/>
            <a:endCxn id="14" idx="1"/>
          </p:cNvCxnSpPr>
          <p:nvPr/>
        </p:nvCxnSpPr>
        <p:spPr>
          <a:xfrm>
            <a:off x="4861225" y="3486478"/>
            <a:ext cx="1220260" cy="2005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6"/>
          </p:cNvCxnSpPr>
          <p:nvPr/>
        </p:nvCxnSpPr>
        <p:spPr>
          <a:xfrm>
            <a:off x="4861225" y="4843564"/>
            <a:ext cx="1220260" cy="6481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3"/>
          </p:cNvCxnSpPr>
          <p:nvPr/>
        </p:nvCxnSpPr>
        <p:spPr>
          <a:xfrm flipH="1">
            <a:off x="8171543" y="4175907"/>
            <a:ext cx="1220260" cy="13157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468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xmlns=""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en-US" altLang="zh-CN" sz="2400" b="1" dirty="0" smtClean="0">
                  <a:solidFill>
                    <a:schemeClr val="tx1">
                      <a:lumMod val="75000"/>
                      <a:lumOff val="25000"/>
                    </a:schemeClr>
                  </a:solidFill>
                  <a:latin typeface="Arial"/>
                  <a:ea typeface="微软雅黑"/>
                  <a:sym typeface="Arial"/>
                </a:rPr>
                <a:t>Pod</a:t>
              </a:r>
              <a:r>
                <a:rPr lang="zh-CN" altLang="en-US" sz="2400" b="1" dirty="0" smtClean="0">
                  <a:solidFill>
                    <a:schemeClr val="tx1">
                      <a:lumMod val="75000"/>
                      <a:lumOff val="25000"/>
                    </a:schemeClr>
                  </a:solidFill>
                  <a:latin typeface="Arial"/>
                  <a:ea typeface="微软雅黑"/>
                  <a:sym typeface="Arial"/>
                </a:rPr>
                <a:t>与容器简介</a:t>
              </a:r>
              <a:endParaRPr lang="zh-CN" altLang="en-US" sz="2400" b="1" dirty="0">
                <a:solidFill>
                  <a:schemeClr val="tx1">
                    <a:lumMod val="75000"/>
                    <a:lumOff val="25000"/>
                  </a:schemeClr>
                </a:solidFill>
                <a:latin typeface="Arial"/>
                <a:ea typeface="微软雅黑"/>
                <a:sym typeface="Arial"/>
              </a:endParaRPr>
            </a:p>
          </p:txBody>
        </p:sp>
        <p:cxnSp>
          <p:nvCxnSpPr>
            <p:cNvPr id="5" name="直接连接符 4">
              <a:extLst>
                <a:ext uri="{FF2B5EF4-FFF2-40B4-BE49-F238E27FC236}">
                  <a16:creationId xmlns:a16="http://schemas.microsoft.com/office/drawing/2014/main" xmlns=""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a:spLocks/>
          </p:cNvSpPr>
          <p:nvPr/>
        </p:nvSpPr>
        <p:spPr>
          <a:xfrm>
            <a:off x="343421" y="932953"/>
            <a:ext cx="11091033" cy="5488687"/>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zh-CN" altLang="en-US" sz="2800" b="1" dirty="0" smtClean="0"/>
              <a:t>我们</a:t>
            </a:r>
            <a:r>
              <a:rPr lang="zh-CN" altLang="en-US" sz="2800" b="1" dirty="0"/>
              <a:t>为什么需要</a:t>
            </a:r>
            <a:r>
              <a:rPr lang="en-US" altLang="zh-CN" sz="2800" b="1" dirty="0"/>
              <a:t>POD</a:t>
            </a:r>
            <a:r>
              <a:rPr lang="zh-CN" altLang="en-US" sz="2800" b="1" dirty="0" smtClean="0"/>
              <a:t>？</a:t>
            </a:r>
            <a:endParaRPr lang="en-US" altLang="zh-CN" sz="2800" b="1" dirty="0" smtClean="0"/>
          </a:p>
          <a:p>
            <a:pPr marL="228600" lvl="0" indent="-228600">
              <a:lnSpc>
                <a:spcPct val="90000"/>
              </a:lnSpc>
              <a:spcBef>
                <a:spcPts val="1000"/>
              </a:spcBef>
              <a:buFont typeface="Arial" panose="020B0604020202020204" pitchFamily="34" charset="0"/>
              <a:buChar char="•"/>
              <a:defRPr/>
            </a:pPr>
            <a:r>
              <a:rPr lang="zh-CN" altLang="en-US" sz="2800" b="1" dirty="0"/>
              <a:t>三</a:t>
            </a:r>
            <a:r>
              <a:rPr lang="zh-CN" altLang="en-US" sz="2800" b="1" dirty="0" smtClean="0"/>
              <a:t>、</a:t>
            </a:r>
            <a:r>
              <a:rPr lang="zh-CN" altLang="en-US" sz="2400" b="1" dirty="0" smtClean="0"/>
              <a:t>从用户角度看，用户只要填写一个不太复杂的</a:t>
            </a:r>
            <a:r>
              <a:rPr lang="en-US" altLang="zh-CN" sz="2400" b="1" dirty="0" smtClean="0"/>
              <a:t>Pod</a:t>
            </a:r>
            <a:r>
              <a:rPr lang="zh-CN" altLang="en-US" sz="2400" b="1" dirty="0" smtClean="0"/>
              <a:t>描述就可以完成之前比较繁杂，甚至</a:t>
            </a:r>
            <a:r>
              <a:rPr lang="zh-CN" altLang="en-US" sz="2400" b="1" dirty="0" smtClean="0"/>
              <a:t>需要</a:t>
            </a:r>
            <a:r>
              <a:rPr lang="zh-CN" altLang="en-US" sz="2400" b="1" dirty="0"/>
              <a:t>一定</a:t>
            </a:r>
            <a:r>
              <a:rPr lang="zh-CN" altLang="en-US" sz="2400" b="1" dirty="0" smtClean="0"/>
              <a:t>开发</a:t>
            </a:r>
            <a:r>
              <a:rPr lang="zh-CN" altLang="en-US" sz="2400" b="1" dirty="0" smtClean="0"/>
              <a:t>量的进程组维护的工作。</a:t>
            </a:r>
            <a:endParaRPr lang="en-US" altLang="zh-CN" sz="2400" b="1" dirty="0" smtClean="0"/>
          </a:p>
          <a:p>
            <a:pPr lvl="0">
              <a:lnSpc>
                <a:spcPct val="90000"/>
              </a:lnSpc>
              <a:spcBef>
                <a:spcPts val="1000"/>
              </a:spcBef>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k8s</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为我们隐藏了所有的具体行为，我们需要做的只是写一个</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Pod</a:t>
            </a:r>
            <a:r>
              <a:rPr lang="zh-CN" altLang="en-US" sz="2400" dirty="0"/>
              <a:t>声明</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式的描述即可使用到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K8s</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为我们提供的各种便捷功能。</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lvl="0">
              <a:lnSpc>
                <a:spcPct val="90000"/>
              </a:lnSpc>
              <a:spcBef>
                <a:spcPts val="1000"/>
              </a:spcBef>
              <a:defRPr/>
            </a:pPr>
            <a:r>
              <a:rPr lang="en-US" altLang="zh-CN" sz="2400" dirty="0"/>
              <a:t> </a:t>
            </a:r>
            <a:r>
              <a:rPr lang="en-US" altLang="zh-CN" sz="2400" dirty="0" smtClean="0"/>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66857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174199</TotalTime>
  <Words>2329</Words>
  <Application>Microsoft Office PowerPoint</Application>
  <PresentationFormat>宽屏</PresentationFormat>
  <Paragraphs>413</Paragraphs>
  <Slides>46</Slides>
  <Notes>42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等线</vt:lpstr>
      <vt:lpstr>等线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ZhangJiaWei(营销事业部_技术部)</cp:lastModifiedBy>
  <cp:revision>1129</cp:revision>
  <dcterms:created xsi:type="dcterms:W3CDTF">2017-12-12T05:41:30Z</dcterms:created>
  <dcterms:modified xsi:type="dcterms:W3CDTF">2020-12-17T11:37:36Z</dcterms:modified>
</cp:coreProperties>
</file>