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770409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770409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7704091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7704091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7704091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7704091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7704091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7704091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7704091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7704091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77040919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7704091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7704091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7704091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7704091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7704091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Ski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Business Analysis &amp; Advising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Feasibility, Analysis &amp; Factors of Resort Pricing Increase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270">
                <a:solidFill>
                  <a:schemeClr val="dk1"/>
                </a:solidFill>
              </a:rPr>
              <a:t>The business (Big Mountain Ski Resort) needs to better understand and utilize data to identify the optimal price range for their facilities while taking into account the amount of ski lifts they have and all other components the resort offers that customers value most.</a:t>
            </a:r>
            <a:endParaRPr sz="1270">
              <a:solidFill>
                <a:schemeClr val="dk1"/>
              </a:solidFill>
            </a:endParaRPr>
          </a:p>
          <a:p>
            <a:pPr indent="0" lvl="0" marL="0" rtl="0" algn="l">
              <a:lnSpc>
                <a:spcPct val="100000"/>
              </a:lnSpc>
              <a:spcBef>
                <a:spcPts val="0"/>
              </a:spcBef>
              <a:spcAft>
                <a:spcPts val="0"/>
              </a:spcAft>
              <a:buNone/>
            </a:pPr>
            <a:r>
              <a:t/>
            </a:r>
            <a:endParaRPr sz="1270">
              <a:solidFill>
                <a:schemeClr val="dk1"/>
              </a:solidFill>
            </a:endParaRPr>
          </a:p>
          <a:p>
            <a:pPr indent="0" lvl="0" marL="0" rtl="0" algn="l">
              <a:lnSpc>
                <a:spcPct val="100000"/>
              </a:lnSpc>
              <a:spcBef>
                <a:spcPts val="0"/>
              </a:spcBef>
              <a:spcAft>
                <a:spcPts val="0"/>
              </a:spcAft>
              <a:buNone/>
            </a:pPr>
            <a:r>
              <a:rPr lang="en" sz="1270">
                <a:solidFill>
                  <a:schemeClr val="dk1"/>
                </a:solidFill>
              </a:rPr>
              <a:t>Increasing their ticket pricing but understanding the whole ski resort market and what each facility offers and what customers are willing to pay. Also potentially cutting costs while not undermining the increased ticket price.</a:t>
            </a:r>
            <a:endParaRPr sz="1270">
              <a:solidFill>
                <a:schemeClr val="dk1"/>
              </a:solidFill>
            </a:endParaRPr>
          </a:p>
          <a:p>
            <a:pPr indent="0" lvl="0" marL="0" rtl="0" algn="l">
              <a:lnSpc>
                <a:spcPct val="100000"/>
              </a:lnSpc>
              <a:spcBef>
                <a:spcPts val="0"/>
              </a:spcBef>
              <a:spcAft>
                <a:spcPts val="0"/>
              </a:spcAft>
              <a:buNone/>
            </a:pPr>
            <a:r>
              <a:t/>
            </a:r>
            <a:endParaRPr b="1" sz="1070">
              <a:solidFill>
                <a:schemeClr val="dk1"/>
              </a:solidFill>
            </a:endParaRPr>
          </a:p>
          <a:p>
            <a:pPr indent="0" lvl="0" marL="0" rtl="0" algn="l">
              <a:lnSpc>
                <a:spcPct val="100000"/>
              </a:lnSpc>
              <a:spcBef>
                <a:spcPts val="0"/>
              </a:spcBef>
              <a:spcAft>
                <a:spcPts val="0"/>
              </a:spcAft>
              <a:buNone/>
            </a:pPr>
            <a:r>
              <a:rPr b="1" lang="en" sz="1270" u="sng">
                <a:solidFill>
                  <a:schemeClr val="dk1"/>
                </a:solidFill>
              </a:rPr>
              <a:t>Goals</a:t>
            </a:r>
            <a:r>
              <a:rPr lang="en" sz="1270">
                <a:solidFill>
                  <a:schemeClr val="dk1"/>
                </a:solidFill>
              </a:rPr>
              <a:t>: </a:t>
            </a:r>
            <a:endParaRPr sz="1270">
              <a:solidFill>
                <a:schemeClr val="dk1"/>
              </a:solidFill>
            </a:endParaRPr>
          </a:p>
          <a:p>
            <a:pPr indent="0" lvl="0" marL="0" rtl="0" algn="l">
              <a:lnSpc>
                <a:spcPct val="100000"/>
              </a:lnSpc>
              <a:spcBef>
                <a:spcPts val="0"/>
              </a:spcBef>
              <a:spcAft>
                <a:spcPts val="0"/>
              </a:spcAft>
              <a:buNone/>
            </a:pPr>
            <a:r>
              <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Provide insight to what sets “Big Mountain Ski Resort” apart from other competitors.</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What are the most valuable components to </a:t>
            </a:r>
            <a:r>
              <a:rPr lang="en" sz="1070">
                <a:solidFill>
                  <a:schemeClr val="dk1"/>
                </a:solidFill>
              </a:rPr>
              <a:t>“Big Mountain Ski Resort”.</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How “Big Mountain Ski Resort” assets or liabilities affect revenue.</a:t>
            </a:r>
            <a:endParaRPr sz="1070">
              <a:solidFill>
                <a:schemeClr val="dk1"/>
              </a:solidFill>
            </a:endParaRPr>
          </a:p>
          <a:p>
            <a:pPr indent="0" lvl="0" marL="0" rtl="0" algn="l">
              <a:lnSpc>
                <a:spcPct val="100000"/>
              </a:lnSpc>
              <a:spcBef>
                <a:spcPts val="0"/>
              </a:spcBef>
              <a:spcAft>
                <a:spcPts val="0"/>
              </a:spcAft>
              <a:buNone/>
            </a:pPr>
            <a:r>
              <a:t/>
            </a:r>
            <a:endParaRPr sz="1070">
              <a:solidFill>
                <a:schemeClr val="dk1"/>
              </a:solidFill>
            </a:endParaRPr>
          </a:p>
          <a:p>
            <a:pPr indent="0" lvl="0" marL="0" rtl="0" algn="l">
              <a:lnSpc>
                <a:spcPct val="100000"/>
              </a:lnSpc>
              <a:spcBef>
                <a:spcPts val="0"/>
              </a:spcBef>
              <a:spcAft>
                <a:spcPts val="0"/>
              </a:spcAft>
              <a:buNone/>
            </a:pPr>
            <a:r>
              <a:rPr b="1" lang="en" sz="1200" u="sng">
                <a:solidFill>
                  <a:schemeClr val="dk1"/>
                </a:solidFill>
              </a:rPr>
              <a:t>Main Goal:</a:t>
            </a:r>
            <a:endParaRPr b="1" sz="1200" u="sng">
              <a:solidFill>
                <a:schemeClr val="dk1"/>
              </a:solidFill>
            </a:endParaRPr>
          </a:p>
          <a:p>
            <a:pPr indent="0" lvl="0" marL="0" rtl="0" algn="l">
              <a:lnSpc>
                <a:spcPct val="100000"/>
              </a:lnSpc>
              <a:spcBef>
                <a:spcPts val="0"/>
              </a:spcBef>
              <a:spcAft>
                <a:spcPts val="0"/>
              </a:spcAft>
              <a:buNone/>
            </a:pPr>
            <a:r>
              <a:t/>
            </a:r>
            <a:endParaRPr b="1" sz="1200" u="sng">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What is the optimal price that “Big Mountain Ski Resort” can and should be charging given the value they offer &amp; what can they increase their ticket price to from the current $81 level.</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Feasibility, Analysis &amp; Factors of Resort Pricing Increase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Challenges:</a:t>
            </a:r>
            <a:endParaRPr u="sng"/>
          </a:p>
          <a:p>
            <a:pPr indent="-302895" lvl="0" marL="457200" rtl="0" algn="l">
              <a:lnSpc>
                <a:spcPct val="100000"/>
              </a:lnSpc>
              <a:spcBef>
                <a:spcPts val="1200"/>
              </a:spcBef>
              <a:spcAft>
                <a:spcPts val="0"/>
              </a:spcAft>
              <a:buClr>
                <a:schemeClr val="dk1"/>
              </a:buClr>
              <a:buSzPts val="1170"/>
              <a:buChar char="●"/>
            </a:pPr>
            <a:r>
              <a:rPr b="1" lang="en" sz="1170">
                <a:solidFill>
                  <a:schemeClr val="dk1"/>
                </a:solidFill>
              </a:rPr>
              <a:t>Proven criteria &amp; data supporting higher ticket pricing</a:t>
            </a:r>
            <a:endParaRPr b="1" sz="1170">
              <a:solidFill>
                <a:schemeClr val="dk1"/>
              </a:solidFill>
            </a:endParaRPr>
          </a:p>
          <a:p>
            <a:pPr indent="0" lvl="0" marL="457200" rtl="0" algn="l">
              <a:lnSpc>
                <a:spcPct val="100000"/>
              </a:lnSpc>
              <a:spcBef>
                <a:spcPts val="0"/>
              </a:spcBef>
              <a:spcAft>
                <a:spcPts val="0"/>
              </a:spcAft>
              <a:buNone/>
            </a:pPr>
            <a:r>
              <a:t/>
            </a:r>
            <a:endParaRPr b="1" sz="1170">
              <a:solidFill>
                <a:schemeClr val="dk1"/>
              </a:solidFill>
            </a:endParaRPr>
          </a:p>
          <a:p>
            <a:pPr indent="-302895" lvl="0" marL="457200" rtl="0" algn="l">
              <a:lnSpc>
                <a:spcPct val="100000"/>
              </a:lnSpc>
              <a:spcBef>
                <a:spcPts val="0"/>
              </a:spcBef>
              <a:spcAft>
                <a:spcPts val="0"/>
              </a:spcAft>
              <a:buClr>
                <a:schemeClr val="dk1"/>
              </a:buClr>
              <a:buSzPts val="1170"/>
              <a:buChar char="●"/>
            </a:pPr>
            <a:r>
              <a:rPr b="1" lang="en" sz="1170">
                <a:solidFill>
                  <a:schemeClr val="dk1"/>
                </a:solidFill>
              </a:rPr>
              <a:t>Correlating resort pricing within the industry based on each facilities value offers and overall price.</a:t>
            </a:r>
            <a:endParaRPr b="1" sz="1170">
              <a:solidFill>
                <a:schemeClr val="dk1"/>
              </a:solidFill>
            </a:endParaRPr>
          </a:p>
          <a:p>
            <a:pPr indent="0" lvl="0" marL="457200" rtl="0" algn="l">
              <a:lnSpc>
                <a:spcPct val="100000"/>
              </a:lnSpc>
              <a:spcBef>
                <a:spcPts val="0"/>
              </a:spcBef>
              <a:spcAft>
                <a:spcPts val="0"/>
              </a:spcAft>
              <a:buNone/>
            </a:pPr>
            <a:r>
              <a:t/>
            </a:r>
            <a:endParaRPr b="1" sz="1170">
              <a:solidFill>
                <a:schemeClr val="dk1"/>
              </a:solidFill>
            </a:endParaRPr>
          </a:p>
          <a:p>
            <a:pPr indent="-302895" lvl="0" marL="457200" rtl="0" algn="l">
              <a:lnSpc>
                <a:spcPct val="100000"/>
              </a:lnSpc>
              <a:spcBef>
                <a:spcPts val="0"/>
              </a:spcBef>
              <a:spcAft>
                <a:spcPts val="0"/>
              </a:spcAft>
              <a:buClr>
                <a:schemeClr val="dk1"/>
              </a:buClr>
              <a:buSzPts val="1170"/>
              <a:buChar char="●"/>
            </a:pPr>
            <a:r>
              <a:rPr b="1" lang="en" sz="1170">
                <a:solidFill>
                  <a:schemeClr val="dk1"/>
                </a:solidFill>
              </a:rPr>
              <a:t>Measuring the incremental value of each ski resorts asset such as; ski lifts and overall mountain optimization.</a:t>
            </a:r>
            <a:endParaRPr b="1" sz="1170">
              <a:solidFill>
                <a:schemeClr val="dk1"/>
              </a:solidFill>
            </a:endParaRPr>
          </a:p>
          <a:p>
            <a:pPr indent="0" lvl="0" marL="457200" rtl="0" algn="l">
              <a:lnSpc>
                <a:spcPct val="100000"/>
              </a:lnSpc>
              <a:spcBef>
                <a:spcPts val="0"/>
              </a:spcBef>
              <a:spcAft>
                <a:spcPts val="0"/>
              </a:spcAft>
              <a:buNone/>
            </a:pPr>
            <a:r>
              <a:t/>
            </a:r>
            <a:endParaRPr b="1" sz="1170">
              <a:solidFill>
                <a:schemeClr val="dk1"/>
              </a:solidFill>
            </a:endParaRPr>
          </a:p>
          <a:p>
            <a:pPr indent="-302895" lvl="0" marL="457200" rtl="0" algn="l">
              <a:lnSpc>
                <a:spcPct val="100000"/>
              </a:lnSpc>
              <a:spcBef>
                <a:spcPts val="0"/>
              </a:spcBef>
              <a:spcAft>
                <a:spcPts val="0"/>
              </a:spcAft>
              <a:buClr>
                <a:schemeClr val="dk1"/>
              </a:buClr>
              <a:buSzPts val="1170"/>
              <a:buChar char="●"/>
            </a:pPr>
            <a:r>
              <a:rPr b="1" lang="en" sz="1170">
                <a:solidFill>
                  <a:schemeClr val="dk1"/>
                </a:solidFill>
              </a:rPr>
              <a:t>Identifying &amp; providing data backed insight into why or why not “Big Mountain Ski Resort” should increase or decrease their ticket price and to what exact number or within what range.</a:t>
            </a:r>
            <a:endParaRPr b="1" sz="1170">
              <a:solidFill>
                <a:schemeClr val="dk1"/>
              </a:solidFill>
            </a:endParaRPr>
          </a:p>
          <a:p>
            <a:pPr indent="0" lvl="0" marL="914400" rtl="0" algn="l">
              <a:lnSpc>
                <a:spcPct val="100000"/>
              </a:lnSpc>
              <a:spcBef>
                <a:spcPts val="0"/>
              </a:spcBef>
              <a:spcAft>
                <a:spcPts val="0"/>
              </a:spcAft>
              <a:buNone/>
            </a:pPr>
            <a:r>
              <a:t/>
            </a:r>
            <a:endParaRPr b="1" sz="1170">
              <a:solidFill>
                <a:schemeClr val="dk1"/>
              </a:solidFill>
            </a:endParaRPr>
          </a:p>
          <a:p>
            <a:pPr indent="-302895" lvl="0" marL="457200" rtl="0" algn="l">
              <a:lnSpc>
                <a:spcPct val="100000"/>
              </a:lnSpc>
              <a:spcBef>
                <a:spcPts val="0"/>
              </a:spcBef>
              <a:spcAft>
                <a:spcPts val="0"/>
              </a:spcAft>
              <a:buClr>
                <a:schemeClr val="dk1"/>
              </a:buClr>
              <a:buSzPts val="1170"/>
              <a:buChar char="●"/>
            </a:pPr>
            <a:r>
              <a:rPr b="1" lang="en" sz="1170">
                <a:solidFill>
                  <a:schemeClr val="dk1"/>
                </a:solidFill>
              </a:rPr>
              <a:t>Data and accuracy of other ski resort prices based on features and assets.</a:t>
            </a:r>
            <a:endParaRPr b="1" sz="117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and Key Findings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Features that came up as important in the modeling (not just our final, random forest model) included:</a:t>
            </a:r>
            <a:endParaRPr sz="1050">
              <a:solidFill>
                <a:schemeClr val="dk1"/>
              </a:solidFill>
              <a:highlight>
                <a:srgbClr val="FFFFFF"/>
              </a:highlight>
            </a:endParaRPr>
          </a:p>
          <a:p>
            <a:pPr indent="-295275" lvl="0" marL="457200" rtl="0" algn="l">
              <a:spcBef>
                <a:spcPts val="1100"/>
              </a:spcBef>
              <a:spcAft>
                <a:spcPts val="0"/>
              </a:spcAft>
              <a:buClr>
                <a:schemeClr val="dk1"/>
              </a:buClr>
              <a:buSzPts val="1050"/>
              <a:buChar char="●"/>
            </a:pPr>
            <a:r>
              <a:rPr lang="en" sz="1050">
                <a:solidFill>
                  <a:schemeClr val="dk1"/>
                </a:solidFill>
                <a:highlight>
                  <a:srgbClr val="FFFFFF"/>
                </a:highlight>
              </a:rPr>
              <a:t>vertical_drop</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Snow Making_ac</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total_chairs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fastQuads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Runs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LongestRun_mi</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trams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SkiableTerrain_ac</a:t>
            </a:r>
            <a:endParaRPr sz="1050">
              <a:solidFill>
                <a:schemeClr val="dk1"/>
              </a:solidFill>
              <a:highlight>
                <a:srgbClr val="FFFFFF"/>
              </a:highlight>
            </a:endParaRPr>
          </a:p>
          <a:p>
            <a:pPr indent="0" lvl="0" marL="0" rtl="0" algn="l">
              <a:spcBef>
                <a:spcPts val="500"/>
              </a:spcBef>
              <a:spcAft>
                <a:spcPts val="0"/>
              </a:spcAft>
              <a:buNone/>
            </a:pPr>
            <a:r>
              <a:rPr lang="en" sz="1000">
                <a:solidFill>
                  <a:schemeClr val="dk1"/>
                </a:solidFill>
                <a:highlight>
                  <a:schemeClr val="lt1"/>
                </a:highlight>
              </a:rPr>
              <a:t>Big Mountain Resort modelled price is </a:t>
            </a:r>
            <a:r>
              <a:rPr b="1" lang="en" sz="1000" u="sng">
                <a:solidFill>
                  <a:schemeClr val="dk1"/>
                </a:solidFill>
                <a:highlight>
                  <a:schemeClr val="lt1"/>
                </a:highlight>
              </a:rPr>
              <a:t>$93.14</a:t>
            </a:r>
            <a:r>
              <a:rPr b="1" lang="en" sz="1000">
                <a:solidFill>
                  <a:schemeClr val="dk1"/>
                </a:solidFill>
                <a:highlight>
                  <a:schemeClr val="lt1"/>
                </a:highlight>
              </a:rPr>
              <a:t>,</a:t>
            </a:r>
            <a:r>
              <a:rPr lang="en" sz="1000">
                <a:solidFill>
                  <a:schemeClr val="dk1"/>
                </a:solidFill>
                <a:highlight>
                  <a:schemeClr val="lt1"/>
                </a:highlight>
              </a:rPr>
              <a:t> actual current price is </a:t>
            </a:r>
            <a:r>
              <a:rPr b="1" lang="en" sz="1000" u="sng">
                <a:solidFill>
                  <a:schemeClr val="dk1"/>
                </a:solidFill>
                <a:highlight>
                  <a:schemeClr val="lt1"/>
                </a:highlight>
              </a:rPr>
              <a:t>$81.00.</a:t>
            </a:r>
            <a:endParaRPr b="1" sz="1000" u="sng">
              <a:solidFill>
                <a:schemeClr val="dk1"/>
              </a:solidFill>
              <a:highlight>
                <a:schemeClr val="lt1"/>
              </a:highlight>
            </a:endParaRPr>
          </a:p>
          <a:p>
            <a:pPr indent="0" lvl="0" marL="0" rtl="0" algn="l">
              <a:spcBef>
                <a:spcPts val="1200"/>
              </a:spcBef>
              <a:spcAft>
                <a:spcPts val="0"/>
              </a:spcAft>
              <a:buNone/>
            </a:pPr>
            <a:r>
              <a:rPr lang="en" sz="1000">
                <a:solidFill>
                  <a:schemeClr val="dk1"/>
                </a:solidFill>
                <a:highlight>
                  <a:schemeClr val="lt1"/>
                </a:highlight>
              </a:rPr>
              <a:t>Even with the expected mean absolute error of </a:t>
            </a:r>
            <a:r>
              <a:rPr lang="en" sz="1000" u="sng">
                <a:solidFill>
                  <a:schemeClr val="dk1"/>
                </a:solidFill>
                <a:highlight>
                  <a:schemeClr val="lt1"/>
                </a:highlight>
              </a:rPr>
              <a:t>$10.21</a:t>
            </a:r>
            <a:r>
              <a:rPr lang="en" sz="1000">
                <a:solidFill>
                  <a:schemeClr val="dk1"/>
                </a:solidFill>
                <a:highlight>
                  <a:schemeClr val="lt1"/>
                </a:highlight>
              </a:rPr>
              <a:t>, this suggests there is room for an increase.</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 </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Modeling Results and Analysis (Data)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050" u="sng">
                <a:solidFill>
                  <a:schemeClr val="dk1"/>
                </a:solidFill>
                <a:highlight>
                  <a:srgbClr val="FFFFFF"/>
                </a:highlight>
              </a:rPr>
              <a:t>Data Outcomes &amp; Modeling Mission:</a:t>
            </a:r>
            <a:endParaRPr sz="1050">
              <a:solidFill>
                <a:schemeClr val="dk1"/>
              </a:solidFill>
              <a:highlight>
                <a:srgbClr val="FFFFFF"/>
              </a:highlight>
            </a:endParaRPr>
          </a:p>
          <a:p>
            <a:pPr indent="457200" lvl="0" marL="0" rtl="0" algn="l">
              <a:spcBef>
                <a:spcPts val="1200"/>
              </a:spcBef>
              <a:spcAft>
                <a:spcPts val="0"/>
              </a:spcAft>
              <a:buNone/>
            </a:pPr>
            <a:r>
              <a:rPr lang="en" sz="1050">
                <a:solidFill>
                  <a:schemeClr val="dk1"/>
                </a:solidFill>
                <a:highlight>
                  <a:srgbClr val="FFFFFF"/>
                </a:highlight>
              </a:rPr>
              <a:t>Big Mountain suspects it may not be maximizing its returns, relative to its position in the market. It also does not have a strong sense of what facilities matter most to visitors, particularly which ones they're most likely to pay more for. </a:t>
            </a:r>
            <a:endParaRPr b="1" sz="1050" u="sng">
              <a:solidFill>
                <a:schemeClr val="dk1"/>
              </a:solidFill>
              <a:highlight>
                <a:srgbClr val="FFFFFF"/>
              </a:highlight>
            </a:endParaRPr>
          </a:p>
          <a:p>
            <a:pPr indent="0" lvl="0" marL="0" rtl="0" algn="l">
              <a:spcBef>
                <a:spcPts val="1200"/>
              </a:spcBef>
              <a:spcAft>
                <a:spcPts val="0"/>
              </a:spcAft>
              <a:buNone/>
            </a:pPr>
            <a:r>
              <a:rPr lang="en" sz="1050">
                <a:solidFill>
                  <a:schemeClr val="dk1"/>
                </a:solidFill>
                <a:highlight>
                  <a:srgbClr val="FFFFFF"/>
                </a:highlight>
              </a:rPr>
              <a:t>This project aims to build a predictive model for ticket price based on a number of facilities, or properties, boasted by resorts (</a:t>
            </a:r>
            <a:r>
              <a:rPr i="1" lang="en" sz="1050">
                <a:solidFill>
                  <a:schemeClr val="dk1"/>
                </a:solidFill>
                <a:highlight>
                  <a:srgbClr val="FFFFFF"/>
                </a:highlight>
              </a:rPr>
              <a:t>at the resorts).</a:t>
            </a:r>
            <a:endParaRPr i="1" sz="1050">
              <a:solidFill>
                <a:schemeClr val="dk1"/>
              </a:solidFill>
              <a:highlight>
                <a:srgbClr val="FFFFFF"/>
              </a:highlight>
            </a:endParaRPr>
          </a:p>
          <a:p>
            <a:pPr indent="0" lvl="0" marL="0" rtl="0" algn="l">
              <a:spcBef>
                <a:spcPts val="1200"/>
              </a:spcBef>
              <a:spcAft>
                <a:spcPts val="0"/>
              </a:spcAft>
              <a:buNone/>
            </a:pPr>
            <a:r>
              <a:rPr lang="en" sz="1050">
                <a:solidFill>
                  <a:schemeClr val="dk1"/>
                </a:solidFill>
                <a:highlight>
                  <a:srgbClr val="FFFFFF"/>
                </a:highlight>
              </a:rPr>
              <a:t>This model will be used to provide guidance for Big Mountain's pricing and future facility investment plans.</a:t>
            </a:r>
            <a:endParaRPr sz="1050">
              <a:solidFill>
                <a:schemeClr val="dk1"/>
              </a:solidFill>
              <a:highlight>
                <a:srgbClr val="FFFFFF"/>
              </a:highlight>
            </a:endParaRPr>
          </a:p>
          <a:p>
            <a:pPr indent="457200" lvl="0" marL="0" rtl="0" algn="l">
              <a:spcBef>
                <a:spcPts val="1200"/>
              </a:spcBef>
              <a:spcAft>
                <a:spcPts val="0"/>
              </a:spcAft>
              <a:buNone/>
            </a:pPr>
            <a:r>
              <a:rPr lang="en" sz="1000">
                <a:solidFill>
                  <a:schemeClr val="dk1"/>
                </a:solidFill>
                <a:highlight>
                  <a:srgbClr val="FFFFFF"/>
                </a:highlight>
              </a:rPr>
              <a:t>Big Mountain Resort modelled price is </a:t>
            </a:r>
            <a:r>
              <a:rPr b="1" lang="en" sz="1000" u="sng">
                <a:solidFill>
                  <a:schemeClr val="dk1"/>
                </a:solidFill>
                <a:highlight>
                  <a:srgbClr val="FFFFFF"/>
                </a:highlight>
              </a:rPr>
              <a:t>$93.14</a:t>
            </a:r>
            <a:r>
              <a:rPr b="1" lang="en" sz="1000">
                <a:solidFill>
                  <a:schemeClr val="dk1"/>
                </a:solidFill>
                <a:highlight>
                  <a:srgbClr val="FFFFFF"/>
                </a:highlight>
              </a:rPr>
              <a:t>,</a:t>
            </a:r>
            <a:r>
              <a:rPr lang="en" sz="1000">
                <a:solidFill>
                  <a:schemeClr val="dk1"/>
                </a:solidFill>
                <a:highlight>
                  <a:srgbClr val="FFFFFF"/>
                </a:highlight>
              </a:rPr>
              <a:t> actual current price is </a:t>
            </a:r>
            <a:r>
              <a:rPr b="1" lang="en" sz="1000" u="sng">
                <a:solidFill>
                  <a:schemeClr val="dk1"/>
                </a:solidFill>
                <a:highlight>
                  <a:srgbClr val="FFFFFF"/>
                </a:highlight>
              </a:rPr>
              <a:t>$81.00.</a:t>
            </a:r>
            <a:endParaRPr b="1" sz="1000" u="sng">
              <a:solidFill>
                <a:schemeClr val="dk1"/>
              </a:solidFill>
              <a:highlight>
                <a:srgbClr val="FFFFFF"/>
              </a:highlight>
            </a:endParaRPr>
          </a:p>
          <a:p>
            <a:pPr indent="0" lvl="0" marL="0" rtl="0" algn="l">
              <a:spcBef>
                <a:spcPts val="1200"/>
              </a:spcBef>
              <a:spcAft>
                <a:spcPts val="0"/>
              </a:spcAft>
              <a:buNone/>
            </a:pPr>
            <a:r>
              <a:rPr lang="en" sz="1000">
                <a:solidFill>
                  <a:schemeClr val="dk1"/>
                </a:solidFill>
                <a:highlight>
                  <a:srgbClr val="FFFFFF"/>
                </a:highlight>
              </a:rPr>
              <a:t>Even with the expected mean absolute error of </a:t>
            </a:r>
            <a:r>
              <a:rPr b="1" lang="en" sz="1000" u="sng">
                <a:solidFill>
                  <a:schemeClr val="dk1"/>
                </a:solidFill>
                <a:highlight>
                  <a:srgbClr val="FFFFFF"/>
                </a:highlight>
              </a:rPr>
              <a:t>$10.21</a:t>
            </a:r>
            <a:r>
              <a:rPr lang="en" sz="1000">
                <a:solidFill>
                  <a:schemeClr val="dk1"/>
                </a:solidFill>
                <a:highlight>
                  <a:srgbClr val="FFFFFF"/>
                </a:highlight>
              </a:rPr>
              <a:t>, this suggests there is room for an increase.</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Modeling Results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457200" lvl="0" marL="0" rtl="0" algn="l">
              <a:spcBef>
                <a:spcPts val="0"/>
              </a:spcBef>
              <a:spcAft>
                <a:spcPts val="0"/>
              </a:spcAft>
              <a:buNone/>
            </a:pPr>
            <a:r>
              <a:rPr lang="en" sz="4050">
                <a:solidFill>
                  <a:schemeClr val="dk1"/>
                </a:solidFill>
                <a:highlight>
                  <a:srgbClr val="FFFFFF"/>
                </a:highlight>
              </a:rPr>
              <a:t>Scenario 1</a:t>
            </a:r>
            <a:r>
              <a:rPr lang="en" sz="4050">
                <a:solidFill>
                  <a:schemeClr val="dk1"/>
                </a:solidFill>
                <a:highlight>
                  <a:srgbClr val="FFFFFF"/>
                </a:highlight>
              </a:rPr>
              <a:t> results; the model says closing one run makes no difference. Closing 2 and 3 successively reduces support for ticket price and so revenue. If Big Mountain closes down 3 runs, it seems they may as well close down 4 or 5 as there's no further loss in ticket price. Increasing the </a:t>
            </a:r>
            <a:r>
              <a:rPr b="1" lang="en" sz="4050" u="sng">
                <a:solidFill>
                  <a:schemeClr val="dk1"/>
                </a:solidFill>
                <a:highlight>
                  <a:srgbClr val="FFFFFF"/>
                </a:highlight>
              </a:rPr>
              <a:t>closures down to 6 or more runs leads to a large drop.</a:t>
            </a:r>
            <a:endParaRPr b="1" sz="4050" u="sng">
              <a:solidFill>
                <a:schemeClr val="dk1"/>
              </a:solidFill>
              <a:highlight>
                <a:srgbClr val="FFFFFF"/>
              </a:highlight>
            </a:endParaRPr>
          </a:p>
          <a:p>
            <a:pPr indent="0" lvl="0" marL="0" rtl="0" algn="l">
              <a:spcBef>
                <a:spcPts val="1200"/>
              </a:spcBef>
              <a:spcAft>
                <a:spcPts val="0"/>
              </a:spcAft>
              <a:buNone/>
            </a:pPr>
            <a:r>
              <a:t/>
            </a:r>
            <a:endParaRPr sz="4050" u="sng">
              <a:solidFill>
                <a:schemeClr val="dk1"/>
              </a:solidFill>
              <a:highlight>
                <a:srgbClr val="FFFFFF"/>
              </a:highlight>
            </a:endParaRPr>
          </a:p>
          <a:p>
            <a:pPr indent="0" lvl="0" marL="0" rtl="0" algn="l">
              <a:spcBef>
                <a:spcPts val="1200"/>
              </a:spcBef>
              <a:spcAft>
                <a:spcPts val="0"/>
              </a:spcAft>
              <a:buNone/>
            </a:pPr>
            <a:r>
              <a:rPr lang="en" sz="4050">
                <a:solidFill>
                  <a:schemeClr val="dk1"/>
                </a:solidFill>
                <a:highlight>
                  <a:srgbClr val="FFFFFF"/>
                </a:highlight>
              </a:rPr>
              <a:t>	The Model suggests that the current price of Big Mountain Ski resort tickets is low in comparison to the market and features of the mountain. Big Mountains current price </a:t>
            </a:r>
            <a:r>
              <a:rPr lang="en" sz="4050">
                <a:solidFill>
                  <a:schemeClr val="dk1"/>
                </a:solidFill>
                <a:highlight>
                  <a:schemeClr val="lt1"/>
                </a:highlight>
              </a:rPr>
              <a:t>of </a:t>
            </a:r>
            <a:r>
              <a:rPr b="1" lang="en" sz="4050" u="sng">
                <a:solidFill>
                  <a:schemeClr val="dk1"/>
                </a:solidFill>
                <a:highlight>
                  <a:schemeClr val="lt1"/>
                </a:highlight>
              </a:rPr>
              <a:t>$81.00, could be increased to $93.14</a:t>
            </a:r>
            <a:r>
              <a:rPr lang="en" sz="4050" u="sng">
                <a:solidFill>
                  <a:schemeClr val="dk1"/>
                </a:solidFill>
                <a:highlight>
                  <a:schemeClr val="lt1"/>
                </a:highlight>
              </a:rPr>
              <a:t> </a:t>
            </a:r>
            <a:r>
              <a:rPr lang="en" sz="4050">
                <a:solidFill>
                  <a:schemeClr val="dk1"/>
                </a:solidFill>
                <a:highlight>
                  <a:schemeClr val="lt1"/>
                </a:highlight>
              </a:rPr>
              <a:t>derived from the model predicting the price based on historical data and features of other resorts.</a:t>
            </a:r>
            <a:endParaRPr sz="4050">
              <a:solidFill>
                <a:schemeClr val="dk1"/>
              </a:solidFill>
              <a:highlight>
                <a:schemeClr val="lt1"/>
              </a:highlight>
            </a:endParaRPr>
          </a:p>
          <a:p>
            <a:pPr indent="0" lvl="0" marL="0" rtl="0" algn="l">
              <a:spcBef>
                <a:spcPts val="1200"/>
              </a:spcBef>
              <a:spcAft>
                <a:spcPts val="0"/>
              </a:spcAft>
              <a:buNone/>
            </a:pPr>
            <a:r>
              <a:t/>
            </a:r>
            <a:endParaRPr sz="4050">
              <a:solidFill>
                <a:schemeClr val="dk1"/>
              </a:solidFill>
              <a:highlight>
                <a:schemeClr val="lt1"/>
              </a:highlight>
            </a:endParaRPr>
          </a:p>
          <a:p>
            <a:pPr indent="457200" lvl="0" marL="0" rtl="0" algn="l">
              <a:spcBef>
                <a:spcPts val="1200"/>
              </a:spcBef>
              <a:spcAft>
                <a:spcPts val="0"/>
              </a:spcAft>
              <a:buNone/>
            </a:pPr>
            <a:r>
              <a:rPr lang="en" sz="4050">
                <a:solidFill>
                  <a:schemeClr val="dk1"/>
                </a:solidFill>
                <a:highlight>
                  <a:schemeClr val="lt1"/>
                </a:highlight>
              </a:rPr>
              <a:t>Scenario 2, 3, 4, results; </a:t>
            </a:r>
            <a:r>
              <a:rPr lang="en" sz="4050">
                <a:solidFill>
                  <a:schemeClr val="dk1"/>
                </a:solidFill>
                <a:highlight>
                  <a:schemeClr val="lt1"/>
                </a:highlight>
              </a:rPr>
              <a:t> Big Mountain is adding a run, increasing the vertical drop by 150 feet, and installing an additional chair lift.</a:t>
            </a:r>
            <a:endParaRPr sz="4050">
              <a:solidFill>
                <a:schemeClr val="dk1"/>
              </a:solidFill>
              <a:highlight>
                <a:schemeClr val="lt1"/>
              </a:highlight>
            </a:endParaRPr>
          </a:p>
          <a:p>
            <a:pPr indent="0" lvl="0" marL="0" rtl="0" algn="l">
              <a:spcBef>
                <a:spcPts val="1200"/>
              </a:spcBef>
              <a:spcAft>
                <a:spcPts val="0"/>
              </a:spcAft>
              <a:buClr>
                <a:schemeClr val="dk1"/>
              </a:buClr>
              <a:buSzPct val="27160"/>
              <a:buFont typeface="Arial"/>
              <a:buNone/>
            </a:pPr>
            <a:r>
              <a:rPr lang="en" sz="4050">
                <a:solidFill>
                  <a:schemeClr val="dk1"/>
                </a:solidFill>
                <a:highlight>
                  <a:schemeClr val="lt1"/>
                </a:highlight>
              </a:rPr>
              <a:t>The above scenario model suggests: increased support for ticket price raise by </a:t>
            </a:r>
            <a:r>
              <a:rPr b="1" lang="en" sz="4050" u="sng">
                <a:solidFill>
                  <a:schemeClr val="dk1"/>
                </a:solidFill>
                <a:highlight>
                  <a:schemeClr val="lt1"/>
                </a:highlight>
              </a:rPr>
              <a:t>$2.55</a:t>
            </a:r>
            <a:endParaRPr b="1" sz="4050" u="sng">
              <a:solidFill>
                <a:schemeClr val="dk1"/>
              </a:solidFill>
              <a:highlight>
                <a:schemeClr val="lt1"/>
              </a:highlight>
            </a:endParaRPr>
          </a:p>
          <a:p>
            <a:pPr indent="0" lvl="0" marL="0" rtl="0" algn="l">
              <a:spcBef>
                <a:spcPts val="1200"/>
              </a:spcBef>
              <a:spcAft>
                <a:spcPts val="0"/>
              </a:spcAft>
              <a:buClr>
                <a:schemeClr val="dk1"/>
              </a:buClr>
              <a:buSzPct val="27160"/>
              <a:buFont typeface="Arial"/>
              <a:buNone/>
            </a:pPr>
            <a:r>
              <a:rPr lang="en" sz="4050">
                <a:solidFill>
                  <a:schemeClr val="dk1"/>
                </a:solidFill>
                <a:highlight>
                  <a:schemeClr val="lt1"/>
                </a:highlight>
              </a:rPr>
              <a:t>Over the season, this could be expected to amount to </a:t>
            </a:r>
            <a:r>
              <a:rPr b="1" lang="en" sz="4050" u="sng">
                <a:solidFill>
                  <a:schemeClr val="dk1"/>
                </a:solidFill>
                <a:highlight>
                  <a:schemeClr val="lt1"/>
                </a:highlight>
              </a:rPr>
              <a:t>$4,454,545.</a:t>
            </a:r>
            <a:endParaRPr b="1" sz="4050" u="sng">
              <a:solidFill>
                <a:schemeClr val="dk1"/>
              </a:solidFill>
              <a:highlight>
                <a:schemeClr val="lt1"/>
              </a:highlight>
            </a:endParaRPr>
          </a:p>
          <a:p>
            <a:pPr indent="0" lvl="0" marL="0" rtl="0" algn="l">
              <a:spcBef>
                <a:spcPts val="1200"/>
              </a:spcBef>
              <a:spcAft>
                <a:spcPts val="0"/>
              </a:spcAft>
              <a:buNone/>
            </a:pPr>
            <a:r>
              <a:t/>
            </a:r>
            <a:endParaRPr sz="1650">
              <a:solidFill>
                <a:schemeClr val="dk1"/>
              </a:solidFill>
              <a:highlight>
                <a:schemeClr val="lt1"/>
              </a:highlight>
            </a:endParaRPr>
          </a:p>
          <a:p>
            <a:pPr indent="0" lvl="0" marL="0" rtl="0" algn="l">
              <a:spcBef>
                <a:spcPts val="1200"/>
              </a:spcBef>
              <a:spcAft>
                <a:spcPts val="0"/>
              </a:spcAft>
              <a:buNone/>
            </a:pPr>
            <a:r>
              <a:t/>
            </a:r>
            <a:endParaRPr sz="1050">
              <a:solidFill>
                <a:schemeClr val="dk1"/>
              </a:solidFill>
              <a:highlight>
                <a:schemeClr val="lt1"/>
              </a:highlight>
            </a:endParaRPr>
          </a:p>
          <a:p>
            <a:pPr indent="0" lvl="0" marL="0" rtl="0" algn="l">
              <a:spcBef>
                <a:spcPts val="1200"/>
              </a:spcBef>
              <a:spcAft>
                <a:spcPts val="0"/>
              </a:spcAft>
              <a:buNone/>
            </a:pPr>
            <a:r>
              <a:rPr lang="en" sz="1050">
                <a:solidFill>
                  <a:schemeClr val="dk1"/>
                </a:solidFill>
                <a:highlight>
                  <a:schemeClr val="lt1"/>
                </a:highlight>
              </a:rPr>
              <a:t>	</a:t>
            </a:r>
            <a:endParaRPr sz="1050">
              <a:solidFill>
                <a:schemeClr val="dk1"/>
              </a:solidFill>
              <a:highlight>
                <a:schemeClr val="lt1"/>
              </a:highlight>
            </a:endParaRPr>
          </a:p>
          <a:p>
            <a:pPr indent="457200" lvl="0" marL="0" rtl="0" algn="l">
              <a:spcBef>
                <a:spcPts val="1200"/>
              </a:spcBef>
              <a:spcAft>
                <a:spcPts val="1200"/>
              </a:spcAft>
              <a:buNone/>
            </a:pPr>
            <a:r>
              <a:t/>
            </a:r>
            <a:endParaRPr sz="1050" u="sng">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Modeling Visualization    -   Resort Features/Assets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Top Resort Features:</a:t>
            </a:r>
            <a:endParaRPr/>
          </a:p>
          <a:p>
            <a:pPr indent="-342900" lvl="0" marL="457200" rtl="0" algn="l">
              <a:spcBef>
                <a:spcPts val="1200"/>
              </a:spcBef>
              <a:spcAft>
                <a:spcPts val="0"/>
              </a:spcAft>
              <a:buSzPts val="1800"/>
              <a:buChar char="●"/>
            </a:pPr>
            <a:r>
              <a:rPr lang="en"/>
              <a:t>Runs</a:t>
            </a:r>
            <a:endParaRPr/>
          </a:p>
          <a:p>
            <a:pPr indent="-342900" lvl="0" marL="457200" rtl="0" algn="l">
              <a:spcBef>
                <a:spcPts val="0"/>
              </a:spcBef>
              <a:spcAft>
                <a:spcPts val="0"/>
              </a:spcAft>
              <a:buSzPts val="1800"/>
              <a:buChar char="●"/>
            </a:pPr>
            <a:r>
              <a:rPr lang="en"/>
              <a:t>Fast Quads</a:t>
            </a:r>
            <a:endParaRPr/>
          </a:p>
          <a:p>
            <a:pPr indent="-342900" lvl="0" marL="457200" rtl="0" algn="l">
              <a:spcBef>
                <a:spcPts val="0"/>
              </a:spcBef>
              <a:spcAft>
                <a:spcPts val="0"/>
              </a:spcAft>
              <a:buSzPts val="1800"/>
              <a:buChar char="●"/>
            </a:pPr>
            <a:r>
              <a:rPr lang="en"/>
              <a:t>Vertical Drop</a:t>
            </a:r>
            <a:endParaRPr/>
          </a:p>
          <a:p>
            <a:pPr indent="-342900" lvl="0" marL="457200" rtl="0" algn="l">
              <a:spcBef>
                <a:spcPts val="0"/>
              </a:spcBef>
              <a:spcAft>
                <a:spcPts val="0"/>
              </a:spcAft>
              <a:buSzPts val="1800"/>
              <a:buChar char="●"/>
            </a:pPr>
            <a:r>
              <a:rPr lang="en"/>
              <a:t>Snow Making</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2768625" y="1017725"/>
            <a:ext cx="5721426" cy="402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Modeling Interpretation</a:t>
            </a:r>
            <a:endParaRPr/>
          </a:p>
        </p:txBody>
      </p:sp>
      <p:sp>
        <p:nvSpPr>
          <p:cNvPr id="98" name="Google Shape;98;p20"/>
          <p:cNvSpPr txBox="1"/>
          <p:nvPr>
            <p:ph idx="1" type="body"/>
          </p:nvPr>
        </p:nvSpPr>
        <p:spPr>
          <a:xfrm>
            <a:off x="385525" y="1152475"/>
            <a:ext cx="8520600" cy="388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452" u="sng">
                <a:solidFill>
                  <a:schemeClr val="dk1"/>
                </a:solidFill>
                <a:highlight>
                  <a:srgbClr val="FFFFFF"/>
                </a:highlight>
              </a:rPr>
              <a:t>Scenario 2, 3, 4 Feature Testing</a:t>
            </a:r>
            <a:r>
              <a:rPr lang="en" sz="4452">
                <a:solidFill>
                  <a:schemeClr val="dk1"/>
                </a:solidFill>
                <a:highlight>
                  <a:srgbClr val="FFFFFF"/>
                </a:highlight>
              </a:rPr>
              <a:t>:</a:t>
            </a:r>
            <a:endParaRPr sz="4452">
              <a:solidFill>
                <a:schemeClr val="dk1"/>
              </a:solidFill>
              <a:highlight>
                <a:srgbClr val="FFFFFF"/>
              </a:highlight>
            </a:endParaRPr>
          </a:p>
          <a:p>
            <a:pPr indent="0" lvl="0" marL="0" rtl="0" algn="l">
              <a:spcBef>
                <a:spcPts val="1200"/>
              </a:spcBef>
              <a:spcAft>
                <a:spcPts val="0"/>
              </a:spcAft>
              <a:buNone/>
            </a:pPr>
            <a:r>
              <a:rPr lang="en" sz="4052">
                <a:solidFill>
                  <a:schemeClr val="dk1"/>
                </a:solidFill>
                <a:highlight>
                  <a:srgbClr val="FFFFFF"/>
                </a:highlight>
              </a:rPr>
              <a:t>Big Mountain is adding a run, increasing the vertical drop by 150 feet, and installing an additional chair lift.</a:t>
            </a:r>
            <a:endParaRPr sz="4052">
              <a:solidFill>
                <a:schemeClr val="dk1"/>
              </a:solidFill>
              <a:highlight>
                <a:srgbClr val="FFFFFF"/>
              </a:highlight>
            </a:endParaRPr>
          </a:p>
          <a:p>
            <a:pPr indent="0" lvl="0" marL="914400" rtl="0" algn="l">
              <a:spcBef>
                <a:spcPts val="1200"/>
              </a:spcBef>
              <a:spcAft>
                <a:spcPts val="0"/>
              </a:spcAft>
              <a:buNone/>
            </a:pPr>
            <a:r>
              <a:rPr lang="en" sz="4052">
                <a:solidFill>
                  <a:schemeClr val="dk1"/>
                </a:solidFill>
                <a:highlight>
                  <a:srgbClr val="FFFFFF"/>
                </a:highlight>
              </a:rPr>
              <a:t>The above scenario model suggests: increased support for ticket price raise by </a:t>
            </a:r>
            <a:r>
              <a:rPr b="1" lang="en" sz="4052" u="sng">
                <a:solidFill>
                  <a:schemeClr val="dk1"/>
                </a:solidFill>
                <a:highlight>
                  <a:srgbClr val="FFFFFF"/>
                </a:highlight>
              </a:rPr>
              <a:t>$2.55</a:t>
            </a:r>
            <a:endParaRPr b="1" sz="4052" u="sng">
              <a:solidFill>
                <a:schemeClr val="dk1"/>
              </a:solidFill>
              <a:highlight>
                <a:srgbClr val="FFFFFF"/>
              </a:highlight>
            </a:endParaRPr>
          </a:p>
          <a:p>
            <a:pPr indent="0" lvl="0" marL="457200" rtl="0" algn="l">
              <a:spcBef>
                <a:spcPts val="1200"/>
              </a:spcBef>
              <a:spcAft>
                <a:spcPts val="0"/>
              </a:spcAft>
              <a:buNone/>
            </a:pPr>
            <a:r>
              <a:rPr lang="en" sz="4052">
                <a:solidFill>
                  <a:schemeClr val="dk1"/>
                </a:solidFill>
                <a:highlight>
                  <a:srgbClr val="FFFFFF"/>
                </a:highlight>
              </a:rPr>
              <a:t>Over the season, this could be expected to amount to </a:t>
            </a:r>
            <a:r>
              <a:rPr b="1" lang="en" sz="4052" u="sng">
                <a:solidFill>
                  <a:schemeClr val="dk1"/>
                </a:solidFill>
                <a:highlight>
                  <a:srgbClr val="FFFFFF"/>
                </a:highlight>
              </a:rPr>
              <a:t>$4,454,545.</a:t>
            </a:r>
            <a:endParaRPr b="1" sz="3052" u="sng">
              <a:solidFill>
                <a:schemeClr val="dk1"/>
              </a:solidFill>
              <a:highlight>
                <a:srgbClr val="FFFFFF"/>
              </a:highlight>
            </a:endParaRPr>
          </a:p>
          <a:p>
            <a:pPr indent="0" lvl="0" marL="0" rtl="0" algn="l">
              <a:spcBef>
                <a:spcPts val="1200"/>
              </a:spcBef>
              <a:spcAft>
                <a:spcPts val="0"/>
              </a:spcAft>
              <a:buNone/>
            </a:pPr>
            <a:r>
              <a:rPr b="1" lang="en" sz="4252" u="sng">
                <a:solidFill>
                  <a:schemeClr val="dk1"/>
                </a:solidFill>
                <a:highlight>
                  <a:srgbClr val="FFFFFF"/>
                </a:highlight>
              </a:rPr>
              <a:t>Model Analysis &amp; Results</a:t>
            </a:r>
            <a:endParaRPr b="1" sz="4252" u="sng">
              <a:solidFill>
                <a:schemeClr val="dk1"/>
              </a:solidFill>
              <a:highlight>
                <a:srgbClr val="FFFFFF"/>
              </a:highlight>
            </a:endParaRPr>
          </a:p>
          <a:p>
            <a:pPr indent="-296114" lvl="0" marL="457200" rtl="0" algn="l">
              <a:spcBef>
                <a:spcPts val="1200"/>
              </a:spcBef>
              <a:spcAft>
                <a:spcPts val="0"/>
              </a:spcAft>
              <a:buClr>
                <a:schemeClr val="dk1"/>
              </a:buClr>
              <a:buSzPct val="100000"/>
              <a:buChar char="●"/>
            </a:pPr>
            <a:r>
              <a:rPr lang="en" sz="4252">
                <a:solidFill>
                  <a:schemeClr val="dk1"/>
                </a:solidFill>
                <a:highlight>
                  <a:schemeClr val="lt1"/>
                </a:highlight>
              </a:rPr>
              <a:t>The modelled price of </a:t>
            </a:r>
            <a:r>
              <a:rPr b="1" lang="en" sz="4252" u="sng">
                <a:solidFill>
                  <a:schemeClr val="dk1"/>
                </a:solidFill>
                <a:highlight>
                  <a:schemeClr val="lt1"/>
                </a:highlight>
              </a:rPr>
              <a:t>$93.14</a:t>
            </a:r>
            <a:r>
              <a:rPr lang="en" sz="4252">
                <a:solidFill>
                  <a:schemeClr val="dk1"/>
                </a:solidFill>
                <a:highlight>
                  <a:schemeClr val="lt1"/>
                </a:highlight>
              </a:rPr>
              <a:t> is based on historical data and features of other resorts.</a:t>
            </a:r>
            <a:endParaRPr sz="4252">
              <a:solidFill>
                <a:schemeClr val="dk1"/>
              </a:solidFill>
              <a:highlight>
                <a:schemeClr val="lt1"/>
              </a:highlight>
            </a:endParaRPr>
          </a:p>
          <a:p>
            <a:pPr indent="-296114" lvl="0" marL="457200" rtl="0" algn="l">
              <a:spcBef>
                <a:spcPts val="0"/>
              </a:spcBef>
              <a:spcAft>
                <a:spcPts val="0"/>
              </a:spcAft>
              <a:buClr>
                <a:schemeClr val="dk1"/>
              </a:buClr>
              <a:buSzPct val="100000"/>
              <a:buChar char="●"/>
            </a:pPr>
            <a:r>
              <a:rPr lang="en" sz="4252">
                <a:solidFill>
                  <a:schemeClr val="dk1"/>
                </a:solidFill>
                <a:highlight>
                  <a:schemeClr val="lt1"/>
                </a:highlight>
              </a:rPr>
              <a:t>The actual price of </a:t>
            </a:r>
            <a:r>
              <a:rPr b="1" lang="en" sz="4252" u="sng">
                <a:solidFill>
                  <a:schemeClr val="dk1"/>
                </a:solidFill>
                <a:highlight>
                  <a:schemeClr val="lt1"/>
                </a:highlight>
              </a:rPr>
              <a:t>$81.00</a:t>
            </a:r>
            <a:r>
              <a:rPr lang="en" sz="4252">
                <a:solidFill>
                  <a:schemeClr val="dk1"/>
                </a:solidFill>
                <a:highlight>
                  <a:schemeClr val="lt1"/>
                </a:highlight>
              </a:rPr>
              <a:t> is the current price charged by Big Mountain Resort.</a:t>
            </a:r>
            <a:endParaRPr sz="4252">
              <a:solidFill>
                <a:schemeClr val="dk1"/>
              </a:solidFill>
              <a:highlight>
                <a:schemeClr val="lt1"/>
              </a:highlight>
            </a:endParaRPr>
          </a:p>
          <a:p>
            <a:pPr indent="-296114" lvl="0" marL="457200" rtl="0" algn="l">
              <a:spcBef>
                <a:spcPts val="0"/>
              </a:spcBef>
              <a:spcAft>
                <a:spcPts val="0"/>
              </a:spcAft>
              <a:buClr>
                <a:schemeClr val="dk1"/>
              </a:buClr>
              <a:buSzPct val="100000"/>
              <a:buChar char="●"/>
            </a:pPr>
            <a:r>
              <a:rPr lang="en" sz="4252">
                <a:solidFill>
                  <a:schemeClr val="dk1"/>
                </a:solidFill>
                <a:highlight>
                  <a:schemeClr val="lt1"/>
                </a:highlight>
              </a:rPr>
              <a:t>The mean absolute error (MAE) of </a:t>
            </a:r>
            <a:r>
              <a:rPr b="1" lang="en" sz="4252" u="sng">
                <a:solidFill>
                  <a:schemeClr val="dk1"/>
                </a:solidFill>
                <a:highlight>
                  <a:schemeClr val="lt1"/>
                </a:highlight>
              </a:rPr>
              <a:t>$10.21</a:t>
            </a:r>
            <a:r>
              <a:rPr lang="en" sz="4252">
                <a:solidFill>
                  <a:schemeClr val="dk1"/>
                </a:solidFill>
                <a:highlight>
                  <a:schemeClr val="lt1"/>
                </a:highlight>
              </a:rPr>
              <a:t> indicates the average deviation of the model's predictions from the actual prices in the training data.</a:t>
            </a:r>
            <a:endParaRPr sz="4252">
              <a:solidFill>
                <a:schemeClr val="dk1"/>
              </a:solidFill>
              <a:highlight>
                <a:schemeClr val="lt1"/>
              </a:highlight>
            </a:endParaRPr>
          </a:p>
          <a:p>
            <a:pPr indent="0" lvl="0" marL="914400" rtl="0" algn="l">
              <a:spcBef>
                <a:spcPts val="0"/>
              </a:spcBef>
              <a:spcAft>
                <a:spcPts val="0"/>
              </a:spcAft>
              <a:buNone/>
            </a:pPr>
            <a:r>
              <a:t/>
            </a:r>
            <a:endParaRPr b="1" sz="3052" u="sng">
              <a:solidFill>
                <a:schemeClr val="dk1"/>
              </a:solidFill>
              <a:highlight>
                <a:srgbClr val="FFFFFF"/>
              </a:highlight>
            </a:endParaRPr>
          </a:p>
          <a:p>
            <a:pPr indent="0" lvl="0" marL="0" rtl="0" algn="l">
              <a:spcBef>
                <a:spcPts val="1200"/>
              </a:spcBef>
              <a:spcAft>
                <a:spcPts val="0"/>
              </a:spcAft>
              <a:buNone/>
            </a:pPr>
            <a:r>
              <a:rPr b="1" lang="en" sz="4400" u="sng">
                <a:solidFill>
                  <a:schemeClr val="dk1"/>
                </a:solidFill>
                <a:highlight>
                  <a:srgbClr val="FFFFFF"/>
                </a:highlight>
              </a:rPr>
              <a:t>Scenario 1 Feature testing,</a:t>
            </a:r>
            <a:endParaRPr b="1" sz="4400" u="sng">
              <a:solidFill>
                <a:schemeClr val="dk1"/>
              </a:solidFill>
              <a:highlight>
                <a:srgbClr val="FFFFFF"/>
              </a:highlight>
            </a:endParaRPr>
          </a:p>
          <a:p>
            <a:pPr indent="0" lvl="0" marL="457200" rtl="0" algn="l">
              <a:spcBef>
                <a:spcPts val="1200"/>
              </a:spcBef>
              <a:spcAft>
                <a:spcPts val="0"/>
              </a:spcAft>
              <a:buNone/>
            </a:pPr>
            <a:r>
              <a:rPr lang="en" sz="4759">
                <a:solidFill>
                  <a:schemeClr val="dk1"/>
                </a:solidFill>
                <a:highlight>
                  <a:srgbClr val="FFFFFF"/>
                </a:highlight>
              </a:rPr>
              <a:t>Gauging the value of Big Mountain chair lifts and stress testing the closure of chair lifts. The model suggests the </a:t>
            </a:r>
            <a:r>
              <a:rPr b="1" lang="en" sz="4759" u="sng">
                <a:solidFill>
                  <a:schemeClr val="dk1"/>
                </a:solidFill>
                <a:highlight>
                  <a:srgbClr val="FFFFFF"/>
                </a:highlight>
              </a:rPr>
              <a:t>closure of 6 chair lifts will dramatically </a:t>
            </a:r>
            <a:r>
              <a:rPr b="1" lang="en" sz="4759" u="sng">
                <a:solidFill>
                  <a:schemeClr val="dk1"/>
                </a:solidFill>
                <a:highlight>
                  <a:srgbClr val="FFFFFF"/>
                </a:highlight>
              </a:rPr>
              <a:t>affect</a:t>
            </a:r>
            <a:r>
              <a:rPr b="1" lang="en" sz="4759" u="sng">
                <a:solidFill>
                  <a:schemeClr val="dk1"/>
                </a:solidFill>
                <a:highlight>
                  <a:srgbClr val="FFFFFF"/>
                </a:highlight>
              </a:rPr>
              <a:t> ticket price</a:t>
            </a:r>
            <a:r>
              <a:rPr lang="en" sz="4759">
                <a:solidFill>
                  <a:schemeClr val="dk1"/>
                </a:solidFill>
                <a:highlight>
                  <a:srgbClr val="FFFFFF"/>
                </a:highlight>
              </a:rPr>
              <a:t> and what customers are willing to pay dropping the price significantly and will have a negative impact on revenue.</a:t>
            </a:r>
            <a:endParaRPr sz="4759">
              <a:solidFill>
                <a:schemeClr val="dk1"/>
              </a:solidFill>
              <a:highlight>
                <a:srgbClr val="FFFFFF"/>
              </a:highlight>
            </a:endParaRPr>
          </a:p>
          <a:p>
            <a:pPr indent="0" lvl="0" marL="45720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Mountain Model Analysis Assets &amp; Pricing </a:t>
            </a:r>
            <a:r>
              <a:rPr lang="en"/>
              <a:t>Conclusion</a:t>
            </a:r>
            <a:endParaRPr/>
          </a:p>
        </p:txBody>
      </p:sp>
      <p:sp>
        <p:nvSpPr>
          <p:cNvPr id="104" name="Google Shape;104;p21"/>
          <p:cNvSpPr txBox="1"/>
          <p:nvPr>
            <p:ph idx="1" type="body"/>
          </p:nvPr>
        </p:nvSpPr>
        <p:spPr>
          <a:xfrm>
            <a:off x="311700" y="807950"/>
            <a:ext cx="8520600" cy="404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25287"/>
              <a:buFont typeface="Arial"/>
              <a:buNone/>
            </a:pPr>
            <a:r>
              <a:t/>
            </a:r>
            <a:endParaRPr sz="4350"/>
          </a:p>
          <a:p>
            <a:pPr indent="0" lvl="0" marL="0" rtl="0" algn="l">
              <a:spcBef>
                <a:spcPts val="1200"/>
              </a:spcBef>
              <a:spcAft>
                <a:spcPts val="0"/>
              </a:spcAft>
              <a:buNone/>
            </a:pPr>
            <a:r>
              <a:rPr b="1" lang="en" sz="4750" u="sng"/>
              <a:t>Scenario’ Analysis </a:t>
            </a:r>
            <a:r>
              <a:rPr b="1" lang="en" sz="4750" u="sng"/>
              <a:t>Recommendations</a:t>
            </a:r>
            <a:r>
              <a:rPr b="1" lang="en" sz="4750" u="sng"/>
              <a:t>:</a:t>
            </a:r>
            <a:endParaRPr b="1" sz="4750" u="sng"/>
          </a:p>
          <a:p>
            <a:pPr indent="-297656" lvl="0" marL="457200" rtl="0" algn="l">
              <a:spcBef>
                <a:spcPts val="1200"/>
              </a:spcBef>
              <a:spcAft>
                <a:spcPts val="0"/>
              </a:spcAft>
              <a:buSzPct val="100000"/>
              <a:buChar char="●"/>
            </a:pPr>
            <a:r>
              <a:rPr lang="en" sz="4350">
                <a:solidFill>
                  <a:schemeClr val="dk1"/>
                </a:solidFill>
                <a:highlight>
                  <a:srgbClr val="FFFFFF"/>
                </a:highlight>
              </a:rPr>
              <a:t>Adding a run, increasing the vertical drop by 150 feet, and installing an additional chair lift  =  </a:t>
            </a:r>
            <a:r>
              <a:rPr lang="en" sz="4350" u="sng">
                <a:solidFill>
                  <a:schemeClr val="dk1"/>
                </a:solidFill>
                <a:highlight>
                  <a:srgbClr val="FFFFFF"/>
                </a:highlight>
              </a:rPr>
              <a:t>This scenario increases support for ticket price by $2.55. Over the season, this could be expected to amount to $4,454,545. </a:t>
            </a:r>
            <a:endParaRPr sz="4350" u="sng">
              <a:solidFill>
                <a:schemeClr val="dk1"/>
              </a:solidFill>
              <a:highlight>
                <a:srgbClr val="FFFFFF"/>
              </a:highlight>
            </a:endParaRPr>
          </a:p>
          <a:p>
            <a:pPr indent="0" lvl="0" marL="457200" rtl="0" algn="l">
              <a:spcBef>
                <a:spcPts val="1200"/>
              </a:spcBef>
              <a:spcAft>
                <a:spcPts val="0"/>
              </a:spcAft>
              <a:buNone/>
            </a:pPr>
            <a:r>
              <a:t/>
            </a:r>
            <a:endParaRPr sz="4350" u="sng">
              <a:solidFill>
                <a:schemeClr val="dk1"/>
              </a:solidFill>
              <a:highlight>
                <a:srgbClr val="FFFFFF"/>
              </a:highlight>
            </a:endParaRPr>
          </a:p>
          <a:p>
            <a:pPr indent="-297656" lvl="0" marL="457200" rtl="0" algn="l">
              <a:spcBef>
                <a:spcPts val="1200"/>
              </a:spcBef>
              <a:spcAft>
                <a:spcPts val="0"/>
              </a:spcAft>
              <a:buSzPct val="100000"/>
              <a:buChar char="●"/>
            </a:pPr>
            <a:r>
              <a:rPr lang="en" sz="4350">
                <a:solidFill>
                  <a:schemeClr val="dk1"/>
                </a:solidFill>
                <a:highlight>
                  <a:srgbClr val="FFFFFF"/>
                </a:highlight>
              </a:rPr>
              <a:t>The other scenarios(Additional Snow making of 2 acres &amp; increase longest run by .2 miles) suggested no measurable impact on price increase or decrease.</a:t>
            </a:r>
            <a:endParaRPr sz="4350">
              <a:solidFill>
                <a:schemeClr val="dk1"/>
              </a:solidFill>
              <a:highlight>
                <a:srgbClr val="FFFFFF"/>
              </a:highlight>
            </a:endParaRPr>
          </a:p>
          <a:p>
            <a:pPr indent="0" lvl="0" marL="0" rtl="0" algn="l">
              <a:spcBef>
                <a:spcPts val="1200"/>
              </a:spcBef>
              <a:spcAft>
                <a:spcPts val="0"/>
              </a:spcAft>
              <a:buNone/>
            </a:pPr>
            <a:r>
              <a:t/>
            </a:r>
            <a:endParaRPr sz="4350">
              <a:solidFill>
                <a:schemeClr val="dk1"/>
              </a:solidFill>
              <a:highlight>
                <a:srgbClr val="FFFFFF"/>
              </a:highlight>
            </a:endParaRPr>
          </a:p>
          <a:p>
            <a:pPr indent="0" lvl="0" marL="0" rtl="0" algn="l">
              <a:spcBef>
                <a:spcPts val="1200"/>
              </a:spcBef>
              <a:spcAft>
                <a:spcPts val="0"/>
              </a:spcAft>
              <a:buNone/>
            </a:pPr>
            <a:r>
              <a:rPr b="1" lang="en" sz="4750" u="sng"/>
              <a:t>Model Results &amp; Impact of </a:t>
            </a:r>
            <a:r>
              <a:rPr b="1" lang="en" sz="4750" u="sng"/>
              <a:t>Recommendations:</a:t>
            </a:r>
            <a:endParaRPr b="1" sz="4750" u="sng"/>
          </a:p>
          <a:p>
            <a:pPr indent="-297656" lvl="0" marL="457200" rtl="0" algn="l">
              <a:spcBef>
                <a:spcPts val="1200"/>
              </a:spcBef>
              <a:spcAft>
                <a:spcPts val="0"/>
              </a:spcAft>
              <a:buSzPct val="100000"/>
              <a:buChar char="●"/>
            </a:pPr>
            <a:r>
              <a:rPr lang="en" sz="4350"/>
              <a:t>The current price of</a:t>
            </a:r>
            <a:r>
              <a:rPr b="1" lang="en" sz="4350" u="sng"/>
              <a:t> $81.00 should be increased to $93.14</a:t>
            </a:r>
            <a:r>
              <a:rPr lang="en" sz="4350"/>
              <a:t>; derived from the model predicting the price based on historical data and features of other resorts.</a:t>
            </a:r>
            <a:endParaRPr sz="4350"/>
          </a:p>
          <a:p>
            <a:pPr indent="0" lvl="0" marL="457200" rtl="0" algn="l">
              <a:spcBef>
                <a:spcPts val="1200"/>
              </a:spcBef>
              <a:spcAft>
                <a:spcPts val="0"/>
              </a:spcAft>
              <a:buNone/>
            </a:pPr>
            <a:r>
              <a:t/>
            </a:r>
            <a:endParaRPr sz="4350"/>
          </a:p>
          <a:p>
            <a:pPr indent="-297656" lvl="0" marL="457200" rtl="0" algn="l">
              <a:spcBef>
                <a:spcPts val="1200"/>
              </a:spcBef>
              <a:spcAft>
                <a:spcPts val="0"/>
              </a:spcAft>
              <a:buSzPct val="100000"/>
              <a:buChar char="●"/>
            </a:pPr>
            <a:r>
              <a:rPr lang="en" sz="4350"/>
              <a:t>The mean absolute error (MAE) of $10.21 indicates the average deviation of the model's predictions from the actual prices in the training data suggesting that there may be room for increase or decrease in the modelled price, even still suggesting that Big Mountain Ski resort is currently underpriced @ $81.00 and my recommendation is with the addition of adding a run, increasing the vertical drop by 150 feet, and installing an additional chair lift that </a:t>
            </a:r>
            <a:r>
              <a:rPr b="1" lang="en" sz="4350" u="sng"/>
              <a:t>Big Mountain Ski Resort increase their ticket price to a fair and profitable $93.14</a:t>
            </a:r>
            <a:endParaRPr b="1" sz="4350" u="sng"/>
          </a:p>
          <a:p>
            <a:pPr indent="0" lvl="0" marL="457200" rtl="0" algn="l">
              <a:spcBef>
                <a:spcPts val="1200"/>
              </a:spcBef>
              <a:spcAft>
                <a:spcPts val="0"/>
              </a:spcAft>
              <a:buNone/>
            </a:pPr>
            <a:r>
              <a:t/>
            </a:r>
            <a:endParaRPr b="1" u="sng"/>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