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0fc7fa71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0fc7fa71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0fc7fa71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0fc7fa71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0fc7fa7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0fc7fa7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0fc7fa7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0fc7fa7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fc7fa71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fc7fa71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0fc7fa7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0fc7fa7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0fc7fa7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0fc7fa7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0fc7fa71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0fc7fa71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0fc7fa71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0fc7fa7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0fc7fa71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0fc7fa71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22200" y="1156650"/>
            <a:ext cx="7299600" cy="17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</a:t>
            </a:r>
            <a:r>
              <a:rPr b="1" lang="en">
                <a:solidFill>
                  <a:schemeClr val="lt1"/>
                </a:solidFill>
              </a:rPr>
              <a:t>Portfolio Optimization Machine Learning Model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solidFill>
                  <a:schemeClr val="lt1"/>
                </a:solidFill>
              </a:rPr>
              <a:t>Next Steps for Improvement</a:t>
            </a:r>
            <a:endParaRPr b="1" sz="3620">
              <a:solidFill>
                <a:schemeClr val="lt1"/>
              </a:solidFill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250900"/>
            <a:ext cx="8520600" cy="3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466"/>
              <a:buFont typeface="Arial"/>
              <a:buNone/>
            </a:pPr>
            <a:r>
              <a:rPr b="1" lang="en" sz="3016">
                <a:solidFill>
                  <a:schemeClr val="lt1"/>
                </a:solidFill>
              </a:rPr>
              <a:t>Data Enhancements</a:t>
            </a:r>
            <a:r>
              <a:rPr lang="en" sz="3016">
                <a:solidFill>
                  <a:schemeClr val="lt1"/>
                </a:solidFill>
              </a:rPr>
              <a:t>:</a:t>
            </a:r>
            <a:endParaRPr sz="3016">
              <a:solidFill>
                <a:schemeClr val="lt1"/>
              </a:solidFill>
            </a:endParaRPr>
          </a:p>
          <a:p>
            <a:pPr indent="-319584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16">
                <a:solidFill>
                  <a:schemeClr val="lt1"/>
                </a:solidFill>
              </a:rPr>
              <a:t>Include additional features like trading volume, technical indicators, or sentiment analysis.</a:t>
            </a:r>
            <a:endParaRPr sz="3016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466"/>
              <a:buFont typeface="Arial"/>
              <a:buNone/>
            </a:pPr>
            <a:r>
              <a:rPr b="1" lang="en" sz="3016">
                <a:solidFill>
                  <a:schemeClr val="lt1"/>
                </a:solidFill>
              </a:rPr>
              <a:t>Model Optimization</a:t>
            </a:r>
            <a:r>
              <a:rPr lang="en" sz="3016">
                <a:solidFill>
                  <a:schemeClr val="lt1"/>
                </a:solidFill>
              </a:rPr>
              <a:t>:</a:t>
            </a:r>
            <a:endParaRPr sz="3016">
              <a:solidFill>
                <a:schemeClr val="lt1"/>
              </a:solidFill>
            </a:endParaRPr>
          </a:p>
          <a:p>
            <a:pPr indent="-319584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16">
                <a:solidFill>
                  <a:schemeClr val="lt1"/>
                </a:solidFill>
              </a:rPr>
              <a:t>Add attention mechanisms.</a:t>
            </a:r>
            <a:endParaRPr sz="3016">
              <a:solidFill>
                <a:schemeClr val="lt1"/>
              </a:solidFill>
            </a:endParaRPr>
          </a:p>
          <a:p>
            <a:pPr indent="-31958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16">
                <a:solidFill>
                  <a:schemeClr val="lt1"/>
                </a:solidFill>
              </a:rPr>
              <a:t>Experiment with different architectures (e.g., GRUs).</a:t>
            </a:r>
            <a:endParaRPr sz="3016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466"/>
              <a:buFont typeface="Arial"/>
              <a:buNone/>
            </a:pPr>
            <a:r>
              <a:rPr b="1" lang="en" sz="3016">
                <a:solidFill>
                  <a:schemeClr val="lt1"/>
                </a:solidFill>
              </a:rPr>
              <a:t>Evaluation</a:t>
            </a:r>
            <a:r>
              <a:rPr lang="en" sz="3016">
                <a:solidFill>
                  <a:schemeClr val="lt1"/>
                </a:solidFill>
              </a:rPr>
              <a:t>:</a:t>
            </a:r>
            <a:endParaRPr sz="3016">
              <a:solidFill>
                <a:schemeClr val="lt1"/>
              </a:solidFill>
            </a:endParaRPr>
          </a:p>
          <a:p>
            <a:pPr indent="-319584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16">
                <a:solidFill>
                  <a:schemeClr val="lt1"/>
                </a:solidFill>
              </a:rPr>
              <a:t>Perform cross-validation and compare with baseline models.</a:t>
            </a:r>
            <a:endParaRPr sz="3016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466"/>
              <a:buFont typeface="Arial"/>
              <a:buNone/>
            </a:pPr>
            <a:r>
              <a:rPr b="1" lang="en" sz="3016">
                <a:solidFill>
                  <a:schemeClr val="lt1"/>
                </a:solidFill>
              </a:rPr>
              <a:t>Deployment</a:t>
            </a:r>
            <a:r>
              <a:rPr lang="en" sz="3016">
                <a:solidFill>
                  <a:schemeClr val="lt1"/>
                </a:solidFill>
              </a:rPr>
              <a:t>:</a:t>
            </a:r>
            <a:endParaRPr sz="3016">
              <a:solidFill>
                <a:schemeClr val="lt1"/>
              </a:solidFill>
            </a:endParaRPr>
          </a:p>
          <a:p>
            <a:pPr indent="-319584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16">
                <a:solidFill>
                  <a:schemeClr val="lt1"/>
                </a:solidFill>
              </a:rPr>
              <a:t>Deploy the model using platforms like Flask or FastAPI.</a:t>
            </a:r>
            <a:endParaRPr sz="3016">
              <a:solidFill>
                <a:schemeClr val="lt1"/>
              </a:solidFill>
            </a:endParaRPr>
          </a:p>
          <a:p>
            <a:pPr indent="-319584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16">
                <a:solidFill>
                  <a:schemeClr val="lt1"/>
                </a:solidFill>
              </a:rPr>
              <a:t>Integrate the model into a dashboard for real-time predictions.</a:t>
            </a:r>
            <a:endParaRPr sz="3016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solidFill>
                  <a:schemeClr val="lt1"/>
                </a:solidFill>
              </a:rPr>
              <a:t>Deployment Plan</a:t>
            </a:r>
            <a:endParaRPr b="1" sz="3620">
              <a:solidFill>
                <a:schemeClr val="lt1"/>
              </a:solidFill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373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Steps to Production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Convert the trained model to a lightweight format (e.g., TensorFlow Lite).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Build a REST API for predictions.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Host the model on cloud platforms (e.g., AWS, Azure).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Monitor model performance and retrain periodically with new data.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83025"/>
            <a:ext cx="85206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lt1"/>
                </a:solidFill>
              </a:rPr>
              <a:t>Project Overview</a:t>
            </a:r>
            <a:endParaRPr b="1" sz="3420">
              <a:solidFill>
                <a:schemeClr val="lt1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337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u="sng">
                <a:solidFill>
                  <a:schemeClr val="lt1"/>
                </a:solidFill>
              </a:rPr>
              <a:t>Model:</a:t>
            </a:r>
            <a:r>
              <a:rPr lang="en" sz="2800">
                <a:solidFill>
                  <a:schemeClr val="lt1"/>
                </a:solidFill>
              </a:rPr>
              <a:t>   Neural Network LSTM, well suited for time series data.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u="sng">
                <a:solidFill>
                  <a:schemeClr val="lt1"/>
                </a:solidFill>
              </a:rPr>
              <a:t>Data:</a:t>
            </a:r>
            <a:r>
              <a:rPr lang="en" sz="2800">
                <a:solidFill>
                  <a:schemeClr val="lt1"/>
                </a:solidFill>
              </a:rPr>
              <a:t> 10 years of 24 Tech, Banking &amp; Healthcare Stocks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 u="sng">
                <a:solidFill>
                  <a:schemeClr val="lt1"/>
                </a:solidFill>
              </a:rPr>
              <a:t>Goal:  </a:t>
            </a:r>
            <a:endParaRPr sz="2800" u="sng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lt1"/>
                </a:solidFill>
              </a:rPr>
              <a:t>1) Maximize short term 30-90 day Stock price prediction accuracy. </a:t>
            </a:r>
            <a:endParaRPr sz="28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chemeClr val="lt1"/>
                </a:solidFill>
              </a:rPr>
              <a:t>2) Achieve metrics suitable to deploy model for short term options contract trading.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5797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20">
                <a:solidFill>
                  <a:schemeClr val="lt1"/>
                </a:solidFill>
              </a:rPr>
              <a:t>Problem Definition</a:t>
            </a:r>
            <a:endParaRPr b="1" sz="3420"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lt1"/>
                </a:solidFill>
              </a:rPr>
              <a:t>What is being solved?</a:t>
            </a:r>
            <a:endParaRPr b="1" sz="1300" u="sng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Predicting stock prices is inherently challenging due to market volatility, external factors, and non-linear patterns.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The goal is to forecast stock prices over a short horizon (e.g., 30 days) to assist in financial decision-making especially with options contracts.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lt1"/>
                </a:solidFill>
              </a:rPr>
              <a:t>Scope of the Solution:</a:t>
            </a:r>
            <a:endParaRPr b="1" sz="1300" u="sng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Focuses on price patterns, leveraging historical closing prices.</a:t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>
                <a:solidFill>
                  <a:schemeClr val="lt1"/>
                </a:solidFill>
              </a:rPr>
              <a:t>Does </a:t>
            </a:r>
            <a:r>
              <a:rPr b="1" lang="en" sz="1300">
                <a:solidFill>
                  <a:schemeClr val="lt1"/>
                </a:solidFill>
              </a:rPr>
              <a:t>not</a:t>
            </a:r>
            <a:r>
              <a:rPr lang="en" sz="1300">
                <a:solidFill>
                  <a:schemeClr val="lt1"/>
                </a:solidFill>
              </a:rPr>
              <a:t> currently account for external factors like market sentiment or news, making this a purely data-driven solution.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solidFill>
                  <a:schemeClr val="lt1"/>
                </a:solidFill>
              </a:rPr>
              <a:t>Data Collection</a:t>
            </a:r>
            <a:endParaRPr b="1" sz="3620">
              <a:solidFill>
                <a:schemeClr val="lt1"/>
              </a:solidFill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lt1"/>
                </a:solidFill>
              </a:rPr>
              <a:t>Approach</a:t>
            </a:r>
            <a:r>
              <a:rPr lang="en" sz="1600" u="sng">
                <a:solidFill>
                  <a:schemeClr val="lt1"/>
                </a:solidFill>
              </a:rPr>
              <a:t>:</a:t>
            </a:r>
            <a:endParaRPr sz="1600" u="sng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Use </a:t>
            </a:r>
            <a:r>
              <a:rPr lang="en" sz="16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yfinance</a:t>
            </a:r>
            <a:r>
              <a:rPr lang="en" sz="1600">
                <a:solidFill>
                  <a:schemeClr val="lt1"/>
                </a:solidFill>
              </a:rPr>
              <a:t> to download historical stock data (2014–2025) for 24 companies across tech, banking, and healthcare sectors.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lt1"/>
                </a:solidFill>
              </a:rPr>
              <a:t>Output</a:t>
            </a:r>
            <a:r>
              <a:rPr lang="en" sz="1600" u="sng">
                <a:solidFill>
                  <a:schemeClr val="lt1"/>
                </a:solidFill>
              </a:rPr>
              <a:t>:</a:t>
            </a:r>
            <a:endParaRPr sz="1600" u="sng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Successfully fetched closing price data for tickers.</a:t>
            </a:r>
            <a:endParaRPr sz="1600">
              <a:solidFill>
                <a:schemeClr val="lt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600">
                <a:solidFill>
                  <a:schemeClr val="lt1"/>
                </a:solidFill>
              </a:rPr>
              <a:t>Filtered out failed downloads to ensure clean datas</a:t>
            </a:r>
            <a:r>
              <a:rPr lang="en" sz="1500">
                <a:solidFill>
                  <a:schemeClr val="lt1"/>
                </a:solidFill>
              </a:rPr>
              <a:t>ets.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20400"/>
            <a:ext cx="8520600" cy="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solidFill>
                  <a:schemeClr val="lt1"/>
                </a:solidFill>
              </a:rPr>
              <a:t>Data Preprocessing</a:t>
            </a:r>
            <a:endParaRPr b="1" sz="3620">
              <a:solidFill>
                <a:schemeClr val="lt1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58225"/>
            <a:ext cx="8520600" cy="3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lt1"/>
                </a:solidFill>
              </a:rPr>
              <a:t>Objective</a:t>
            </a:r>
            <a:r>
              <a:rPr lang="en" sz="1600" u="sng">
                <a:solidFill>
                  <a:schemeClr val="lt1"/>
                </a:solidFill>
              </a:rPr>
              <a:t>:</a:t>
            </a:r>
            <a:endParaRPr sz="1600" u="sng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Transform raw stock prices into a format suitable for machine learning.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lt1"/>
                </a:solidFill>
              </a:rPr>
              <a:t>Steps</a:t>
            </a:r>
            <a:r>
              <a:rPr lang="en" sz="1600" u="sng">
                <a:solidFill>
                  <a:schemeClr val="lt1"/>
                </a:solidFill>
              </a:rPr>
              <a:t>:</a:t>
            </a:r>
            <a:endParaRPr sz="1600" u="sng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Extract closing prices for each ticker.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Normalize data using Min-Max scaling to improve neural network convergence.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Create sequences of 30 days (inputs) to predict the 31st day's price (output).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Model Architecture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Type</a:t>
            </a:r>
            <a:r>
              <a:rPr lang="en" sz="1600" u="sng">
                <a:solidFill>
                  <a:schemeClr val="lt1"/>
                </a:solidFill>
              </a:rPr>
              <a:t>:</a:t>
            </a:r>
            <a:r>
              <a:rPr lang="en" sz="1600">
                <a:solidFill>
                  <a:schemeClr val="lt1"/>
                </a:solidFill>
              </a:rPr>
              <a:t> Deep Learning Model (LSTM + Bidirectional LSTM)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lt1"/>
                </a:solidFill>
              </a:rPr>
              <a:t>Key Layers</a:t>
            </a:r>
            <a:r>
              <a:rPr lang="en" sz="1600" u="sng">
                <a:solidFill>
                  <a:schemeClr val="lt1"/>
                </a:solidFill>
              </a:rPr>
              <a:t>:</a:t>
            </a:r>
            <a:endParaRPr sz="1600" u="sng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LSTM Layer</a:t>
            </a:r>
            <a:r>
              <a:rPr lang="en" sz="1600">
                <a:solidFill>
                  <a:schemeClr val="lt1"/>
                </a:solidFill>
              </a:rPr>
              <a:t>: Captures temporal dependencies in time-series data.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Bidirectional Layer</a:t>
            </a:r>
            <a:r>
              <a:rPr lang="en" sz="1600">
                <a:solidFill>
                  <a:schemeClr val="lt1"/>
                </a:solidFill>
              </a:rPr>
              <a:t>: Processes sequences in both forward and backward directions for richer feature learning.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Dense Layer</a:t>
            </a:r>
            <a:r>
              <a:rPr lang="en" sz="1600">
                <a:solidFill>
                  <a:schemeClr val="lt1"/>
                </a:solidFill>
              </a:rPr>
              <a:t>: Outputs a single value (predicted price).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Dropout and Batch Normalization</a:t>
            </a:r>
            <a:r>
              <a:rPr lang="en" sz="1600">
                <a:solidFill>
                  <a:schemeClr val="lt1"/>
                </a:solidFill>
              </a:rPr>
              <a:t>: Helps regularize the model and avoid overfitting.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solidFill>
                  <a:schemeClr val="lt1"/>
                </a:solidFill>
              </a:rPr>
              <a:t>Model Training</a:t>
            </a:r>
            <a:endParaRPr b="1" sz="3620">
              <a:solidFill>
                <a:schemeClr val="lt1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312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 u="sng">
                <a:solidFill>
                  <a:schemeClr val="lt1"/>
                </a:solidFill>
              </a:rPr>
              <a:t>Objective</a:t>
            </a:r>
            <a:r>
              <a:rPr lang="en" sz="1600">
                <a:solidFill>
                  <a:schemeClr val="lt1"/>
                </a:solidFill>
              </a:rPr>
              <a:t>: Train the LSTM model on historical data and validate its performance.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" sz="1600" u="sng">
                <a:solidFill>
                  <a:schemeClr val="lt1"/>
                </a:solidFill>
              </a:rPr>
              <a:t>Steps</a:t>
            </a:r>
            <a:r>
              <a:rPr lang="en" sz="1600">
                <a:solidFill>
                  <a:schemeClr val="lt1"/>
                </a:solidFill>
              </a:rPr>
              <a:t>: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Split data into </a:t>
            </a:r>
            <a:r>
              <a:rPr b="1" lang="en" sz="1600">
                <a:solidFill>
                  <a:schemeClr val="lt1"/>
                </a:solidFill>
              </a:rPr>
              <a:t>Training (90%)</a:t>
            </a:r>
            <a:r>
              <a:rPr lang="en" sz="1600">
                <a:solidFill>
                  <a:schemeClr val="lt1"/>
                </a:solidFill>
              </a:rPr>
              <a:t> and </a:t>
            </a:r>
            <a:r>
              <a:rPr b="1" lang="en" sz="1600">
                <a:solidFill>
                  <a:schemeClr val="lt1"/>
                </a:solidFill>
              </a:rPr>
              <a:t>Testing (10%)</a:t>
            </a:r>
            <a:r>
              <a:rPr lang="en" sz="1600">
                <a:solidFill>
                  <a:schemeClr val="lt1"/>
                </a:solidFill>
              </a:rPr>
              <a:t> sets.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Use callbacks for efficient training: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</a:pPr>
            <a:r>
              <a:rPr b="1" lang="en" sz="1600">
                <a:solidFill>
                  <a:schemeClr val="lt1"/>
                </a:solidFill>
              </a:rPr>
              <a:t>EarlyStopping</a:t>
            </a:r>
            <a:r>
              <a:rPr lang="en" sz="1600">
                <a:solidFill>
                  <a:schemeClr val="lt1"/>
                </a:solidFill>
              </a:rPr>
              <a:t>: Stops training when validation loss stops improving.</a:t>
            </a:r>
            <a:endParaRPr sz="1600">
              <a:solidFill>
                <a:schemeClr val="l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</a:pPr>
            <a:r>
              <a:rPr b="1" lang="en" sz="1600">
                <a:solidFill>
                  <a:schemeClr val="lt1"/>
                </a:solidFill>
              </a:rPr>
              <a:t>ModelCheckpoint</a:t>
            </a:r>
            <a:r>
              <a:rPr lang="en" sz="1600">
                <a:solidFill>
                  <a:schemeClr val="lt1"/>
                </a:solidFill>
              </a:rPr>
              <a:t>: Saves the best-performing model.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Optimize using the </a:t>
            </a:r>
            <a:r>
              <a:rPr b="1" lang="en" sz="1600">
                <a:solidFill>
                  <a:schemeClr val="lt1"/>
                </a:solidFill>
              </a:rPr>
              <a:t>Adam optimizer</a:t>
            </a:r>
            <a:r>
              <a:rPr lang="en" sz="1600">
                <a:solidFill>
                  <a:schemeClr val="lt1"/>
                </a:solidFill>
              </a:rPr>
              <a:t> with MSE as the loss function.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 u="sng">
                <a:solidFill>
                  <a:schemeClr val="lt1"/>
                </a:solidFill>
              </a:rPr>
              <a:t>Metrics Calculated</a:t>
            </a:r>
            <a:r>
              <a:rPr lang="en" sz="1600" u="sng">
                <a:solidFill>
                  <a:schemeClr val="lt1"/>
                </a:solidFill>
              </a:rPr>
              <a:t>:</a:t>
            </a:r>
            <a:endParaRPr sz="1600" u="sng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MSE, RMSE, MAE to measure prediction accuracy.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solidFill>
                  <a:schemeClr val="lt1"/>
                </a:solidFill>
              </a:rPr>
              <a:t>Model Evaluation</a:t>
            </a:r>
            <a:endParaRPr b="1" sz="3620">
              <a:solidFill>
                <a:schemeClr val="lt1"/>
              </a:solidFill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 u="sng">
                <a:solidFill>
                  <a:schemeClr val="lt1"/>
                </a:solidFill>
              </a:rPr>
              <a:t>Key Metrics</a:t>
            </a:r>
            <a:r>
              <a:rPr lang="en" sz="1700" u="sng">
                <a:solidFill>
                  <a:schemeClr val="lt1"/>
                </a:solidFill>
              </a:rPr>
              <a:t>:</a:t>
            </a:r>
            <a:endParaRPr sz="1700" u="sng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MSE (Mean Squared Error)</a:t>
            </a:r>
            <a:r>
              <a:rPr lang="en" sz="1700">
                <a:solidFill>
                  <a:schemeClr val="lt1"/>
                </a:solidFill>
              </a:rPr>
              <a:t>: Penalizes larger errors.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RMSE (Root Mean Squared Error)</a:t>
            </a:r>
            <a:r>
              <a:rPr lang="en" sz="1700">
                <a:solidFill>
                  <a:schemeClr val="lt1"/>
                </a:solidFill>
              </a:rPr>
              <a:t>: Easier to interpret, as it's on the same scale as stock prices.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MAE (Mean Absolute Error)</a:t>
            </a:r>
            <a:r>
              <a:rPr lang="en" sz="1700">
                <a:solidFill>
                  <a:schemeClr val="lt1"/>
                </a:solidFill>
              </a:rPr>
              <a:t>: Represents average prediction error in dollars.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 u="sng">
                <a:solidFill>
                  <a:schemeClr val="lt1"/>
                </a:solidFill>
              </a:rPr>
              <a:t>Visualizations</a:t>
            </a:r>
            <a:r>
              <a:rPr lang="en" sz="1700" u="sng">
                <a:solidFill>
                  <a:schemeClr val="lt1"/>
                </a:solidFill>
              </a:rPr>
              <a:t>:</a:t>
            </a:r>
            <a:endParaRPr sz="1700" u="sng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" sz="1700">
                <a:solidFill>
                  <a:schemeClr val="lt1"/>
                </a:solidFill>
              </a:rPr>
              <a:t>Include charts comparing actual vs. predicted prices for individual tickers.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20">
                <a:solidFill>
                  <a:schemeClr val="lt1"/>
                </a:solidFill>
              </a:rPr>
              <a:t>Future Predictions</a:t>
            </a:r>
            <a:endParaRPr b="1" sz="3620">
              <a:solidFill>
                <a:schemeClr val="lt1"/>
              </a:solidFill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349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lt1"/>
                </a:solidFill>
              </a:rPr>
              <a:t>Approach</a:t>
            </a:r>
            <a:r>
              <a:rPr lang="en" sz="2000" u="sng">
                <a:solidFill>
                  <a:schemeClr val="lt1"/>
                </a:solidFill>
              </a:rPr>
              <a:t>:</a:t>
            </a:r>
            <a:endParaRPr sz="2000" u="sng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Use the trained model to predict stock prices for the next 30 days.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Leverage the last 30 days of historical data as the input sequence.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 u="sng">
                <a:solidFill>
                  <a:schemeClr val="lt1"/>
                </a:solidFill>
              </a:rPr>
              <a:t>Output</a:t>
            </a:r>
            <a:r>
              <a:rPr lang="en" sz="2000" u="sng">
                <a:solidFill>
                  <a:schemeClr val="lt1"/>
                </a:solidFill>
              </a:rPr>
              <a:t>:</a:t>
            </a:r>
            <a:endParaRPr sz="2000" u="sng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Plot historical prices alongside future predictions.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