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74" r:id="rId5"/>
    <p:sldId id="261" r:id="rId6"/>
    <p:sldId id="269" r:id="rId7"/>
    <p:sldId id="263" r:id="rId8"/>
    <p:sldId id="265" r:id="rId9"/>
    <p:sldId id="264" r:id="rId10"/>
    <p:sldId id="266" r:id="rId11"/>
    <p:sldId id="271" r:id="rId12"/>
    <p:sldId id="258" r:id="rId13"/>
    <p:sldId id="272" r:id="rId14"/>
    <p:sldId id="267" r:id="rId15"/>
    <p:sldId id="273" r:id="rId16"/>
    <p:sldId id="270" r:id="rId17"/>
    <p:sldId id="262" r:id="rId18"/>
    <p:sldId id="276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87CE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49BC5-5381-40EA-B9E2-9B7AED3B4059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</dgm:pt>
    <dgm:pt modelId="{FFC08851-8741-4B22-8AB0-76B55889D963}">
      <dgm:prSet phldrT="[Text]" custT="1"/>
      <dgm:spPr/>
      <dgm:t>
        <a:bodyPr/>
        <a:lstStyle/>
        <a:p>
          <a:r>
            <a:rPr lang="en-GB" sz="1400" b="1" dirty="0" smtClean="0"/>
            <a:t>DSL Input</a:t>
          </a:r>
          <a:endParaRPr lang="en-GB" sz="1400" b="1" dirty="0"/>
        </a:p>
      </dgm:t>
    </dgm:pt>
    <dgm:pt modelId="{F2E696B1-B5B3-485D-91E4-FFDEB58A789A}" type="parTrans" cxnId="{11BA3FB3-FEE7-42A6-AE0A-C9FD2719DA7B}">
      <dgm:prSet/>
      <dgm:spPr/>
      <dgm:t>
        <a:bodyPr/>
        <a:lstStyle/>
        <a:p>
          <a:endParaRPr lang="en-GB" b="1"/>
        </a:p>
      </dgm:t>
    </dgm:pt>
    <dgm:pt modelId="{07F1EB0A-5B30-4D6E-99C1-B4471514CB80}" type="sibTrans" cxnId="{11BA3FB3-FEE7-42A6-AE0A-C9FD2719DA7B}">
      <dgm:prSet/>
      <dgm:spPr/>
      <dgm:t>
        <a:bodyPr/>
        <a:lstStyle/>
        <a:p>
          <a:endParaRPr lang="en-GB" b="1"/>
        </a:p>
      </dgm:t>
    </dgm:pt>
    <dgm:pt modelId="{289D026E-DBE5-4F00-A771-592799207652}">
      <dgm:prSet phldrT="[Text]" custT="1"/>
      <dgm:spPr/>
      <dgm:t>
        <a:bodyPr/>
        <a:lstStyle/>
        <a:p>
          <a:r>
            <a:rPr lang="en-GB" sz="1400" b="1" dirty="0" smtClean="0"/>
            <a:t>Parser (</a:t>
          </a:r>
          <a:r>
            <a:rPr lang="en-GB" sz="1400" b="1" dirty="0" err="1" smtClean="0"/>
            <a:t>MGrammar</a:t>
          </a:r>
          <a:r>
            <a:rPr lang="en-GB" sz="1400" b="1" dirty="0" smtClean="0"/>
            <a:t>)</a:t>
          </a:r>
          <a:endParaRPr lang="en-GB" sz="1400" b="1" dirty="0"/>
        </a:p>
      </dgm:t>
    </dgm:pt>
    <dgm:pt modelId="{69EDD04A-B379-445E-9B7A-781235228B03}" type="parTrans" cxnId="{ED37035B-B527-434C-9F68-47FB05E982B0}">
      <dgm:prSet/>
      <dgm:spPr/>
      <dgm:t>
        <a:bodyPr/>
        <a:lstStyle/>
        <a:p>
          <a:endParaRPr lang="en-GB" b="1"/>
        </a:p>
      </dgm:t>
    </dgm:pt>
    <dgm:pt modelId="{45B2643C-6961-4CA7-ABAE-D39E5722D3A1}" type="sibTrans" cxnId="{ED37035B-B527-434C-9F68-47FB05E982B0}">
      <dgm:prSet/>
      <dgm:spPr/>
      <dgm:t>
        <a:bodyPr/>
        <a:lstStyle/>
        <a:p>
          <a:endParaRPr lang="en-GB" b="1"/>
        </a:p>
      </dgm:t>
    </dgm:pt>
    <dgm:pt modelId="{55F22870-7201-4B89-A53A-87054E517B29}">
      <dgm:prSet phldrT="[Text]" custT="1"/>
      <dgm:spPr/>
      <dgm:t>
        <a:bodyPr/>
        <a:lstStyle/>
        <a:p>
          <a:r>
            <a:rPr lang="en-GB" sz="1400" b="1" dirty="0" smtClean="0"/>
            <a:t>Output </a:t>
          </a:r>
          <a:br>
            <a:rPr lang="en-GB" sz="1400" b="1" dirty="0" smtClean="0"/>
          </a:br>
          <a:r>
            <a:rPr lang="en-GB" sz="1400" b="1" dirty="0" smtClean="0"/>
            <a:t>(</a:t>
          </a:r>
          <a:r>
            <a:rPr lang="en-GB" sz="1400" b="1" dirty="0" err="1" smtClean="0"/>
            <a:t>MGraph</a:t>
          </a:r>
          <a:r>
            <a:rPr lang="en-GB" sz="1400" b="1" dirty="0" smtClean="0"/>
            <a:t>)</a:t>
          </a:r>
          <a:endParaRPr lang="en-GB" sz="1400" b="1" dirty="0"/>
        </a:p>
      </dgm:t>
    </dgm:pt>
    <dgm:pt modelId="{22118E3F-02F3-4BCB-A4BD-AA21D5124AE5}" type="parTrans" cxnId="{30BE1CAF-3ACA-40FD-98F2-748B2FB1E706}">
      <dgm:prSet/>
      <dgm:spPr/>
      <dgm:t>
        <a:bodyPr/>
        <a:lstStyle/>
        <a:p>
          <a:endParaRPr lang="en-GB" b="1"/>
        </a:p>
      </dgm:t>
    </dgm:pt>
    <dgm:pt modelId="{53EA848A-B38F-4CCA-BE87-280F47BC2DB9}" type="sibTrans" cxnId="{30BE1CAF-3ACA-40FD-98F2-748B2FB1E706}">
      <dgm:prSet/>
      <dgm:spPr/>
      <dgm:t>
        <a:bodyPr/>
        <a:lstStyle/>
        <a:p>
          <a:endParaRPr lang="en-GB" b="1"/>
        </a:p>
      </dgm:t>
    </dgm:pt>
    <dgm:pt modelId="{69E702D3-7F64-4504-BF83-37846161B59C}">
      <dgm:prSet phldrT="[Text]" custT="1"/>
      <dgm:spPr/>
      <dgm:t>
        <a:bodyPr/>
        <a:lstStyle/>
        <a:p>
          <a:r>
            <a:rPr lang="en-GB" sz="1400" b="1" dirty="0" err="1" smtClean="0"/>
            <a:t>Deserialization</a:t>
          </a:r>
          <a:r>
            <a:rPr lang="en-GB" sz="1400" b="1" dirty="0" smtClean="0"/>
            <a:t> (AST </a:t>
          </a:r>
          <a:r>
            <a:rPr lang="en-GB" sz="1400" b="1" dirty="0" err="1" smtClean="0"/>
            <a:t>Mappping</a:t>
          </a:r>
          <a:r>
            <a:rPr lang="en-GB" sz="1400" b="1" dirty="0" smtClean="0"/>
            <a:t>)</a:t>
          </a:r>
          <a:endParaRPr lang="en-GB" sz="1400" b="1" dirty="0"/>
        </a:p>
      </dgm:t>
    </dgm:pt>
    <dgm:pt modelId="{F8601443-6629-4260-9C31-12B291C091FD}" type="parTrans" cxnId="{827EA72C-C34B-471F-B804-A3B8B90987CE}">
      <dgm:prSet/>
      <dgm:spPr/>
      <dgm:t>
        <a:bodyPr/>
        <a:lstStyle/>
        <a:p>
          <a:endParaRPr lang="en-GB" b="1"/>
        </a:p>
      </dgm:t>
    </dgm:pt>
    <dgm:pt modelId="{0345B35A-EAF9-479A-BF87-C2973150D8B7}" type="sibTrans" cxnId="{827EA72C-C34B-471F-B804-A3B8B90987CE}">
      <dgm:prSet/>
      <dgm:spPr/>
      <dgm:t>
        <a:bodyPr/>
        <a:lstStyle/>
        <a:p>
          <a:endParaRPr lang="en-GB" b="1"/>
        </a:p>
      </dgm:t>
    </dgm:pt>
    <dgm:pt modelId="{78762C6F-B9E5-4FD8-8F27-40189B4AAB9E}">
      <dgm:prSet phldrT="[Text]" custT="1"/>
      <dgm:spPr/>
      <dgm:t>
        <a:bodyPr/>
        <a:lstStyle/>
        <a:p>
          <a:r>
            <a:rPr lang="en-GB" sz="1400" b="1" dirty="0" smtClean="0"/>
            <a:t>Code Generation</a:t>
          </a:r>
          <a:endParaRPr lang="en-GB" sz="1400" b="1" dirty="0"/>
        </a:p>
      </dgm:t>
    </dgm:pt>
    <dgm:pt modelId="{A5FC7499-21E6-401A-872A-23855E858E47}" type="parTrans" cxnId="{BFE6B2C6-63AA-45D7-995A-4D2A71C6F7D3}">
      <dgm:prSet/>
      <dgm:spPr/>
      <dgm:t>
        <a:bodyPr/>
        <a:lstStyle/>
        <a:p>
          <a:endParaRPr lang="en-GB" b="1"/>
        </a:p>
      </dgm:t>
    </dgm:pt>
    <dgm:pt modelId="{EEBFCEF3-0E1B-438A-B1D0-7565FB2CECD5}" type="sibTrans" cxnId="{BFE6B2C6-63AA-45D7-995A-4D2A71C6F7D3}">
      <dgm:prSet/>
      <dgm:spPr/>
      <dgm:t>
        <a:bodyPr/>
        <a:lstStyle/>
        <a:p>
          <a:endParaRPr lang="en-GB" b="1"/>
        </a:p>
      </dgm:t>
    </dgm:pt>
    <dgm:pt modelId="{3A8A1858-1D42-4DE0-A6EA-E943AE8E804D}">
      <dgm:prSet phldrT="[Text]" custT="1"/>
      <dgm:spPr/>
      <dgm:t>
        <a:bodyPr/>
        <a:lstStyle/>
        <a:p>
          <a:r>
            <a:rPr lang="en-GB" sz="1400" b="1" dirty="0" smtClean="0"/>
            <a:t>Output </a:t>
          </a:r>
          <a:br>
            <a:rPr lang="en-GB" sz="1400" b="1" dirty="0" smtClean="0"/>
          </a:br>
          <a:r>
            <a:rPr lang="en-GB" sz="1400" b="1" dirty="0" smtClean="0"/>
            <a:t>(C# Unit Tests)</a:t>
          </a:r>
          <a:endParaRPr lang="en-GB" sz="1400" b="1" dirty="0"/>
        </a:p>
      </dgm:t>
    </dgm:pt>
    <dgm:pt modelId="{A63EBCE8-4068-4074-95BE-E9DBE125D543}" type="parTrans" cxnId="{3B286344-75C0-48AC-A9D2-E06DEC53A0F6}">
      <dgm:prSet/>
      <dgm:spPr/>
      <dgm:t>
        <a:bodyPr/>
        <a:lstStyle/>
        <a:p>
          <a:endParaRPr lang="en-GB" b="1"/>
        </a:p>
      </dgm:t>
    </dgm:pt>
    <dgm:pt modelId="{D6432448-F201-4CB5-A3BB-8ACA3F199458}" type="sibTrans" cxnId="{3B286344-75C0-48AC-A9D2-E06DEC53A0F6}">
      <dgm:prSet/>
      <dgm:spPr/>
      <dgm:t>
        <a:bodyPr/>
        <a:lstStyle/>
        <a:p>
          <a:endParaRPr lang="en-GB" b="1"/>
        </a:p>
      </dgm:t>
    </dgm:pt>
    <dgm:pt modelId="{4622578F-8AE2-4C9E-893C-A6337323729C}" type="pres">
      <dgm:prSet presAssocID="{2A849BC5-5381-40EA-B9E2-9B7AED3B4059}" presName="diagram" presStyleCnt="0">
        <dgm:presLayoutVars>
          <dgm:dir/>
          <dgm:resizeHandles val="exact"/>
        </dgm:presLayoutVars>
      </dgm:prSet>
      <dgm:spPr/>
    </dgm:pt>
    <dgm:pt modelId="{32894106-2DCC-4221-A411-90EE4F5D685B}" type="pres">
      <dgm:prSet presAssocID="{FFC08851-8741-4B22-8AB0-76B55889D963}" presName="node" presStyleLbl="node1" presStyleIdx="0" presStyleCnt="6">
        <dgm:presLayoutVars>
          <dgm:bulletEnabled val="1"/>
        </dgm:presLayoutVars>
      </dgm:prSet>
      <dgm:spPr/>
    </dgm:pt>
    <dgm:pt modelId="{E0870081-5733-4D47-8011-DA9FBA34181A}" type="pres">
      <dgm:prSet presAssocID="{07F1EB0A-5B30-4D6E-99C1-B4471514CB80}" presName="sibTrans" presStyleLbl="sibTrans2D1" presStyleIdx="0" presStyleCnt="5"/>
      <dgm:spPr/>
    </dgm:pt>
    <dgm:pt modelId="{45CC742B-B4B6-4BB9-90CB-86A029561611}" type="pres">
      <dgm:prSet presAssocID="{07F1EB0A-5B30-4D6E-99C1-B4471514CB80}" presName="connectorText" presStyleLbl="sibTrans2D1" presStyleIdx="0" presStyleCnt="5"/>
      <dgm:spPr/>
    </dgm:pt>
    <dgm:pt modelId="{E1F67A8D-8689-4C93-8EFA-8CAE9B5831EE}" type="pres">
      <dgm:prSet presAssocID="{289D026E-DBE5-4F00-A771-592799207652}" presName="node" presStyleLbl="node1" presStyleIdx="1" presStyleCnt="6">
        <dgm:presLayoutVars>
          <dgm:bulletEnabled val="1"/>
        </dgm:presLayoutVars>
      </dgm:prSet>
      <dgm:spPr/>
    </dgm:pt>
    <dgm:pt modelId="{121FECDC-88E1-42E3-AA90-F5D44C82BA6D}" type="pres">
      <dgm:prSet presAssocID="{45B2643C-6961-4CA7-ABAE-D39E5722D3A1}" presName="sibTrans" presStyleLbl="sibTrans2D1" presStyleIdx="1" presStyleCnt="5"/>
      <dgm:spPr/>
    </dgm:pt>
    <dgm:pt modelId="{56C2F649-5410-4696-82EC-380300FA4795}" type="pres">
      <dgm:prSet presAssocID="{45B2643C-6961-4CA7-ABAE-D39E5722D3A1}" presName="connectorText" presStyleLbl="sibTrans2D1" presStyleIdx="1" presStyleCnt="5"/>
      <dgm:spPr/>
    </dgm:pt>
    <dgm:pt modelId="{63BA1F97-1148-4B9B-A755-613B01FF6CD9}" type="pres">
      <dgm:prSet presAssocID="{55F22870-7201-4B89-A53A-87054E517B29}" presName="node" presStyleLbl="node1" presStyleIdx="2" presStyleCnt="6">
        <dgm:presLayoutVars>
          <dgm:bulletEnabled val="1"/>
        </dgm:presLayoutVars>
      </dgm:prSet>
      <dgm:spPr/>
    </dgm:pt>
    <dgm:pt modelId="{68C857E9-FCB0-4C8F-AFA5-CFCC6A7E7D1D}" type="pres">
      <dgm:prSet presAssocID="{53EA848A-B38F-4CCA-BE87-280F47BC2DB9}" presName="sibTrans" presStyleLbl="sibTrans2D1" presStyleIdx="2" presStyleCnt="5"/>
      <dgm:spPr/>
    </dgm:pt>
    <dgm:pt modelId="{07B4A400-1145-44E9-8C75-433A11470B11}" type="pres">
      <dgm:prSet presAssocID="{53EA848A-B38F-4CCA-BE87-280F47BC2DB9}" presName="connectorText" presStyleLbl="sibTrans2D1" presStyleIdx="2" presStyleCnt="5"/>
      <dgm:spPr/>
    </dgm:pt>
    <dgm:pt modelId="{AFB08235-D0E9-4AD6-8DF4-66321021852E}" type="pres">
      <dgm:prSet presAssocID="{69E702D3-7F64-4504-BF83-37846161B59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05611C-8E3E-42B7-8725-F9C964B37D22}" type="pres">
      <dgm:prSet presAssocID="{0345B35A-EAF9-479A-BF87-C2973150D8B7}" presName="sibTrans" presStyleLbl="sibTrans2D1" presStyleIdx="3" presStyleCnt="5"/>
      <dgm:spPr/>
    </dgm:pt>
    <dgm:pt modelId="{CA77A501-B062-478E-A446-C16DF34A58C7}" type="pres">
      <dgm:prSet presAssocID="{0345B35A-EAF9-479A-BF87-C2973150D8B7}" presName="connectorText" presStyleLbl="sibTrans2D1" presStyleIdx="3" presStyleCnt="5"/>
      <dgm:spPr/>
    </dgm:pt>
    <dgm:pt modelId="{8B963FBF-3AE8-489F-9CE2-908AE0F9DEF7}" type="pres">
      <dgm:prSet presAssocID="{78762C6F-B9E5-4FD8-8F27-40189B4AAB9E}" presName="node" presStyleLbl="node1" presStyleIdx="4" presStyleCnt="6">
        <dgm:presLayoutVars>
          <dgm:bulletEnabled val="1"/>
        </dgm:presLayoutVars>
      </dgm:prSet>
      <dgm:spPr/>
    </dgm:pt>
    <dgm:pt modelId="{73CB304F-DBFB-4AB1-8CE7-FDD929C6B61A}" type="pres">
      <dgm:prSet presAssocID="{EEBFCEF3-0E1B-438A-B1D0-7565FB2CECD5}" presName="sibTrans" presStyleLbl="sibTrans2D1" presStyleIdx="4" presStyleCnt="5"/>
      <dgm:spPr/>
    </dgm:pt>
    <dgm:pt modelId="{3E233B29-782C-4054-A7D6-0C8488E37C94}" type="pres">
      <dgm:prSet presAssocID="{EEBFCEF3-0E1B-438A-B1D0-7565FB2CECD5}" presName="connectorText" presStyleLbl="sibTrans2D1" presStyleIdx="4" presStyleCnt="5"/>
      <dgm:spPr/>
    </dgm:pt>
    <dgm:pt modelId="{04235E59-87B6-45F9-9FCD-E24180391C71}" type="pres">
      <dgm:prSet presAssocID="{3A8A1858-1D42-4DE0-A6EA-E943AE8E804D}" presName="node" presStyleLbl="node1" presStyleIdx="5" presStyleCnt="6">
        <dgm:presLayoutVars>
          <dgm:bulletEnabled val="1"/>
        </dgm:presLayoutVars>
      </dgm:prSet>
      <dgm:spPr/>
    </dgm:pt>
  </dgm:ptLst>
  <dgm:cxnLst>
    <dgm:cxn modelId="{11CC8921-3447-4483-9CAE-88F2FE79C09F}" type="presOf" srcId="{69E702D3-7F64-4504-BF83-37846161B59C}" destId="{AFB08235-D0E9-4AD6-8DF4-66321021852E}" srcOrd="0" destOrd="0" presId="urn:microsoft.com/office/officeart/2005/8/layout/process5"/>
    <dgm:cxn modelId="{293F34FD-C47D-4B22-B629-6A470AD430D1}" type="presOf" srcId="{07F1EB0A-5B30-4D6E-99C1-B4471514CB80}" destId="{E0870081-5733-4D47-8011-DA9FBA34181A}" srcOrd="0" destOrd="0" presId="urn:microsoft.com/office/officeart/2005/8/layout/process5"/>
    <dgm:cxn modelId="{80023AB3-9C13-4936-BD9C-78089AF71D35}" type="presOf" srcId="{07F1EB0A-5B30-4D6E-99C1-B4471514CB80}" destId="{45CC742B-B4B6-4BB9-90CB-86A029561611}" srcOrd="1" destOrd="0" presId="urn:microsoft.com/office/officeart/2005/8/layout/process5"/>
    <dgm:cxn modelId="{91DE58C2-FD3A-4A0B-9065-4220D258719D}" type="presOf" srcId="{55F22870-7201-4B89-A53A-87054E517B29}" destId="{63BA1F97-1148-4B9B-A755-613B01FF6CD9}" srcOrd="0" destOrd="0" presId="urn:microsoft.com/office/officeart/2005/8/layout/process5"/>
    <dgm:cxn modelId="{4E3237A9-7E52-4ADD-ADF1-95FC8D17C320}" type="presOf" srcId="{289D026E-DBE5-4F00-A771-592799207652}" destId="{E1F67A8D-8689-4C93-8EFA-8CAE9B5831EE}" srcOrd="0" destOrd="0" presId="urn:microsoft.com/office/officeart/2005/8/layout/process5"/>
    <dgm:cxn modelId="{402CAEF0-5096-41FC-B332-C39CAA22BF10}" type="presOf" srcId="{45B2643C-6961-4CA7-ABAE-D39E5722D3A1}" destId="{56C2F649-5410-4696-82EC-380300FA4795}" srcOrd="1" destOrd="0" presId="urn:microsoft.com/office/officeart/2005/8/layout/process5"/>
    <dgm:cxn modelId="{DD3744FD-17A5-4DAA-9EE4-D902A0630D97}" type="presOf" srcId="{EEBFCEF3-0E1B-438A-B1D0-7565FB2CECD5}" destId="{3E233B29-782C-4054-A7D6-0C8488E37C94}" srcOrd="1" destOrd="0" presId="urn:microsoft.com/office/officeart/2005/8/layout/process5"/>
    <dgm:cxn modelId="{827EA72C-C34B-471F-B804-A3B8B90987CE}" srcId="{2A849BC5-5381-40EA-B9E2-9B7AED3B4059}" destId="{69E702D3-7F64-4504-BF83-37846161B59C}" srcOrd="3" destOrd="0" parTransId="{F8601443-6629-4260-9C31-12B291C091FD}" sibTransId="{0345B35A-EAF9-479A-BF87-C2973150D8B7}"/>
    <dgm:cxn modelId="{2B72AC4D-F187-42B6-AADD-1DA1FBB445EB}" type="presOf" srcId="{78762C6F-B9E5-4FD8-8F27-40189B4AAB9E}" destId="{8B963FBF-3AE8-489F-9CE2-908AE0F9DEF7}" srcOrd="0" destOrd="0" presId="urn:microsoft.com/office/officeart/2005/8/layout/process5"/>
    <dgm:cxn modelId="{3B286344-75C0-48AC-A9D2-E06DEC53A0F6}" srcId="{2A849BC5-5381-40EA-B9E2-9B7AED3B4059}" destId="{3A8A1858-1D42-4DE0-A6EA-E943AE8E804D}" srcOrd="5" destOrd="0" parTransId="{A63EBCE8-4068-4074-95BE-E9DBE125D543}" sibTransId="{D6432448-F201-4CB5-A3BB-8ACA3F199458}"/>
    <dgm:cxn modelId="{BFE6B2C6-63AA-45D7-995A-4D2A71C6F7D3}" srcId="{2A849BC5-5381-40EA-B9E2-9B7AED3B4059}" destId="{78762C6F-B9E5-4FD8-8F27-40189B4AAB9E}" srcOrd="4" destOrd="0" parTransId="{A5FC7499-21E6-401A-872A-23855E858E47}" sibTransId="{EEBFCEF3-0E1B-438A-B1D0-7565FB2CECD5}"/>
    <dgm:cxn modelId="{11BA3FB3-FEE7-42A6-AE0A-C9FD2719DA7B}" srcId="{2A849BC5-5381-40EA-B9E2-9B7AED3B4059}" destId="{FFC08851-8741-4B22-8AB0-76B55889D963}" srcOrd="0" destOrd="0" parTransId="{F2E696B1-B5B3-485D-91E4-FFDEB58A789A}" sibTransId="{07F1EB0A-5B30-4D6E-99C1-B4471514CB80}"/>
    <dgm:cxn modelId="{F568CF44-0F54-41DE-B6E1-3B3A50100CD3}" type="presOf" srcId="{53EA848A-B38F-4CCA-BE87-280F47BC2DB9}" destId="{07B4A400-1145-44E9-8C75-433A11470B11}" srcOrd="1" destOrd="0" presId="urn:microsoft.com/office/officeart/2005/8/layout/process5"/>
    <dgm:cxn modelId="{ED37035B-B527-434C-9F68-47FB05E982B0}" srcId="{2A849BC5-5381-40EA-B9E2-9B7AED3B4059}" destId="{289D026E-DBE5-4F00-A771-592799207652}" srcOrd="1" destOrd="0" parTransId="{69EDD04A-B379-445E-9B7A-781235228B03}" sibTransId="{45B2643C-6961-4CA7-ABAE-D39E5722D3A1}"/>
    <dgm:cxn modelId="{30BE1CAF-3ACA-40FD-98F2-748B2FB1E706}" srcId="{2A849BC5-5381-40EA-B9E2-9B7AED3B4059}" destId="{55F22870-7201-4B89-A53A-87054E517B29}" srcOrd="2" destOrd="0" parTransId="{22118E3F-02F3-4BCB-A4BD-AA21D5124AE5}" sibTransId="{53EA848A-B38F-4CCA-BE87-280F47BC2DB9}"/>
    <dgm:cxn modelId="{8E3D04B2-D730-4E0C-9D8A-284B93481628}" type="presOf" srcId="{53EA848A-B38F-4CCA-BE87-280F47BC2DB9}" destId="{68C857E9-FCB0-4C8F-AFA5-CFCC6A7E7D1D}" srcOrd="0" destOrd="0" presId="urn:microsoft.com/office/officeart/2005/8/layout/process5"/>
    <dgm:cxn modelId="{0273BDF2-BD5D-4D1A-876E-308E1AD9ACE4}" type="presOf" srcId="{0345B35A-EAF9-479A-BF87-C2973150D8B7}" destId="{CA77A501-B062-478E-A446-C16DF34A58C7}" srcOrd="1" destOrd="0" presId="urn:microsoft.com/office/officeart/2005/8/layout/process5"/>
    <dgm:cxn modelId="{B9E8E4D8-BB8A-4858-A95C-7D37EDC3698A}" type="presOf" srcId="{2A849BC5-5381-40EA-B9E2-9B7AED3B4059}" destId="{4622578F-8AE2-4C9E-893C-A6337323729C}" srcOrd="0" destOrd="0" presId="urn:microsoft.com/office/officeart/2005/8/layout/process5"/>
    <dgm:cxn modelId="{A9817EB9-B99C-46C5-8AFB-AA02D300DAA5}" type="presOf" srcId="{EEBFCEF3-0E1B-438A-B1D0-7565FB2CECD5}" destId="{73CB304F-DBFB-4AB1-8CE7-FDD929C6B61A}" srcOrd="0" destOrd="0" presId="urn:microsoft.com/office/officeart/2005/8/layout/process5"/>
    <dgm:cxn modelId="{00ECCC03-C846-4331-8F6B-445167F9464A}" type="presOf" srcId="{45B2643C-6961-4CA7-ABAE-D39E5722D3A1}" destId="{121FECDC-88E1-42E3-AA90-F5D44C82BA6D}" srcOrd="0" destOrd="0" presId="urn:microsoft.com/office/officeart/2005/8/layout/process5"/>
    <dgm:cxn modelId="{7E861603-155D-4BBC-BA8E-B76ACE22A8EB}" type="presOf" srcId="{0345B35A-EAF9-479A-BF87-C2973150D8B7}" destId="{6005611C-8E3E-42B7-8725-F9C964B37D22}" srcOrd="0" destOrd="0" presId="urn:microsoft.com/office/officeart/2005/8/layout/process5"/>
    <dgm:cxn modelId="{2F3C9C31-4D15-469C-9B03-1BDC5BDA2A25}" type="presOf" srcId="{3A8A1858-1D42-4DE0-A6EA-E943AE8E804D}" destId="{04235E59-87B6-45F9-9FCD-E24180391C71}" srcOrd="0" destOrd="0" presId="urn:microsoft.com/office/officeart/2005/8/layout/process5"/>
    <dgm:cxn modelId="{06707FA3-8E4C-46E1-8BF2-61D0E66EE439}" type="presOf" srcId="{FFC08851-8741-4B22-8AB0-76B55889D963}" destId="{32894106-2DCC-4221-A411-90EE4F5D685B}" srcOrd="0" destOrd="0" presId="urn:microsoft.com/office/officeart/2005/8/layout/process5"/>
    <dgm:cxn modelId="{6136CEE8-4A45-47C5-84C0-8D5280EB9585}" type="presParOf" srcId="{4622578F-8AE2-4C9E-893C-A6337323729C}" destId="{32894106-2DCC-4221-A411-90EE4F5D685B}" srcOrd="0" destOrd="0" presId="urn:microsoft.com/office/officeart/2005/8/layout/process5"/>
    <dgm:cxn modelId="{0DC424A4-C979-4EE8-A28A-CA5A300B740A}" type="presParOf" srcId="{4622578F-8AE2-4C9E-893C-A6337323729C}" destId="{E0870081-5733-4D47-8011-DA9FBA34181A}" srcOrd="1" destOrd="0" presId="urn:microsoft.com/office/officeart/2005/8/layout/process5"/>
    <dgm:cxn modelId="{889CA8BA-09A3-4917-B043-6E3CE5F0D291}" type="presParOf" srcId="{E0870081-5733-4D47-8011-DA9FBA34181A}" destId="{45CC742B-B4B6-4BB9-90CB-86A029561611}" srcOrd="0" destOrd="0" presId="urn:microsoft.com/office/officeart/2005/8/layout/process5"/>
    <dgm:cxn modelId="{600BA64A-B5C8-4FD2-AA54-1E617114382B}" type="presParOf" srcId="{4622578F-8AE2-4C9E-893C-A6337323729C}" destId="{E1F67A8D-8689-4C93-8EFA-8CAE9B5831EE}" srcOrd="2" destOrd="0" presId="urn:microsoft.com/office/officeart/2005/8/layout/process5"/>
    <dgm:cxn modelId="{8348A226-AC70-48B6-9519-FAB453A31732}" type="presParOf" srcId="{4622578F-8AE2-4C9E-893C-A6337323729C}" destId="{121FECDC-88E1-42E3-AA90-F5D44C82BA6D}" srcOrd="3" destOrd="0" presId="urn:microsoft.com/office/officeart/2005/8/layout/process5"/>
    <dgm:cxn modelId="{37E47789-988E-4091-8011-AA3D2BF9988C}" type="presParOf" srcId="{121FECDC-88E1-42E3-AA90-F5D44C82BA6D}" destId="{56C2F649-5410-4696-82EC-380300FA4795}" srcOrd="0" destOrd="0" presId="urn:microsoft.com/office/officeart/2005/8/layout/process5"/>
    <dgm:cxn modelId="{7B2A2FED-508B-4AC0-8445-355A5F24D1BD}" type="presParOf" srcId="{4622578F-8AE2-4C9E-893C-A6337323729C}" destId="{63BA1F97-1148-4B9B-A755-613B01FF6CD9}" srcOrd="4" destOrd="0" presId="urn:microsoft.com/office/officeart/2005/8/layout/process5"/>
    <dgm:cxn modelId="{3572A62E-AFA2-4196-A2D5-CE5AA3E62B4A}" type="presParOf" srcId="{4622578F-8AE2-4C9E-893C-A6337323729C}" destId="{68C857E9-FCB0-4C8F-AFA5-CFCC6A7E7D1D}" srcOrd="5" destOrd="0" presId="urn:microsoft.com/office/officeart/2005/8/layout/process5"/>
    <dgm:cxn modelId="{5F850C80-F526-489E-9685-C93FE6B96E38}" type="presParOf" srcId="{68C857E9-FCB0-4C8F-AFA5-CFCC6A7E7D1D}" destId="{07B4A400-1145-44E9-8C75-433A11470B11}" srcOrd="0" destOrd="0" presId="urn:microsoft.com/office/officeart/2005/8/layout/process5"/>
    <dgm:cxn modelId="{F2B2381E-72C3-434D-A1B8-6EC9B640C0FF}" type="presParOf" srcId="{4622578F-8AE2-4C9E-893C-A6337323729C}" destId="{AFB08235-D0E9-4AD6-8DF4-66321021852E}" srcOrd="6" destOrd="0" presId="urn:microsoft.com/office/officeart/2005/8/layout/process5"/>
    <dgm:cxn modelId="{1F781F2A-FB8B-479E-8414-31D2468EFFF4}" type="presParOf" srcId="{4622578F-8AE2-4C9E-893C-A6337323729C}" destId="{6005611C-8E3E-42B7-8725-F9C964B37D22}" srcOrd="7" destOrd="0" presId="urn:microsoft.com/office/officeart/2005/8/layout/process5"/>
    <dgm:cxn modelId="{04757795-21C7-4EA0-BBC3-A8D5D5E885AF}" type="presParOf" srcId="{6005611C-8E3E-42B7-8725-F9C964B37D22}" destId="{CA77A501-B062-478E-A446-C16DF34A58C7}" srcOrd="0" destOrd="0" presId="urn:microsoft.com/office/officeart/2005/8/layout/process5"/>
    <dgm:cxn modelId="{12680AA3-EABF-4F7E-9879-4C6C7BD35A5E}" type="presParOf" srcId="{4622578F-8AE2-4C9E-893C-A6337323729C}" destId="{8B963FBF-3AE8-489F-9CE2-908AE0F9DEF7}" srcOrd="8" destOrd="0" presId="urn:microsoft.com/office/officeart/2005/8/layout/process5"/>
    <dgm:cxn modelId="{720BC964-87BA-400B-97BE-E69782428A7A}" type="presParOf" srcId="{4622578F-8AE2-4C9E-893C-A6337323729C}" destId="{73CB304F-DBFB-4AB1-8CE7-FDD929C6B61A}" srcOrd="9" destOrd="0" presId="urn:microsoft.com/office/officeart/2005/8/layout/process5"/>
    <dgm:cxn modelId="{C113BF01-CCCC-40E2-BEE1-04B5D48223C7}" type="presParOf" srcId="{73CB304F-DBFB-4AB1-8CE7-FDD929C6B61A}" destId="{3E233B29-782C-4054-A7D6-0C8488E37C94}" srcOrd="0" destOrd="0" presId="urn:microsoft.com/office/officeart/2005/8/layout/process5"/>
    <dgm:cxn modelId="{148E5AE6-4F26-498F-BFB7-606B3EF77584}" type="presParOf" srcId="{4622578F-8AE2-4C9E-893C-A6337323729C}" destId="{04235E59-87B6-45F9-9FCD-E24180391C7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894106-2DCC-4221-A411-90EE4F5D685B}">
      <dsp:nvSpPr>
        <dsp:cNvPr id="0" name=""/>
        <dsp:cNvSpPr/>
      </dsp:nvSpPr>
      <dsp:spPr>
        <a:xfrm>
          <a:off x="5158" y="52383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DSL Input</a:t>
          </a:r>
          <a:endParaRPr lang="en-GB" sz="1400" b="1" kern="1200" dirty="0"/>
        </a:p>
      </dsp:txBody>
      <dsp:txXfrm>
        <a:off x="5158" y="52383"/>
        <a:ext cx="1541875" cy="925125"/>
      </dsp:txXfrm>
    </dsp:sp>
    <dsp:sp modelId="{E0870081-5733-4D47-8011-DA9FBA34181A}">
      <dsp:nvSpPr>
        <dsp:cNvPr id="0" name=""/>
        <dsp:cNvSpPr/>
      </dsp:nvSpPr>
      <dsp:spPr>
        <a:xfrm>
          <a:off x="1682719" y="323753"/>
          <a:ext cx="326877" cy="3823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/>
        </a:p>
      </dsp:txBody>
      <dsp:txXfrm>
        <a:off x="1682719" y="323753"/>
        <a:ext cx="326877" cy="382385"/>
      </dsp:txXfrm>
    </dsp:sp>
    <dsp:sp modelId="{E1F67A8D-8689-4C93-8EFA-8CAE9B5831EE}">
      <dsp:nvSpPr>
        <dsp:cNvPr id="0" name=""/>
        <dsp:cNvSpPr/>
      </dsp:nvSpPr>
      <dsp:spPr>
        <a:xfrm>
          <a:off x="2163784" y="52383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Parser (</a:t>
          </a:r>
          <a:r>
            <a:rPr lang="en-GB" sz="1400" b="1" kern="1200" dirty="0" err="1" smtClean="0"/>
            <a:t>MGrammar</a:t>
          </a:r>
          <a:r>
            <a:rPr lang="en-GB" sz="1400" b="1" kern="1200" dirty="0" smtClean="0"/>
            <a:t>)</a:t>
          </a:r>
          <a:endParaRPr lang="en-GB" sz="1400" b="1" kern="1200" dirty="0"/>
        </a:p>
      </dsp:txBody>
      <dsp:txXfrm>
        <a:off x="2163784" y="52383"/>
        <a:ext cx="1541875" cy="925125"/>
      </dsp:txXfrm>
    </dsp:sp>
    <dsp:sp modelId="{121FECDC-88E1-42E3-AA90-F5D44C82BA6D}">
      <dsp:nvSpPr>
        <dsp:cNvPr id="0" name=""/>
        <dsp:cNvSpPr/>
      </dsp:nvSpPr>
      <dsp:spPr>
        <a:xfrm>
          <a:off x="3841344" y="323753"/>
          <a:ext cx="326877" cy="3823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/>
        </a:p>
      </dsp:txBody>
      <dsp:txXfrm>
        <a:off x="3841344" y="323753"/>
        <a:ext cx="326877" cy="382385"/>
      </dsp:txXfrm>
    </dsp:sp>
    <dsp:sp modelId="{63BA1F97-1148-4B9B-A755-613B01FF6CD9}">
      <dsp:nvSpPr>
        <dsp:cNvPr id="0" name=""/>
        <dsp:cNvSpPr/>
      </dsp:nvSpPr>
      <dsp:spPr>
        <a:xfrm>
          <a:off x="4322409" y="52383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Output </a:t>
          </a:r>
          <a:br>
            <a:rPr lang="en-GB" sz="1400" b="1" kern="1200" dirty="0" smtClean="0"/>
          </a:br>
          <a:r>
            <a:rPr lang="en-GB" sz="1400" b="1" kern="1200" dirty="0" smtClean="0"/>
            <a:t>(</a:t>
          </a:r>
          <a:r>
            <a:rPr lang="en-GB" sz="1400" b="1" kern="1200" dirty="0" err="1" smtClean="0"/>
            <a:t>MGraph</a:t>
          </a:r>
          <a:r>
            <a:rPr lang="en-GB" sz="1400" b="1" kern="1200" dirty="0" smtClean="0"/>
            <a:t>)</a:t>
          </a:r>
          <a:endParaRPr lang="en-GB" sz="1400" b="1" kern="1200" dirty="0"/>
        </a:p>
      </dsp:txBody>
      <dsp:txXfrm>
        <a:off x="4322409" y="52383"/>
        <a:ext cx="1541875" cy="925125"/>
      </dsp:txXfrm>
    </dsp:sp>
    <dsp:sp modelId="{68C857E9-FCB0-4C8F-AFA5-CFCC6A7E7D1D}">
      <dsp:nvSpPr>
        <dsp:cNvPr id="0" name=""/>
        <dsp:cNvSpPr/>
      </dsp:nvSpPr>
      <dsp:spPr>
        <a:xfrm rot="5400000">
          <a:off x="4929908" y="1085440"/>
          <a:ext cx="326877" cy="3823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/>
        </a:p>
      </dsp:txBody>
      <dsp:txXfrm rot="5400000">
        <a:off x="4929908" y="1085440"/>
        <a:ext cx="326877" cy="382385"/>
      </dsp:txXfrm>
    </dsp:sp>
    <dsp:sp modelId="{AFB08235-D0E9-4AD6-8DF4-66321021852E}">
      <dsp:nvSpPr>
        <dsp:cNvPr id="0" name=""/>
        <dsp:cNvSpPr/>
      </dsp:nvSpPr>
      <dsp:spPr>
        <a:xfrm>
          <a:off x="4322409" y="1594259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Deserialization</a:t>
          </a:r>
          <a:r>
            <a:rPr lang="en-GB" sz="1400" b="1" kern="1200" dirty="0" smtClean="0"/>
            <a:t> (AST </a:t>
          </a:r>
          <a:r>
            <a:rPr lang="en-GB" sz="1400" b="1" kern="1200" dirty="0" err="1" smtClean="0"/>
            <a:t>Mappping</a:t>
          </a:r>
          <a:r>
            <a:rPr lang="en-GB" sz="1400" b="1" kern="1200" dirty="0" smtClean="0"/>
            <a:t>)</a:t>
          </a:r>
          <a:endParaRPr lang="en-GB" sz="1400" b="1" kern="1200" dirty="0"/>
        </a:p>
      </dsp:txBody>
      <dsp:txXfrm>
        <a:off x="4322409" y="1594259"/>
        <a:ext cx="1541875" cy="925125"/>
      </dsp:txXfrm>
    </dsp:sp>
    <dsp:sp modelId="{6005611C-8E3E-42B7-8725-F9C964B37D22}">
      <dsp:nvSpPr>
        <dsp:cNvPr id="0" name=""/>
        <dsp:cNvSpPr/>
      </dsp:nvSpPr>
      <dsp:spPr>
        <a:xfrm rot="10800000">
          <a:off x="3859847" y="1865629"/>
          <a:ext cx="326877" cy="3823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/>
        </a:p>
      </dsp:txBody>
      <dsp:txXfrm rot="10800000">
        <a:off x="3859847" y="1865629"/>
        <a:ext cx="326877" cy="382385"/>
      </dsp:txXfrm>
    </dsp:sp>
    <dsp:sp modelId="{8B963FBF-3AE8-489F-9CE2-908AE0F9DEF7}">
      <dsp:nvSpPr>
        <dsp:cNvPr id="0" name=""/>
        <dsp:cNvSpPr/>
      </dsp:nvSpPr>
      <dsp:spPr>
        <a:xfrm>
          <a:off x="2163784" y="1594259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Code Generation</a:t>
          </a:r>
          <a:endParaRPr lang="en-GB" sz="1400" b="1" kern="1200" dirty="0"/>
        </a:p>
      </dsp:txBody>
      <dsp:txXfrm>
        <a:off x="2163784" y="1594259"/>
        <a:ext cx="1541875" cy="925125"/>
      </dsp:txXfrm>
    </dsp:sp>
    <dsp:sp modelId="{73CB304F-DBFB-4AB1-8CE7-FDD929C6B61A}">
      <dsp:nvSpPr>
        <dsp:cNvPr id="0" name=""/>
        <dsp:cNvSpPr/>
      </dsp:nvSpPr>
      <dsp:spPr>
        <a:xfrm rot="10800000">
          <a:off x="1701221" y="1865629"/>
          <a:ext cx="326877" cy="3823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/>
        </a:p>
      </dsp:txBody>
      <dsp:txXfrm rot="10800000">
        <a:off x="1701221" y="1865629"/>
        <a:ext cx="326877" cy="382385"/>
      </dsp:txXfrm>
    </dsp:sp>
    <dsp:sp modelId="{04235E59-87B6-45F9-9FCD-E24180391C71}">
      <dsp:nvSpPr>
        <dsp:cNvPr id="0" name=""/>
        <dsp:cNvSpPr/>
      </dsp:nvSpPr>
      <dsp:spPr>
        <a:xfrm>
          <a:off x="5158" y="1594259"/>
          <a:ext cx="1541875" cy="9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Output </a:t>
          </a:r>
          <a:br>
            <a:rPr lang="en-GB" sz="1400" b="1" kern="1200" dirty="0" smtClean="0"/>
          </a:br>
          <a:r>
            <a:rPr lang="en-GB" sz="1400" b="1" kern="1200" dirty="0" smtClean="0"/>
            <a:t>(C# Unit Tests)</a:t>
          </a:r>
          <a:endParaRPr lang="en-GB" sz="1400" b="1" kern="1200" dirty="0"/>
        </a:p>
      </dsp:txBody>
      <dsp:txXfrm>
        <a:off x="5158" y="1594259"/>
        <a:ext cx="1541875" cy="92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AE8E1C-1B41-4C25-BF87-58E526FEC036}" type="datetimeFigureOut">
              <a:rPr lang="fr-FR" smtClean="0"/>
              <a:pPr>
                <a:defRPr/>
              </a:pPr>
              <a:t>05/08/2009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041052-4286-482E-9F46-8601ADE0464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An </a:t>
            </a:r>
            <a:r>
              <a:rPr lang="fr-CA" sz="4000" dirty="0" err="1" smtClean="0">
                <a:solidFill>
                  <a:schemeClr val="bg1"/>
                </a:solidFill>
              </a:rPr>
              <a:t>Evening</a:t>
            </a:r>
            <a:r>
              <a:rPr lang="fr-CA" sz="4000" dirty="0" smtClean="0">
                <a:solidFill>
                  <a:schemeClr val="bg1"/>
                </a:solidFill>
              </a:rPr>
              <a:t> of </a:t>
            </a:r>
            <a:r>
              <a:rPr lang="fr-CA" sz="4000" dirty="0" err="1" smtClean="0">
                <a:solidFill>
                  <a:schemeClr val="bg1"/>
                </a:solidFill>
              </a:rPr>
              <a:t>DSLs</a:t>
            </a:r>
            <a:r>
              <a:rPr lang="fr-CA" sz="4000" dirty="0" smtClean="0">
                <a:solidFill>
                  <a:schemeClr val="bg1"/>
                </a:solidFill>
              </a:rPr>
              <a:t>: ‘Oslo’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48088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CA" sz="2800" dirty="0" smtClean="0">
                <a:solidFill>
                  <a:schemeClr val="bg1"/>
                </a:solidFill>
                <a:latin typeface="+mj-lt"/>
              </a:rPr>
              <a:t>James Lynch</a:t>
            </a:r>
            <a:endParaRPr lang="fr-FR" sz="2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Intellipad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Demo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MGrammar</a:t>
            </a:r>
            <a:r>
              <a:rPr lang="fr-CA" dirty="0" smtClean="0">
                <a:solidFill>
                  <a:schemeClr val="bg1"/>
                </a:solidFill>
              </a:rPr>
              <a:t> and </a:t>
            </a:r>
            <a:r>
              <a:rPr lang="fr-CA" dirty="0" err="1" smtClean="0">
                <a:solidFill>
                  <a:schemeClr val="bg1"/>
                </a:solidFill>
              </a:rPr>
              <a:t>Intellipad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err="1" smtClean="0">
                <a:latin typeface="+mj-lt"/>
              </a:rPr>
              <a:t>Intellipad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/>
              <a:t>Tokens and </a:t>
            </a:r>
            <a:r>
              <a:rPr lang="en-GB" sz="2400" dirty="0" smtClean="0"/>
              <a:t>Syntaxes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Language Projection(verb, noun, adjective...?)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Syntax Delegation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	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Functional Expressions</a:t>
            </a:r>
            <a:endParaRPr lang="fr-FR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Low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Level</a:t>
            </a:r>
            <a:r>
              <a:rPr lang="fr-CA" dirty="0" smtClean="0">
                <a:solidFill>
                  <a:schemeClr val="bg1"/>
                </a:solidFill>
              </a:rPr>
              <a:t> Projection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5329246" cy="4525963"/>
          </a:xfrm>
          <a:solidFill>
            <a:schemeClr val="tx1"/>
          </a:solidFill>
          <a:ln>
            <a:noFill/>
            <a:prstDash val="dash"/>
          </a:ln>
        </p:spPr>
        <p:txBody>
          <a:bodyPr/>
          <a:lstStyle/>
          <a:p>
            <a:pPr algn="just">
              <a:buNone/>
            </a:pP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When 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a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@User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(Chris)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~Username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is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"</a:t>
            </a:r>
            <a:r>
              <a:rPr lang="en-GB" sz="1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chriscanal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" </a:t>
            </a:r>
            <a:endParaRPr lang="en-GB" sz="16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       and a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@Post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(DSLs)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~Title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is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"An Evening of DSLs"</a:t>
            </a: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       and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@Blog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</a:t>
            </a:r>
            <a:r>
              <a:rPr lang="en-GB" sz="1600" b="1" dirty="0" err="1" smtClean="0">
                <a:solidFill>
                  <a:srgbClr val="FFFFFF"/>
                </a:solidFill>
                <a:latin typeface="+mj-lt"/>
              </a:rPr>
              <a:t>ScotAltNet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~Author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is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Chris</a:t>
            </a:r>
          </a:p>
          <a:p>
            <a:pPr algn="just"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       and </a:t>
            </a:r>
            <a:r>
              <a:rPr lang="en-US" sz="1600" b="1" dirty="0" smtClean="0">
                <a:solidFill>
                  <a:srgbClr val="FFFF00"/>
                </a:solidFill>
                <a:latin typeface="+mj-lt"/>
              </a:rPr>
              <a:t>@User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(Chris) </a:t>
            </a:r>
            <a:r>
              <a:rPr lang="en-US" sz="1600" b="1" dirty="0" smtClean="0">
                <a:solidFill>
                  <a:srgbClr val="87CEFA"/>
                </a:solidFill>
                <a:latin typeface="+mj-lt"/>
              </a:rPr>
              <a:t>#</a:t>
            </a:r>
            <a:r>
              <a:rPr lang="en-US" sz="1600" b="1" dirty="0" smtClean="0">
                <a:solidFill>
                  <a:srgbClr val="87CEFA"/>
                </a:solidFill>
                <a:latin typeface="+mj-lt"/>
              </a:rPr>
              <a:t>Publish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a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@Post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DSLs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)</a:t>
            </a:r>
            <a:endParaRPr lang="en-US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            </a:t>
            </a:r>
          </a:p>
          <a:p>
            <a:pPr algn="just">
              <a:buNone/>
            </a:pP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	@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Blog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</a:t>
            </a:r>
            <a:r>
              <a:rPr lang="en-GB" sz="1600" b="1" dirty="0" err="1" smtClean="0">
                <a:solidFill>
                  <a:srgbClr val="FFFFFF"/>
                </a:solidFill>
                <a:latin typeface="+mj-lt"/>
              </a:rPr>
              <a:t>ScotAltNet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) </a:t>
            </a:r>
            <a:r>
              <a:rPr lang="en-GB" sz="1600" b="1" dirty="0" smtClean="0">
                <a:solidFill>
                  <a:srgbClr val="F79646"/>
                </a:solidFill>
                <a:latin typeface="+mj-lt"/>
              </a:rPr>
              <a:t>should have </a:t>
            </a:r>
            <a:r>
              <a:rPr lang="en-GB" sz="1600" b="1" dirty="0" smtClean="0">
                <a:solidFill>
                  <a:srgbClr val="92D050"/>
                </a:solidFill>
                <a:latin typeface="+mj-lt"/>
              </a:rPr>
              <a:t>more than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Entries</a:t>
            </a: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	and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@Blog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</a:t>
            </a:r>
            <a:r>
              <a:rPr lang="en-GB" sz="1600" b="1" dirty="0" err="1" smtClean="0">
                <a:solidFill>
                  <a:srgbClr val="FFFFFF"/>
                </a:solidFill>
                <a:latin typeface="+mj-lt"/>
              </a:rPr>
              <a:t>ScotAltNet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~Entries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F79646"/>
                </a:solidFill>
                <a:latin typeface="+mj-lt"/>
              </a:rPr>
              <a:t>should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contain a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@Post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with DSLs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~Title</a:t>
            </a: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	</a:t>
            </a: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	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and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@Post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(DSLs)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</a:t>
            </a:r>
            <a:r>
              <a:rPr lang="en-GB" sz="1600" b="1" dirty="0" err="1" smtClean="0">
                <a:solidFill>
                  <a:srgbClr val="8A2BE2"/>
                </a:solidFill>
                <a:latin typeface="+mj-lt"/>
              </a:rPr>
              <a:t>PublicationDate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F79646"/>
                </a:solidFill>
                <a:latin typeface="+mj-lt"/>
              </a:rPr>
              <a:t>should be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92D050"/>
                </a:solidFill>
                <a:latin typeface="+mj-lt"/>
              </a:rPr>
              <a:t>later than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@Blog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</a:t>
            </a:r>
            <a:r>
              <a:rPr lang="en-GB" sz="1600" b="1" dirty="0" err="1" smtClean="0">
                <a:solidFill>
                  <a:srgbClr val="FFFFFF"/>
                </a:solidFill>
                <a:latin typeface="+mj-lt"/>
              </a:rPr>
              <a:t>ScotAltNet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</a:t>
            </a:r>
            <a:r>
              <a:rPr lang="en-GB" sz="1600" b="1" dirty="0" err="1" smtClean="0">
                <a:solidFill>
                  <a:srgbClr val="8A2BE2"/>
                </a:solidFill>
                <a:latin typeface="+mj-lt"/>
              </a:rPr>
              <a:t>CreatedDate</a:t>
            </a: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endParaRPr lang="en-GB" sz="1600" b="1" dirty="0" smtClean="0">
              <a:solidFill>
                <a:srgbClr val="FFFFFF"/>
              </a:solid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	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and </a:t>
            </a:r>
            <a:r>
              <a:rPr lang="en-GB" sz="1600" b="1" dirty="0" smtClean="0">
                <a:solidFill>
                  <a:srgbClr val="FFFF00"/>
                </a:solidFill>
                <a:latin typeface="+mj-lt"/>
              </a:rPr>
              <a:t>@User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(Chris) </a:t>
            </a:r>
            <a:r>
              <a:rPr lang="en-GB" sz="1600" b="1" dirty="0" smtClean="0">
                <a:solidFill>
                  <a:srgbClr val="8A2BE2"/>
                </a:solidFill>
                <a:latin typeface="+mj-lt"/>
              </a:rPr>
              <a:t>~</a:t>
            </a:r>
            <a:r>
              <a:rPr lang="en-GB" sz="1600" b="1" dirty="0" err="1" smtClean="0">
                <a:solidFill>
                  <a:srgbClr val="8A2BE2"/>
                </a:solidFill>
                <a:latin typeface="+mj-lt"/>
              </a:rPr>
              <a:t>PostCount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rgbClr val="F79646"/>
                </a:solidFill>
                <a:latin typeface="+mj-lt"/>
              </a:rPr>
              <a:t>should be </a:t>
            </a:r>
            <a:r>
              <a:rPr lang="en-GB" sz="1600" b="1" dirty="0" smtClean="0">
                <a:solidFill>
                  <a:srgbClr val="92D050"/>
                </a:solidFill>
                <a:latin typeface="+mj-lt"/>
              </a:rPr>
              <a:t>equal to</a:t>
            </a:r>
            <a:r>
              <a:rPr lang="en-GB" sz="16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1</a:t>
            </a:r>
            <a:endParaRPr lang="en-GB" sz="16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00759" y="1600202"/>
            <a:ext cx="2500331" cy="4525963"/>
          </a:xfrm>
          <a:solidFill>
            <a:schemeClr val="tx1"/>
          </a:solidFill>
          <a:ln>
            <a:solidFill>
              <a:schemeClr val="bg1"/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GB" sz="2200" b="1" dirty="0" smtClean="0">
                <a:solidFill>
                  <a:srgbClr val="FFFF00"/>
                </a:solidFill>
                <a:uFill>
                  <a:solidFill>
                    <a:srgbClr val="F79646"/>
                  </a:solidFill>
                </a:uFill>
              </a:rPr>
              <a:t>Object/Entity Token</a:t>
            </a:r>
          </a:p>
          <a:p>
            <a:pPr>
              <a:buNone/>
            </a:pPr>
            <a:endParaRPr lang="en-GB" sz="2200" b="1" dirty="0" smtClean="0"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rgbClr val="7030A0"/>
                </a:solidFill>
                <a:uFill>
                  <a:solidFill>
                    <a:srgbClr val="F79646"/>
                  </a:solidFill>
                </a:uFill>
              </a:rPr>
              <a:t>Property Token</a:t>
            </a:r>
          </a:p>
          <a:p>
            <a:pPr>
              <a:buNone/>
            </a:pPr>
            <a:endParaRPr lang="en-GB" sz="2200" b="1" dirty="0" smtClean="0"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rgbClr val="87CEFA"/>
                </a:solidFill>
                <a:uFill>
                  <a:solidFill>
                    <a:srgbClr val="F79646"/>
                  </a:solidFill>
                </a:uFill>
              </a:rPr>
              <a:t>Method Token</a:t>
            </a:r>
          </a:p>
          <a:p>
            <a:pPr>
              <a:buNone/>
            </a:pPr>
            <a:endParaRPr lang="en-GB" sz="2200" b="1" dirty="0" smtClean="0">
              <a:solidFill>
                <a:srgbClr val="87CEFA"/>
              </a:solidFill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rgbClr val="F79646"/>
                </a:solidFill>
                <a:uFill>
                  <a:solidFill>
                    <a:srgbClr val="F79646"/>
                  </a:solidFill>
                </a:uFill>
              </a:rPr>
              <a:t>Constraint Token</a:t>
            </a:r>
          </a:p>
          <a:p>
            <a:pPr>
              <a:buNone/>
            </a:pPr>
            <a:endParaRPr lang="en-GB" sz="2200" b="1" dirty="0" smtClean="0">
              <a:solidFill>
                <a:srgbClr val="87CEFA"/>
              </a:solidFill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rgbClr val="92D050"/>
                </a:solidFill>
                <a:uFill>
                  <a:solidFill>
                    <a:srgbClr val="F79646"/>
                  </a:solidFill>
                </a:uFill>
              </a:rPr>
              <a:t>Operator Syntax</a:t>
            </a:r>
          </a:p>
          <a:p>
            <a:pPr>
              <a:buNone/>
            </a:pPr>
            <a:endParaRPr lang="en-GB" sz="2200" b="1" dirty="0" smtClean="0">
              <a:solidFill>
                <a:srgbClr val="87CEFA"/>
              </a:solidFill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79646"/>
                  </a:solidFill>
                </a:uFill>
              </a:rPr>
              <a:t>Value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MGrammar</a:t>
            </a:r>
            <a:r>
              <a:rPr lang="fr-CA" dirty="0" smtClean="0">
                <a:solidFill>
                  <a:schemeClr val="bg1"/>
                </a:solidFill>
              </a:rPr>
              <a:t> and </a:t>
            </a:r>
            <a:r>
              <a:rPr lang="fr-CA" dirty="0" err="1" smtClean="0">
                <a:solidFill>
                  <a:schemeClr val="bg1"/>
                </a:solidFill>
              </a:rPr>
              <a:t>Intellipad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err="1" smtClean="0">
                <a:latin typeface="+mj-lt"/>
              </a:rPr>
              <a:t>Intellipad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/>
              <a:t>Tokens and </a:t>
            </a:r>
            <a:r>
              <a:rPr lang="en-GB" sz="2400" dirty="0" smtClean="0"/>
              <a:t>Syntaxes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Language Projection(verb, noun, adjective...?)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Syntax Delegation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	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Functional aspects of </a:t>
            </a:r>
            <a:r>
              <a:rPr lang="en-GB" sz="2400" dirty="0" err="1" smtClean="0">
                <a:latin typeface="+mj-lt"/>
              </a:rPr>
              <a:t>MGrammar</a:t>
            </a:r>
            <a:endParaRPr lang="fr-FR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7"/>
          <p:cNvSpPr txBox="1">
            <a:spLocks/>
          </p:cNvSpPr>
          <p:nvPr/>
        </p:nvSpPr>
        <p:spPr bwMode="auto">
          <a:xfrm>
            <a:off x="0" y="1071570"/>
            <a:ext cx="9144000" cy="578645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CA" b="1" dirty="0" smtClean="0">
                <a:solidFill>
                  <a:schemeClr val="bg1"/>
                </a:solidFill>
              </a:rPr>
              <a:t>Projection </a:t>
            </a:r>
            <a:r>
              <a:rPr lang="fr-CA" b="1" dirty="0" err="1" smtClean="0">
                <a:solidFill>
                  <a:schemeClr val="bg1"/>
                </a:solidFill>
              </a:rPr>
              <a:t>at</a:t>
            </a:r>
            <a:r>
              <a:rPr lang="fr-CA" b="1" dirty="0" smtClean="0">
                <a:solidFill>
                  <a:schemeClr val="bg1"/>
                </a:solidFill>
              </a:rPr>
              <a:t> a </a:t>
            </a:r>
            <a:r>
              <a:rPr lang="fr-CA" b="1" dirty="0" err="1" smtClean="0">
                <a:solidFill>
                  <a:schemeClr val="bg1"/>
                </a:solidFill>
              </a:rPr>
              <a:t>Higher</a:t>
            </a:r>
            <a:r>
              <a:rPr lang="fr-CA" b="1" dirty="0" smtClean="0">
                <a:solidFill>
                  <a:schemeClr val="bg1"/>
                </a:solidFill>
              </a:rPr>
              <a:t> </a:t>
            </a:r>
            <a:r>
              <a:rPr lang="fr-CA" b="1" dirty="0" err="1" smtClean="0">
                <a:solidFill>
                  <a:schemeClr val="bg1"/>
                </a:solidFill>
              </a:rPr>
              <a:t>Level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5329246" cy="4525963"/>
          </a:xfrm>
          <a:solidFill>
            <a:schemeClr val="tx1"/>
          </a:solidFill>
          <a:ln>
            <a:noFill/>
            <a:prstDash val="dash"/>
          </a:ln>
        </p:spPr>
        <p:txBody>
          <a:bodyPr/>
          <a:lstStyle/>
          <a:p>
            <a:pPr algn="just">
              <a:buNone/>
            </a:pPr>
            <a:endParaRPr lang="en-GB" sz="1600" b="1" u="sng" dirty="0" smtClean="0">
              <a:solidFill>
                <a:srgbClr val="FFFFFF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GB" sz="1600" b="1" u="sng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When 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 @User(Chris) ~Username is "</a:t>
            </a:r>
            <a:r>
              <a:rPr lang="en-GB" sz="1600" b="1" u="sng" dirty="0" err="1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chriscanal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" </a:t>
            </a:r>
            <a:endParaRPr lang="en-GB" sz="1600" b="1" u="sng" dirty="0" smtClean="0">
              <a:solidFill>
                <a:srgbClr val="92D050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      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and a @Post(DSLs) ~Title is "An Evening of DSLs"</a:t>
            </a:r>
          </a:p>
          <a:p>
            <a:pPr algn="just">
              <a:buNone/>
            </a:pPr>
            <a:r>
              <a:rPr lang="en-GB" sz="1600" b="1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       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and @Blog(</a:t>
            </a:r>
            <a:r>
              <a:rPr lang="en-GB" sz="1600" b="1" u="sng" dirty="0" err="1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ScotAltNet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) ~Author is Chris</a:t>
            </a:r>
          </a:p>
          <a:p>
            <a:pPr algn="just">
              <a:buNone/>
            </a:pPr>
            <a:r>
              <a:rPr lang="en-US" sz="1600" b="1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       </a:t>
            </a:r>
            <a:r>
              <a:rPr lang="en-US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and @User(Chris) #</a:t>
            </a:r>
            <a:r>
              <a:rPr lang="en-US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Publish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 @Post(</a:t>
            </a:r>
            <a:r>
              <a:rPr lang="en-US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DSLs</a:t>
            </a:r>
            <a:r>
              <a:rPr lang="en-GB" sz="1600" b="1" u="sng" dirty="0" smtClean="0">
                <a:solidFill>
                  <a:srgbClr val="92D050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)</a:t>
            </a:r>
            <a:endParaRPr lang="en-US" sz="1600" b="1" u="sng" dirty="0" smtClean="0">
              <a:solidFill>
                <a:srgbClr val="92D050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US" sz="1600" b="1" u="sng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           </a:t>
            </a:r>
          </a:p>
          <a:p>
            <a:pPr algn="just">
              <a:buNone/>
            </a:pPr>
            <a:r>
              <a:rPr lang="en-GB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	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@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Blog(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ScotAltNet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) should have more than 0 ~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Entries</a:t>
            </a:r>
          </a:p>
          <a:p>
            <a:pPr algn="just">
              <a:buNone/>
            </a:pPr>
            <a:endParaRPr lang="en-GB" sz="1600" b="1" u="sng" dirty="0" smtClean="0">
              <a:solidFill>
                <a:srgbClr val="FFFFFF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	</a:t>
            </a:r>
            <a:r>
              <a:rPr lang="en-GB" sz="1600" b="1" u="sng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and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@Blog(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ScotAltNet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) ~Entries should contain a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@Post with DSLs ~Title</a:t>
            </a: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	</a:t>
            </a:r>
            <a:endParaRPr lang="en-GB" sz="1600" b="1" dirty="0" smtClean="0">
              <a:solidFill>
                <a:srgbClr val="FFFFFF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	</a:t>
            </a:r>
            <a:r>
              <a:rPr lang="en-GB" sz="1600" b="1" u="sng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and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@Post(DSLs) ~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PublicationDate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should be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later than @Blog(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ScotAltNet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) ~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CreatedDate</a:t>
            </a:r>
            <a:endParaRPr lang="en-GB" sz="1600" b="1" u="sng" dirty="0" smtClean="0">
              <a:solidFill>
                <a:schemeClr val="accent1">
                  <a:lumMod val="60000"/>
                  <a:lumOff val="40000"/>
                </a:schemeClr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endParaRPr lang="en-GB" sz="1600" b="1" u="sng" dirty="0" smtClean="0">
              <a:solidFill>
                <a:srgbClr val="FFFFFF"/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  <a:p>
            <a:pPr algn="just">
              <a:buNone/>
            </a:pPr>
            <a:r>
              <a:rPr lang="en-GB" sz="1600" b="1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	</a:t>
            </a:r>
            <a:r>
              <a:rPr lang="en-GB" sz="1600" b="1" u="sng" dirty="0" smtClean="0">
                <a:solidFill>
                  <a:srgbClr val="FFFFFF"/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and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@User(Chris) ~</a:t>
            </a:r>
            <a:r>
              <a:rPr lang="en-GB" sz="16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PostCount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 should be equal to </a:t>
            </a:r>
            <a:r>
              <a:rPr lang="en-GB" sz="1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C00000"/>
                  </a:solidFill>
                </a:uFill>
                <a:latin typeface="+mj-lt"/>
              </a:rPr>
              <a:t>1</a:t>
            </a:r>
            <a:endParaRPr lang="en-GB" sz="1600" b="1" u="sng" dirty="0" smtClean="0">
              <a:solidFill>
                <a:schemeClr val="accent1">
                  <a:lumMod val="60000"/>
                  <a:lumOff val="40000"/>
                </a:schemeClr>
              </a:solidFill>
              <a:uFill>
                <a:solidFill>
                  <a:srgbClr val="C00000"/>
                </a:solidFill>
              </a:u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00759" y="1600203"/>
            <a:ext cx="2286017" cy="2471740"/>
          </a:xfrm>
          <a:solidFill>
            <a:schemeClr val="tx1"/>
          </a:solidFill>
          <a:ln>
            <a:solidFill>
              <a:schemeClr val="bg1"/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GB" sz="2200" b="1" u="sng" dirty="0" err="1" smtClean="0">
                <a:solidFill>
                  <a:schemeClr val="bg1"/>
                </a:solidFill>
                <a:uFill>
                  <a:solidFill>
                    <a:srgbClr val="C00000"/>
                  </a:solidFill>
                </a:uFill>
              </a:rPr>
              <a:t>WhenStatement</a:t>
            </a:r>
            <a:r>
              <a:rPr lang="en-GB" sz="2200" b="1" u="sng" dirty="0" smtClean="0">
                <a:solidFill>
                  <a:schemeClr val="bg1"/>
                </a:solidFill>
                <a:uFill>
                  <a:solidFill>
                    <a:srgbClr val="C00000"/>
                  </a:solidFill>
                </a:uFill>
              </a:rPr>
              <a:t> Syntax</a:t>
            </a:r>
          </a:p>
          <a:p>
            <a:pPr>
              <a:buNone/>
            </a:pPr>
            <a:endParaRPr lang="en-GB" sz="2200" b="1" dirty="0" smtClean="0">
              <a:solidFill>
                <a:srgbClr val="92D050"/>
              </a:solidFill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err="1" smtClean="0">
                <a:solidFill>
                  <a:srgbClr val="92D050"/>
                </a:solidFill>
                <a:uFill>
                  <a:solidFill>
                    <a:srgbClr val="F79646"/>
                  </a:solidFill>
                </a:uFill>
              </a:rPr>
              <a:t>TargetList</a:t>
            </a:r>
            <a:r>
              <a:rPr lang="en-GB" sz="2200" b="1" dirty="0" smtClean="0">
                <a:solidFill>
                  <a:srgbClr val="92D050"/>
                </a:solidFill>
                <a:uFill>
                  <a:solidFill>
                    <a:srgbClr val="F79646"/>
                  </a:solidFill>
                </a:uFill>
              </a:rPr>
              <a:t> Syntax</a:t>
            </a:r>
          </a:p>
          <a:p>
            <a:pPr>
              <a:buNone/>
            </a:pPr>
            <a:endParaRPr lang="en-GB" sz="2200" b="1" dirty="0" smtClean="0">
              <a:uFill>
                <a:solidFill>
                  <a:srgbClr val="F79646"/>
                </a:solidFill>
              </a:uFill>
            </a:endParaRPr>
          </a:p>
          <a:p>
            <a:pPr>
              <a:buNone/>
            </a:pPr>
            <a:r>
              <a:rPr lang="en-GB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79646"/>
                  </a:solidFill>
                </a:uFill>
              </a:rPr>
              <a:t>Constraint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MGrammar</a:t>
            </a:r>
            <a:r>
              <a:rPr lang="fr-CA" dirty="0" smtClean="0">
                <a:solidFill>
                  <a:schemeClr val="bg1"/>
                </a:solidFill>
              </a:rPr>
              <a:t> and </a:t>
            </a:r>
            <a:r>
              <a:rPr lang="fr-CA" dirty="0" err="1" smtClean="0">
                <a:solidFill>
                  <a:schemeClr val="bg1"/>
                </a:solidFill>
              </a:rPr>
              <a:t>Intellipad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err="1" smtClean="0">
                <a:latin typeface="+mj-lt"/>
              </a:rPr>
              <a:t>Intellipad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/>
              <a:t>Tokens and </a:t>
            </a:r>
            <a:r>
              <a:rPr lang="en-GB" sz="2400" dirty="0" smtClean="0"/>
              <a:t>Syntaxes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Language Projection(verb, noun, adjective...?)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Syntax Delegation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	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Functional Expressions</a:t>
            </a:r>
            <a:endParaRPr lang="fr-FR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Pipeline </a:t>
            </a:r>
            <a:r>
              <a:rPr lang="fr-CA" sz="4000" dirty="0" err="1" smtClean="0">
                <a:solidFill>
                  <a:schemeClr val="bg1"/>
                </a:solidFill>
              </a:rPr>
              <a:t>Extensibility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2844" y="3714752"/>
            <a:ext cx="885831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/>
        </p:nvGraphicFramePr>
        <p:xfrm>
          <a:off x="131317" y="2285992"/>
          <a:ext cx="5869444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‘Oslo’ DSL Pipeline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7884" y="2428868"/>
            <a:ext cx="3500430" cy="785818"/>
          </a:xfrm>
        </p:spPr>
        <p:txBody>
          <a:bodyPr/>
          <a:lstStyle/>
          <a:p>
            <a:pPr>
              <a:buNone/>
            </a:pPr>
            <a:r>
              <a:rPr lang="en-GB" sz="2200" dirty="0" smtClean="0"/>
              <a:t>   ‘</a:t>
            </a:r>
            <a:r>
              <a:rPr lang="en-GB" sz="2200" dirty="0" smtClean="0"/>
              <a:t>M’ </a:t>
            </a:r>
            <a:r>
              <a:rPr lang="en-GB" sz="2200" dirty="0" smtClean="0"/>
              <a:t>Language Framework and Tooling</a:t>
            </a:r>
            <a:endParaRPr lang="en-GB" sz="22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010284" y="4000504"/>
            <a:ext cx="350043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GB" sz="2200" dirty="0" smtClean="0"/>
              <a:t>You’re on your own!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71406" y="2816231"/>
            <a:ext cx="9001188" cy="1470025"/>
          </a:xfrm>
        </p:spPr>
        <p:txBody>
          <a:bodyPr/>
          <a:lstStyle/>
          <a:p>
            <a:pPr algn="l"/>
            <a:r>
              <a:rPr lang="fr-CA" sz="3000" dirty="0" err="1" smtClean="0">
                <a:solidFill>
                  <a:schemeClr val="bg1"/>
                </a:solidFill>
              </a:rPr>
              <a:t>bdUnit</a:t>
            </a:r>
            <a:r>
              <a:rPr lang="fr-CA" sz="3000" dirty="0" smtClean="0">
                <a:solidFill>
                  <a:schemeClr val="bg1"/>
                </a:solidFill>
              </a:rPr>
              <a:t> Project: 	http://assembla.com/spaces/bdunit</a:t>
            </a:r>
            <a:endParaRPr lang="fr-FR" sz="3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71406" y="4673619"/>
            <a:ext cx="900118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		lynchjames@gmail.com</a:t>
            </a:r>
            <a:endParaRPr kumimoji="0" lang="fr-F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71406" y="5602313"/>
            <a:ext cx="900118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Twitter</a:t>
            </a: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		</a:t>
            </a:r>
            <a:r>
              <a:rPr kumimoji="0" lang="fr-CA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lynchjames</a:t>
            </a:r>
            <a:endParaRPr kumimoji="0" lang="fr-F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71406" y="3744925"/>
            <a:ext cx="900118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Blog: 			http://lynchjames.co.uk</a:t>
            </a:r>
            <a:endParaRPr kumimoji="0" lang="fr-F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Microsoft ‘Oslo’?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>
                <a:latin typeface="+mj-lt"/>
              </a:rPr>
              <a:t>Difficult</a:t>
            </a:r>
            <a:r>
              <a:rPr lang="fr-FR" sz="2400" dirty="0" smtClean="0">
                <a:latin typeface="+mj-lt"/>
              </a:rPr>
              <a:t> to </a:t>
            </a:r>
            <a:r>
              <a:rPr lang="fr-FR" sz="2400" dirty="0" err="1" smtClean="0">
                <a:latin typeface="+mj-lt"/>
              </a:rPr>
              <a:t>define</a:t>
            </a: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>
                <a:latin typeface="+mj-lt"/>
              </a:rPr>
              <a:t>Connecting</a:t>
            </a:r>
            <a:r>
              <a:rPr lang="fr-FR" sz="2400" dirty="0" smtClean="0">
                <a:latin typeface="+mj-lt"/>
              </a:rPr>
              <a:t> Visual and </a:t>
            </a:r>
            <a:r>
              <a:rPr lang="fr-FR" sz="2400" dirty="0" err="1" smtClean="0">
                <a:latin typeface="+mj-lt"/>
              </a:rPr>
              <a:t>Textual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DSLs</a:t>
            </a:r>
            <a:r>
              <a:rPr lang="fr-FR" sz="2400" dirty="0" smtClean="0">
                <a:latin typeface="+mj-lt"/>
              </a:rPr>
              <a:t> and </a:t>
            </a:r>
            <a:r>
              <a:rPr lang="fr-FR" sz="2400" dirty="0" smtClean="0"/>
              <a:t>SQL Server </a:t>
            </a:r>
            <a:r>
              <a:rPr lang="fr-FR" sz="2400" dirty="0" smtClean="0">
                <a:latin typeface="+mj-lt"/>
              </a:rPr>
              <a:t>on the </a:t>
            </a:r>
            <a:r>
              <a:rPr lang="fr-FR" sz="2400" dirty="0" err="1" smtClean="0">
                <a:latin typeface="+mj-lt"/>
              </a:rPr>
              <a:t>stack</a:t>
            </a: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/>
              <a:t>Questionable</a:t>
            </a:r>
            <a:r>
              <a:rPr lang="fr-FR" sz="2400" dirty="0" smtClean="0"/>
              <a:t> </a:t>
            </a:r>
            <a:r>
              <a:rPr lang="fr-FR" sz="2400" dirty="0" err="1" smtClean="0"/>
              <a:t>merits</a:t>
            </a:r>
            <a:r>
              <a:rPr lang="fr-FR" sz="2400" dirty="0" smtClean="0"/>
              <a:t>/</a:t>
            </a:r>
            <a:r>
              <a:rPr lang="fr-FR" sz="2400" dirty="0" err="1" smtClean="0"/>
              <a:t>benefits</a:t>
            </a: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smtClean="0">
                <a:latin typeface="+mj-lt"/>
              </a:rPr>
              <a:t>An immature </a:t>
            </a:r>
            <a:r>
              <a:rPr lang="fr-FR" sz="2400" dirty="0" err="1" smtClean="0">
                <a:latin typeface="+mj-lt"/>
              </a:rPr>
              <a:t>technology</a:t>
            </a:r>
            <a:r>
              <a:rPr lang="fr-FR" sz="2400" dirty="0" smtClean="0">
                <a:latin typeface="+mj-lt"/>
              </a:rPr>
              <a:t> – ‘</a:t>
            </a:r>
            <a:r>
              <a:rPr lang="fr-FR" sz="2400" dirty="0" err="1" smtClean="0">
                <a:latin typeface="+mj-lt"/>
              </a:rPr>
              <a:t>nascent</a:t>
            </a:r>
            <a:r>
              <a:rPr lang="fr-FR" sz="2400" dirty="0" smtClean="0">
                <a:latin typeface="+mj-lt"/>
              </a:rPr>
              <a:t>’ (3rd CTP </a:t>
            </a:r>
            <a:r>
              <a:rPr lang="fr-FR" sz="2400" dirty="0" err="1" smtClean="0">
                <a:latin typeface="+mj-lt"/>
              </a:rPr>
              <a:t>Preview</a:t>
            </a:r>
            <a:r>
              <a:rPr lang="fr-FR" sz="2400" dirty="0" smtClean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pkok.files.wordpress.com/2008/11/tl2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Microsoft ‘Oslo’?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>
                <a:latin typeface="+mj-lt"/>
              </a:rPr>
              <a:t>Difficult</a:t>
            </a:r>
            <a:r>
              <a:rPr lang="fr-FR" sz="2400" dirty="0" smtClean="0">
                <a:latin typeface="+mj-lt"/>
              </a:rPr>
              <a:t> to </a:t>
            </a:r>
            <a:r>
              <a:rPr lang="fr-FR" sz="2400" dirty="0" err="1" smtClean="0">
                <a:latin typeface="+mj-lt"/>
              </a:rPr>
              <a:t>define</a:t>
            </a: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>
                <a:latin typeface="+mj-lt"/>
              </a:rPr>
              <a:t>Connecting</a:t>
            </a:r>
            <a:r>
              <a:rPr lang="fr-FR" sz="2400" dirty="0" smtClean="0">
                <a:latin typeface="+mj-lt"/>
              </a:rPr>
              <a:t> Visual and </a:t>
            </a:r>
            <a:r>
              <a:rPr lang="fr-FR" sz="2400" dirty="0" err="1" smtClean="0">
                <a:latin typeface="+mj-lt"/>
              </a:rPr>
              <a:t>Textual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DSLs</a:t>
            </a:r>
            <a:r>
              <a:rPr lang="fr-FR" sz="2400" dirty="0" smtClean="0">
                <a:latin typeface="+mj-lt"/>
              </a:rPr>
              <a:t> and </a:t>
            </a:r>
            <a:r>
              <a:rPr lang="fr-FR" sz="2400" dirty="0" smtClean="0"/>
              <a:t>SQL Server </a:t>
            </a:r>
            <a:r>
              <a:rPr lang="fr-FR" sz="2400" dirty="0" smtClean="0">
                <a:latin typeface="+mj-lt"/>
              </a:rPr>
              <a:t>on the </a:t>
            </a:r>
            <a:r>
              <a:rPr lang="fr-FR" sz="2400" dirty="0" err="1" smtClean="0">
                <a:latin typeface="+mj-lt"/>
              </a:rPr>
              <a:t>stack</a:t>
            </a: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/>
              <a:t>Questionable</a:t>
            </a:r>
            <a:r>
              <a:rPr lang="fr-FR" sz="2400" dirty="0" smtClean="0"/>
              <a:t> </a:t>
            </a:r>
            <a:r>
              <a:rPr lang="fr-FR" sz="2400" dirty="0" err="1" smtClean="0"/>
              <a:t>merits</a:t>
            </a:r>
            <a:r>
              <a:rPr lang="fr-FR" sz="2400" dirty="0" smtClean="0"/>
              <a:t>/</a:t>
            </a:r>
            <a:r>
              <a:rPr lang="fr-FR" sz="2400" dirty="0" err="1" smtClean="0"/>
              <a:t>benefits</a:t>
            </a: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smtClean="0">
                <a:latin typeface="+mj-lt"/>
              </a:rPr>
              <a:t>An immature </a:t>
            </a:r>
            <a:r>
              <a:rPr lang="fr-FR" sz="2400" dirty="0" err="1" smtClean="0">
                <a:latin typeface="+mj-lt"/>
              </a:rPr>
              <a:t>technology</a:t>
            </a:r>
            <a:r>
              <a:rPr lang="fr-FR" sz="2400" dirty="0" smtClean="0">
                <a:latin typeface="+mj-lt"/>
              </a:rPr>
              <a:t> – ‘</a:t>
            </a:r>
            <a:r>
              <a:rPr lang="fr-FR" sz="2400" dirty="0" err="1" smtClean="0">
                <a:latin typeface="+mj-lt"/>
              </a:rPr>
              <a:t>nascent</a:t>
            </a:r>
            <a:r>
              <a:rPr lang="fr-FR" sz="2400" dirty="0" smtClean="0">
                <a:latin typeface="+mj-lt"/>
              </a:rPr>
              <a:t>’ (3rd CTP </a:t>
            </a:r>
            <a:r>
              <a:rPr lang="fr-FR" sz="2400" dirty="0" err="1" smtClean="0">
                <a:latin typeface="+mj-lt"/>
              </a:rPr>
              <a:t>Preview</a:t>
            </a:r>
            <a:r>
              <a:rPr lang="fr-FR" sz="2400" dirty="0" smtClean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An ‘Oslo’ Use Case:</a:t>
            </a:r>
            <a:br>
              <a:rPr lang="fr-CA" sz="4000" dirty="0" smtClean="0">
                <a:solidFill>
                  <a:schemeClr val="bg1"/>
                </a:solidFill>
              </a:rPr>
            </a:br>
            <a:r>
              <a:rPr lang="fr-CA" sz="4000" dirty="0" smtClean="0">
                <a:solidFill>
                  <a:schemeClr val="bg1"/>
                </a:solidFill>
              </a:rPr>
              <a:t>&lt;</a:t>
            </a:r>
            <a:r>
              <a:rPr lang="fr-CA" sz="4000" dirty="0" err="1" smtClean="0">
                <a:solidFill>
                  <a:schemeClr val="bg1"/>
                </a:solidFill>
              </a:rPr>
              <a:t>plug</a:t>
            </a:r>
            <a:r>
              <a:rPr lang="fr-CA" sz="4000" dirty="0" smtClean="0">
                <a:solidFill>
                  <a:schemeClr val="bg1"/>
                </a:solidFill>
              </a:rPr>
              <a:t>&gt;</a:t>
            </a:r>
            <a:r>
              <a:rPr lang="fr-CA" sz="4000" dirty="0" err="1" smtClean="0">
                <a:solidFill>
                  <a:schemeClr val="bg1"/>
                </a:solidFill>
              </a:rPr>
              <a:t>bdUnit</a:t>
            </a:r>
            <a:r>
              <a:rPr lang="fr-CA" sz="4000" dirty="0" smtClean="0">
                <a:solidFill>
                  <a:schemeClr val="bg1"/>
                </a:solidFill>
              </a:rPr>
              <a:t>&lt;/</a:t>
            </a:r>
            <a:r>
              <a:rPr lang="fr-CA" sz="4000" dirty="0" err="1" smtClean="0">
                <a:solidFill>
                  <a:schemeClr val="bg1"/>
                </a:solidFill>
              </a:rPr>
              <a:t>plug</a:t>
            </a:r>
            <a:r>
              <a:rPr lang="fr-CA" sz="4000" dirty="0" smtClean="0">
                <a:solidFill>
                  <a:schemeClr val="bg1"/>
                </a:solidFill>
              </a:rPr>
              <a:t>&gt;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Microsoft ‘Oslo’?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/>
              <a:t>Create</a:t>
            </a:r>
            <a:r>
              <a:rPr lang="fr-FR" sz="2400" dirty="0" smtClean="0"/>
              <a:t> </a:t>
            </a:r>
            <a:r>
              <a:rPr lang="fr-FR" sz="2400" dirty="0" smtClean="0"/>
              <a:t>a new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, </a:t>
            </a:r>
            <a:r>
              <a:rPr lang="fr-FR" sz="2400" dirty="0" err="1" smtClean="0"/>
              <a:t>parser</a:t>
            </a:r>
            <a:r>
              <a:rPr lang="fr-FR" sz="2400" dirty="0" smtClean="0"/>
              <a:t> and compiler…</a:t>
            </a: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smtClean="0"/>
              <a:t>BDD Style DSL </a:t>
            </a:r>
            <a:r>
              <a:rPr lang="fr-FR" sz="2400" dirty="0" err="1" smtClean="0"/>
              <a:t>with</a:t>
            </a:r>
            <a:r>
              <a:rPr lang="fr-FR" sz="2400" dirty="0" smtClean="0"/>
              <a:t> C# Unit Tests output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smtClean="0"/>
              <a:t>WPF IDE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fr-FR" sz="2400" dirty="0" smtClean="0"/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fr-FR" sz="2400" dirty="0" err="1" smtClean="0"/>
              <a:t>Agnostic</a:t>
            </a:r>
            <a:r>
              <a:rPr lang="fr-FR" sz="2400" dirty="0" smtClean="0"/>
              <a:t> Unit Tests -&gt; Structure </a:t>
            </a:r>
            <a:r>
              <a:rPr lang="fr-FR" sz="2400" dirty="0" err="1" smtClean="0"/>
              <a:t>Map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Rescue</a:t>
            </a:r>
            <a:r>
              <a:rPr lang="fr-FR" sz="2400" dirty="0" smtClean="0"/>
              <a:t>!</a:t>
            </a: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bdUnit</a:t>
            </a:r>
            <a:r>
              <a:rPr lang="fr-CA" sz="4000" dirty="0" smtClean="0">
                <a:solidFill>
                  <a:schemeClr val="bg1"/>
                </a:solidFill>
              </a:rPr>
              <a:t> IDE </a:t>
            </a:r>
            <a:r>
              <a:rPr lang="fr-CA" sz="4000" dirty="0" err="1" smtClean="0">
                <a:solidFill>
                  <a:schemeClr val="bg1"/>
                </a:solidFill>
              </a:rPr>
              <a:t>Demo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735265"/>
            <a:ext cx="7772400" cy="14700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The </a:t>
            </a:r>
            <a:r>
              <a:rPr lang="fr-CA" sz="4000" dirty="0" err="1" smtClean="0">
                <a:solidFill>
                  <a:schemeClr val="bg1"/>
                </a:solidFill>
              </a:rPr>
              <a:t>Parser</a:t>
            </a:r>
            <a:r>
              <a:rPr lang="fr-CA" sz="4000" dirty="0" smtClean="0">
                <a:solidFill>
                  <a:schemeClr val="bg1"/>
                </a:solidFill>
              </a:rPr>
              <a:t>: </a:t>
            </a:r>
            <a:r>
              <a:rPr lang="fr-CA" sz="4000" dirty="0" err="1" smtClean="0">
                <a:solidFill>
                  <a:schemeClr val="bg1"/>
                </a:solidFill>
              </a:rPr>
              <a:t>MGrammar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2462" y="6715148"/>
            <a:ext cx="107157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t="-6000" r="-1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MGrammar</a:t>
            </a:r>
            <a:r>
              <a:rPr lang="fr-CA" dirty="0" smtClean="0">
                <a:solidFill>
                  <a:schemeClr val="bg1"/>
                </a:solidFill>
              </a:rPr>
              <a:t> and </a:t>
            </a:r>
            <a:r>
              <a:rPr lang="fr-CA" dirty="0" err="1" smtClean="0">
                <a:solidFill>
                  <a:schemeClr val="bg1"/>
                </a:solidFill>
              </a:rPr>
              <a:t>Intellipad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err="1" smtClean="0">
                <a:latin typeface="+mj-lt"/>
              </a:rPr>
              <a:t>Intellipad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/>
              <a:t>Tokens and </a:t>
            </a:r>
            <a:r>
              <a:rPr lang="en-GB" sz="2400" dirty="0" smtClean="0"/>
              <a:t>Syntaxes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Language Projection(verb, noun, adjective...?)</a:t>
            </a: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Syntax Delegation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	</a:t>
            </a:r>
            <a:endParaRPr lang="en-GB" sz="2400" dirty="0" smtClean="0">
              <a:latin typeface="+mj-lt"/>
            </a:endParaRPr>
          </a:p>
          <a:p>
            <a:pPr marL="0" lvl="1" indent="0" fontAlgn="auto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GB" sz="2400" dirty="0" smtClean="0">
                <a:latin typeface="+mj-lt"/>
              </a:rPr>
              <a:t>Functional Expressions</a:t>
            </a:r>
            <a:endParaRPr lang="fr-FR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Colourfu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JamesColourful</Template>
  <TotalTime>733</TotalTime>
  <Words>360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JamesColourful</vt:lpstr>
      <vt:lpstr>An Evening of DSLs: ‘Oslo’</vt:lpstr>
      <vt:lpstr>What is Microsoft ‘Oslo’?</vt:lpstr>
      <vt:lpstr>Slide 3</vt:lpstr>
      <vt:lpstr>What is Microsoft ‘Oslo’?</vt:lpstr>
      <vt:lpstr>An ‘Oslo’ Use Case: &lt;plug&gt;bdUnit&lt;/plug&gt;</vt:lpstr>
      <vt:lpstr>What is Microsoft ‘Oslo’?</vt:lpstr>
      <vt:lpstr>bdUnit IDE Demo</vt:lpstr>
      <vt:lpstr>The Parser: MGrammar</vt:lpstr>
      <vt:lpstr>MGrammar and Intellipad</vt:lpstr>
      <vt:lpstr>Intellipad Demo</vt:lpstr>
      <vt:lpstr>MGrammar and Intellipad</vt:lpstr>
      <vt:lpstr>Low Level Projection</vt:lpstr>
      <vt:lpstr>MGrammar and Intellipad</vt:lpstr>
      <vt:lpstr>Projection at a Higher Level</vt:lpstr>
      <vt:lpstr>MGrammar and Intellipad</vt:lpstr>
      <vt:lpstr>Pipeline Extensibility</vt:lpstr>
      <vt:lpstr>‘Oslo’ DSL Pipeline</vt:lpstr>
      <vt:lpstr>bdUnit Project:  http://assembla.com/spaces/bdunit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Evening of DSLs: OSLO</dc:title>
  <dc:creator>Windows User</dc:creator>
  <cp:lastModifiedBy>Windows User</cp:lastModifiedBy>
  <cp:revision>58</cp:revision>
  <dcterms:created xsi:type="dcterms:W3CDTF">2009-08-05T09:44:04Z</dcterms:created>
  <dcterms:modified xsi:type="dcterms:W3CDTF">2009-08-05T21:57:30Z</dcterms:modified>
</cp:coreProperties>
</file>