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8" r:id="rId4"/>
    <p:sldId id="269" r:id="rId5"/>
    <p:sldId id="270" r:id="rId6"/>
    <p:sldId id="272" r:id="rId7"/>
    <p:sldId id="274" r:id="rId8"/>
    <p:sldId id="266" r:id="rId9"/>
  </p:sldIdLst>
  <p:sldSz cx="9144000" cy="6858000" type="letter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46-3BC2-4599-A0D6-852424875C7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56B7-EBE1-46F4-89A5-4C4F63254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7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46-3BC2-4599-A0D6-852424875C7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56B7-EBE1-46F4-89A5-4C4F63254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0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46-3BC2-4599-A0D6-852424875C7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56B7-EBE1-46F4-89A5-4C4F63254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8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46-3BC2-4599-A0D6-852424875C7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56B7-EBE1-46F4-89A5-4C4F63254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46-3BC2-4599-A0D6-852424875C7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56B7-EBE1-46F4-89A5-4C4F63254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5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46-3BC2-4599-A0D6-852424875C7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56B7-EBE1-46F4-89A5-4C4F63254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1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46-3BC2-4599-A0D6-852424875C7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56B7-EBE1-46F4-89A5-4C4F63254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3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46-3BC2-4599-A0D6-852424875C7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56B7-EBE1-46F4-89A5-4C4F63254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46-3BC2-4599-A0D6-852424875C7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56B7-EBE1-46F4-89A5-4C4F63254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1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46-3BC2-4599-A0D6-852424875C7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56B7-EBE1-46F4-89A5-4C4F63254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3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46-3BC2-4599-A0D6-852424875C7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56B7-EBE1-46F4-89A5-4C4F63254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9A946-3BC2-4599-A0D6-852424875C7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A56B7-EBE1-46F4-89A5-4C4F6325475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731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2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hyperlink" Target="http://www.cdc.gov/injury/wisqars/fatal.html" TargetMode="External"/><Relationship Id="rId5" Type="http://schemas.openxmlformats.org/officeDocument/2006/relationships/hyperlink" Target="http://www.samhsa.gov/data/NSDUH/2k10NSDUH/2k10Results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3178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354" y="5662132"/>
            <a:ext cx="1067400" cy="83725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69160" y="365126"/>
            <a:ext cx="654619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Opioid Sales Increased 400% in a Decade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69160" y="1654671"/>
            <a:ext cx="654619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2011, the Average US Pharmacy filled 73,000  Oxycodone Prescriptions</a:t>
            </a:r>
            <a:r>
              <a:rPr lang="en-US" baseline="30000" dirty="0" smtClean="0"/>
              <a:t>1</a:t>
            </a:r>
          </a:p>
          <a:p>
            <a:endParaRPr lang="en-US" dirty="0" smtClean="0"/>
          </a:p>
          <a:p>
            <a:r>
              <a:rPr lang="en-US" dirty="0" smtClean="0"/>
              <a:t>In 2012, 259 Million Opioid Prescriptions were Filled representing sales of more than $10B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Enough for Every Adult American to have a Bottle</a:t>
            </a:r>
          </a:p>
          <a:p>
            <a:pPr lvl="1"/>
            <a:endParaRPr lang="en-US" dirty="0"/>
          </a:p>
          <a:p>
            <a:r>
              <a:rPr lang="en-US" dirty="0" smtClean="0"/>
              <a:t>Every Year Over 9 Billion Hydrocodone Pills Prescribed in the US. 99% of these pills are consumed in the US.</a:t>
            </a:r>
          </a:p>
          <a:p>
            <a:pPr lvl="1"/>
            <a:r>
              <a:rPr lang="en-US" dirty="0" smtClean="0"/>
              <a:t>Every 16 Months enough pills go Unused to Encircle the Earth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95424" y="6288663"/>
            <a:ext cx="6406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Vast Pools of Unused Prescribed Opioids are a Liability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9444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3178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354" y="5662132"/>
            <a:ext cx="1067400" cy="83725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69160" y="365126"/>
            <a:ext cx="654619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Meanwhile, Opioid Abuse Grew 300% 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69160" y="1825625"/>
            <a:ext cx="654619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329,000 New Patients are Diagnosed with Opioid Addiction Each Year</a:t>
            </a:r>
            <a:r>
              <a:rPr lang="en-US" baseline="30000" dirty="0" smtClean="0"/>
              <a:t>3</a:t>
            </a:r>
          </a:p>
          <a:p>
            <a:endParaRPr lang="en-US" baseline="30000" dirty="0"/>
          </a:p>
          <a:p>
            <a:r>
              <a:rPr lang="en-US" dirty="0" smtClean="0"/>
              <a:t>2.1 Million Americans are Addicted to Opioids</a:t>
            </a:r>
            <a:r>
              <a:rPr lang="en-US" baseline="30000" dirty="0" smtClean="0"/>
              <a:t>4</a:t>
            </a:r>
          </a:p>
          <a:p>
            <a:endParaRPr lang="en-US" baseline="30000" dirty="0"/>
          </a:p>
          <a:p>
            <a:r>
              <a:rPr lang="en-US" dirty="0" smtClean="0"/>
              <a:t>Every Month, 7 Million Americans Take Prescription Pain Medication for Non-Medical Use</a:t>
            </a:r>
            <a:r>
              <a:rPr lang="en-US" baseline="30000" dirty="0" smtClean="0"/>
              <a:t>5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70% of Opioid Abusers Obtained the Drugs from Friends or Family</a:t>
            </a:r>
            <a:r>
              <a:rPr lang="en-US" baseline="30000" dirty="0"/>
              <a:t>6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54471" y="6288663"/>
            <a:ext cx="5898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 Unused Prescription Opioids </a:t>
            </a:r>
            <a:r>
              <a:rPr lang="en-US" sz="2000" b="1" i="1" dirty="0"/>
              <a:t>Fuel Recreational Use</a:t>
            </a:r>
          </a:p>
        </p:txBody>
      </p:sp>
    </p:spTree>
    <p:extLst>
      <p:ext uri="{BB962C8B-B14F-4D97-AF65-F5344CB8AC3E}">
        <p14:creationId xmlns:p14="http://schemas.microsoft.com/office/powerpoint/2010/main" val="300973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3178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354" y="5662132"/>
            <a:ext cx="1067400" cy="83725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69160" y="365126"/>
            <a:ext cx="654619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Significant Societal Cost of Opioid Abuse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69160" y="1825625"/>
            <a:ext cx="654619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Since 2011, Drug </a:t>
            </a:r>
            <a:r>
              <a:rPr lang="en-US" dirty="0"/>
              <a:t>O</a:t>
            </a:r>
            <a:r>
              <a:rPr lang="en-US" dirty="0" smtClean="0"/>
              <a:t>verdose is </a:t>
            </a:r>
            <a:r>
              <a:rPr lang="en-US" dirty="0"/>
              <a:t>the </a:t>
            </a:r>
            <a:r>
              <a:rPr lang="en-US" dirty="0" smtClean="0"/>
              <a:t>Leading </a:t>
            </a:r>
            <a:r>
              <a:rPr lang="en-US" dirty="0"/>
              <a:t>C</a:t>
            </a:r>
            <a:r>
              <a:rPr lang="en-US" dirty="0" smtClean="0"/>
              <a:t>ause of Death</a:t>
            </a:r>
            <a:r>
              <a:rPr lang="en-US" baseline="30000" dirty="0"/>
              <a:t>7</a:t>
            </a:r>
            <a:endParaRPr lang="en-US" dirty="0" smtClean="0"/>
          </a:p>
          <a:p>
            <a:pPr lvl="1"/>
            <a:r>
              <a:rPr lang="en-US" dirty="0" smtClean="0"/>
              <a:t>greater </a:t>
            </a:r>
            <a:r>
              <a:rPr lang="en-US" dirty="0"/>
              <a:t>than car accidents and homicide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Every 15 Minutes, one American Dies of an Overdose</a:t>
            </a:r>
            <a:r>
              <a:rPr lang="en-US" baseline="30000" dirty="0"/>
              <a:t>8</a:t>
            </a:r>
            <a:endParaRPr lang="en-US" dirty="0"/>
          </a:p>
          <a:p>
            <a:endParaRPr lang="en-US" baseline="30000" dirty="0"/>
          </a:p>
          <a:p>
            <a:r>
              <a:rPr lang="en-US" dirty="0" smtClean="0"/>
              <a:t>Overdose Rates in the US have More Than Tripled Since 1990</a:t>
            </a:r>
            <a:r>
              <a:rPr lang="en-US" baseline="30000" dirty="0" smtClean="0"/>
              <a:t>9</a:t>
            </a:r>
          </a:p>
          <a:p>
            <a:endParaRPr lang="en-US" baseline="30000" dirty="0"/>
          </a:p>
          <a:p>
            <a:r>
              <a:rPr lang="en-US" dirty="0" smtClean="0"/>
              <a:t>In 2007, Opioid Abuse Cost the US Economy $55.7 Billion</a:t>
            </a:r>
            <a:r>
              <a:rPr lang="en-US" baseline="30000" dirty="0" smtClean="0"/>
              <a:t>10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7853" y="6288663"/>
            <a:ext cx="6315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No Good Solution Exists to Prevent Opioid Diversion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60870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3178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354" y="5662132"/>
            <a:ext cx="1067400" cy="83725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69160" y="365126"/>
            <a:ext cx="654619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Take Back Programs are Unproven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78319" y="1642460"/>
            <a:ext cx="6546190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True Costs and Effectiveness are Unknown</a:t>
            </a:r>
          </a:p>
          <a:p>
            <a:r>
              <a:rPr lang="en-US" dirty="0" smtClean="0"/>
              <a:t>According to a Recent Study by </a:t>
            </a:r>
            <a:r>
              <a:rPr lang="en-US" dirty="0" err="1" smtClean="0"/>
              <a:t>Carnevale</a:t>
            </a:r>
            <a:r>
              <a:rPr lang="en-US" dirty="0" smtClean="0"/>
              <a:t> Associates</a:t>
            </a:r>
            <a:r>
              <a:rPr lang="en-US" baseline="30000" dirty="0" smtClean="0"/>
              <a:t>11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b="1" dirty="0"/>
              <a:t>Assessing </a:t>
            </a:r>
            <a:r>
              <a:rPr lang="en-US" b="1" dirty="0" err="1"/>
              <a:t>Takebacks</a:t>
            </a:r>
            <a:r>
              <a:rPr lang="en-US" b="1" dirty="0"/>
              <a:t>: Little is Known</a:t>
            </a:r>
          </a:p>
          <a:p>
            <a:pPr marL="457200" lvl="1" indent="0">
              <a:buNone/>
            </a:pPr>
            <a:r>
              <a:rPr lang="en-US" sz="1800" i="1" dirty="0">
                <a:latin typeface="Arial Narrow"/>
                <a:cs typeface="Arial Narrow"/>
              </a:rPr>
              <a:t>Despite their proliferation, little data is available on the impact and effectiveness of </a:t>
            </a:r>
            <a:r>
              <a:rPr lang="en-US" sz="1800" i="1" dirty="0" err="1">
                <a:latin typeface="Arial Narrow"/>
                <a:cs typeface="Arial Narrow"/>
              </a:rPr>
              <a:t>takeback</a:t>
            </a:r>
            <a:r>
              <a:rPr lang="en-US" sz="1800" i="1" dirty="0">
                <a:latin typeface="Arial Narrow"/>
                <a:cs typeface="Arial Narrow"/>
              </a:rPr>
              <a:t> programs.  In fact, no research has been conducted to investigate </a:t>
            </a:r>
            <a:r>
              <a:rPr lang="en-US" sz="1800" i="1" dirty="0" err="1">
                <a:latin typeface="Arial Narrow"/>
                <a:cs typeface="Arial Narrow"/>
              </a:rPr>
              <a:t>takebacks</a:t>
            </a:r>
            <a:r>
              <a:rPr lang="en-US" sz="1800" i="1" dirty="0">
                <a:latin typeface="Arial Narrow"/>
                <a:cs typeface="Arial Narrow"/>
              </a:rPr>
              <a:t>’ effect on prescription drug abuse</a:t>
            </a:r>
            <a:r>
              <a:rPr lang="en-US" sz="1800" i="1" dirty="0" smtClean="0">
                <a:latin typeface="Arial Narrow"/>
                <a:cs typeface="Arial Narrow"/>
              </a:rPr>
              <a:t>.</a:t>
            </a:r>
          </a:p>
          <a:p>
            <a:pPr marL="457200" lvl="1" indent="0">
              <a:buNone/>
            </a:pPr>
            <a:endParaRPr lang="en-US" sz="1800" i="1" dirty="0" smtClean="0">
              <a:latin typeface="Arial Narrow"/>
              <a:cs typeface="Arial Narrow"/>
            </a:endParaRPr>
          </a:p>
          <a:p>
            <a:pPr marL="457200" lvl="1" indent="0">
              <a:buNone/>
            </a:pPr>
            <a:r>
              <a:rPr lang="en-US" sz="1800" i="1" dirty="0" smtClean="0">
                <a:latin typeface="Arial Narrow"/>
                <a:cs typeface="Arial Narrow"/>
              </a:rPr>
              <a:t>…</a:t>
            </a:r>
            <a:r>
              <a:rPr lang="en-US" sz="1800" i="1" dirty="0">
                <a:latin typeface="Arial Narrow"/>
                <a:cs typeface="Arial Narrow"/>
              </a:rPr>
              <a:t> In addition, we found no evidence that </a:t>
            </a:r>
            <a:r>
              <a:rPr lang="en-US" sz="1800" i="1" dirty="0" err="1">
                <a:latin typeface="Arial Narrow"/>
                <a:cs typeface="Arial Narrow"/>
              </a:rPr>
              <a:t>takeback</a:t>
            </a:r>
            <a:r>
              <a:rPr lang="en-US" sz="1800" i="1" dirty="0">
                <a:latin typeface="Arial Narrow"/>
                <a:cs typeface="Arial Narrow"/>
              </a:rPr>
              <a:t> programs affect prescription drug abuse.  We conclude that additional research is needed before incorporating </a:t>
            </a:r>
            <a:r>
              <a:rPr lang="en-US" sz="1800" i="1" dirty="0" err="1">
                <a:latin typeface="Arial Narrow"/>
                <a:cs typeface="Arial Narrow"/>
              </a:rPr>
              <a:t>takebacks</a:t>
            </a:r>
            <a:r>
              <a:rPr lang="en-US" sz="1800" i="1" dirty="0">
                <a:latin typeface="Arial Narrow"/>
                <a:cs typeface="Arial Narrow"/>
              </a:rPr>
              <a:t> into any substance abuse prevention plan</a:t>
            </a:r>
            <a:r>
              <a:rPr lang="en-US" sz="1600" i="1" dirty="0">
                <a:latin typeface="Arial Narrow"/>
                <a:cs typeface="Arial Narrow"/>
              </a:rPr>
              <a:t>.</a:t>
            </a:r>
            <a:endParaRPr lang="en-US" sz="1600" i="1" dirty="0" smtClean="0">
              <a:latin typeface="Arial Narrow"/>
              <a:cs typeface="Arial Narrow"/>
            </a:endParaRP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08828" y="6324562"/>
            <a:ext cx="6937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What if Patients had a Convenient Disposal System at Home?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71730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3178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354" y="5662132"/>
            <a:ext cx="1067400" cy="837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0003" y="764049"/>
            <a:ext cx="3397946" cy="589706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79817" y="329698"/>
            <a:ext cx="4451218" cy="5550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Introducing Deterra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5988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591" y="1450155"/>
            <a:ext cx="5654993" cy="40408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79816" y="329698"/>
            <a:ext cx="5568599" cy="5550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Patented</a:t>
            </a:r>
            <a:r>
              <a:rPr lang="en-US" sz="4000" dirty="0"/>
              <a:t> </a:t>
            </a:r>
            <a:r>
              <a:rPr lang="en-US" sz="4000" dirty="0" smtClean="0"/>
              <a:t>Mat</a:t>
            </a:r>
            <a:r>
              <a:rPr lang="en-US" sz="4000" baseline="-25000" dirty="0" smtClean="0"/>
              <a:t>12</a:t>
            </a:r>
            <a:r>
              <a:rPr lang="en-US" sz="4000" dirty="0" smtClean="0"/>
              <a:t> Technology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4965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25" y="1257733"/>
            <a:ext cx="2044123" cy="53897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56451" y="1897389"/>
            <a:ext cx="36635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Convenient, Easy to Use Solution Fosters Consumer Compliance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Cost Effective Package Ensures Economic Feasibility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Patented Deactivation Technology Enables Environmentally Safe Disposal</a:t>
            </a:r>
          </a:p>
          <a:p>
            <a:endParaRPr lang="en-US" sz="2400" b="1" dirty="0">
              <a:latin typeface="+mj-lt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033273" y="181961"/>
            <a:ext cx="5724302" cy="917028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Easy to Use, Cost Effective, Safe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1104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3178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354" y="5662132"/>
            <a:ext cx="1067400" cy="83725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69160" y="365126"/>
            <a:ext cx="654619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Sources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69160" y="1733962"/>
            <a:ext cx="6814210" cy="4444801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 smtClean="0"/>
              <a:t>1. 2013 </a:t>
            </a:r>
            <a:r>
              <a:rPr lang="en-US" sz="2000" dirty="0"/>
              <a:t>pain medicine news http://</a:t>
            </a:r>
            <a:r>
              <a:rPr lang="en-US" sz="2000" dirty="0" err="1"/>
              <a:t>www.painmedicinenews.com</a:t>
            </a:r>
            <a:r>
              <a:rPr lang="en-US" sz="2000" dirty="0"/>
              <a:t>/</a:t>
            </a:r>
            <a:r>
              <a:rPr lang="en-US" sz="2000" dirty="0" err="1"/>
              <a:t>ViewArticle.aspx?d</a:t>
            </a:r>
            <a:r>
              <a:rPr lang="en-US" sz="2000" dirty="0"/>
              <a:t>=Policy%2B%26%2BManagement&amp;d_id=83&amp;i=March+2013&amp;i_id=935&amp;a_id=22628</a:t>
            </a:r>
            <a:endParaRPr lang="en-US" sz="2000" dirty="0" smtClean="0"/>
          </a:p>
          <a:p>
            <a:r>
              <a:rPr lang="en-US" sz="2000" dirty="0" smtClean="0"/>
              <a:t>2. </a:t>
            </a:r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://www.cdc.gov/injury/wisqars/</a:t>
            </a:r>
            <a:r>
              <a:rPr lang="en-US" sz="2000" dirty="0" smtClean="0">
                <a:hlinkClick r:id="rId4"/>
              </a:rPr>
              <a:t>fatal.html</a:t>
            </a:r>
            <a:r>
              <a:rPr lang="en-US" sz="2000" dirty="0" smtClean="0"/>
              <a:t> (2014)</a:t>
            </a:r>
          </a:p>
          <a:p>
            <a:r>
              <a:rPr lang="en-US" sz="2000" dirty="0" smtClean="0"/>
              <a:t>3. 2002-2012 Treatment Episode Data Set (TEDS)</a:t>
            </a:r>
          </a:p>
          <a:p>
            <a:r>
              <a:rPr lang="en-US" sz="2000" dirty="0" smtClean="0"/>
              <a:t>4.</a:t>
            </a:r>
            <a:r>
              <a:rPr lang="en-US" sz="2000" dirty="0"/>
              <a:t> In 2012, the National Institute on Drug Abuse estimated that 2.1 million Americans live with opioid pain reliever addiction and 467,000 are addicted to heroin. </a:t>
            </a:r>
            <a:endParaRPr lang="en-US" sz="2000" dirty="0" smtClean="0"/>
          </a:p>
          <a:p>
            <a:r>
              <a:rPr lang="en-US" sz="2000" dirty="0" smtClean="0"/>
              <a:t>5. </a:t>
            </a:r>
            <a:r>
              <a:rPr lang="en-US" sz="1800" dirty="0"/>
              <a:t>(SAMHSA) </a:t>
            </a:r>
            <a:r>
              <a:rPr lang="en-US" sz="1800" u="sng" dirty="0">
                <a:hlinkClick r:id="rId5"/>
              </a:rPr>
              <a:t>2010 National Survey on Drug Use and Health (NSDUH)</a:t>
            </a:r>
            <a:endParaRPr lang="en-US" sz="2000" dirty="0" smtClean="0"/>
          </a:p>
          <a:p>
            <a:r>
              <a:rPr lang="en-US" sz="2000" dirty="0"/>
              <a:t>6</a:t>
            </a:r>
            <a:r>
              <a:rPr lang="en-US" sz="2000" dirty="0" smtClean="0"/>
              <a:t>. </a:t>
            </a:r>
            <a:r>
              <a:rPr lang="en-US" sz="2000" dirty="0"/>
              <a:t>SAMHSA, Center for Behavioral Health Statistics and Quality: Results from the 2012 National Survey on Drug Use and Health </a:t>
            </a:r>
            <a:endParaRPr lang="en-US" sz="2000" dirty="0" smtClean="0"/>
          </a:p>
          <a:p>
            <a:r>
              <a:rPr lang="en-US" sz="2000" dirty="0" smtClean="0"/>
              <a:t>8. Cardinal Health, </a:t>
            </a:r>
            <a:r>
              <a:rPr lang="en-US" sz="2000" dirty="0" err="1" smtClean="0"/>
              <a:t>GenerationR</a:t>
            </a:r>
            <a:r>
              <a:rPr lang="en-US" sz="2000" baseline="-25000" dirty="0" err="1" smtClean="0"/>
              <a:t>x</a:t>
            </a:r>
            <a:r>
              <a:rPr lang="en-US" sz="2000" baseline="-25000" dirty="0"/>
              <a:t> , </a:t>
            </a:r>
            <a:r>
              <a:rPr lang="en-US" sz="2600" b="1" i="1" baseline="-25000" dirty="0">
                <a:latin typeface="Arial Narrow"/>
                <a:cs typeface="Arial Narrow"/>
              </a:rPr>
              <a:t>http://</a:t>
            </a:r>
            <a:r>
              <a:rPr lang="en-US" sz="2600" b="1" i="1" baseline="-25000" dirty="0" err="1">
                <a:latin typeface="Arial Narrow"/>
                <a:cs typeface="Arial Narrow"/>
              </a:rPr>
              <a:t>cardinalhealth.mediaroom.com</a:t>
            </a:r>
            <a:r>
              <a:rPr lang="en-US" sz="2600" b="1" i="1" baseline="-25000" dirty="0">
                <a:latin typeface="Arial Narrow"/>
                <a:cs typeface="Arial Narrow"/>
              </a:rPr>
              <a:t>/download/</a:t>
            </a:r>
            <a:r>
              <a:rPr lang="en-US" sz="2600" b="1" i="1" baseline="-25000" dirty="0" err="1">
                <a:latin typeface="Arial Narrow"/>
                <a:cs typeface="Arial Narrow"/>
              </a:rPr>
              <a:t>GenerationRx+infographic</a:t>
            </a:r>
            <a:r>
              <a:rPr lang="en-US" sz="2600" b="1" i="1" baseline="-25000" dirty="0">
                <a:latin typeface="Arial Narrow"/>
                <a:cs typeface="Arial Narrow"/>
              </a:rPr>
              <a:t>+-+</a:t>
            </a:r>
            <a:r>
              <a:rPr lang="en-US" sz="2600" b="1" i="1" baseline="-25000" dirty="0" err="1">
                <a:latin typeface="Arial Narrow"/>
                <a:cs typeface="Arial Narrow"/>
              </a:rPr>
              <a:t>printable.pdf</a:t>
            </a:r>
            <a:endParaRPr lang="en-US" sz="2600" b="1" i="1" dirty="0" smtClean="0">
              <a:latin typeface="Arial Narrow"/>
              <a:cs typeface="Arial Narrow"/>
            </a:endParaRPr>
          </a:p>
          <a:p>
            <a:r>
              <a:rPr lang="en-US" sz="2000" dirty="0"/>
              <a:t>7</a:t>
            </a:r>
            <a:r>
              <a:rPr lang="en-US" sz="2000" dirty="0" smtClean="0"/>
              <a:t>. </a:t>
            </a:r>
            <a:r>
              <a:rPr lang="en-US" sz="2000" dirty="0"/>
              <a:t>According to statistics from the Centers for Disease Control and Prevention’s Wide-ranging </a:t>
            </a:r>
            <a:r>
              <a:rPr lang="en-US" sz="2000" dirty="0" err="1"/>
              <a:t>OnLine</a:t>
            </a:r>
            <a:r>
              <a:rPr lang="en-US" sz="2000" dirty="0"/>
              <a:t> Data for Epidemiologic Research (CDC Wonder), drug overdose was the leading cause of injury death in 2011, killing more than car accidents and homicide. </a:t>
            </a:r>
            <a:endParaRPr lang="en-US" sz="2000" dirty="0" smtClean="0"/>
          </a:p>
          <a:p>
            <a:r>
              <a:rPr lang="en-US" sz="2000" dirty="0" smtClean="0"/>
              <a:t>9. National Vital Statistics System. Drug Overdose death rates by state 2008</a:t>
            </a:r>
          </a:p>
          <a:p>
            <a:r>
              <a:rPr lang="en-US" sz="2000" dirty="0" smtClean="0"/>
              <a:t>10. </a:t>
            </a:r>
            <a:r>
              <a:rPr lang="en-US" sz="2000" dirty="0"/>
              <a:t>Birnbaum HG, White AG, Schiller M, Waldman T, Cleveland JM, and Roland CL. Societal costs of prescription opioid abuse, dependence, and misuse in the United States. </a:t>
            </a:r>
            <a:r>
              <a:rPr lang="en-US" sz="2000" i="1" dirty="0"/>
              <a:t>Pain Medicine</a:t>
            </a:r>
            <a:r>
              <a:rPr lang="en-US" sz="2000" dirty="0"/>
              <a:t> 2011; 12: 657-</a:t>
            </a:r>
            <a:r>
              <a:rPr lang="en-US" sz="2000" dirty="0" smtClean="0"/>
              <a:t>667</a:t>
            </a:r>
          </a:p>
          <a:p>
            <a:r>
              <a:rPr lang="en-US" sz="2000" dirty="0" smtClean="0"/>
              <a:t>11. </a:t>
            </a:r>
            <a:r>
              <a:rPr lang="en-US" sz="1800" u="sng" dirty="0"/>
              <a:t>http://</a:t>
            </a:r>
            <a:r>
              <a:rPr lang="en-US" sz="1800" u="sng" dirty="0" err="1"/>
              <a:t>www.carnevaleassociates.com</a:t>
            </a:r>
            <a:r>
              <a:rPr lang="en-US" sz="1800" u="sng" dirty="0"/>
              <a:t>/</a:t>
            </a:r>
            <a:r>
              <a:rPr lang="en-US" sz="1800" u="sng" dirty="0" err="1"/>
              <a:t>takebacks</a:t>
            </a:r>
            <a:endParaRPr lang="en-US" sz="2000" dirty="0"/>
          </a:p>
          <a:p>
            <a:endParaRPr lang="en-US" sz="20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5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403</Words>
  <Application>Microsoft Macintosh PowerPoint</Application>
  <PresentationFormat>Letter Paper (8.5x11 in)</PresentationFormat>
  <Paragraphs>71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Opioid Sales Increased 400% in a Decade</vt:lpstr>
      <vt:lpstr>Meanwhile, Opioid Abuse Grew 300% </vt:lpstr>
      <vt:lpstr>Significant Societal Cost of Opioid Abuse</vt:lpstr>
      <vt:lpstr>Take Back Programs are Unproven</vt:lpstr>
      <vt:lpstr>Introducing Deterra</vt:lpstr>
      <vt:lpstr>Patented Mat12 Technology</vt:lpstr>
      <vt:lpstr>Easy to Use, Cost Effective, Safe</vt:lpstr>
      <vt:lpstr>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</dc:creator>
  <cp:lastModifiedBy>Kevin Lynch</cp:lastModifiedBy>
  <cp:revision>36</cp:revision>
  <cp:lastPrinted>2015-02-12T20:02:33Z</cp:lastPrinted>
  <dcterms:created xsi:type="dcterms:W3CDTF">2015-01-16T13:59:15Z</dcterms:created>
  <dcterms:modified xsi:type="dcterms:W3CDTF">2015-02-12T20:06:55Z</dcterms:modified>
</cp:coreProperties>
</file>