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47" r:id="rId3"/>
    <p:sldId id="366" r:id="rId4"/>
    <p:sldId id="367" r:id="rId5"/>
    <p:sldId id="368" r:id="rId6"/>
    <p:sldId id="369" r:id="rId7"/>
    <p:sldId id="370" r:id="rId8"/>
    <p:sldId id="373" r:id="rId9"/>
    <p:sldId id="371" r:id="rId10"/>
    <p:sldId id="350" r:id="rId11"/>
    <p:sldId id="372" r:id="rId12"/>
    <p:sldId id="329" r:id="rId13"/>
    <p:sldId id="34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5" autoAdjust="0"/>
  </p:normalViewPr>
  <p:slideViewPr>
    <p:cSldViewPr>
      <p:cViewPr varScale="1">
        <p:scale>
          <a:sx n="97" d="100"/>
          <a:sy n="97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95DA5-8EFA-4A28-A151-F2163D0B3737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448ECAF-5E63-4632-876A-8D6486D0A6A2}">
      <dgm:prSet phldrT="[Text]" custT="1"/>
      <dgm:spPr/>
      <dgm:t>
        <a:bodyPr/>
        <a:lstStyle/>
        <a:p>
          <a:r>
            <a:rPr lang="en-US" sz="2000" dirty="0" smtClean="0"/>
            <a:t>Product Teams</a:t>
          </a:r>
          <a:endParaRPr lang="en-US" sz="2000" dirty="0"/>
        </a:p>
      </dgm:t>
    </dgm:pt>
    <dgm:pt modelId="{AC4D416B-E2EB-4E03-8EE8-85FACF8F927E}" type="parTrans" cxnId="{42DB8EEA-6E2D-4B23-8339-E682A3E014B3}">
      <dgm:prSet/>
      <dgm:spPr/>
      <dgm:t>
        <a:bodyPr/>
        <a:lstStyle/>
        <a:p>
          <a:endParaRPr lang="en-US"/>
        </a:p>
      </dgm:t>
    </dgm:pt>
    <dgm:pt modelId="{EE74177B-B03E-4AB6-BF6D-F3D9EB1BFE47}" type="sibTrans" cxnId="{42DB8EEA-6E2D-4B23-8339-E682A3E014B3}">
      <dgm:prSet/>
      <dgm:spPr/>
      <dgm:t>
        <a:bodyPr/>
        <a:lstStyle/>
        <a:p>
          <a:endParaRPr lang="en-US"/>
        </a:p>
      </dgm:t>
    </dgm:pt>
    <dgm:pt modelId="{BEA916B0-F54E-49DA-A9F7-F27D567C4695}">
      <dgm:prSet phldrT="[Text]" custT="1"/>
      <dgm:spPr/>
      <dgm:t>
        <a:bodyPr/>
        <a:lstStyle/>
        <a:p>
          <a:r>
            <a:rPr lang="en-US" sz="2000" dirty="0" smtClean="0"/>
            <a:t>Sales Teams</a:t>
          </a:r>
          <a:endParaRPr lang="en-US" sz="2000" dirty="0"/>
        </a:p>
      </dgm:t>
    </dgm:pt>
    <dgm:pt modelId="{AB11377C-A680-4574-8E29-325E63D4BCC5}" type="parTrans" cxnId="{0B8BF7EC-B8A9-4BD7-88C6-B1D7A3DCBA8C}">
      <dgm:prSet/>
      <dgm:spPr/>
      <dgm:t>
        <a:bodyPr/>
        <a:lstStyle/>
        <a:p>
          <a:endParaRPr lang="en-US"/>
        </a:p>
      </dgm:t>
    </dgm:pt>
    <dgm:pt modelId="{869F2430-DF8C-46B3-A2CA-19D3C9AEE5F1}" type="sibTrans" cxnId="{0B8BF7EC-B8A9-4BD7-88C6-B1D7A3DCBA8C}">
      <dgm:prSet/>
      <dgm:spPr/>
      <dgm:t>
        <a:bodyPr/>
        <a:lstStyle/>
        <a:p>
          <a:endParaRPr lang="en-US"/>
        </a:p>
      </dgm:t>
    </dgm:pt>
    <dgm:pt modelId="{2E3C678F-FF92-4E63-BB38-92198CD5C25D}">
      <dgm:prSet phldrT="[Text]" custT="1"/>
      <dgm:spPr/>
      <dgm:t>
        <a:bodyPr/>
        <a:lstStyle/>
        <a:p>
          <a:r>
            <a:rPr lang="en-US" sz="2000" dirty="0" smtClean="0"/>
            <a:t>Legal &amp; Compliance</a:t>
          </a:r>
          <a:endParaRPr lang="en-US" sz="2000" dirty="0"/>
        </a:p>
      </dgm:t>
    </dgm:pt>
    <dgm:pt modelId="{9EB1C8C8-28FA-4986-B231-23A4F9055910}" type="parTrans" cxnId="{72A46F1A-B6F5-457D-99A2-177DEE827BBF}">
      <dgm:prSet/>
      <dgm:spPr/>
      <dgm:t>
        <a:bodyPr/>
        <a:lstStyle/>
        <a:p>
          <a:endParaRPr lang="en-US"/>
        </a:p>
      </dgm:t>
    </dgm:pt>
    <dgm:pt modelId="{845BEC85-4E07-40C6-B1D9-60E265D6AC9D}" type="sibTrans" cxnId="{72A46F1A-B6F5-457D-99A2-177DEE827BBF}">
      <dgm:prSet/>
      <dgm:spPr/>
      <dgm:t>
        <a:bodyPr/>
        <a:lstStyle/>
        <a:p>
          <a:endParaRPr lang="en-US"/>
        </a:p>
      </dgm:t>
    </dgm:pt>
    <dgm:pt modelId="{2F10154B-C3FA-44A2-BFCB-957EEA9E0FCA}">
      <dgm:prSet phldrT="[Text]" custT="1"/>
      <dgm:spPr/>
      <dgm:t>
        <a:bodyPr/>
        <a:lstStyle/>
        <a:p>
          <a:r>
            <a:rPr lang="en-US" sz="2000" dirty="0" smtClean="0"/>
            <a:t>Outside Creative</a:t>
          </a:r>
          <a:endParaRPr lang="en-US" sz="2000" dirty="0"/>
        </a:p>
      </dgm:t>
    </dgm:pt>
    <dgm:pt modelId="{2329B86B-8FAE-4B28-BAA7-182D14990DFD}" type="parTrans" cxnId="{7ACF1327-9B0D-4EB8-80B8-808A7C1AA45B}">
      <dgm:prSet/>
      <dgm:spPr/>
      <dgm:t>
        <a:bodyPr/>
        <a:lstStyle/>
        <a:p>
          <a:endParaRPr lang="en-US"/>
        </a:p>
      </dgm:t>
    </dgm:pt>
    <dgm:pt modelId="{D88A7135-5D5B-4555-8B68-82800F1324D1}" type="sibTrans" cxnId="{7ACF1327-9B0D-4EB8-80B8-808A7C1AA45B}">
      <dgm:prSet/>
      <dgm:spPr/>
      <dgm:t>
        <a:bodyPr/>
        <a:lstStyle/>
        <a:p>
          <a:endParaRPr lang="en-US"/>
        </a:p>
      </dgm:t>
    </dgm:pt>
    <dgm:pt modelId="{F090589C-D999-4DC7-955B-2D5852AB4CA5}" type="pres">
      <dgm:prSet presAssocID="{D6E95DA5-8EFA-4A28-A151-F2163D0B37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F750CD-7EE1-43F1-B995-C31DE2D9EC8D}" type="pres">
      <dgm:prSet presAssocID="{C448ECAF-5E63-4632-876A-8D6486D0A6A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9C773-498F-482B-BF68-FCC19665BEC8}" type="pres">
      <dgm:prSet presAssocID="{EE74177B-B03E-4AB6-BF6D-F3D9EB1BFE47}" presName="sibTrans" presStyleCnt="0"/>
      <dgm:spPr/>
    </dgm:pt>
    <dgm:pt modelId="{6C90A1CF-E105-475B-A595-F3FE95766475}" type="pres">
      <dgm:prSet presAssocID="{BEA916B0-F54E-49DA-A9F7-F27D567C46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DC4BD-D124-4D43-A81F-4739F69A9888}" type="pres">
      <dgm:prSet presAssocID="{869F2430-DF8C-46B3-A2CA-19D3C9AEE5F1}" presName="sibTrans" presStyleCnt="0"/>
      <dgm:spPr/>
    </dgm:pt>
    <dgm:pt modelId="{7F7ACBCB-AB55-443B-A936-A2EC82714E8A}" type="pres">
      <dgm:prSet presAssocID="{2E3C678F-FF92-4E63-BB38-92198CD5C2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1A805-DB6D-4C27-9F00-7B7EF80ABA59}" type="pres">
      <dgm:prSet presAssocID="{845BEC85-4E07-40C6-B1D9-60E265D6AC9D}" presName="sibTrans" presStyleCnt="0"/>
      <dgm:spPr/>
    </dgm:pt>
    <dgm:pt modelId="{550E1D7E-A6BF-4B6C-9B33-1D66E6EAA3D4}" type="pres">
      <dgm:prSet presAssocID="{2F10154B-C3FA-44A2-BFCB-957EEA9E0FC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D707D-CF6D-4722-A1E5-31B26C57459A}" type="presOf" srcId="{2E3C678F-FF92-4E63-BB38-92198CD5C25D}" destId="{7F7ACBCB-AB55-443B-A936-A2EC82714E8A}" srcOrd="0" destOrd="0" presId="urn:microsoft.com/office/officeart/2005/8/layout/default#1"/>
    <dgm:cxn modelId="{653B85FA-CB5B-43DF-A481-35446C1939E2}" type="presOf" srcId="{2F10154B-C3FA-44A2-BFCB-957EEA9E0FCA}" destId="{550E1D7E-A6BF-4B6C-9B33-1D66E6EAA3D4}" srcOrd="0" destOrd="0" presId="urn:microsoft.com/office/officeart/2005/8/layout/default#1"/>
    <dgm:cxn modelId="{7ACF1327-9B0D-4EB8-80B8-808A7C1AA45B}" srcId="{D6E95DA5-8EFA-4A28-A151-F2163D0B3737}" destId="{2F10154B-C3FA-44A2-BFCB-957EEA9E0FCA}" srcOrd="3" destOrd="0" parTransId="{2329B86B-8FAE-4B28-BAA7-182D14990DFD}" sibTransId="{D88A7135-5D5B-4555-8B68-82800F1324D1}"/>
    <dgm:cxn modelId="{72A46F1A-B6F5-457D-99A2-177DEE827BBF}" srcId="{D6E95DA5-8EFA-4A28-A151-F2163D0B3737}" destId="{2E3C678F-FF92-4E63-BB38-92198CD5C25D}" srcOrd="2" destOrd="0" parTransId="{9EB1C8C8-28FA-4986-B231-23A4F9055910}" sibTransId="{845BEC85-4E07-40C6-B1D9-60E265D6AC9D}"/>
    <dgm:cxn modelId="{F0D79FB7-531D-48D6-9D2B-6507BA0743E8}" type="presOf" srcId="{D6E95DA5-8EFA-4A28-A151-F2163D0B3737}" destId="{F090589C-D999-4DC7-955B-2D5852AB4CA5}" srcOrd="0" destOrd="0" presId="urn:microsoft.com/office/officeart/2005/8/layout/default#1"/>
    <dgm:cxn modelId="{3DB0D8B7-EB32-41C6-8D5A-42F18768F00F}" type="presOf" srcId="{BEA916B0-F54E-49DA-A9F7-F27D567C4695}" destId="{6C90A1CF-E105-475B-A595-F3FE95766475}" srcOrd="0" destOrd="0" presId="urn:microsoft.com/office/officeart/2005/8/layout/default#1"/>
    <dgm:cxn modelId="{42DB8EEA-6E2D-4B23-8339-E682A3E014B3}" srcId="{D6E95DA5-8EFA-4A28-A151-F2163D0B3737}" destId="{C448ECAF-5E63-4632-876A-8D6486D0A6A2}" srcOrd="0" destOrd="0" parTransId="{AC4D416B-E2EB-4E03-8EE8-85FACF8F927E}" sibTransId="{EE74177B-B03E-4AB6-BF6D-F3D9EB1BFE47}"/>
    <dgm:cxn modelId="{90761B67-EB65-4ABD-B643-9A3892740B36}" type="presOf" srcId="{C448ECAF-5E63-4632-876A-8D6486D0A6A2}" destId="{9AF750CD-7EE1-43F1-B995-C31DE2D9EC8D}" srcOrd="0" destOrd="0" presId="urn:microsoft.com/office/officeart/2005/8/layout/default#1"/>
    <dgm:cxn modelId="{0B8BF7EC-B8A9-4BD7-88C6-B1D7A3DCBA8C}" srcId="{D6E95DA5-8EFA-4A28-A151-F2163D0B3737}" destId="{BEA916B0-F54E-49DA-A9F7-F27D567C4695}" srcOrd="1" destOrd="0" parTransId="{AB11377C-A680-4574-8E29-325E63D4BCC5}" sibTransId="{869F2430-DF8C-46B3-A2CA-19D3C9AEE5F1}"/>
    <dgm:cxn modelId="{BB09D5B1-1100-4093-9908-3D27E96784A3}" type="presParOf" srcId="{F090589C-D999-4DC7-955B-2D5852AB4CA5}" destId="{9AF750CD-7EE1-43F1-B995-C31DE2D9EC8D}" srcOrd="0" destOrd="0" presId="urn:microsoft.com/office/officeart/2005/8/layout/default#1"/>
    <dgm:cxn modelId="{E799C7F0-9D81-4207-8724-56CEAE44AF4C}" type="presParOf" srcId="{F090589C-D999-4DC7-955B-2D5852AB4CA5}" destId="{82F9C773-498F-482B-BF68-FCC19665BEC8}" srcOrd="1" destOrd="0" presId="urn:microsoft.com/office/officeart/2005/8/layout/default#1"/>
    <dgm:cxn modelId="{F90438CD-B697-49D0-8655-E9411AD6215A}" type="presParOf" srcId="{F090589C-D999-4DC7-955B-2D5852AB4CA5}" destId="{6C90A1CF-E105-475B-A595-F3FE95766475}" srcOrd="2" destOrd="0" presId="urn:microsoft.com/office/officeart/2005/8/layout/default#1"/>
    <dgm:cxn modelId="{D69A9624-F7DC-4A78-89D2-BE116891AE61}" type="presParOf" srcId="{F090589C-D999-4DC7-955B-2D5852AB4CA5}" destId="{DB9DC4BD-D124-4D43-A81F-4739F69A9888}" srcOrd="3" destOrd="0" presId="urn:microsoft.com/office/officeart/2005/8/layout/default#1"/>
    <dgm:cxn modelId="{E27FCC64-FFF6-428E-964B-8D1DF352D95E}" type="presParOf" srcId="{F090589C-D999-4DC7-955B-2D5852AB4CA5}" destId="{7F7ACBCB-AB55-443B-A936-A2EC82714E8A}" srcOrd="4" destOrd="0" presId="urn:microsoft.com/office/officeart/2005/8/layout/default#1"/>
    <dgm:cxn modelId="{6322C8FF-817D-4D06-924B-56F78E53742A}" type="presParOf" srcId="{F090589C-D999-4DC7-955B-2D5852AB4CA5}" destId="{4B21A805-DB6D-4C27-9F00-7B7EF80ABA59}" srcOrd="5" destOrd="0" presId="urn:microsoft.com/office/officeart/2005/8/layout/default#1"/>
    <dgm:cxn modelId="{6253A0D4-B826-45DD-8E81-3D632A619FF6}" type="presParOf" srcId="{F090589C-D999-4DC7-955B-2D5852AB4CA5}" destId="{550E1D7E-A6BF-4B6C-9B33-1D66E6EAA3D4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750CD-7EE1-43F1-B995-C31DE2D9EC8D}">
      <dsp:nvSpPr>
        <dsp:cNvPr id="0" name=""/>
        <dsp:cNvSpPr/>
      </dsp:nvSpPr>
      <dsp:spPr>
        <a:xfrm>
          <a:off x="246710" y="325"/>
          <a:ext cx="2051037" cy="12306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Teams</a:t>
          </a:r>
          <a:endParaRPr lang="en-US" sz="2000" kern="1200" dirty="0"/>
        </a:p>
      </dsp:txBody>
      <dsp:txXfrm>
        <a:off x="246710" y="325"/>
        <a:ext cx="2051037" cy="1230622"/>
      </dsp:txXfrm>
    </dsp:sp>
    <dsp:sp modelId="{6C90A1CF-E105-475B-A595-F3FE95766475}">
      <dsp:nvSpPr>
        <dsp:cNvPr id="0" name=""/>
        <dsp:cNvSpPr/>
      </dsp:nvSpPr>
      <dsp:spPr>
        <a:xfrm>
          <a:off x="2502851" y="325"/>
          <a:ext cx="2051037" cy="12306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Sales Teams</a:t>
          </a:r>
          <a:endParaRPr lang="en-US" sz="2000" kern="1200" dirty="0"/>
        </a:p>
      </dsp:txBody>
      <dsp:txXfrm>
        <a:off x="2502851" y="325"/>
        <a:ext cx="2051037" cy="1230622"/>
      </dsp:txXfrm>
    </dsp:sp>
    <dsp:sp modelId="{7F7ACBCB-AB55-443B-A936-A2EC82714E8A}">
      <dsp:nvSpPr>
        <dsp:cNvPr id="0" name=""/>
        <dsp:cNvSpPr/>
      </dsp:nvSpPr>
      <dsp:spPr>
        <a:xfrm>
          <a:off x="246710" y="1436051"/>
          <a:ext cx="2051037" cy="12306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Legal &amp; Compliance</a:t>
          </a:r>
          <a:endParaRPr lang="en-US" sz="2000" kern="1200" dirty="0"/>
        </a:p>
      </dsp:txBody>
      <dsp:txXfrm>
        <a:off x="246710" y="1436051"/>
        <a:ext cx="2051037" cy="1230622"/>
      </dsp:txXfrm>
    </dsp:sp>
    <dsp:sp modelId="{550E1D7E-A6BF-4B6C-9B33-1D66E6EAA3D4}">
      <dsp:nvSpPr>
        <dsp:cNvPr id="0" name=""/>
        <dsp:cNvSpPr/>
      </dsp:nvSpPr>
      <dsp:spPr>
        <a:xfrm>
          <a:off x="2502851" y="1436051"/>
          <a:ext cx="2051037" cy="12306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Outside Creative</a:t>
          </a:r>
          <a:endParaRPr lang="en-US" sz="2000" kern="1200" dirty="0"/>
        </a:p>
      </dsp:txBody>
      <dsp:txXfrm>
        <a:off x="2502851" y="1436051"/>
        <a:ext cx="2051037" cy="12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03AE-36DA-4073-B5A0-255E6391F1D2}" type="datetimeFigureOut">
              <a:rPr lang="en-US" smtClean="0"/>
              <a:pPr/>
              <a:t>1/7/15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FD45-6269-4E10-ADB1-6457EDFF65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seconds – elapsed 30 seconds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our work life and personal life we’re constantly a target of marketers</a:t>
            </a:r>
          </a:p>
          <a:p>
            <a:r>
              <a:rPr lang="en-US" baseline="0" dirty="0" smtClean="0"/>
              <a:t>From packaging to social – someone always wants us to notice them</a:t>
            </a:r>
          </a:p>
          <a:p>
            <a:r>
              <a:rPr lang="en-US" baseline="0" dirty="0" smtClean="0"/>
              <a:t>But have you ever thought about the teams who make all this stuff – and coordinating it across all these channels?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seconds – elapsed 45 seconds</a:t>
            </a:r>
          </a:p>
          <a:p>
            <a:endParaRPr lang="en-US" dirty="0" smtClean="0"/>
          </a:p>
          <a:p>
            <a:r>
              <a:rPr lang="en-US" dirty="0" smtClean="0"/>
              <a:t>Take</a:t>
            </a:r>
            <a:r>
              <a:rPr lang="en-US" baseline="0" dirty="0" smtClean="0"/>
              <a:t> Charles </a:t>
            </a:r>
            <a:r>
              <a:rPr lang="en-US" baseline="0" dirty="0" err="1" smtClean="0"/>
              <a:t>Schwabs</a:t>
            </a:r>
            <a:r>
              <a:rPr lang="en-US" baseline="0" dirty="0" smtClean="0"/>
              <a:t> recent Accountability campaign – here’s the print version</a:t>
            </a:r>
          </a:p>
          <a:p>
            <a:r>
              <a:rPr lang="en-US" baseline="0" dirty="0" smtClean="0"/>
              <a:t>They launched this across all of their marketing channels from print &amp; TV to web and social</a:t>
            </a:r>
          </a:p>
          <a:p>
            <a:r>
              <a:rPr lang="en-US" baseline="0" dirty="0" smtClean="0"/>
              <a:t>This takes an incredible amount of tedious work and coordination</a:t>
            </a:r>
          </a:p>
          <a:p>
            <a:r>
              <a:rPr lang="en-US" baseline="0" dirty="0" smtClean="0"/>
              <a:t>Somebody has to write the words, take the pictures, shoot the video, design the website</a:t>
            </a:r>
          </a:p>
          <a:p>
            <a:r>
              <a:rPr lang="en-US" baseline="0" dirty="0" smtClean="0"/>
              <a:t>…and it all has to be coordinated across a schedule</a:t>
            </a:r>
          </a:p>
          <a:p>
            <a:r>
              <a:rPr lang="en-US" baseline="0" dirty="0" smtClean="0"/>
              <a:t>All this work costs companies $118B in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5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seconds – elapsed 1 minute</a:t>
            </a:r>
          </a:p>
          <a:p>
            <a:endParaRPr lang="en-US" dirty="0" smtClean="0"/>
          </a:p>
          <a:p>
            <a:r>
              <a:rPr lang="en-US" dirty="0" smtClean="0"/>
              <a:t>And to make matters worse – everything</a:t>
            </a:r>
            <a:r>
              <a:rPr lang="en-US" baseline="0" dirty="0" smtClean="0"/>
              <a:t> has to be approved by somebody else</a:t>
            </a:r>
          </a:p>
          <a:p>
            <a:r>
              <a:rPr lang="en-US" baseline="0" dirty="0" smtClean="0"/>
              <a:t>Getting approval can actually take a lot of time on a complex file like a video or a website</a:t>
            </a:r>
          </a:p>
          <a:p>
            <a:r>
              <a:rPr lang="en-US" baseline="0" dirty="0" smtClean="0"/>
              <a:t>You’d think there’d be a production system to keep all this on track – but there isn’t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7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seconds – elapsed 1:15</a:t>
            </a:r>
          </a:p>
          <a:p>
            <a:endParaRPr lang="en-US" dirty="0" smtClean="0"/>
          </a:p>
          <a:p>
            <a:r>
              <a:rPr lang="en-US" dirty="0" smtClean="0"/>
              <a:t>The result</a:t>
            </a:r>
            <a:r>
              <a:rPr lang="en-US" baseline="0" dirty="0" smtClean="0"/>
              <a:t> is what we like to call “Content Chaos”</a:t>
            </a:r>
          </a:p>
          <a:p>
            <a:r>
              <a:rPr lang="en-US" baseline="0" dirty="0" smtClean="0"/>
              <a:t>Large files, like video being shared on non-secure sites like </a:t>
            </a:r>
            <a:r>
              <a:rPr lang="en-US" baseline="0" dirty="0" err="1" smtClean="0"/>
              <a:t>Youtube</a:t>
            </a:r>
            <a:endParaRPr lang="en-US" baseline="0" dirty="0" smtClean="0"/>
          </a:p>
          <a:p>
            <a:r>
              <a:rPr lang="en-US" baseline="0" dirty="0" smtClean="0"/>
              <a:t>Website prototypes being served on some crazy local server with an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 nobody can remember</a:t>
            </a:r>
          </a:p>
          <a:p>
            <a:r>
              <a:rPr lang="en-US" baseline="0" dirty="0" smtClean="0"/>
              <a:t>Shared calendars being managed via spreadsheets</a:t>
            </a:r>
            <a:endParaRPr lang="en-US" baseline="0" dirty="0"/>
          </a:p>
          <a:p>
            <a:r>
              <a:rPr lang="en-US" baseline="0" dirty="0" smtClean="0"/>
              <a:t>This is wasting time and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seconds – elapsed 2 min</a:t>
            </a:r>
          </a:p>
          <a:p>
            <a:endParaRPr lang="en-US" dirty="0"/>
          </a:p>
          <a:p>
            <a:r>
              <a:rPr lang="en-US" dirty="0" smtClean="0"/>
              <a:t>We</a:t>
            </a:r>
            <a:r>
              <a:rPr lang="en-US" baseline="0" dirty="0" smtClean="0"/>
              <a:t> built Volerro to solve this “Content Chaos”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integrated calendar allows everyone to coordinate timelines and schedules</a:t>
            </a:r>
          </a:p>
          <a:p>
            <a:r>
              <a:rPr lang="en-US" baseline="0" dirty="0" smtClean="0"/>
              <a:t>Flexible workflows allows team members to establish efficient stages for different types of projects</a:t>
            </a:r>
          </a:p>
          <a:p>
            <a:r>
              <a:rPr lang="en-US" baseline="0" dirty="0" smtClean="0"/>
              <a:t>Preview and Annotation features ensure that everything is in one place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even have a PowerPoint slide library that allows Marketing to Distribute Approved Slides to Sales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Built in Chat and Teleconferencing keep team members in touch to speed communication</a:t>
            </a:r>
          </a:p>
          <a:p>
            <a:r>
              <a:rPr lang="en-US" baseline="0" dirty="0" smtClean="0"/>
              <a:t>Full project management features ensure everything stays on track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 – elapsed 2:30</a:t>
            </a:r>
          </a:p>
          <a:p>
            <a:endParaRPr lang="en-US" dirty="0" smtClean="0"/>
          </a:p>
          <a:p>
            <a:r>
              <a:rPr lang="en-US" dirty="0" smtClean="0"/>
              <a:t>With</a:t>
            </a:r>
            <a:r>
              <a:rPr lang="en-US" baseline="0" dirty="0" smtClean="0"/>
              <a:t> Volerro, All the Needed Groups have access to a “Content Pipeline” from operations to sales</a:t>
            </a:r>
          </a:p>
          <a:p>
            <a:r>
              <a:rPr lang="en-US" baseline="0" dirty="0" smtClean="0"/>
              <a:t>So they can weigh in from creative brief to finished marketing product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Increasing the quality of work</a:t>
            </a:r>
          </a:p>
          <a:p>
            <a:r>
              <a:rPr lang="en-US" baseline="0" dirty="0" smtClean="0"/>
              <a:t>Ensuring Compliance</a:t>
            </a:r>
          </a:p>
          <a:p>
            <a:r>
              <a:rPr lang="en-US" baseline="0" dirty="0" smtClean="0"/>
              <a:t>Reducing time to market </a:t>
            </a:r>
          </a:p>
          <a:p>
            <a:r>
              <a:rPr lang="en-US" baseline="0" dirty="0" smtClean="0"/>
              <a:t>Lowering overall production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 – elapsed 6 min</a:t>
            </a:r>
          </a:p>
          <a:p>
            <a:endParaRPr lang="en-US" dirty="0" smtClean="0"/>
          </a:p>
          <a:p>
            <a:r>
              <a:rPr lang="en-US" dirty="0" smtClean="0"/>
              <a:t>Enterprise</a:t>
            </a:r>
            <a:r>
              <a:rPr lang="en-US" baseline="0" dirty="0" smtClean="0"/>
              <a:t> Marketing Teams are Familiar with two potential solutions, SharePoint and Basecamp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IT department recommends SharePoint because they usually already have it – it’s a $2B market for Microsoft</a:t>
            </a:r>
          </a:p>
          <a:p>
            <a:r>
              <a:rPr lang="en-US" baseline="0" dirty="0" smtClean="0"/>
              <a:t>While IT loves SharePoint because it’s a customizable platform, users hate it because it’s incredibly complicated to use and wont handle highly graphical or video files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 creative firms love Basecamp because it’s incredibly simple to use as a replacement for email.</a:t>
            </a:r>
          </a:p>
          <a:p>
            <a:r>
              <a:rPr lang="en-US" baseline="0" dirty="0" smtClean="0"/>
              <a:t>Basecamp has sold an estimated 7 million copies since they were founded in 1999</a:t>
            </a:r>
          </a:p>
          <a:p>
            <a:r>
              <a:rPr lang="en-US" baseline="0" dirty="0" smtClean="0"/>
              <a:t>But Basecamp is too simple to manage the 1000’s of projects an enterprise Marketing team works on every year.</a:t>
            </a:r>
          </a:p>
          <a:p>
            <a:r>
              <a:rPr lang="en-US" baseline="0" dirty="0" smtClean="0"/>
              <a:t>Basecamp lacks enterprise features like Single Sign On and their security model is wide open - So IT won’t endorse it in many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SharePoint is priced at between $10 and $15/seat, Basecamp is priced at about $2/seat, Volerro is priced at $7.99 per seat.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Neither of these Competitors Connect Marketing Teams with Their Sales Teams – A Key Pain Point for Our Customers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E556AD9C-8515-479A-B9C6-8BC6507C9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2012 Volerro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4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0600" cy="976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30568"/>
            <a:ext cx="1371600" cy="6274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lynch@volerro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28003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49395" y="5814536"/>
            <a:ext cx="2061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</a:rPr>
              <a:t>Kevin Lynch, CEO</a:t>
            </a:r>
          </a:p>
          <a:p>
            <a:r>
              <a:rPr lang="en-US" sz="1200" dirty="0" smtClean="0">
                <a:latin typeface="Helvetica Neue Light"/>
                <a:hlinkClick r:id="rId3"/>
              </a:rPr>
              <a:t>klynch@volerro.com</a:t>
            </a:r>
            <a:endParaRPr lang="en-US" sz="1200" dirty="0" smtClean="0">
              <a:latin typeface="Helvetica Neue Light"/>
            </a:endParaRPr>
          </a:p>
          <a:p>
            <a:r>
              <a:rPr lang="en-US" sz="1200" dirty="0" smtClean="0">
                <a:latin typeface="Helvetica Neue Light"/>
              </a:rPr>
              <a:t>612-834-1818</a:t>
            </a:r>
            <a:endParaRPr lang="en-US" sz="1200" dirty="0">
              <a:latin typeface="Helvetica Neue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178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40" y="2540000"/>
            <a:ext cx="2984938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5804848"/>
            <a:ext cx="19415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</a:rPr>
              <a:t>Rick Kelley, SVP</a:t>
            </a:r>
          </a:p>
          <a:p>
            <a:r>
              <a:rPr lang="en-US" sz="1200" dirty="0" smtClean="0">
                <a:latin typeface="Helvetica Neue Light"/>
                <a:hlinkClick r:id="rId3"/>
              </a:rPr>
              <a:t>rkelley@volerro.com</a:t>
            </a:r>
            <a:endParaRPr lang="en-US" sz="1200" dirty="0" smtClean="0">
              <a:latin typeface="Helvetica Neue Light"/>
            </a:endParaRPr>
          </a:p>
          <a:p>
            <a:r>
              <a:rPr lang="en-US" sz="1200" dirty="0" smtClean="0">
                <a:latin typeface="Helvetica Neue Light"/>
              </a:rPr>
              <a:t>612-860-8477</a:t>
            </a:r>
            <a:endParaRPr lang="en-US" sz="1200" dirty="0"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087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Enablement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Volerro is designed to support the Sales Teams with better sales engagement to assist in improved sales productivity.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Build Presentations on the Fly with Approved Content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PowerPoint, Videos, PDF’s, Any Document Type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Create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Deal and Opportunity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Rooms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Client Engagement Tracking and Content Sharing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Sales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Engagement Platform: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Presentation Follow Along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Content Feedback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Teleconferencing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Screen Sharing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Team Chat and Messaging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 from Any Device Any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Time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Salesforce Automation Integration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537374" cy="14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69612"/>
            <a:ext cx="2519270" cy="14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81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120" y="460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1026" name="AutoShape 2" descr="data:image/jpeg;base64,/9j/4AAQSkZJRgABAQAAAQABAAD/2wCEAAkGBwgHBhIUBxEVFhUXGR8bGBgYGRkeIBweHCEbJxwiHx4fJiggHh0mHB8XJzUiJSs3Mi4uHSI0ODMsNygtLisBCgoKDg0OGxAQGzQmICYsNDI4NTI2LDQ0NSwyLC0sNSw0NDQsLC0sNCwsNDQvLCw0LSwsNCw0LCwsLCwsLCwsLP/AABEIAH4BjwMBEQACEQEDEQH/xAAbAAEAAwEBAQEAAAAAAAAAAAAABQYHBAMCAf/EAEkQAAECBAMEBgcCCggHAAAAAAEAAgMEBREGEiEHMUFREyI2YXGBMnJzkaGxslLBFBUkNDdCYoOS8RYjM1OCs9HwFyYnNaLC4f/EABoBAQADAQEBAAAAAAAAAAAAAAADBAUCAQb/xAA3EQACAgECAgcGBQQDAQEAAAAAAQIDBAUREiETMTNBcYGxMjShweHwFCJRYdEjQlKRFYLxJST/2gAMAwEAAhEDEQA/ANxQBAEAQBAEAQBAEAQBAEAQBAEAQBAEAQBAEAQBAEAQBAEAQBAEAQBAEAQBAEAQBAEAQBAEAQBAEAQBAEAQBAEAQBAEAQBAEAQBAEAQBAEAQBAEAQBAEAQBAEAQBAEAQBAEAQBAEAQBAEAQBAEAQBAEAQBAEAQBAEAQBAEAQBAEAQBAEAQBAEAQBAEAQBAEAQBAEAQBAEAQBAEAQBAEAQBAEAQBAEAQBAEAQBAEAQBAEAQBAEAQBAEAQBAEAQBAEAQBAEB+Oc1jbvIA5lARU3iahyd+nmoVxvAcHH3NuVPHFul1RZBLJpj1yR5UbFdJrc+YVNe5xDS4nKQLAgcbG9yOC6txLao8U0c1ZdVsuGD3JtViyEAQBAEAQBAEAQBAEAQBAEAQBAEAQBAEAQBAEAQBAEAQBAEAQBAEAQBAEAQBAEAQBAEAQBAEBDYrrv8AR6k9MIfSdYNy5su++t7HkrGNR00+DfYr5N/Q18e25ns3tOq8U/ksKEwd4c4++4HwWtHS6l7TbMieq2P2UkQk3jLEU2P6yaeB+xlZ8WgFWY4VEeqPzK0s6+X9xDzMzMTbrzT3PPNzi75qxGEY+ytivKyUvae54ro4Lvsj7SxPYO+uGs3VOxXj8maelds/D5o0ydrtJkI+ScmITHfZc4Ajx5eaxYUWzW8Yto2531we0pJHfDeyIwGGQQdQRqCO5RtbcmSp7n0vAEAQBAEAQBAEAQBAEAQBAEAQBAEAQBAEAQBAEAQBAEAQBAEAQBAEAQBAEAQBAEAQBAEAQFO2q9lf3jfvWhpnb+TM/UuwfiY4voT5wIAgCAu+yPtLE9g764azdU7FePyZp6V2z8PmisYg/wC/zXton1uV2jso+C9Clk9tLxfqX3ZJVrwIsvMRBoQ6E0nU3zZw0chYGw+0eaytUp5qxLxNXSrt4uDfgaOsg2AgCA+YsRkKGXRSAALknQADeT3L1Jt7I8bSW7M3qe0KoT090WF4Obk4tLnO7w0eiPHzstevToQjxXSMizUZzlw0R3PB9U2iSwzRYbyOXRQz8GjMu1Vgy5J/F/M5dufHm18F8i6YMq81W6IIk81rX5nNIaCB1TyJJBWbl0xqs4Y9Ro4tsra+KS5lKxHNTLNp0JrIjw3pIHVDjbXJfTctLHhF4bbXPZmbk2SWZFJ8t0aksQ2wgCAIAgCAIAgCAIAgCAqeP8Rz2HZeCZAMJeXA5wTuA3WIV7BxoXtqXcUc7JnRFOPeVqHjPGcWGHQpO7SLgiBGIIO4gg6hXXhYiezn8UU1m5bW6h8GfsHaRV5KYDa1KtHcA+G63Ozr3+C8em1TW9cvRhalbB7Ww+RoNFq8nW5ARZB12nQg72niCOB/nuWVdTKqXDI1aboWx4oneoiUIAgCAzvCBxecVu/G/S9H1ukz3ybjl6O/V9K3o8LrWyvwvQLo9t+79fP6mVi/iunfSb7fDyNEWSaoQBAEB5TUzAlIBfNPaxg3ucQAPM99l1GLk9ordnMpKK3k9keNNqUnVJcvkHh7QS24Btcb9+/xXtlcq3tJbM8rsjYt4vdHWuDsIAgCAIAgCAp21Xsr+8b960NM7fyZn6l2D8THF9CfOGqYbw7RKHh1s1iBrXOc0OJe3MGh1srQ3W7tRwvdYeRk3XW9HV8Dfx8ammrpLV/sjsYVHC1Tw880dsIRWubuhhjrX1toCR4KXFrya7UrN9vHdEOXZjWUt17b+GzM8WuYxd9kfaWJ7B31w1m6p2K8fkzT0rtn4fNFkrGzaTqFSdFgR3w87i5zcodqTc2NxbXndU6tTnCCi1vsXbtMhZPiT23PyqbN6e6nj8UOcyMwaOLicxH2uRvxba3IpXqU+L+pzTPbNNr4f6fJo6cA4jmagIktV7iYg7yd7gDY3/aabAnjcHmuM7GjDayv2Wd4WTKe9dntIuKzy+EBWdo8WJCwfH6LS+UHwLmg+/d5q5p6TyI7/fIp57ax5bffMi9kcCXbQoj2AZzEIceNgG2HhqT5lT6pKXSpPq2INLjHom117l6WYaZ+Na1pOUb9SgMpxN+lSD7WB82LdxvcpeEvmYWV77HxiaBWMTUejPy1CMGu+yAXO8w0EjzWTVi2284I1rcmqrlNnjS8X0KqTAZKRxnO5rg5t/DMACe4LqzDurW8o8jmvMpse0ZcydVYsnFUqtT6Wy9QjMZfcHEXPgN58lJXTOz2FuR2Wwr9p7EJ/wAQMNZ7dOfHo4lvpurP/HZH+PxRW/5DH/y+DLBIzsrUJcPkXte08Wm/8j3KrOEoPaS2ZbhOM1vF7o+ajUJSmS+efeGNva55ncldcrHtFbs8nZGC3k9keBrlLbSxMOjNEE3s87iQSLDiTcHQcl10FnHwbcznpq+Dj35HlRsR0muRHNpkXOWi5GV7dD6wC6uxrKknNbf6Oasmu3fge571Ws06jwgalFay+4HefBo1PkFzVTZa9oLc6suhWt5vYiIGPcNxothHt3uY8D32sPNTvT8hLfh9CBZ+O3txepY4MWHHhB0Fwc0i4IIII5gjeFUaaezLaaa3Rn22L8zlvWd8gtXSfal4GVq3sR8S4YW7MynsIf0NWfk9tPxfqaGP2UfBeh7VqlStZp74U40EEaHi08HDkQvKbZVTUont1UbYOMjNtkc1FhVuNCd6LoeYj9pjgPk53wWxqkU64z/f1MjSpNWSh+xp87OyshAL52I1jRxcQB/PuWJCEpvaK3ZtTnGC3k9kV9+0DDTX26cnvEOJb5K2tPyP8fiio9Qx/wDL1Jik1umVhhNNjNfbeBoR4tNiPcq9tFlXtrYsVX12r8j3JBREpHSVdpc9OuhSkZrojb3aL3GU2PuKlnRZCPFJciKN1cpcMXzPapVKSpUAPqEQMaTlBPPU29wK8rqnY9oLc6sshWt5PY831qmspojvjMEI7nk2B37uJOh0Xqpsc+BLmeO6Chxt8iHZj/DT4tunI7zDiAfLTzVh6fkJb8PxRWWoY7e3F6ljgRoUxBDpdwc1wuHNIII7iFTlFxezLiaa3RStoNfpMxh2YgQIzTFzNGTW92xG5h5WPuWjg49kbYza5fQzs++t0ygnz+pybPMQ0imYdDJ+O1js7jY33G1uCkz8e2y3eMd1sR4GRVClKUtmXyRnJaoSrYkk4OY69nDjYkH4grLnCUJcMlszUhOM1xRe6OhcnQQBAEAQBAU7ar2V/eN+9aGmdv5Mz9S7B+Jji+hPnDaJKHJY0wUyGX2OVocRvY9luHLu4g8F85Nzxchy2+qZ9LFQysdLf/0y/EeHJ/D0zlnBdp9F7fRd/oe4/HetvHyYXreP+jDycWdD/N1fqQ6sFYu+yPtLE9g764azdU7FePyZp6V2z8PmjXVgH0AQGCYnqj5/EceLC6l3Foy3GjdAT3kAXX1ONUoUxi+Z8tlXOV0pLkXHZdiKemZx8tOvc9uQuYXEktsQCLnUgg+Vu9Z2pY0IxVkVtzNHTcmc5OuT3NKWObBzVKRgVKQfCmhdrxY/6jvB1Xdc3CSlHrRxZBTi4vqZkzoVe2e1Muh9eE42vY5Hjhf7D/8A7vG/d3pzYbPk/iv5X3yMLhvwZ7rnH4fQv+GsZUyvWaw9HF/u3HU+qdzvn3BZWRhWU83zX6/fUauPm13clyf6ffWWNVC2Y7jyNHl8f5pUXe0wywb+sA3Lpx1svoMJJ4u0urmfP5zayk49fIudGwHTYUDNWgY8d2r3Oc62Y77DS+vE6nu3LOtz7G9q+UV1GjVgVpb2c5PrKxtEwjKUeXZHpQLW5sr2XJAJvZwJ1GotbvFldwMyVrcJlLPw41JWV8i94MqUSq4agRI5u+xa48y0ltz3m1/NZmXWq7pRXUamJa7KYyfWRk/gWUquIo0xU3ktcW5YbdPRY0HMd+8HQW8eCmhnyrqVcF1d/mQTwIWWuyf+vI6o+BcORZctbAy6aOa52Yd9yTfzuuI596e/EdywKHHbhKXgOJMULG8SVe67XF7DyJYCWut4A/xLRzVG7GVq/Z/77jOwXKnJdT6vvmWjap2UPtG/eqOm9v5Mval2D8UVnBVAdieSh/jMuEvL5msY02zvc4ucSeAs5o05DdqruZkfh5Pg9qXp1FLDx/xEFx+zH4vrLe+mUfBcjHmZFhbZli3M4hxv1R1rkXcQPNUFbblSjXJ95odFVixlZFdxT8JYei4xnYk1XnuczNawJGY8h9lgBA09+hWhlZCxYqqpc/v4mfi47ypO23q+/gW+fwFh+alS2FC6N1tHtLrj3mx81nw1C+L3b3L88CiUdttisbOp+apGIosjOG4u4NHAPZcm3c5oJ8hzKu59cbKlfH7X0KeBZKu10SOvbF+Zy3rO+QUek+1LwO9W9iPiWzDEeC3DUpme3+wh8R9hqo5MX00+Xe/Uv47XRR8F6HFifGNNo8m/oIjXxrWaxpBseBdbcBv13qTGw7LZLdbIiycyuqL57v8AQq2yynGTgx52c6sMMLWk8QNXnwGUC/jyV7UrOJxpj17/APhS0yvhUrpdX3uR0hLzu0PEb3TbiyCzWw/UaT1Wt4ZjY3Pce4KWcoYVKUVzf3uQwjLOubk/yovkLA2G4cHL+DA95c+/vvceSy3nXt78XoaiwaEtuEpGMsNRMJzMOZob3NZmtvuWO1trxaRca+BvdaeJlLJTrtXP1MzLxXjNW1Pb5GkYcqra1RYUZosXDrDk4aOHhcHyssfIq6KxwNii1W1qf6meYA/SBM+EX62rWzvdY+XoZWF73Pz9Sf2t9moftm/TEVXS+2fh80WdV7FePyZC4Kw2cSSMOJWyTAhAsgwwSAdSXOJGu8201NuQF7GXk9BJxr9p82yviY3TxUrepckixVrAFGnJFwkIYhRAOo4F1r8AQTYg+9VKdQtjL8z3Rcu0+mcdorZkBsjqUZszGlopNsvSNB/VIIDh53bp3FWtUqWysXgVNKte8q34nbj7CtIlKJMzMBhEUuDr5nWu+I3Npe3EqPBy7ZWRrb5fwiTOxao1SsS5/U48B4So9ZoAiVCGXPzuFw9w0FraAqTNy7areGL5bEeDh1W1cUlzNBpdOlqVINhSQIY29gSTvJJ1Ou8lZNlkrJOUus1q641xUY9R1rg7CAIAgCAICnbVeyv7xv3rQ0zt/JmfqXYPxMcX0J84S8CPWMKz7XQy6E4gEX9F7TqO5zdfLuKryjVkR2fP5fwWou7GnuuXozUsVltV2fuiTjMrjCbEsf1XaG2viR4FYmN/TylGL79vI3Mn+pjNyXdv5mLL6M+ZLvsj7SxPYO+uGs3VOxXj8maelds/D5o11YB9AEBilUoZrOL5mHh0ZgCXG5AAOmex5ZyQF9HVf0VEZW/f2j5y3H6bIlGovWA8HPw+50Wec0xXDKA29mtuCdeJJA8LLMzc1XbRj1GnhYXQbyl1lxWeaAQHxGhQ48ItjNDmkWIIBBHeDvXqbT3R40mtmZrjfAsOSl3TNDu0M6z4dzoBvcw7xbfb3brLYw89zart7+/+THzMBRTsq5bd38E/s4xFGrdMcydN4kIgF32mm+Unv0IPgDxVXPxlVNOPUy1p+S7obS60VXE4B2pwb/3sD5sV7G9yl4S+ZRyvfY+KNYWEbpVdpovg+L6zPrar2ne8Lz9ClqPu8vL1PzZh2Qh+s/6imo9u/L0PNO93Xn6kPVMd1CfqZgYUgiIRfrkZr23kC4Ab+074KxXgQhDjvexBZnznPgoW/wC58imbQ55v9fMNh92Zot5w2n5r3pcGHVHf7/dnnRZ0lzkl9/siCw5LTMntKhsnonSRGvcHPuTc9G7idSrORKMsNyitl9SrjwlDMUZPd/QuW1TsofaN+9Z2m9v5M0dS7B+KOjZq0NwbAtxLyf43D5ALnUH/APol5eiOtP8Ad4+fqce1mI9mGGhm50VoPhZ5+YCk0tJ3eX8EeqNqjl+v8lWw2McCjQ/xF/YdbL+b/aOb0+t6V96vZH4PpH0vtf8Ab5FDH/GdGui9n/r8yT/6m/7/AAVQ/wDz/viJ/wD6P3wnhQcOYnGL4UzVoX613vzQvskbmnw3BdX5OP0Drrfr+p5RjZH4hWWL0/T9jt2xfmct6zvkFFpPtS8CTVvYj4kfS9mf4wpkGL+F5ekY19uivbMAbXzi9r71NZqfBNx4ep7df0Ia9L44KXH1r9PqTtL2aUmViB0698a36ps1vmBr8VVs1O2S2iti1VplUXvLmTOMwJfB8yJcAAQ8oAFgBoLAcBZV8T82RFv9Szlflolt+hA7IGNFDjEbzGsfANZb5lWtVf8AUiv2+bKmlL+k/EviyzUK1tHa12DZjNwyW8c7Fc0/3iPn6Mp6h7vLy9UR+yZzzhh2bcIzreGVn3kqXVEumXh/JFpbfQ8/1/gr+AP0gTPhF+tqt53usfL0KuF73Pz9Sf2t9moftm/TEVXS+2fh80WdV7FePyZK7P2huD5bLyd8XOUGd28vvuLGEtqIlhVQtGU7PtMfzNuUX62rczvdY+XoYmD71Pz9S4bSOxkx/g/zGLP0/wB4j5+jL2oe7y8vVHLsr7KD2jvuUmpdv5I503sF4suCzy+EAQBAEAQBAU7ar2V/eN+9aGmdv5Mz9S7B+Jji+hPnDTqRtIpsOnw2VGBEDmNA6uVwOUWvqQR/vVYtumWOTcJLmblWqV8KU0yGxpjn8eynQyDHMhEguLrZnW1AsLgC9jv1sN3Gxh4HQy45PdlbM1Dpo8EFsilLSMwu+yPtLE9g764azdU7FePyZp6V2z8Pmj7xBj+uQqzFZJuYxkN7mgZQb5SRqTztwsvKNPpdacubaOsjUbY2NR5JM6Ri7EeKZYQKPADXkWixGk2F+ROkMEX4k8lx+Dox3x2Pddy++v73JFmX5C4K47Pvf31FzwhhuBhunZWnNEdYxH8yNwH7I1t4k8VnZWS75793caOLjRohsuvvJ5VSyEBHV6rwKHT+lmgS0OAOXeMxte3GylppdsuGPWRXWqqPFLqPynV6k1KHeSjw3d2YAjxabEeYXtlFlb/NFiu+uxbxkiMxliKm0+ixmmIx0R7HNawEE3cCLkDc0b7nlzU2JjWTsT25J9ZBl5NddbW/PbqIDZBIRYcrHjRBZry1re/LmzHwuQPEFWtVsTlGC7irpVbUZTfeRmJv0qQfawPmxT43uUvCXzIMr32PjE1dYRulW2mdjo3rM+tqu6d7wvP0KWoe7y8vU48CMixNnrhL+kRFDfE5rfFSZrSyt31cjjCTeLy6+ZXdkk/JSs/HZMuDXxA3JfS+XNcA89W6cbdyuapXOUYtdS3KWlWRjKUW+bNJq9XkaPKGJUIgaBuF9XdzRvJWPVTO2XDFGzbbCqPFJmT4Vm4s/tGhxY7S0xHvdY8A5jy0fw21W5kwUMRxXcl6owsabnmKT79/Qu21TsofaN+9Zum9v5M0tS7B+KOrZt2Ml/8AH/mPXOoe8S8vRHen+7x8/VnTjalRKxhuLDgC7xZzBzLTe3iRcea4w7VVcpPqO8up20uK6ypbMsTystKGVqLwwhxMMuNgb723O45rnXfeyvajiylLpYLf9Shp2VFR6Kb2/Q0d0WGyHme4AcyRb3rI2e+xr7rrOCnV2nVOdfDp8QRCwAuLdW67gHbifBS2UWVxUprbcirvhZJxi99im7YvzOW9Z3yC0NJ9qXgZ+rexHxLhhbszKewh/Q1Z+T20/F+poY/ZR8F6EooSY5apJMqNNiwohsIjC2/K4tfyXdc3Caku5nFkOODi+9GXYGrX9FazGlq11GuNiTuY8bj6rgd/qndcrbzaPxFasr5/x9DEwr/w1jqs5fz9TV4UeDGgh0FzXNOocCCPfuWE4tPZo3VJNbozraXiSXnJdspS3dI5zhnLNRoeq0W3uLrbt1rcVr6fjSi+lny++sydRyVJdFDm397FwwhSXUXD8KFF9O2Z/rONyPLd5LPyrultcl1F/Fp6KpRZQ8AfpAmfCL9bVqZ3usfL0MzC97n5+pP7W+zUP2zfpiKrpfbPw+aLOq9ivH5MlsA9kJb1T9TlXzu3kWMLsI+BYFVLRlWz/t/M+EX62rczvdY+XoYmD71Pz9S47RIbomDZgMF9GnyD2E/AFZ+A0siO/wC/oy/npvHlt98yL2TzsCJQHQw4Z2xCS2+tiBY25bx5KbU4NW8Xc0Q6XNOnh70y7Q4jIrbwyCNdQb7tD8brOaa6zRT36j6Xh6EAQBAEAQFO2q9lf3jfvWhpnb+TM/UuwfiY4voT5wIAgCAu+yPtLE9g764azdU7FePyZp6V2z8PmiJxLQqtCr8e8vFIfEe5pa0uBDnEixFxuI03qfHyKnVH8y5JEOTjW9LL8r5s0LZrh+aotOiPnxlfFI6vENbfLfkTd2nhx0WTqGRG2aUepGtp+NKmDcutlxWeaAQBAcdXpkrWJF0KeaSw23EjUbjcd6kqtlVLij1kdtUbI8MuopE3srlXu/JJp7R+2wP+RatKOrSXtR+X8mbLSYf2ya+/I6KbsxpkvEBn4r4tv1QAxp8bXd7iuLNUsktorb4ndel1x5ye5d4EGFLwWtgNDWtFgALAAcgs1tye7NJJJbIr8/g+TnsRNm4kSIHtcxwaMuXqWtwvw5q3DMnCp1JLbn8SrZhwnarW3utvgWRUy2R1fpEGuUt0GYc5rXEEltr6EHjccFLRc6pqaIrqlbBwZ+Yfo8GhUxsGWc5zQSbutfU34AL2+53T42KaVVBQRXsQbO6dVZp0SVe6C92rgAHNJ4nLoQT3Gyt0ajZXHha3RUv06uyXEnszwo2zOmyUcOn4hjW1Dcoa0+IuSfC9ud11bqdk1tFbHNOmVwe8nuS8PCEnDxN+GCJEz5icvVy6tLeV9x5qu8ybp6HZbfXcnWJBXdNvz+0SGIqLAr9O6KZc5rcwddtr6eIKiovdM+NEt9MbocEj7oVKhUSlMgS7nOay9i61+s4nhYbyvLrXbNzfee01KqCgu4kFESlUxDgOlVmYMRhdCiHVxZazjzLTx7xa/G6vUZ9lS4etFG/AqtfF1P8AYgoOymEH/wBdNkjk2EAfeXH5K09We3KPx+hWjpK35z+H1Lhh3DVOw9CcJAHM62Z7jcm27kB5BZ9+TZe/zF+jGrpW0DzxRhqVxJChibe9uQkjJbW9t9weS9xsmVDbius8yMaN6Sk+olKfKMkJCFChkkQ2NYCd5DQAL9+ihsm5ycn3vcnhFQioruOhcHQQEJiLC1MxA0GcaQ8CwiM0dblxBHiOdrKzj5dlPs9X6FbIxa7/AGlz/UqTtlMMxerNnLyMIE+/N9yv/wDLPb2Pj9Cj/wASt/b+H1LJh3BdJoMXPCBiROD32NvVA0Hjv71TyM225bPkv2LmPhVUvdc3+5ZFTLZXKLhCTpFafMQIkQufmuHZbdYgm1hfeFbuzJ21qtpbIq1YkK7HYnzZ24loMviKQbCmnuaA8Ou217gEcQdNVHj5EqJcUV3HeRjxvjwyOmjU2HSKZDgwHFzWCwLrX1JOttOK4tsdk3N953VWq4KC7jtUZIVyi4Qk6PWnzECJELn5rh2W3WIJtYX3hW7sydtaraWyKlWJCux2J82WCPChzEFzYwBa4EOB3EHeD5Kqm090Wmk1sygTuyyTix7ykw5jb+i5gfbuBuPjdasNVml+aO7/ANGVPSoN7xlsXKg0qFRKTDgQHFwZfU2ubkk7u8lZ19rtm5vvNGmpVQUF3EgoiUIAgCAIAgOOq0uSq8p0dRZnZcG1yNRu1BBUlVs6pcUHsyOyqNkeGa3RVpvZnRIx/J3RYfcHAj/yBPxV2Op3Lr2ZSnpdL6t0Qs3srmG3/Appp5B7C34gn5KzHVY/3RK09Jf9siFm9nuIpf0IbInqPH/tlKsx1GiXW9vH7ZWnpl8epbkLN0KrSd/wqWitA4ljre+1lYjfVLqkitLGtj1xZZtkR/5liewd9cNU9U7FePyZd0rtn4fNGurAN8IAgCAIAgCAIAgCAIAgCAIAgCAIAgCAIAgCAIAgCAIAgCAIAgCAIAgCAIAgCAIAgCAIAgCAIAgCAIAgCA+BChiLmDRmta9he3j7l7u9tjzZb7n2vD0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data:image/jpeg;base64,/9j/4AAQSkZJRgABAQAAAQABAAD/2wCEAAkGBwgHBhIUBxEVFhUXGR8bGBgYGRkeIBweHCEbJxwiHx4fJiggHh0mHB8XJzUiJSs3Mi4uHSI0ODMsNygtLisBCgoKDg0OGxAQGzQmICYsNDI4NTI2LDQ0NSwyLC0sNSw0NDQsLC0sNCwsNDQvLCw0LSwsNCw0LCwsLCwsLCwsLP/AABEIAH4BjwMBEQACEQEDEQH/xAAbAAEAAwEBAQEAAAAAAAAAAAAABQYHBAMCAf/EAEkQAAECBAMEBgcCCggHAAAAAAEAAgMEBREGEiEHMUFREyI2YXGBMnJzkaGxslLBFBUkNDdCYoOS8RYjM1OCs9HwFyYnNaLC4f/EABoBAQADAQEBAAAAAAAAAAAAAAADBAUCAQb/xAA3EQACAgECAgcGBQQDAQEAAAAAAQIDBAUREiETMTNBcYGxMjShweHwFCJRYdEjQlKRFYLxJST/2gAMAwEAAhEDEQA/ANxQBAEAQBAEAQBAEAQBAEAQBAEAQBAEAQBAEAQBAEAQBAEAQBAEAQBAEAQBAEAQBAEAQBAEAQBAEAQBAEAQBAEAQBAEAQBAEAQBAEAQBAEAQBAEAQBAEAQBAEAQBAEAQBAEAQBAEAQBAEAQBAEAQBAEAQBAEAQBAEAQBAEAQBAEAQBAEAQBAEAQBAEAQBAEAQBAEAQBAEAQBAEAQBAEAQBAEAQBAEAQBAEAQBAEAQBAEAQBAEAQBAEAQBAEAQBAEAQBAEB+Oc1jbvIA5lARU3iahyd+nmoVxvAcHH3NuVPHFul1RZBLJpj1yR5UbFdJrc+YVNe5xDS4nKQLAgcbG9yOC6txLao8U0c1ZdVsuGD3JtViyEAQBAEAQBAEAQBAEAQBAEAQBAEAQBAEAQBAEAQBAEAQBAEAQBAEAQBAEAQBAEAQBAEAQBAEBDYrrv8AR6k9MIfSdYNy5su++t7HkrGNR00+DfYr5N/Q18e25ns3tOq8U/ksKEwd4c4++4HwWtHS6l7TbMieq2P2UkQk3jLEU2P6yaeB+xlZ8WgFWY4VEeqPzK0s6+X9xDzMzMTbrzT3PPNzi75qxGEY+ytivKyUvae54ro4Lvsj7SxPYO+uGs3VOxXj8maelds/D5o0ydrtJkI+ScmITHfZc4Ajx5eaxYUWzW8Yto2531we0pJHfDeyIwGGQQdQRqCO5RtbcmSp7n0vAEAQBAEAQBAEAQBAEAQBAEAQBAEAQBAEAQBAEAQBAEAQBAEAQBAEAQBAEAQBAEAQBAEAQFO2q9lf3jfvWhpnb+TM/UuwfiY4voT5wIAgCAu+yPtLE9g764azdU7FePyZp6V2z8PmisYg/wC/zXton1uV2jso+C9Clk9tLxfqX3ZJVrwIsvMRBoQ6E0nU3zZw0chYGw+0eaytUp5qxLxNXSrt4uDfgaOsg2AgCA+YsRkKGXRSAALknQADeT3L1Jt7I8bSW7M3qe0KoT090WF4Obk4tLnO7w0eiPHzstevToQjxXSMizUZzlw0R3PB9U2iSwzRYbyOXRQz8GjMu1Vgy5J/F/M5dufHm18F8i6YMq81W6IIk81rX5nNIaCB1TyJJBWbl0xqs4Y9Ro4tsra+KS5lKxHNTLNp0JrIjw3pIHVDjbXJfTctLHhF4bbXPZmbk2SWZFJ8t0aksQ2wgCAIAgCAIAgCAIAgCAqeP8Rz2HZeCZAMJeXA5wTuA3WIV7BxoXtqXcUc7JnRFOPeVqHjPGcWGHQpO7SLgiBGIIO4gg6hXXhYiezn8UU1m5bW6h8GfsHaRV5KYDa1KtHcA+G63Ozr3+C8em1TW9cvRhalbB7Ww+RoNFq8nW5ARZB12nQg72niCOB/nuWVdTKqXDI1aboWx4oneoiUIAgCAzvCBxecVu/G/S9H1ukz3ybjl6O/V9K3o8LrWyvwvQLo9t+79fP6mVi/iunfSb7fDyNEWSaoQBAEB5TUzAlIBfNPaxg3ucQAPM99l1GLk9ordnMpKK3k9keNNqUnVJcvkHh7QS24Btcb9+/xXtlcq3tJbM8rsjYt4vdHWuDsIAgCAIAgCAp21Xsr+8b960NM7fyZn6l2D8THF9CfOGqYbw7RKHh1s1iBrXOc0OJe3MGh1srQ3W7tRwvdYeRk3XW9HV8Dfx8ammrpLV/sjsYVHC1Tw880dsIRWubuhhjrX1toCR4KXFrya7UrN9vHdEOXZjWUt17b+GzM8WuYxd9kfaWJ7B31w1m6p2K8fkzT0rtn4fNFkrGzaTqFSdFgR3w87i5zcodqTc2NxbXndU6tTnCCi1vsXbtMhZPiT23PyqbN6e6nj8UOcyMwaOLicxH2uRvxba3IpXqU+L+pzTPbNNr4f6fJo6cA4jmagIktV7iYg7yd7gDY3/aabAnjcHmuM7GjDayv2Wd4WTKe9dntIuKzy+EBWdo8WJCwfH6LS+UHwLmg+/d5q5p6TyI7/fIp57ax5bffMi9kcCXbQoj2AZzEIceNgG2HhqT5lT6pKXSpPq2INLjHom117l6WYaZ+Na1pOUb9SgMpxN+lSD7WB82LdxvcpeEvmYWV77HxiaBWMTUejPy1CMGu+yAXO8w0EjzWTVi2284I1rcmqrlNnjS8X0KqTAZKRxnO5rg5t/DMACe4LqzDurW8o8jmvMpse0ZcydVYsnFUqtT6Wy9QjMZfcHEXPgN58lJXTOz2FuR2Wwr9p7EJ/wAQMNZ7dOfHo4lvpurP/HZH+PxRW/5DH/y+DLBIzsrUJcPkXte08Wm/8j3KrOEoPaS2ZbhOM1vF7o+ajUJSmS+efeGNva55ncldcrHtFbs8nZGC3k9keBrlLbSxMOjNEE3s87iQSLDiTcHQcl10FnHwbcznpq+Dj35HlRsR0muRHNpkXOWi5GV7dD6wC6uxrKknNbf6Oasmu3fge571Ws06jwgalFay+4HefBo1PkFzVTZa9oLc6suhWt5vYiIGPcNxothHt3uY8D32sPNTvT8hLfh9CBZ+O3txepY4MWHHhB0Fwc0i4IIII5gjeFUaaezLaaa3Rn22L8zlvWd8gtXSfal4GVq3sR8S4YW7MynsIf0NWfk9tPxfqaGP2UfBeh7VqlStZp74U40EEaHi08HDkQvKbZVTUont1UbYOMjNtkc1FhVuNCd6LoeYj9pjgPk53wWxqkU64z/f1MjSpNWSh+xp87OyshAL52I1jRxcQB/PuWJCEpvaK3ZtTnGC3k9kV9+0DDTX26cnvEOJb5K2tPyP8fiio9Qx/wDL1Jik1umVhhNNjNfbeBoR4tNiPcq9tFlXtrYsVX12r8j3JBREpHSVdpc9OuhSkZrojb3aL3GU2PuKlnRZCPFJciKN1cpcMXzPapVKSpUAPqEQMaTlBPPU29wK8rqnY9oLc6sshWt5PY831qmspojvjMEI7nk2B37uJOh0Xqpsc+BLmeO6Chxt8iHZj/DT4tunI7zDiAfLTzVh6fkJb8PxRWWoY7e3F6ljgRoUxBDpdwc1wuHNIII7iFTlFxezLiaa3RStoNfpMxh2YgQIzTFzNGTW92xG5h5WPuWjg49kbYza5fQzs++t0ygnz+pybPMQ0imYdDJ+O1js7jY33G1uCkz8e2y3eMd1sR4GRVClKUtmXyRnJaoSrYkk4OY69nDjYkH4grLnCUJcMlszUhOM1xRe6OhcnQQBAEAQBAU7ar2V/eN+9aGmdv5Mz9S7B+Jji+hPnDaJKHJY0wUyGX2OVocRvY9luHLu4g8F85Nzxchy2+qZ9LFQysdLf/0y/EeHJ/D0zlnBdp9F7fRd/oe4/HetvHyYXreP+jDycWdD/N1fqQ6sFYu+yPtLE9g764azdU7FePyZp6V2z8PmjXVgH0AQGCYnqj5/EceLC6l3Foy3GjdAT3kAXX1ONUoUxi+Z8tlXOV0pLkXHZdiKemZx8tOvc9uQuYXEktsQCLnUgg+Vu9Z2pY0IxVkVtzNHTcmc5OuT3NKWObBzVKRgVKQfCmhdrxY/6jvB1Xdc3CSlHrRxZBTi4vqZkzoVe2e1Muh9eE42vY5Hjhf7D/8A7vG/d3pzYbPk/iv5X3yMLhvwZ7rnH4fQv+GsZUyvWaw9HF/u3HU+qdzvn3BZWRhWU83zX6/fUauPm13clyf6ffWWNVC2Y7jyNHl8f5pUXe0wywb+sA3Lpx1svoMJJ4u0urmfP5zayk49fIudGwHTYUDNWgY8d2r3Oc62Y77DS+vE6nu3LOtz7G9q+UV1GjVgVpb2c5PrKxtEwjKUeXZHpQLW5sr2XJAJvZwJ1GotbvFldwMyVrcJlLPw41JWV8i94MqUSq4agRI5u+xa48y0ltz3m1/NZmXWq7pRXUamJa7KYyfWRk/gWUquIo0xU3ktcW5YbdPRY0HMd+8HQW8eCmhnyrqVcF1d/mQTwIWWuyf+vI6o+BcORZctbAy6aOa52Yd9yTfzuuI596e/EdywKHHbhKXgOJMULG8SVe67XF7DyJYCWut4A/xLRzVG7GVq/Z/77jOwXKnJdT6vvmWjap2UPtG/eqOm9v5Mval2D8UVnBVAdieSh/jMuEvL5msY02zvc4ucSeAs5o05DdqruZkfh5Pg9qXp1FLDx/xEFx+zH4vrLe+mUfBcjHmZFhbZli3M4hxv1R1rkXcQPNUFbblSjXJ95odFVixlZFdxT8JYei4xnYk1XnuczNawJGY8h9lgBA09+hWhlZCxYqqpc/v4mfi47ypO23q+/gW+fwFh+alS2FC6N1tHtLrj3mx81nw1C+L3b3L88CiUdttisbOp+apGIosjOG4u4NHAPZcm3c5oJ8hzKu59cbKlfH7X0KeBZKu10SOvbF+Zy3rO+QUek+1LwO9W9iPiWzDEeC3DUpme3+wh8R9hqo5MX00+Xe/Uv47XRR8F6HFifGNNo8m/oIjXxrWaxpBseBdbcBv13qTGw7LZLdbIiycyuqL57v8AQq2yynGTgx52c6sMMLWk8QNXnwGUC/jyV7UrOJxpj17/APhS0yvhUrpdX3uR0hLzu0PEb3TbiyCzWw/UaT1Wt4ZjY3Pce4KWcoYVKUVzf3uQwjLOubk/yovkLA2G4cHL+DA95c+/vvceSy3nXt78XoaiwaEtuEpGMsNRMJzMOZob3NZmtvuWO1trxaRca+BvdaeJlLJTrtXP1MzLxXjNW1Pb5GkYcqra1RYUZosXDrDk4aOHhcHyssfIq6KxwNii1W1qf6meYA/SBM+EX62rWzvdY+XoZWF73Pz9Sf2t9moftm/TEVXS+2fh80WdV7FePyZC4Kw2cSSMOJWyTAhAsgwwSAdSXOJGu8201NuQF7GXk9BJxr9p82yviY3TxUrepckixVrAFGnJFwkIYhRAOo4F1r8AQTYg+9VKdQtjL8z3Rcu0+mcdorZkBsjqUZszGlopNsvSNB/VIIDh53bp3FWtUqWysXgVNKte8q34nbj7CtIlKJMzMBhEUuDr5nWu+I3Npe3EqPBy7ZWRrb5fwiTOxao1SsS5/U48B4So9ZoAiVCGXPzuFw9w0FraAqTNy7areGL5bEeDh1W1cUlzNBpdOlqVINhSQIY29gSTvJJ1Ou8lZNlkrJOUus1q641xUY9R1rg7CAIAgCAICnbVeyv7xv3rQ0zt/JmfqXYPxMcX0J84S8CPWMKz7XQy6E4gEX9F7TqO5zdfLuKryjVkR2fP5fwWou7GnuuXozUsVltV2fuiTjMrjCbEsf1XaG2viR4FYmN/TylGL79vI3Mn+pjNyXdv5mLL6M+ZLvsj7SxPYO+uGs3VOxXj8maelds/D5o11YB9AEBilUoZrOL5mHh0ZgCXG5AAOmex5ZyQF9HVf0VEZW/f2j5y3H6bIlGovWA8HPw+50Wec0xXDKA29mtuCdeJJA8LLMzc1XbRj1GnhYXQbyl1lxWeaAQHxGhQ48ItjNDmkWIIBBHeDvXqbT3R40mtmZrjfAsOSl3TNDu0M6z4dzoBvcw7xbfb3brLYw89zart7+/+THzMBRTsq5bd38E/s4xFGrdMcydN4kIgF32mm+Unv0IPgDxVXPxlVNOPUy1p+S7obS60VXE4B2pwb/3sD5sV7G9yl4S+ZRyvfY+KNYWEbpVdpovg+L6zPrar2ne8Lz9ClqPu8vL1PzZh2Qh+s/6imo9u/L0PNO93Xn6kPVMd1CfqZgYUgiIRfrkZr23kC4Ab+074KxXgQhDjvexBZnznPgoW/wC58imbQ55v9fMNh92Zot5w2n5r3pcGHVHf7/dnnRZ0lzkl9/siCw5LTMntKhsnonSRGvcHPuTc9G7idSrORKMsNyitl9SrjwlDMUZPd/QuW1TsofaN+9Z2m9v5M0dS7B+KOjZq0NwbAtxLyf43D5ALnUH/APol5eiOtP8Ad4+fqce1mI9mGGhm50VoPhZ5+YCk0tJ3eX8EeqNqjl+v8lWw2McCjQ/xF/YdbL+b/aOb0+t6V96vZH4PpH0vtf8Ab5FDH/GdGui9n/r8yT/6m/7/AAVQ/wDz/viJ/wD6P3wnhQcOYnGL4UzVoX613vzQvskbmnw3BdX5OP0Drrfr+p5RjZH4hWWL0/T9jt2xfmct6zvkFFpPtS8CTVvYj4kfS9mf4wpkGL+F5ekY19uivbMAbXzi9r71NZqfBNx4ep7df0Ia9L44KXH1r9PqTtL2aUmViB0698a36ps1vmBr8VVs1O2S2iti1VplUXvLmTOMwJfB8yJcAAQ8oAFgBoLAcBZV8T82RFv9Szlflolt+hA7IGNFDjEbzGsfANZb5lWtVf8AUiv2+bKmlL+k/EviyzUK1tHa12DZjNwyW8c7Fc0/3iPn6Mp6h7vLy9UR+yZzzhh2bcIzreGVn3kqXVEumXh/JFpbfQ8/1/gr+AP0gTPhF+tqt53usfL0KuF73Pz9Sf2t9moftm/TEVXS+2fh80WdV7FePyZK7P2huD5bLyd8XOUGd28vvuLGEtqIlhVQtGU7PtMfzNuUX62rczvdY+XoYmD71Pz9S4bSOxkx/g/zGLP0/wB4j5+jL2oe7y8vVHLsr7KD2jvuUmpdv5I503sF4suCzy+EAQBAEAQBAU7ar2V/eN+9aGmdv5Mz9S7B+Jji+hPnDTqRtIpsOnw2VGBEDmNA6uVwOUWvqQR/vVYtumWOTcJLmblWqV8KU0yGxpjn8eynQyDHMhEguLrZnW1AsLgC9jv1sN3Gxh4HQy45PdlbM1Dpo8EFsilLSMwu+yPtLE9g764azdU7FePyZp6V2z8Pmj7xBj+uQqzFZJuYxkN7mgZQb5SRqTztwsvKNPpdacubaOsjUbY2NR5JM6Ri7EeKZYQKPADXkWixGk2F+ROkMEX4k8lx+Dox3x2Pddy++v73JFmX5C4K47Pvf31FzwhhuBhunZWnNEdYxH8yNwH7I1t4k8VnZWS75793caOLjRohsuvvJ5VSyEBHV6rwKHT+lmgS0OAOXeMxte3GylppdsuGPWRXWqqPFLqPynV6k1KHeSjw3d2YAjxabEeYXtlFlb/NFiu+uxbxkiMxliKm0+ixmmIx0R7HNawEE3cCLkDc0b7nlzU2JjWTsT25J9ZBl5NddbW/PbqIDZBIRYcrHjRBZry1re/LmzHwuQPEFWtVsTlGC7irpVbUZTfeRmJv0qQfawPmxT43uUvCXzIMr32PjE1dYRulW2mdjo3rM+tqu6d7wvP0KWoe7y8vU48CMixNnrhL+kRFDfE5rfFSZrSyt31cjjCTeLy6+ZXdkk/JSs/HZMuDXxA3JfS+XNcA89W6cbdyuapXOUYtdS3KWlWRjKUW+bNJq9XkaPKGJUIgaBuF9XdzRvJWPVTO2XDFGzbbCqPFJmT4Vm4s/tGhxY7S0xHvdY8A5jy0fw21W5kwUMRxXcl6owsabnmKT79/Qu21TsofaN+9Zum9v5M0tS7B+KOrZt2Ml/8AH/mPXOoe8S8vRHen+7x8/VnTjalRKxhuLDgC7xZzBzLTe3iRcea4w7VVcpPqO8up20uK6ypbMsTystKGVqLwwhxMMuNgb723O45rnXfeyvajiylLpYLf9Shp2VFR6Kb2/Q0d0WGyHme4AcyRb3rI2e+xr7rrOCnV2nVOdfDp8QRCwAuLdW67gHbifBS2UWVxUprbcirvhZJxi99im7YvzOW9Z3yC0NJ9qXgZ+rexHxLhhbszKewh/Q1Z+T20/F+poY/ZR8F6EooSY5apJMqNNiwohsIjC2/K4tfyXdc3Caku5nFkOODi+9GXYGrX9FazGlq11GuNiTuY8bj6rgd/qndcrbzaPxFasr5/x9DEwr/w1jqs5fz9TV4UeDGgh0FzXNOocCCPfuWE4tPZo3VJNbozraXiSXnJdspS3dI5zhnLNRoeq0W3uLrbt1rcVr6fjSi+lny++sydRyVJdFDm397FwwhSXUXD8KFF9O2Z/rONyPLd5LPyrultcl1F/Fp6KpRZQ8AfpAmfCL9bVqZ3usfL0MzC97n5+pP7W+zUP2zfpiKrpfbPw+aLOq9ivH5MlsA9kJb1T9TlXzu3kWMLsI+BYFVLRlWz/t/M+EX62rczvdY+XoYmD71Pz9S47RIbomDZgMF9GnyD2E/AFZ+A0siO/wC/oy/npvHlt98yL2TzsCJQHQw4Z2xCS2+tiBY25bx5KbU4NW8Xc0Q6XNOnh70y7Q4jIrbwyCNdQb7tD8brOaa6zRT36j6Xh6EAQBAEAQFO2q9lf3jfvWhpnb+TM/UuwfiY4voT5wIAgCAu+yPtLE9g764azdU7FePyZp6V2z8PmiJxLQqtCr8e8vFIfEe5pa0uBDnEixFxuI03qfHyKnVH8y5JEOTjW9LL8r5s0LZrh+aotOiPnxlfFI6vENbfLfkTd2nhx0WTqGRG2aUepGtp+NKmDcutlxWeaAQBAcdXpkrWJF0KeaSw23EjUbjcd6kqtlVLij1kdtUbI8MuopE3srlXu/JJp7R+2wP+RatKOrSXtR+X8mbLSYf2ya+/I6KbsxpkvEBn4r4tv1QAxp8bXd7iuLNUsktorb4ndel1x5ye5d4EGFLwWtgNDWtFgALAAcgs1tye7NJJJbIr8/g+TnsRNm4kSIHtcxwaMuXqWtwvw5q3DMnCp1JLbn8SrZhwnarW3utvgWRUy2R1fpEGuUt0GYc5rXEEltr6EHjccFLRc6pqaIrqlbBwZ+Yfo8GhUxsGWc5zQSbutfU34AL2+53T42KaVVBQRXsQbO6dVZp0SVe6C92rgAHNJ4nLoQT3Gyt0ajZXHha3RUv06uyXEnszwo2zOmyUcOn4hjW1Dcoa0+IuSfC9ud11bqdk1tFbHNOmVwe8nuS8PCEnDxN+GCJEz5icvVy6tLeV9x5qu8ybp6HZbfXcnWJBXdNvz+0SGIqLAr9O6KZc5rcwddtr6eIKiovdM+NEt9MbocEj7oVKhUSlMgS7nOay9i61+s4nhYbyvLrXbNzfee01KqCgu4kFESlUxDgOlVmYMRhdCiHVxZazjzLTx7xa/G6vUZ9lS4etFG/AqtfF1P8AYgoOymEH/wBdNkjk2EAfeXH5K09We3KPx+hWjpK35z+H1Lhh3DVOw9CcJAHM62Z7jcm27kB5BZ9+TZe/zF+jGrpW0DzxRhqVxJChibe9uQkjJbW9t9weS9xsmVDbius8yMaN6Sk+olKfKMkJCFChkkQ2NYCd5DQAL9+ihsm5ycn3vcnhFQioruOhcHQQEJiLC1MxA0GcaQ8CwiM0dblxBHiOdrKzj5dlPs9X6FbIxa7/AGlz/UqTtlMMxerNnLyMIE+/N9yv/wDLPb2Pj9Cj/wASt/b+H1LJh3BdJoMXPCBiROD32NvVA0Hjv71TyM225bPkv2LmPhVUvdc3+5ZFTLZXKLhCTpFafMQIkQufmuHZbdYgm1hfeFbuzJ21qtpbIq1YkK7HYnzZ24loMviKQbCmnuaA8Ou217gEcQdNVHj5EqJcUV3HeRjxvjwyOmjU2HSKZDgwHFzWCwLrX1JOttOK4tsdk3N953VWq4KC7jtUZIVyi4Qk6PWnzECJELn5rh2W3WIJtYX3hW7sydtaraWyKlWJCux2J82WCPChzEFzYwBa4EOB3EHeD5Kqm090Wmk1sygTuyyTix7ykw5jb+i5gfbuBuPjdasNVml+aO7/ANGVPSoN7xlsXKg0qFRKTDgQHFwZfU2ubkk7u8lZ19rtm5vvNGmpVQUF3EgoiUIAgCAIAgOOq0uSq8p0dRZnZcG1yNRu1BBUlVs6pcUHsyOyqNkeGa3RVpvZnRIx/J3RYfcHAj/yBPxV2Op3Lr2ZSnpdL6t0Qs3srmG3/Appp5B7C34gn5KzHVY/3RK09Jf9siFm9nuIpf0IbInqPH/tlKsx1GiXW9vH7ZWnpl8epbkLN0KrSd/wqWitA4ljre+1lYjfVLqkitLGtj1xZZtkR/5liewd9cNU9U7FePyZd0rtn4fNGurAN8IAgCAIAgCAIAgCAIAgCAIAgCAIAgCAIAgCAIAgCAIAgCAIAgCAIAgCAIAgCAIAgCAIAgCAIAgCAIAgCA+BChiLmDRmta9he3j7l7u9tjzZb7n2vD0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data:image/jpeg;base64,/9j/4AAQSkZJRgABAQAAAQABAAD/2wCEAAkGBwgHBhIUBxEVFhUXGR8bGBgYGRkeIBweHCEbJxwiHx4fJiggHh0mHB8XJzUiJSs3Mi4uHSI0ODMsNygtLisBCgoKDg0OGxAQGzQmICYsNDI4NTI2LDQ0NSwyLC0sNSw0NDQsLC0sNCwsNDQvLCw0LSwsNCw0LCwsLCwsLCwsLP/AABEIAH4BjwMBEQACEQEDEQH/xAAbAAEAAwEBAQEAAAAAAAAAAAAABQYHBAMCAf/EAEkQAAECBAMEBgcCCggHAAAAAAEAAgMEBREGEiEHMUFREyI2YXGBMnJzkaGxslLBFBUkNDdCYoOS8RYjM1OCs9HwFyYnNaLC4f/EABoBAQADAQEBAAAAAAAAAAAAAAADBAUCAQb/xAA3EQACAgECAgcGBQQDAQEAAAAAAQIDBAUREiETMTNBcYGxMjShweHwFCJRYdEjQlKRFYLxJST/2gAMAwEAAhEDEQA/ANxQBAEAQBAEAQBAEAQBAEAQBAEAQBAEAQBAEAQBAEAQBAEAQBAEAQBAEAQBAEAQBAEAQBAEAQBAEAQBAEAQBAEAQBAEAQBAEAQBAEAQBAEAQBAEAQBAEAQBAEAQBAEAQBAEAQBAEAQBAEAQBAEAQBAEAQBAEAQBAEAQBAEAQBAEAQBAEAQBAEAQBAEAQBAEAQBAEAQBAEAQBAEAQBAEAQBAEAQBAEAQBAEAQBAEAQBAEAQBAEAQBAEAQBAEAQBAEAQBAEB+Oc1jbvIA5lARU3iahyd+nmoVxvAcHH3NuVPHFul1RZBLJpj1yR5UbFdJrc+YVNe5xDS4nKQLAgcbG9yOC6txLao8U0c1ZdVsuGD3JtViyEAQBAEAQBAEAQBAEAQBAEAQBAEAQBAEAQBAEAQBAEAQBAEAQBAEAQBAEAQBAEAQBAEAQBAEBDYrrv8AR6k9MIfSdYNy5su++t7HkrGNR00+DfYr5N/Q18e25ns3tOq8U/ksKEwd4c4++4HwWtHS6l7TbMieq2P2UkQk3jLEU2P6yaeB+xlZ8WgFWY4VEeqPzK0s6+X9xDzMzMTbrzT3PPNzi75qxGEY+ytivKyUvae54ro4Lvsj7SxPYO+uGs3VOxXj8maelds/D5o0ydrtJkI+ScmITHfZc4Ajx5eaxYUWzW8Yto2531we0pJHfDeyIwGGQQdQRqCO5RtbcmSp7n0vAEAQBAEAQBAEAQBAEAQBAEAQBAEAQBAEAQBAEAQBAEAQBAEAQBAEAQBAEAQBAEAQBAEAQFO2q9lf3jfvWhpnb+TM/UuwfiY4voT5wIAgCAu+yPtLE9g764azdU7FePyZp6V2z8PmisYg/wC/zXton1uV2jso+C9Clk9tLxfqX3ZJVrwIsvMRBoQ6E0nU3zZw0chYGw+0eaytUp5qxLxNXSrt4uDfgaOsg2AgCA+YsRkKGXRSAALknQADeT3L1Jt7I8bSW7M3qe0KoT090WF4Obk4tLnO7w0eiPHzstevToQjxXSMizUZzlw0R3PB9U2iSwzRYbyOXRQz8GjMu1Vgy5J/F/M5dufHm18F8i6YMq81W6IIk81rX5nNIaCB1TyJJBWbl0xqs4Y9Ro4tsra+KS5lKxHNTLNp0JrIjw3pIHVDjbXJfTctLHhF4bbXPZmbk2SWZFJ8t0aksQ2wgCAIAgCAIAgCAIAgCAqeP8Rz2HZeCZAMJeXA5wTuA3WIV7BxoXtqXcUc7JnRFOPeVqHjPGcWGHQpO7SLgiBGIIO4gg6hXXhYiezn8UU1m5bW6h8GfsHaRV5KYDa1KtHcA+G63Ozr3+C8em1TW9cvRhalbB7Ww+RoNFq8nW5ARZB12nQg72niCOB/nuWVdTKqXDI1aboWx4oneoiUIAgCAzvCBxecVu/G/S9H1ukz3ybjl6O/V9K3o8LrWyvwvQLo9t+79fP6mVi/iunfSb7fDyNEWSaoQBAEB5TUzAlIBfNPaxg3ucQAPM99l1GLk9ordnMpKK3k9keNNqUnVJcvkHh7QS24Btcb9+/xXtlcq3tJbM8rsjYt4vdHWuDsIAgCAIAgCAp21Xsr+8b960NM7fyZn6l2D8THF9CfOGqYbw7RKHh1s1iBrXOc0OJe3MGh1srQ3W7tRwvdYeRk3XW9HV8Dfx8ammrpLV/sjsYVHC1Tw880dsIRWubuhhjrX1toCR4KXFrya7UrN9vHdEOXZjWUt17b+GzM8WuYxd9kfaWJ7B31w1m6p2K8fkzT0rtn4fNFkrGzaTqFSdFgR3w87i5zcodqTc2NxbXndU6tTnCCi1vsXbtMhZPiT23PyqbN6e6nj8UOcyMwaOLicxH2uRvxba3IpXqU+L+pzTPbNNr4f6fJo6cA4jmagIktV7iYg7yd7gDY3/aabAnjcHmuM7GjDayv2Wd4WTKe9dntIuKzy+EBWdo8WJCwfH6LS+UHwLmg+/d5q5p6TyI7/fIp57ax5bffMi9kcCXbQoj2AZzEIceNgG2HhqT5lT6pKXSpPq2INLjHom117l6WYaZ+Na1pOUb9SgMpxN+lSD7WB82LdxvcpeEvmYWV77HxiaBWMTUejPy1CMGu+yAXO8w0EjzWTVi2284I1rcmqrlNnjS8X0KqTAZKRxnO5rg5t/DMACe4LqzDurW8o8jmvMpse0ZcydVYsnFUqtT6Wy9QjMZfcHEXPgN58lJXTOz2FuR2Wwr9p7EJ/wAQMNZ7dOfHo4lvpurP/HZH+PxRW/5DH/y+DLBIzsrUJcPkXte08Wm/8j3KrOEoPaS2ZbhOM1vF7o+ajUJSmS+efeGNva55ncldcrHtFbs8nZGC3k9keBrlLbSxMOjNEE3s87iQSLDiTcHQcl10FnHwbcznpq+Dj35HlRsR0muRHNpkXOWi5GV7dD6wC6uxrKknNbf6Oasmu3fge571Ws06jwgalFay+4HefBo1PkFzVTZa9oLc6suhWt5vYiIGPcNxothHt3uY8D32sPNTvT8hLfh9CBZ+O3txepY4MWHHhB0Fwc0i4IIII5gjeFUaaezLaaa3Rn22L8zlvWd8gtXSfal4GVq3sR8S4YW7MynsIf0NWfk9tPxfqaGP2UfBeh7VqlStZp74U40EEaHi08HDkQvKbZVTUont1UbYOMjNtkc1FhVuNCd6LoeYj9pjgPk53wWxqkU64z/f1MjSpNWSh+xp87OyshAL52I1jRxcQB/PuWJCEpvaK3ZtTnGC3k9kV9+0DDTX26cnvEOJb5K2tPyP8fiio9Qx/wDL1Jik1umVhhNNjNfbeBoR4tNiPcq9tFlXtrYsVX12r8j3JBREpHSVdpc9OuhSkZrojb3aL3GU2PuKlnRZCPFJciKN1cpcMXzPapVKSpUAPqEQMaTlBPPU29wK8rqnY9oLc6sshWt5PY831qmspojvjMEI7nk2B37uJOh0Xqpsc+BLmeO6Chxt8iHZj/DT4tunI7zDiAfLTzVh6fkJb8PxRWWoY7e3F6ljgRoUxBDpdwc1wuHNIII7iFTlFxezLiaa3RStoNfpMxh2YgQIzTFzNGTW92xG5h5WPuWjg49kbYza5fQzs++t0ygnz+pybPMQ0imYdDJ+O1js7jY33G1uCkz8e2y3eMd1sR4GRVClKUtmXyRnJaoSrYkk4OY69nDjYkH4grLnCUJcMlszUhOM1xRe6OhcnQQBAEAQBAU7ar2V/eN+9aGmdv5Mz9S7B+Jji+hPnDaJKHJY0wUyGX2OVocRvY9luHLu4g8F85Nzxchy2+qZ9LFQysdLf/0y/EeHJ/D0zlnBdp9F7fRd/oe4/HetvHyYXreP+jDycWdD/N1fqQ6sFYu+yPtLE9g764azdU7FePyZp6V2z8PmjXVgH0AQGCYnqj5/EceLC6l3Foy3GjdAT3kAXX1ONUoUxi+Z8tlXOV0pLkXHZdiKemZx8tOvc9uQuYXEktsQCLnUgg+Vu9Z2pY0IxVkVtzNHTcmc5OuT3NKWObBzVKRgVKQfCmhdrxY/6jvB1Xdc3CSlHrRxZBTi4vqZkzoVe2e1Muh9eE42vY5Hjhf7D/8A7vG/d3pzYbPk/iv5X3yMLhvwZ7rnH4fQv+GsZUyvWaw9HF/u3HU+qdzvn3BZWRhWU83zX6/fUauPm13clyf6ffWWNVC2Y7jyNHl8f5pUXe0wywb+sA3Lpx1svoMJJ4u0urmfP5zayk49fIudGwHTYUDNWgY8d2r3Oc62Y77DS+vE6nu3LOtz7G9q+UV1GjVgVpb2c5PrKxtEwjKUeXZHpQLW5sr2XJAJvZwJ1GotbvFldwMyVrcJlLPw41JWV8i94MqUSq4agRI5u+xa48y0ltz3m1/NZmXWq7pRXUamJa7KYyfWRk/gWUquIo0xU3ktcW5YbdPRY0HMd+8HQW8eCmhnyrqVcF1d/mQTwIWWuyf+vI6o+BcORZctbAy6aOa52Yd9yTfzuuI596e/EdywKHHbhKXgOJMULG8SVe67XF7DyJYCWut4A/xLRzVG7GVq/Z/77jOwXKnJdT6vvmWjap2UPtG/eqOm9v5Mval2D8UVnBVAdieSh/jMuEvL5msY02zvc4ucSeAs5o05DdqruZkfh5Pg9qXp1FLDx/xEFx+zH4vrLe+mUfBcjHmZFhbZli3M4hxv1R1rkXcQPNUFbblSjXJ95odFVixlZFdxT8JYei4xnYk1XnuczNawJGY8h9lgBA09+hWhlZCxYqqpc/v4mfi47ypO23q+/gW+fwFh+alS2FC6N1tHtLrj3mx81nw1C+L3b3L88CiUdttisbOp+apGIosjOG4u4NHAPZcm3c5oJ8hzKu59cbKlfH7X0KeBZKu10SOvbF+Zy3rO+QUek+1LwO9W9iPiWzDEeC3DUpme3+wh8R9hqo5MX00+Xe/Uv47XRR8F6HFifGNNo8m/oIjXxrWaxpBseBdbcBv13qTGw7LZLdbIiycyuqL57v8AQq2yynGTgx52c6sMMLWk8QNXnwGUC/jyV7UrOJxpj17/APhS0yvhUrpdX3uR0hLzu0PEb3TbiyCzWw/UaT1Wt4ZjY3Pce4KWcoYVKUVzf3uQwjLOubk/yovkLA2G4cHL+DA95c+/vvceSy3nXt78XoaiwaEtuEpGMsNRMJzMOZob3NZmtvuWO1trxaRca+BvdaeJlLJTrtXP1MzLxXjNW1Pb5GkYcqra1RYUZosXDrDk4aOHhcHyssfIq6KxwNii1W1qf6meYA/SBM+EX62rWzvdY+XoZWF73Pz9Sf2t9moftm/TEVXS+2fh80WdV7FePyZC4Kw2cSSMOJWyTAhAsgwwSAdSXOJGu8201NuQF7GXk9BJxr9p82yviY3TxUrepckixVrAFGnJFwkIYhRAOo4F1r8AQTYg+9VKdQtjL8z3Rcu0+mcdorZkBsjqUZszGlopNsvSNB/VIIDh53bp3FWtUqWysXgVNKte8q34nbj7CtIlKJMzMBhEUuDr5nWu+I3Npe3EqPBy7ZWRrb5fwiTOxao1SsS5/U48B4So9ZoAiVCGXPzuFw9w0FraAqTNy7areGL5bEeDh1W1cUlzNBpdOlqVINhSQIY29gSTvJJ1Ou8lZNlkrJOUus1q641xUY9R1rg7CAIAgCAICnbVeyv7xv3rQ0zt/JmfqXYPxMcX0J84S8CPWMKz7XQy6E4gEX9F7TqO5zdfLuKryjVkR2fP5fwWou7GnuuXozUsVltV2fuiTjMrjCbEsf1XaG2viR4FYmN/TylGL79vI3Mn+pjNyXdv5mLL6M+ZLvsj7SxPYO+uGs3VOxXj8maelds/D5o11YB9AEBilUoZrOL5mHh0ZgCXG5AAOmex5ZyQF9HVf0VEZW/f2j5y3H6bIlGovWA8HPw+50Wec0xXDKA29mtuCdeJJA8LLMzc1XbRj1GnhYXQbyl1lxWeaAQHxGhQ48ItjNDmkWIIBBHeDvXqbT3R40mtmZrjfAsOSl3TNDu0M6z4dzoBvcw7xbfb3brLYw89zart7+/+THzMBRTsq5bd38E/s4xFGrdMcydN4kIgF32mm+Unv0IPgDxVXPxlVNOPUy1p+S7obS60VXE4B2pwb/3sD5sV7G9yl4S+ZRyvfY+KNYWEbpVdpovg+L6zPrar2ne8Lz9ClqPu8vL1PzZh2Qh+s/6imo9u/L0PNO93Xn6kPVMd1CfqZgYUgiIRfrkZr23kC4Ab+074KxXgQhDjvexBZnznPgoW/wC58imbQ55v9fMNh92Zot5w2n5r3pcGHVHf7/dnnRZ0lzkl9/siCw5LTMntKhsnonSRGvcHPuTc9G7idSrORKMsNyitl9SrjwlDMUZPd/QuW1TsofaN+9Z2m9v5M0dS7B+KOjZq0NwbAtxLyf43D5ALnUH/APol5eiOtP8Ad4+fqce1mI9mGGhm50VoPhZ5+YCk0tJ3eX8EeqNqjl+v8lWw2McCjQ/xF/YdbL+b/aOb0+t6V96vZH4PpH0vtf8Ab5FDH/GdGui9n/r8yT/6m/7/AAVQ/wDz/viJ/wD6P3wnhQcOYnGL4UzVoX613vzQvskbmnw3BdX5OP0Drrfr+p5RjZH4hWWL0/T9jt2xfmct6zvkFFpPtS8CTVvYj4kfS9mf4wpkGL+F5ekY19uivbMAbXzi9r71NZqfBNx4ep7df0Ia9L44KXH1r9PqTtL2aUmViB0698a36ps1vmBr8VVs1O2S2iti1VplUXvLmTOMwJfB8yJcAAQ8oAFgBoLAcBZV8T82RFv9Szlflolt+hA7IGNFDjEbzGsfANZb5lWtVf8AUiv2+bKmlL+k/EviyzUK1tHa12DZjNwyW8c7Fc0/3iPn6Mp6h7vLy9UR+yZzzhh2bcIzreGVn3kqXVEumXh/JFpbfQ8/1/gr+AP0gTPhF+tqt53usfL0KuF73Pz9Sf2t9moftm/TEVXS+2fh80WdV7FePyZK7P2huD5bLyd8XOUGd28vvuLGEtqIlhVQtGU7PtMfzNuUX62rczvdY+XoYmD71Pz9S4bSOxkx/g/zGLP0/wB4j5+jL2oe7y8vVHLsr7KD2jvuUmpdv5I503sF4suCzy+EAQBAEAQBAU7ar2V/eN+9aGmdv5Mz9S7B+Jji+hPnDTqRtIpsOnw2VGBEDmNA6uVwOUWvqQR/vVYtumWOTcJLmblWqV8KU0yGxpjn8eynQyDHMhEguLrZnW1AsLgC9jv1sN3Gxh4HQy45PdlbM1Dpo8EFsilLSMwu+yPtLE9g764azdU7FePyZp6V2z8Pmj7xBj+uQqzFZJuYxkN7mgZQb5SRqTztwsvKNPpdacubaOsjUbY2NR5JM6Ri7EeKZYQKPADXkWixGk2F+ROkMEX4k8lx+Dox3x2Pddy++v73JFmX5C4K47Pvf31FzwhhuBhunZWnNEdYxH8yNwH7I1t4k8VnZWS75793caOLjRohsuvvJ5VSyEBHV6rwKHT+lmgS0OAOXeMxte3GylppdsuGPWRXWqqPFLqPynV6k1KHeSjw3d2YAjxabEeYXtlFlb/NFiu+uxbxkiMxliKm0+ixmmIx0R7HNawEE3cCLkDc0b7nlzU2JjWTsT25J9ZBl5NddbW/PbqIDZBIRYcrHjRBZry1re/LmzHwuQPEFWtVsTlGC7irpVbUZTfeRmJv0qQfawPmxT43uUvCXzIMr32PjE1dYRulW2mdjo3rM+tqu6d7wvP0KWoe7y8vU48CMixNnrhL+kRFDfE5rfFSZrSyt31cjjCTeLy6+ZXdkk/JSs/HZMuDXxA3JfS+XNcA89W6cbdyuapXOUYtdS3KWlWRjKUW+bNJq9XkaPKGJUIgaBuF9XdzRvJWPVTO2XDFGzbbCqPFJmT4Vm4s/tGhxY7S0xHvdY8A5jy0fw21W5kwUMRxXcl6owsabnmKT79/Qu21TsofaN+9Zum9v5M0tS7B+KOrZt2Ml/8AH/mPXOoe8S8vRHen+7x8/VnTjalRKxhuLDgC7xZzBzLTe3iRcea4w7VVcpPqO8up20uK6ypbMsTystKGVqLwwhxMMuNgb723O45rnXfeyvajiylLpYLf9Shp2VFR6Kb2/Q0d0WGyHme4AcyRb3rI2e+xr7rrOCnV2nVOdfDp8QRCwAuLdW67gHbifBS2UWVxUprbcirvhZJxi99im7YvzOW9Z3yC0NJ9qXgZ+rexHxLhhbszKewh/Q1Z+T20/F+poY/ZR8F6EooSY5apJMqNNiwohsIjC2/K4tfyXdc3Caku5nFkOODi+9GXYGrX9FazGlq11GuNiTuY8bj6rgd/qndcrbzaPxFasr5/x9DEwr/w1jqs5fz9TV4UeDGgh0FzXNOocCCPfuWE4tPZo3VJNbozraXiSXnJdspS3dI5zhnLNRoeq0W3uLrbt1rcVr6fjSi+lny++sydRyVJdFDm397FwwhSXUXD8KFF9O2Z/rONyPLd5LPyrultcl1F/Fp6KpRZQ8AfpAmfCL9bVqZ3usfL0MzC97n5+pP7W+zUP2zfpiKrpfbPw+aLOq9ivH5MlsA9kJb1T9TlXzu3kWMLsI+BYFVLRlWz/t/M+EX62rczvdY+XoYmD71Pz9S47RIbomDZgMF9GnyD2E/AFZ+A0siO/wC/oy/npvHlt98yL2TzsCJQHQw4Z2xCS2+tiBY25bx5KbU4NW8Xc0Q6XNOnh70y7Q4jIrbwyCNdQb7tD8brOaa6zRT36j6Xh6EAQBAEAQFO2q9lf3jfvWhpnb+TM/UuwfiY4voT5wIAgCAu+yPtLE9g764azdU7FePyZp6V2z8PmiJxLQqtCr8e8vFIfEe5pa0uBDnEixFxuI03qfHyKnVH8y5JEOTjW9LL8r5s0LZrh+aotOiPnxlfFI6vENbfLfkTd2nhx0WTqGRG2aUepGtp+NKmDcutlxWeaAQBAcdXpkrWJF0KeaSw23EjUbjcd6kqtlVLij1kdtUbI8MuopE3srlXu/JJp7R+2wP+RatKOrSXtR+X8mbLSYf2ya+/I6KbsxpkvEBn4r4tv1QAxp8bXd7iuLNUsktorb4ndel1x5ye5d4EGFLwWtgNDWtFgALAAcgs1tye7NJJJbIr8/g+TnsRNm4kSIHtcxwaMuXqWtwvw5q3DMnCp1JLbn8SrZhwnarW3utvgWRUy2R1fpEGuUt0GYc5rXEEltr6EHjccFLRc6pqaIrqlbBwZ+Yfo8GhUxsGWc5zQSbutfU34AL2+53T42KaVVBQRXsQbO6dVZp0SVe6C92rgAHNJ4nLoQT3Gyt0ajZXHha3RUv06uyXEnszwo2zOmyUcOn4hjW1Dcoa0+IuSfC9ud11bqdk1tFbHNOmVwe8nuS8PCEnDxN+GCJEz5icvVy6tLeV9x5qu8ybp6HZbfXcnWJBXdNvz+0SGIqLAr9O6KZc5rcwddtr6eIKiovdM+NEt9MbocEj7oVKhUSlMgS7nOay9i61+s4nhYbyvLrXbNzfee01KqCgu4kFESlUxDgOlVmYMRhdCiHVxZazjzLTx7xa/G6vUZ9lS4etFG/AqtfF1P8AYgoOymEH/wBdNkjk2EAfeXH5K09We3KPx+hWjpK35z+H1Lhh3DVOw9CcJAHM62Z7jcm27kB5BZ9+TZe/zF+jGrpW0DzxRhqVxJChibe9uQkjJbW9t9weS9xsmVDbius8yMaN6Sk+olKfKMkJCFChkkQ2NYCd5DQAL9+ihsm5ycn3vcnhFQioruOhcHQQEJiLC1MxA0GcaQ8CwiM0dblxBHiOdrKzj5dlPs9X6FbIxa7/AGlz/UqTtlMMxerNnLyMIE+/N9yv/wDLPb2Pj9Cj/wASt/b+H1LJh3BdJoMXPCBiROD32NvVA0Hjv71TyM225bPkv2LmPhVUvdc3+5ZFTLZXKLhCTpFafMQIkQufmuHZbdYgm1hfeFbuzJ21qtpbIq1YkK7HYnzZ24loMviKQbCmnuaA8Ou217gEcQdNVHj5EqJcUV3HeRjxvjwyOmjU2HSKZDgwHFzWCwLrX1JOttOK4tsdk3N953VWq4KC7jtUZIVyi4Qk6PWnzECJELn5rh2W3WIJtYX3hW7sydtaraWyKlWJCux2J82WCPChzEFzYwBa4EOB3EHeD5Kqm090Wmk1sygTuyyTix7ykw5jb+i5gfbuBuPjdasNVml+aO7/ANGVPSoN7xlsXKg0qFRKTDgQHFwZfU2ubkk7u8lZ19rtm5vvNGmpVQUF3EgoiUIAgCAIAgOOq0uSq8p0dRZnZcG1yNRu1BBUlVs6pcUHsyOyqNkeGa3RVpvZnRIx/J3RYfcHAj/yBPxV2Op3Lr2ZSnpdL6t0Qs3srmG3/Appp5B7C34gn5KzHVY/3RK09Jf9siFm9nuIpf0IbInqPH/tlKsx1GiXW9vH7ZWnpl8epbkLN0KrSd/wqWitA4ljre+1lYjfVLqkitLGtj1xZZtkR/5liewd9cNU9U7FePyZd0rtn4fNGurAN8IAgCAIAgCAIAgCAIAgCAIAgCAIAgCAIAgCAIAgCAIAgCAIAgCAIAgCAIAgCAIAgCAIAgCAIAgCAIAgCA+BChiLmDRmta9he3j7l7u9tjzZb7n2vD0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data:image/jpeg;base64,/9j/4AAQSkZJRgABAQAAAQABAAD/2wCEAAkGBwgHBhIUBxEVFhUXGR8bGBgYGRkeIBweHCEbJxwiHx4fJiggHh0mHB8XJzUiJSs3Mi4uHSI0ODMsNygtLisBCgoKDg0OGxAQGzQmICYsNDI4NTI2LDQ0NSwyLC0sNSw0NDQsLC0sNCwsNDQvLCw0LSwsNCw0LCwsLCwsLCwsLP/AABEIAH4BjwMBEQACEQEDEQH/xAAbAAEAAwEBAQEAAAAAAAAAAAAABQYHBAMCAf/EAEkQAAECBAMEBgcCCggHAAAAAAEAAgMEBREGEiEHMUFREyI2YXGBMnJzkaGxslLBFBUkNDdCYoOS8RYjM1OCs9HwFyYnNaLC4f/EABoBAQADAQEBAAAAAAAAAAAAAAADBAUCAQb/xAA3EQACAgECAgcGBQQDAQEAAAAAAQIDBAUREiETMTNBcYGxMjShweHwFCJRYdEjQlKRFYLxJST/2gAMAwEAAhEDEQA/ANxQBAEAQBAEAQBAEAQBAEAQBAEAQBAEAQBAEAQBAEAQBAEAQBAEAQBAEAQBAEAQBAEAQBAEAQBAEAQBAEAQBAEAQBAEAQBAEAQBAEAQBAEAQBAEAQBAEAQBAEAQBAEAQBAEAQBAEAQBAEAQBAEAQBAEAQBAEAQBAEAQBAEAQBAEAQBAEAQBAEAQBAEAQBAEAQBAEAQBAEAQBAEAQBAEAQBAEAQBAEAQBAEAQBAEAQBAEAQBAEAQBAEAQBAEAQBAEAQBAEB+Oc1jbvIA5lARU3iahyd+nmoVxvAcHH3NuVPHFul1RZBLJpj1yR5UbFdJrc+YVNe5xDS4nKQLAgcbG9yOC6txLao8U0c1ZdVsuGD3JtViyEAQBAEAQBAEAQBAEAQBAEAQBAEAQBAEAQBAEAQBAEAQBAEAQBAEAQBAEAQBAEAQBAEAQBAEBDYrrv8AR6k9MIfSdYNy5su++t7HkrGNR00+DfYr5N/Q18e25ns3tOq8U/ksKEwd4c4++4HwWtHS6l7TbMieq2P2UkQk3jLEU2P6yaeB+xlZ8WgFWY4VEeqPzK0s6+X9xDzMzMTbrzT3PPNzi75qxGEY+ytivKyUvae54ro4Lvsj7SxPYO+uGs3VOxXj8maelds/D5o0ydrtJkI+ScmITHfZc4Ajx5eaxYUWzW8Yto2531we0pJHfDeyIwGGQQdQRqCO5RtbcmSp7n0vAEAQBAEAQBAEAQBAEAQBAEAQBAEAQBAEAQBAEAQBAEAQBAEAQBAEAQBAEAQBAEAQBAEAQFO2q9lf3jfvWhpnb+TM/UuwfiY4voT5wIAgCAu+yPtLE9g764azdU7FePyZp6V2z8PmisYg/wC/zXton1uV2jso+C9Clk9tLxfqX3ZJVrwIsvMRBoQ6E0nU3zZw0chYGw+0eaytUp5qxLxNXSrt4uDfgaOsg2AgCA+YsRkKGXRSAALknQADeT3L1Jt7I8bSW7M3qe0KoT090WF4Obk4tLnO7w0eiPHzstevToQjxXSMizUZzlw0R3PB9U2iSwzRYbyOXRQz8GjMu1Vgy5J/F/M5dufHm18F8i6YMq81W6IIk81rX5nNIaCB1TyJJBWbl0xqs4Y9Ro4tsra+KS5lKxHNTLNp0JrIjw3pIHVDjbXJfTctLHhF4bbXPZmbk2SWZFJ8t0aksQ2wgCAIAgCAIAgCAIAgCAqeP8Rz2HZeCZAMJeXA5wTuA3WIV7BxoXtqXcUc7JnRFOPeVqHjPGcWGHQpO7SLgiBGIIO4gg6hXXhYiezn8UU1m5bW6h8GfsHaRV5KYDa1KtHcA+G63Ozr3+C8em1TW9cvRhalbB7Ww+RoNFq8nW5ARZB12nQg72niCOB/nuWVdTKqXDI1aboWx4oneoiUIAgCAzvCBxecVu/G/S9H1ukz3ybjl6O/V9K3o8LrWyvwvQLo9t+79fP6mVi/iunfSb7fDyNEWSaoQBAEB5TUzAlIBfNPaxg3ucQAPM99l1GLk9ordnMpKK3k9keNNqUnVJcvkHh7QS24Btcb9+/xXtlcq3tJbM8rsjYt4vdHWuDsIAgCAIAgCAp21Xsr+8b960NM7fyZn6l2D8THF9CfOGqYbw7RKHh1s1iBrXOc0OJe3MGh1srQ3W7tRwvdYeRk3XW9HV8Dfx8ammrpLV/sjsYVHC1Tw880dsIRWubuhhjrX1toCR4KXFrya7UrN9vHdEOXZjWUt17b+GzM8WuYxd9kfaWJ7B31w1m6p2K8fkzT0rtn4fNFkrGzaTqFSdFgR3w87i5zcodqTc2NxbXndU6tTnCCi1vsXbtMhZPiT23PyqbN6e6nj8UOcyMwaOLicxH2uRvxba3IpXqU+L+pzTPbNNr4f6fJo6cA4jmagIktV7iYg7yd7gDY3/aabAnjcHmuM7GjDayv2Wd4WTKe9dntIuKzy+EBWdo8WJCwfH6LS+UHwLmg+/d5q5p6TyI7/fIp57ax5bffMi9kcCXbQoj2AZzEIceNgG2HhqT5lT6pKXSpPq2INLjHom117l6WYaZ+Na1pOUb9SgMpxN+lSD7WB82LdxvcpeEvmYWV77HxiaBWMTUejPy1CMGu+yAXO8w0EjzWTVi2284I1rcmqrlNnjS8X0KqTAZKRxnO5rg5t/DMACe4LqzDurW8o8jmvMpse0ZcydVYsnFUqtT6Wy9QjMZfcHEXPgN58lJXTOz2FuR2Wwr9p7EJ/wAQMNZ7dOfHo4lvpurP/HZH+PxRW/5DH/y+DLBIzsrUJcPkXte08Wm/8j3KrOEoPaS2ZbhOM1vF7o+ajUJSmS+efeGNva55ncldcrHtFbs8nZGC3k9keBrlLbSxMOjNEE3s87iQSLDiTcHQcl10FnHwbcznpq+Dj35HlRsR0muRHNpkXOWi5GV7dD6wC6uxrKknNbf6Oasmu3fge571Ws06jwgalFay+4HefBo1PkFzVTZa9oLc6suhWt5vYiIGPcNxothHt3uY8D32sPNTvT8hLfh9CBZ+O3txepY4MWHHhB0Fwc0i4IIII5gjeFUaaezLaaa3Rn22L8zlvWd8gtXSfal4GVq3sR8S4YW7MynsIf0NWfk9tPxfqaGP2UfBeh7VqlStZp74U40EEaHi08HDkQvKbZVTUont1UbYOMjNtkc1FhVuNCd6LoeYj9pjgPk53wWxqkU64z/f1MjSpNWSh+xp87OyshAL52I1jRxcQB/PuWJCEpvaK3ZtTnGC3k9kV9+0DDTX26cnvEOJb5K2tPyP8fiio9Qx/wDL1Jik1umVhhNNjNfbeBoR4tNiPcq9tFlXtrYsVX12r8j3JBREpHSVdpc9OuhSkZrojb3aL3GU2PuKlnRZCPFJciKN1cpcMXzPapVKSpUAPqEQMaTlBPPU29wK8rqnY9oLc6sshWt5PY831qmspojvjMEI7nk2B37uJOh0Xqpsc+BLmeO6Chxt8iHZj/DT4tunI7zDiAfLTzVh6fkJb8PxRWWoY7e3F6ljgRoUxBDpdwc1wuHNIII7iFTlFxezLiaa3RStoNfpMxh2YgQIzTFzNGTW92xG5h5WPuWjg49kbYza5fQzs++t0ygnz+pybPMQ0imYdDJ+O1js7jY33G1uCkz8e2y3eMd1sR4GRVClKUtmXyRnJaoSrYkk4OY69nDjYkH4grLnCUJcMlszUhOM1xRe6OhcnQQBAEAQBAU7ar2V/eN+9aGmdv5Mz9S7B+Jji+hPnDaJKHJY0wUyGX2OVocRvY9luHLu4g8F85Nzxchy2+qZ9LFQysdLf/0y/EeHJ/D0zlnBdp9F7fRd/oe4/HetvHyYXreP+jDycWdD/N1fqQ6sFYu+yPtLE9g764azdU7FePyZp6V2z8PmjXVgH0AQGCYnqj5/EceLC6l3Foy3GjdAT3kAXX1ONUoUxi+Z8tlXOV0pLkXHZdiKemZx8tOvc9uQuYXEktsQCLnUgg+Vu9Z2pY0IxVkVtzNHTcmc5OuT3NKWObBzVKRgVKQfCmhdrxY/6jvB1Xdc3CSlHrRxZBTi4vqZkzoVe2e1Muh9eE42vY5Hjhf7D/8A7vG/d3pzYbPk/iv5X3yMLhvwZ7rnH4fQv+GsZUyvWaw9HF/u3HU+qdzvn3BZWRhWU83zX6/fUauPm13clyf6ffWWNVC2Y7jyNHl8f5pUXe0wywb+sA3Lpx1svoMJJ4u0urmfP5zayk49fIudGwHTYUDNWgY8d2r3Oc62Y77DS+vE6nu3LOtz7G9q+UV1GjVgVpb2c5PrKxtEwjKUeXZHpQLW5sr2XJAJvZwJ1GotbvFldwMyVrcJlLPw41JWV8i94MqUSq4agRI5u+xa48y0ltz3m1/NZmXWq7pRXUamJa7KYyfWRk/gWUquIo0xU3ktcW5YbdPRY0HMd+8HQW8eCmhnyrqVcF1d/mQTwIWWuyf+vI6o+BcORZctbAy6aOa52Yd9yTfzuuI596e/EdywKHHbhKXgOJMULG8SVe67XF7DyJYCWut4A/xLRzVG7GVq/Z/77jOwXKnJdT6vvmWjap2UPtG/eqOm9v5Mval2D8UVnBVAdieSh/jMuEvL5msY02zvc4ucSeAs5o05DdqruZkfh5Pg9qXp1FLDx/xEFx+zH4vrLe+mUfBcjHmZFhbZli3M4hxv1R1rkXcQPNUFbblSjXJ95odFVixlZFdxT8JYei4xnYk1XnuczNawJGY8h9lgBA09+hWhlZCxYqqpc/v4mfi47ypO23q+/gW+fwFh+alS2FC6N1tHtLrj3mx81nw1C+L3b3L88CiUdttisbOp+apGIosjOG4u4NHAPZcm3c5oJ8hzKu59cbKlfH7X0KeBZKu10SOvbF+Zy3rO+QUek+1LwO9W9iPiWzDEeC3DUpme3+wh8R9hqo5MX00+Xe/Uv47XRR8F6HFifGNNo8m/oIjXxrWaxpBseBdbcBv13qTGw7LZLdbIiycyuqL57v8AQq2yynGTgx52c6sMMLWk8QNXnwGUC/jyV7UrOJxpj17/APhS0yvhUrpdX3uR0hLzu0PEb3TbiyCzWw/UaT1Wt4ZjY3Pce4KWcoYVKUVzf3uQwjLOubk/yovkLA2G4cHL+DA95c+/vvceSy3nXt78XoaiwaEtuEpGMsNRMJzMOZob3NZmtvuWO1trxaRca+BvdaeJlLJTrtXP1MzLxXjNW1Pb5GkYcqra1RYUZosXDrDk4aOHhcHyssfIq6KxwNii1W1qf6meYA/SBM+EX62rWzvdY+XoZWF73Pz9Sf2t9moftm/TEVXS+2fh80WdV7FePyZC4Kw2cSSMOJWyTAhAsgwwSAdSXOJGu8201NuQF7GXk9BJxr9p82yviY3TxUrepckixVrAFGnJFwkIYhRAOo4F1r8AQTYg+9VKdQtjL8z3Rcu0+mcdorZkBsjqUZszGlopNsvSNB/VIIDh53bp3FWtUqWysXgVNKte8q34nbj7CtIlKJMzMBhEUuDr5nWu+I3Npe3EqPBy7ZWRrb5fwiTOxao1SsS5/U48B4So9ZoAiVCGXPzuFw9w0FraAqTNy7areGL5bEeDh1W1cUlzNBpdOlqVINhSQIY29gSTvJJ1Ou8lZNlkrJOUus1q641xUY9R1rg7CAIAgCAICnbVeyv7xv3rQ0zt/JmfqXYPxMcX0J84S8CPWMKz7XQy6E4gEX9F7TqO5zdfLuKryjVkR2fP5fwWou7GnuuXozUsVltV2fuiTjMrjCbEsf1XaG2viR4FYmN/TylGL79vI3Mn+pjNyXdv5mLL6M+ZLvsj7SxPYO+uGs3VOxXj8maelds/D5o11YB9AEBilUoZrOL5mHh0ZgCXG5AAOmex5ZyQF9HVf0VEZW/f2j5y3H6bIlGovWA8HPw+50Wec0xXDKA29mtuCdeJJA8LLMzc1XbRj1GnhYXQbyl1lxWeaAQHxGhQ48ItjNDmkWIIBBHeDvXqbT3R40mtmZrjfAsOSl3TNDu0M6z4dzoBvcw7xbfb3brLYw89zart7+/+THzMBRTsq5bd38E/s4xFGrdMcydN4kIgF32mm+Unv0IPgDxVXPxlVNOPUy1p+S7obS60VXE4B2pwb/3sD5sV7G9yl4S+ZRyvfY+KNYWEbpVdpovg+L6zPrar2ne8Lz9ClqPu8vL1PzZh2Qh+s/6imo9u/L0PNO93Xn6kPVMd1CfqZgYUgiIRfrkZr23kC4Ab+074KxXgQhDjvexBZnznPgoW/wC58imbQ55v9fMNh92Zot5w2n5r3pcGHVHf7/dnnRZ0lzkl9/siCw5LTMntKhsnonSRGvcHPuTc9G7idSrORKMsNyitl9SrjwlDMUZPd/QuW1TsofaN+9Z2m9v5M0dS7B+KOjZq0NwbAtxLyf43D5ALnUH/APol5eiOtP8Ad4+fqce1mI9mGGhm50VoPhZ5+YCk0tJ3eX8EeqNqjl+v8lWw2McCjQ/xF/YdbL+b/aOb0+t6V96vZH4PpH0vtf8Ab5FDH/GdGui9n/r8yT/6m/7/AAVQ/wDz/viJ/wD6P3wnhQcOYnGL4UzVoX613vzQvskbmnw3BdX5OP0Drrfr+p5RjZH4hWWL0/T9jt2xfmct6zvkFFpPtS8CTVvYj4kfS9mf4wpkGL+F5ekY19uivbMAbXzi9r71NZqfBNx4ep7df0Ia9L44KXH1r9PqTtL2aUmViB0698a36ps1vmBr8VVs1O2S2iti1VplUXvLmTOMwJfB8yJcAAQ8oAFgBoLAcBZV8T82RFv9Szlflolt+hA7IGNFDjEbzGsfANZb5lWtVf8AUiv2+bKmlL+k/EviyzUK1tHa12DZjNwyW8c7Fc0/3iPn6Mp6h7vLy9UR+yZzzhh2bcIzreGVn3kqXVEumXh/JFpbfQ8/1/gr+AP0gTPhF+tqt53usfL0KuF73Pz9Sf2t9moftm/TEVXS+2fh80WdV7FePyZK7P2huD5bLyd8XOUGd28vvuLGEtqIlhVQtGU7PtMfzNuUX62rczvdY+XoYmD71Pz9S4bSOxkx/g/zGLP0/wB4j5+jL2oe7y8vVHLsr7KD2jvuUmpdv5I503sF4suCzy+EAQBAEAQBAU7ar2V/eN+9aGmdv5Mz9S7B+Jji+hPnDTqRtIpsOnw2VGBEDmNA6uVwOUWvqQR/vVYtumWOTcJLmblWqV8KU0yGxpjn8eynQyDHMhEguLrZnW1AsLgC9jv1sN3Gxh4HQy45PdlbM1Dpo8EFsilLSMwu+yPtLE9g764azdU7FePyZp6V2z8Pmj7xBj+uQqzFZJuYxkN7mgZQb5SRqTztwsvKNPpdacubaOsjUbY2NR5JM6Ri7EeKZYQKPADXkWixGk2F+ROkMEX4k8lx+Dox3x2Pddy++v73JFmX5C4K47Pvf31FzwhhuBhunZWnNEdYxH8yNwH7I1t4k8VnZWS75793caOLjRohsuvvJ5VSyEBHV6rwKHT+lmgS0OAOXeMxte3GylppdsuGPWRXWqqPFLqPynV6k1KHeSjw3d2YAjxabEeYXtlFlb/NFiu+uxbxkiMxliKm0+ixmmIx0R7HNawEE3cCLkDc0b7nlzU2JjWTsT25J9ZBl5NddbW/PbqIDZBIRYcrHjRBZry1re/LmzHwuQPEFWtVsTlGC7irpVbUZTfeRmJv0qQfawPmxT43uUvCXzIMr32PjE1dYRulW2mdjo3rM+tqu6d7wvP0KWoe7y8vU48CMixNnrhL+kRFDfE5rfFSZrSyt31cjjCTeLy6+ZXdkk/JSs/HZMuDXxA3JfS+XNcA89W6cbdyuapXOUYtdS3KWlWRjKUW+bNJq9XkaPKGJUIgaBuF9XdzRvJWPVTO2XDFGzbbCqPFJmT4Vm4s/tGhxY7S0xHvdY8A5jy0fw21W5kwUMRxXcl6owsabnmKT79/Qu21TsofaN+9Zum9v5M0tS7B+KOrZt2Ml/8AH/mPXOoe8S8vRHen+7x8/VnTjalRKxhuLDgC7xZzBzLTe3iRcea4w7VVcpPqO8up20uK6ypbMsTystKGVqLwwhxMMuNgb723O45rnXfeyvajiylLpYLf9Shp2VFR6Kb2/Q0d0WGyHme4AcyRb3rI2e+xr7rrOCnV2nVOdfDp8QRCwAuLdW67gHbifBS2UWVxUprbcirvhZJxi99im7YvzOW9Z3yC0NJ9qXgZ+rexHxLhhbszKewh/Q1Z+T20/F+poY/ZR8F6EooSY5apJMqNNiwohsIjC2/K4tfyXdc3Caku5nFkOODi+9GXYGrX9FazGlq11GuNiTuY8bj6rgd/qndcrbzaPxFasr5/x9DEwr/w1jqs5fz9TV4UeDGgh0FzXNOocCCPfuWE4tPZo3VJNbozraXiSXnJdspS3dI5zhnLNRoeq0W3uLrbt1rcVr6fjSi+lny++sydRyVJdFDm397FwwhSXUXD8KFF9O2Z/rONyPLd5LPyrultcl1F/Fp6KpRZQ8AfpAmfCL9bVqZ3usfL0MzC97n5+pP7W+zUP2zfpiKrpfbPw+aLOq9ivH5MlsA9kJb1T9TlXzu3kWMLsI+BYFVLRlWz/t/M+EX62rczvdY+XoYmD71Pz9S47RIbomDZgMF9GnyD2E/AFZ+A0siO/wC/oy/npvHlt98yL2TzsCJQHQw4Z2xCS2+tiBY25bx5KbU4NW8Xc0Q6XNOnh70y7Q4jIrbwyCNdQb7tD8brOaa6zRT36j6Xh6EAQBAEAQFO2q9lf3jfvWhpnb+TM/UuwfiY4voT5wIAgCAu+yPtLE9g764azdU7FePyZp6V2z8PmiJxLQqtCr8e8vFIfEe5pa0uBDnEixFxuI03qfHyKnVH8y5JEOTjW9LL8r5s0LZrh+aotOiPnxlfFI6vENbfLfkTd2nhx0WTqGRG2aUepGtp+NKmDcutlxWeaAQBAcdXpkrWJF0KeaSw23EjUbjcd6kqtlVLij1kdtUbI8MuopE3srlXu/JJp7R+2wP+RatKOrSXtR+X8mbLSYf2ya+/I6KbsxpkvEBn4r4tv1QAxp8bXd7iuLNUsktorb4ndel1x5ye5d4EGFLwWtgNDWtFgALAAcgs1tye7NJJJbIr8/g+TnsRNm4kSIHtcxwaMuXqWtwvw5q3DMnCp1JLbn8SrZhwnarW3utvgWRUy2R1fpEGuUt0GYc5rXEEltr6EHjccFLRc6pqaIrqlbBwZ+Yfo8GhUxsGWc5zQSbutfU34AL2+53T42KaVVBQRXsQbO6dVZp0SVe6C92rgAHNJ4nLoQT3Gyt0ajZXHha3RUv06uyXEnszwo2zOmyUcOn4hjW1Dcoa0+IuSfC9ud11bqdk1tFbHNOmVwe8nuS8PCEnDxN+GCJEz5icvVy6tLeV9x5qu8ybp6HZbfXcnWJBXdNvz+0SGIqLAr9O6KZc5rcwddtr6eIKiovdM+NEt9MbocEj7oVKhUSlMgS7nOay9i61+s4nhYbyvLrXbNzfee01KqCgu4kFESlUxDgOlVmYMRhdCiHVxZazjzLTx7xa/G6vUZ9lS4etFG/AqtfF1P8AYgoOymEH/wBdNkjk2EAfeXH5K09We3KPx+hWjpK35z+H1Lhh3DVOw9CcJAHM62Z7jcm27kB5BZ9+TZe/zF+jGrpW0DzxRhqVxJChibe9uQkjJbW9t9weS9xsmVDbius8yMaN6Sk+olKfKMkJCFChkkQ2NYCd5DQAL9+ihsm5ycn3vcnhFQioruOhcHQQEJiLC1MxA0GcaQ8CwiM0dblxBHiOdrKzj5dlPs9X6FbIxa7/AGlz/UqTtlMMxerNnLyMIE+/N9yv/wDLPb2Pj9Cj/wASt/b+H1LJh3BdJoMXPCBiROD32NvVA0Hjv71TyM225bPkv2LmPhVUvdc3+5ZFTLZXKLhCTpFafMQIkQufmuHZbdYgm1hfeFbuzJ21qtpbIq1YkK7HYnzZ24loMviKQbCmnuaA8Ou217gEcQdNVHj5EqJcUV3HeRjxvjwyOmjU2HSKZDgwHFzWCwLrX1JOttOK4tsdk3N953VWq4KC7jtUZIVyi4Qk6PWnzECJELn5rh2W3WIJtYX3hW7sydtaraWyKlWJCux2J82WCPChzEFzYwBa4EOB3EHeD5Kqm090Wmk1sygTuyyTix7ykw5jb+i5gfbuBuPjdasNVml+aO7/ANGVPSoN7xlsXKg0qFRKTDgQHFwZfU2ubkk7u8lZ19rtm5vvNGmpVQUF3EgoiUIAgCAIAgOOq0uSq8p0dRZnZcG1yNRu1BBUlVs6pcUHsyOyqNkeGa3RVpvZnRIx/J3RYfcHAj/yBPxV2Op3Lr2ZSnpdL6t0Qs3srmG3/Appp5B7C34gn5KzHVY/3RK09Jf9siFm9nuIpf0IbInqPH/tlKsx1GiXW9vH7ZWnpl8epbkLN0KrSd/wqWitA4ljre+1lYjfVLqkitLGtj1xZZtkR/5liewd9cNU9U7FePyZd0rtn4fNGurAN8IAgCAIAgCAIAgCAIAgCAIAgCAIAgCAIAgCAIAgCAIAgCAIAgCAIAgCAIAgCAIAgCAIAgCAIAgCAIAgCA+BChiLmDRmta9he3j7l7u9tjzZb7n2vD0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CA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 descr="http://blogs.webtrends.com/wp-content/uploads/2014/01/SharePoin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066800"/>
            <a:ext cx="3352800" cy="621429"/>
          </a:xfrm>
          <a:prstGeom prst="rect">
            <a:avLst/>
          </a:prstGeom>
          <a:noFill/>
        </p:spPr>
      </p:pic>
      <p:pic>
        <p:nvPicPr>
          <p:cNvPr id="1036" name="Picture 12" descr="http://www.bizpulse.com/content-files/uploads/37signals-becomes-basecamp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105827"/>
            <a:ext cx="3048000" cy="4757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41695" y="1480941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Too Complicated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503563"/>
            <a:ext cx="263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Too Simplistic, Not Secure</a:t>
            </a:r>
            <a:endParaRPr lang="en-US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8425" y="1981200"/>
          <a:ext cx="6694975" cy="4599427"/>
        </p:xfrm>
        <a:graphic>
          <a:graphicData uri="http://schemas.openxmlformats.org/drawingml/2006/table">
            <a:tbl>
              <a:tblPr/>
              <a:tblGrid>
                <a:gridCol w="1564540"/>
                <a:gridCol w="2389635"/>
                <a:gridCol w="993540"/>
                <a:gridCol w="925020"/>
                <a:gridCol w="822240"/>
              </a:tblGrid>
              <a:tr h="239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Sharepoint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BaseCamp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Volerro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5937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69" marR="8569" marT="8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69" marR="8569" marT="8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69" marR="8569" marT="8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69" marR="8569" marT="8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69" marR="8569" marT="85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Operations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Preview Any Document in Browser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Annotate Anytype of Document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Image, Video, Audio, URL Support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Version Management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 Search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Page Based Comments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Proofing/Feedback Module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RSS Outputs for Integration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 Tasks from Comments/Annotations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Tagging on Content and Projects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 Content In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8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Operations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 Workflow Management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Kanban for Agile/Lean Methods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Project/Portfolio Status at a Glance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Customizable Dashboard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Queues for Each Team Member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Sub-Project Support and Roll-Up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a Project with a  Single Email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59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&amp; Scheduling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&amp; Team Calendars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Resource Management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Capacity Reports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LDAP and SSO Support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69" marR="8569" marT="8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ü</a:t>
                      </a:r>
                    </a:p>
                  </a:txBody>
                  <a:tcPr marL="8569" marR="8569" marT="8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4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ource Sans Pro" pitchFamily="34" charset="0"/>
              </a:rPr>
              <a:t>Volerro uses Amazon Web Services (AWS) to deliver our reliable cloud solution</a:t>
            </a:r>
          </a:p>
          <a:p>
            <a:r>
              <a:rPr lang="en-US" sz="2000" dirty="0" smtClean="0">
                <a:latin typeface="Source Sans Pro" pitchFamily="34" charset="0"/>
              </a:rPr>
              <a:t>We monitor AWS with our own third party security and availability services</a:t>
            </a:r>
          </a:p>
          <a:p>
            <a:r>
              <a:rPr lang="en-US" sz="2000" dirty="0" smtClean="0">
                <a:latin typeface="Source Sans Pro" pitchFamily="34" charset="0"/>
              </a:rPr>
              <a:t>Penetration tests, intrusion detection, virus detection etc. ensure security</a:t>
            </a:r>
          </a:p>
          <a:p>
            <a:r>
              <a:rPr lang="en-US" sz="2000" dirty="0" smtClean="0">
                <a:latin typeface="Source Sans Pro" pitchFamily="34" charset="0"/>
              </a:rPr>
              <a:t>Content is encrypted over the wire and when stored on disk</a:t>
            </a:r>
          </a:p>
          <a:p>
            <a:r>
              <a:rPr lang="en-US" sz="2000" dirty="0" smtClean="0">
                <a:latin typeface="Source Sans Pro" pitchFamily="34" charset="0"/>
              </a:rPr>
              <a:t>We’ve been certified for use by a Top 5 Domestic Bank</a:t>
            </a:r>
            <a:endParaRPr lang="en-US" sz="2000" dirty="0">
              <a:latin typeface="Source Sans Pro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72" y="1905000"/>
            <a:ext cx="4167528" cy="33289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28003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7415" y="51009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Light"/>
              </a:rPr>
              <a:t>Conclusion</a:t>
            </a:r>
            <a:endParaRPr lang="en-US" sz="2400" dirty="0">
              <a:latin typeface="Helvetica Neue Ligh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8" y="1828801"/>
            <a:ext cx="8293782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38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Introductions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Volerro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Going to Market is Hard Work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81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1978" y="3110468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Consumer Packaging</a:t>
            </a:r>
            <a:endParaRPr lang="en-US" dirty="0">
              <a:latin typeface="Source Sans Pro" pitchFamily="34" charset="0"/>
            </a:endParaRPr>
          </a:p>
        </p:txBody>
      </p:sp>
      <p:pic>
        <p:nvPicPr>
          <p:cNvPr id="1028" name="Picture 4" descr="https://encrypted-tbn1.gstatic.com/images?q=tbn:ANd9GcSBmM7YWtPTI-LPKWv16vYlOKDarHO5tvAWKJ5GtEt5lJEd8ORP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77" y="1524000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26627" y="3110468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Sales Collateral</a:t>
            </a:r>
            <a:endParaRPr lang="en-US" dirty="0">
              <a:latin typeface="Source Sans Pro" pitchFamily="34" charset="0"/>
            </a:endParaRPr>
          </a:p>
        </p:txBody>
      </p:sp>
      <p:pic>
        <p:nvPicPr>
          <p:cNvPr id="1030" name="Picture 6" descr="http://www.vrzacek.com/img/adi_bounce_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2" y="4343400"/>
            <a:ext cx="217489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7600" y="5955268"/>
            <a:ext cx="26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Web, Mobile &amp;Social Sites</a:t>
            </a:r>
            <a:endParaRPr lang="en-US" dirty="0">
              <a:latin typeface="Source Sans Pro" pitchFamily="34" charset="0"/>
            </a:endParaRPr>
          </a:p>
        </p:txBody>
      </p:sp>
      <p:pic>
        <p:nvPicPr>
          <p:cNvPr id="1032" name="Picture 8" descr="http://bazaarvoiceblog.com/wp-content/uploads/tt-display-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60" y="1467965"/>
            <a:ext cx="2005756" cy="15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728" y="3110468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In-Store Promotions</a:t>
            </a:r>
            <a:endParaRPr lang="en-US" dirty="0">
              <a:latin typeface="Source Sans Pro" pitchFamily="34" charset="0"/>
            </a:endParaRPr>
          </a:p>
        </p:txBody>
      </p:sp>
      <p:pic>
        <p:nvPicPr>
          <p:cNvPr id="1034" name="Picture 10" descr="http://www.vividphotovisual.com/wp-content/themes/vividphotovisual/images/videostills/Product%20Video%20Benefits%20Play%20Butt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267200"/>
            <a:ext cx="2743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2619" y="5955268"/>
            <a:ext cx="22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Demo/Benefit Videos</a:t>
            </a:r>
            <a:endParaRPr lang="en-US" dirty="0">
              <a:latin typeface="Source Sans Pro" pitchFamily="34" charset="0"/>
            </a:endParaRPr>
          </a:p>
        </p:txBody>
      </p:sp>
      <p:sp>
        <p:nvSpPr>
          <p:cNvPr id="4" name="AutoShape 12" descr="data:image/jpeg;base64,/9j/4AAQSkZJRgABAQAAAQABAAD/2wCEAAkGBhQSEBUUEhQWFBUVGBcWFxgYFxkaFxwXFRoXFhYVGBgXGyYeGBkkGhgXHy8gIycpLCwsFR4xNTAqNiYrLCkBCQoKDgwOGg8PGiwkHhwpKSwpLC0pLCwpKi4sLCksLC8pKSwpLCwpLCwsLyksLDAsLCwsLCwsLDAsLCwsLCwsNP/AABEIAOgA2QMBIgACEQEDEQH/xAAcAAEAAgMBAQEAAAAAAAAAAAAABQYDBAcCAQj/xABHEAACAAQDBAYGBwYEBgMBAAABAgADBBESITEFBkFRBxMiYXGBMkJSkaGxFCNyksHR8BYzU2KC4SRDotIVNFRjssJzg/EX/8QAGgEBAAMBAQEAAAAAAAAAAAAAAAECAwQGBf/EAC4RAAICAQMDAgQGAwEAAAAAAAABAhEDBBIhMUFREyIyQqHwFCNhkbHhcYHRBf/aAAwDAQACEQMRAD8A7jCEIAQhCAEIQgBCEIAQhCAEIQgBCEIAQhGvW1qylxN5DiTyEAbEIqs+cWVp01mQjSxPHJQAPSJJAA4kx42JvBMGET0ZMV7BrcNc1JF+4GKqVktUW2EeZcwEXGkeosQIQhACEIQAhCEAIQhACEIQAhCEAIQhACEIQAhCEAIQhACEI1toV6yULN5DiTyEAfNobQWSmJvADiTyEV01GPFNnMAqgk+yqjM+Q4xjmK04mZOIA8bBFGZHd3kxE7K3zpZ9TLSnqUcMHTqtHxrmrDFmRZGFh7QMZN2aJUQW8G/WzKwdVMqPqiVAsk2XMlzFJwz1a1mANvAC+ecRxm1CqaQurzOuWeKpXJDS2BKz5i3wqSDbCD28GfZVmNs27UmTPSVSpKeZOV2Mt1usoXznk+pLuWup9IgBRmTERQ0suSMyZvWMzLi7LVE1bWY8BLGWFRkbADIKDKIZZd3N42Qqk0ntC6k5Y10xjTXW1hztF3lTgwuMxHOafYjTCzTjea+buL2lrqiS75Yhx5A+N97YW8RlvgckreyP6rgcR+s7RKl2I2urL3CMcieHFwYyRcqIQhACEIQAhCEAIQhACEIQAhCEAIQhACEIQAhCNbaG0FkpibyHEnkIA+1taspCzHwHEnkIrMxnnN1j5chwUfnH3rHnvifT1RwA/XvjW3j2tNp5IemkpUWcJMQzAhsb5hj2Qb5Wb2oybvhGiVEFtPfJ0C1FKq1NHLZ5dSJec5SDbrAp1QWJ7wb6ZiN3mmUtcUFPJl1EyaqvImyuxNWYrrk0xc1QJm5Po2A1ZY1qrbCNVJU0sqopatiqTadpQC1IcFlU3OEsB2jM9Vbk8AfOzKympZopmdVd7/SJqCyC12FLKOqS74hcZk39Zrh0J5ZK09H1UtgCJrTDaY7G30ico/dKfVp0AKgXsSMN8yTsSNl4JrTJhvNbQre0sPbDLXF/mm5tl2bRrUG0KadUPMlElpa3l40NkXRmlre7eyFsCLjXK1opKUizN6WeEE3wg63PtHUnPkIiydjTpimpurUlyLkWt6ioDoQTmc821JMYa9ZcyVYWN7MDyXQTMvgP0M9XPwgqQGxA66EesWv6gvpxjTJKZ5GYcxlmBa2N1ABJ1Cp/chXcN1wj1sfa82mZUnaH0WPEXyB5NbPvvF4pqkOt1MULagRJDdeScdrKTcqSCbkjjkzEjQKbZCNPYW8cyldZdQTZvQc2sRoASMr8jxi6Zm0dOhGvR1izFupjYi5UQhCAEIQgBCEIAQhCAEIQgBCEIAQhCAPM1iASBcgac+6KkyvPfG+fDuA9kfrOLZNS6kA2uNYiEkYOxa1vj398UkWiQu8uz58ymZKSYkuYbZuCQwGZl3BuuIZYhwPDUc5lz6dXEyTKelnMXp6uiUGzTGRuoMpSMBfrArKw4BicgSexOsVLbsqUtSZiAidgCGZr1atwlLp17iwvwVQTkADVFma+z9mTJkxjNbFUEYJ85TlKQ5/RZBsO0dXcAa39kCsb4biBa2VMlvhlzZioUQFSouq2BvxBMX7ZlQqqi26tVQtbW4GrlzwvfM5sbnx0RUy6iuJu79QMKKEcIJnrOWIClhkBYxEn4NMdXyYavYmFJf0VUWdLsJRJNgpPbLW9IWJNjqYl5amWgVmM1yCe1YYyDc6ZKgvp+jk6izXOp1/2juj6aBS2I37xfI20HhpEJCT7GKkpcXbbELkmxuLnS5Bv2eQFtY+iQiM7Wuw+ssAS1wLX43a2QHLICPe1dpiVLa3acKWCAjGVDAMyqfSKg3txyHGIjZkkMBOmELgzM1WcBwDdSO1ZlIN7kevhABEWMz5LqOtLT5mcuWRZQQbZ34gZKLMRa5KZasseNuyVLGbPC9QilCSLhlaxUqb5m5yyuCttGjNPnCZiYkSpEsli3G+RJ5hr4rEEFSLFY51vRvGahsKDBJl/u5YyAHtEDj8o2x497/QpOe1Fh3Q6QeqndVNuqE2lMx1F7BHPtd8dfoq5Zi3EfkernTJvA4RpbTL8Y6D0e9JL07rIqmI4JMblwVz+MQ6vgU6tn6AhGps/aKzVuDG3AgQhCAEIQgBCEIAQhCAEIQgBCEIARgq5OJTkCwBK+NsozwgCo7A3gE8FJi9XUSwOslnIjhiW+qn4Xjbq9lJMZWYZrfzDWuCNCDYd+VtLxn3i3XSps6kyp6fu5q6j+VvaU8QY0dn7QfH1NQolzhp7Dj25ZOveNRGTVGidmqkl7lJmK2RBGgtpbQG59TxPKPlbWLSyrKMTWOFeQAJJNtAO75CJtkB14aRW67YypMaYzdlhd73LngigjMi5sBqTYZjSkY1waSlbs+7Mq3KsZpJXIhzYZk5oF1tfSJOW/C9+F8vcbd1vfENOqcagWwAZ4SRkMxduF+Y01AyGeSimKpLvkAcs8jriyvwvnfTxvFzMyVWzTMmtjIMoFXs2qsAL4DwBtnyIBGsRu0p3X9kWEiV6QBwkLdQZhGQsO2MOVsL5XwmLHKnYhciwOVjrnpiHAERyvevbwmEyadcMpSbsfSmG/rE54QQLA+yOQA0xwc2VnJRR83n3r+kvhl3ElD2Rxcj125k/rOImioRMN2yHLjGutPbNhYRsS2NiRZR3n490fRUVFUjkbbdmx9ClogljW+R44e/K1wT/AGjW3k3b+rUqLrhuCfhnGzstWecvbWWM7E6ECwKrf0jmMu+N3aO8Mpl6oPibGFF/RN7AkcAP7x8PUwcMv5fP9noNJkjPE1m4XT9vBl6Pt7Z1NLtOJaShwB+K6WDc1sdeEdt2ZtRZygg52jm27G7bJTz0mKrYyCtiCrArkwI9U3HARp0VTO2XPIJvSFuy2d5ZPq96fKOiEm1yfNyxSl7eh2OER2yNsJPQEEG4vrke8RIxoZCEIonShvYZEoU8o2mTR2iDmsvTyLZjwB7opOahG2UnNQjuZF79dJLYmkUbWtk80a34rLP/ALe7nFk6OpdWKYmsLks15fWG7hLDW+YF9AYrnRluQCFq5634yUIy7pp/D38ote92+sqhSx7c1hdZYNjb2mPqr8+EU02LLmmn3fRHNBtfm5HSLHCK9uVvUa+Q0wy+rZHwEA3ByBBBIHPSLDHTkxyxycJdUdUJqcVKPRiEIid6ttmkpJk8JjKYbLew7TBczyziIRc5KK6sSkopt9jFvlIqHopi0pIm5WwmzEAjEFPAkXjnu5/SNNp5nU1hZpd7YmuZks3zxXzK8wcx8IuG5vSDLrSZbqJU4Zhb3DDmpOpHERo9I+5Ano1TJW05BdgP8xR/7gacxlyjHV4MuGfhrscsm5pZcTLzLmBgCDcEXBGhB0Ij1HMeijes3+hzDfItJJ7s2l/iPPujp0Mc1ONo6MeRZI7kI1do7NSeuFxobqwNmVhoyngY2oRoaEAA8uyTc/ZmDINyuPVe3DQ8OUeayiWaoDcDdTybOxHfnE9NlBgQwuDqIhKylaV/MnA8R3N+cZuJdMrtRQiUS024AIF8rsTl2Lc/hrwGHSd2vZrC+ShfRAFrAHLTnlcnww2ebKSaoDgG2YPEHmIhanZzr2fSLElSND+HkfO+eKCT1QoxbK6gWxN6tvZ5Xt428LXhd7d1VnAzqXD1gzZRo9879z2z78r84lKypFurl2w53N8jrfM68fG3IZ7dDIbCbt9XqTc+rqNchfXwtxNrxm4u0VcVJUzjpkuhxOMwcwwyBvxXn3RX5m1Gx4mJbPMXsLXuVFtOOnOOtb17qrXqzyLy5q66Wdc+BPZbhfyPdx6vlhXwdWZZTskMe1ca4u+Np5d9UUjDaTO197GnyUlhFRVtp3aFeXGISTWFXVh6pDDyN7RiOtol92t2Hq5ht2ZSZzZh0UchzY8BGUFGK4NZylN2zpnRbt0tRzEfFgkvZG17L5rLB4sDlbvEZt8dvJKl4pouzAiVK/FstOPee4Z7PVClpQyS7SpeSJwzyMyYeOeZPPLS8aWwdizKuaJs6zgtiQEang5voBwEU6sdj30ZUVSq4mZgrnEssjNbnM35HlHVMEznHjZWyxKX+aJCLlD4xsI4ZLQ7U2tnfDMmEnukpw+6B5tHX966rq6GocaiU9vEggfOOddDdEDUTpnsS1Uf1tc/BI5c3unGBx5/dOMDpO19opR0rzCLJKTJRlpkiDzsI47u/sibtauZ5rHDfHNbkt7LLXlfQcgCYt/TJtArIkyh/mOWPhLGQ97A+USvRbswStno9u1OLTD4XwqPcL+cejwP8NpXmXxTdL9Pvn6GGVevnWN/DFWyy0tLKppQVAsqWg7goHEk/iYy01UkxQ0tldToykEHzEcn6Xd4nmVC0UonCMJcD1pj+gh5gCxtzbui9bibrmhpBKZsTscb+yGIAKr3C2vGPhLK55GvHVnosmiWHTRyylTl0j+nksLzAoJJAAzJJsAOZMYVeXPl5FJktwRkQykaEZZGNTeTY30ulmyMRTrFtiHAggjLiLjOOT7g7WnbP2kaOcew79Wy37Ic+hMXxyHeGHKE8rhJccPuRp9GtRhnKMvdHnb5X398jfvdQ7PnpOpyVlM10IOaOM8N+XEeBHCOn7nbwitpEm6OOzMHJ118iLHzhvrswT6Ceh1CF17mTtD5W84ofQzXkTp8rgyLMHipwn4MPcI+7KX4rSOcvix9/K+/4PPRXoajavhn/JEb67NNBtLHK7IJE+Xbgb9pfDED5NHZ9nVonSZc1dJiq48GAMUHplowZUiZbNXZL9zLi+axOdGVVj2bK/kLp91jb4ER5zH7cso+eTfF7Mso9nyWqEIR1nWI+MtxY5gx9hAFb2vstpXbl3KX7S8V7xzX5R8kTA6WOhFossQe0NlYDjljLUqOHeO7uijiWTK5V7KaWww2I1vYKAB7RGgAzPDLTTDiqK04FRSSgGRNsRt6xAtYd2WnDhPTCs1MDgMrcD7x7jnEHXbOZHyuyEjDbUNkAMhrr4kxUufKUuuSEg2sByJtl6OQytfx8onfTcqVXIHUqlSowg+q7WBwsbZjkbfCJVp4U9WvskO4NxcW+qUjIG2pytYAd3iXTYja+GyklgLhSdLA6k5dnxHcJTog4xszdOfNqWkMhllM5pYZIvtE6G/DnHWNmUMuSiykBSShsF9aY+Vy3HFfXla2XCZmyhOv2SCCCe8D0Mxlf5HMcDGtJpGLC4GK1lA0ReS9/MxLdkdDJSUxLMBcl8iLHCF0C4b2BtYH9E3DY+yRKUZZx52NsgSluR2jEpFkitiEIRJBB78C+zqn/wCJopXQw/bqR3Sj8XjpG06PrZMyWfXRk+8CI5B0X1/UbR6t8usVpRv7anEB43Vh5xy5eMsWcmXjNFkz00of8KeH1o8+wYt24E0Ns2ntwS3mpIPyjT6TtjGfQMVF2knrRzIAIcfdJP8ATFf6Id4xhakc53MyVfiD6aDvv2vM8o9C16uhW35Hz9f+mN+nq3fzLgre+zfRtvddMHY6yTO8UAUH4qfdHW9vbYly6CdUY/qxJdw6HOxU4Sh5kkW77RF797jrtCWpBCTpd8DEZEHVGtnb5RUq3d6fIpKbZnXK0ydNeoc2LIkimAmlSpIJUzBLFsvSMfAxxlCbXZ8nqNVmxZ9Njd1OC2teV5LX0XbW+kbJpnLu7BSkwzGxPjQkNiJz8L8LRzfaU8Vu8CmRmpnSgGHESsOJxbh2Sb+ESG5+z570syj64K1fSSauSwBVQVCyp0s5k3IWXcjXETaLZ0f9HX0EmbOZXnMMIw+ii8QCdSeJhljKclHt1GgzYtNjyZW/e1tS/wA9y27XnBKeax0WW5PgFJjk3Q9KJrnPBZLX82QCLV0rbxCTTfR1P1k/IjiJYPaJ8bYffyjB0QbGKU8yewsZxCr9hL5+bE/dj7+Felopzl89Jff7nl8j9TUxivl5Zk6Ypn+DlDiZw+CPG30TrbZw75kwj3gfhFa6Y9qBp0mQD+7UzG8XyX4A/ei+bl7PMigkIcmwBm8X7ZHxjzsec7fhG0ec7fhE3CEI6zrEIQgBCEIAiNpbJzxoO8r+I/KI+nAAI1Bv8eHhFniO2js2/aTXiOf94q0WTKnUbIEu9iBKOZYmwQDM34Ad/h3EaxnluyMlU9keuxGWNssjlYAEWGXO1iU3BHkR+EQtds8CYMB14cfC/AZD3dwIoXNGnlO7jlqLW7TXvfsm4A0z18L3uuxtjCWMTZsY8bE2NgGJhnE1GiVGbYhCESQIQhACOMdJGxWpK4T5fZWa3WKR6s1SCw99m8zyjs8Rm8WwUrKdpMzjmrcVYaMP1oTGObHvjXcxzY/UjS6mLdbb61tKs0WxWwzF9lx6Q8OI7iI5lvxubMoZ30mmuJWLECuspr6fZvofI9+jQVtRsetKstxo63IWYnB1PPkeGYPGOwbD25JrZHWSjiU3VlYZg8VYefgbx06DXyxS+jXk5nGOojslxJEXuBvQ9bTFpi2eW2AsPRY2BxAcDnmIp21K+um19bWUcmTOk06NREO5R+wBMnNLPo+mbG/siOgbf2jLoKGdOVVRZMtmCqABit2VAGWbWHnFI3K3gpRsUypU+XMndROmThjAfrZivMmXVrMe0bXA4ROWUZTbiqT7HZjTjFKTtla2JXV0uk2ZXTZMqXSUeBMYctOeTPwyXYgZKmjWOYwiOu71bcNJRzJ6rjKgWHC7EKCbcM7xQ9gbZpBu5Jk1k2XKSbTNLuzjFmXUEJ6RIyOQ4RZujHbgrdkyGYh2VepmXzu0rsXN/aXC39UVg0pJyVrwTJNppHO93t35+1qozZxOAtebM0/+tOF7ZWGg+PYa6slUdMWayS5S2AHcLKi95yAj1XVsmkkM72ly0HAWGegAHEk6COPby7yztq1CSpKMEvaXLvmTxmPwvbyUX74vr/8A0HkpJUl8KOKMY6aPmTPO79C+1NpF5nolutm8ggPZQfBfC8dxEQG5u6q0NPguGmN2pjc24AfyjQeZ4xPxx4ceyPPV9TowY3CPPV9RCIqfvVSoSHnIpBsQbjP3RkkbxU7+hNRvAxubkjCIafvjRoxVp6Kw1Bvf5R4/bei/6hPj+UATkIg/22o/+oT/AFflH39tKP8Ajr7m/KAJuEQZ31o/4w+6/wDtjyd+aL+OPuv/ALYAkqnZoZgwyPHvH5xhp9iqswucyecaX7d0X8Yfcf8A2x5O/wDRfxv9Ez/bEcE8lhhFeO/1FYnrshmexM0+7HlekKhOQn3/AKH/ABWFkFjhEPJ3qkP6BL+A/C8S6tcXHGJB9hCEAIQhAEVvDu3JrJXVzl0zVh6Snmp/DQxh3V3Vl0MpklszlmxMzWuTawFhkABE3CK7Ve6uSuyN7q5KJ0jH6TUUOzxmJ84Tpw/7FN22B7maw8oy7/7nUEykqJsynldakma6uowPiVGYG6WJzHG8VqVsqo2ptStq6WrNN9FK0klggmK+G7Tgwb1cdtOcet6K3a9NQ1KVNLT1EppMxTPkNgZQykY2lvrbU4RFixm6H9z6Btm09Q8iU89wxZnGM3V2UWD3C5AaCJfd/wDwe3Kul0l1aLWShwxr9XOA7zYN5RT+jXaW05my5Emjo5OBesH0mofsG8xycMte0bXt5Rtbz7CraBqbalVV/SGp5yK6JLCS0kTuxMw2zOoGfOAOo7wbESrp2kzCQrWN11BUgg594jT3Y3OkUKnqwWc+lMa2IjkLaL3CJtHBAINwRcHmDoY9RXar3dyuxXurkQhCLFjke9C/XTPtH5xp7IJxRIb1p9dM+0Yj9k5NFSxBb67aEmsZSpNwDkRyAtmIi5O9q/wyf6h+UfOkcE15+wP7xWZaMWAta/vtn7tDGsFCvcQ7LhI3uUkjqzl/MOPlG/K3gv8A5ZH9X9oq1PQHgLcQfeImNm1S6TBhI1PD+0afldy0YSbJpdoFvUt5/wBoyojHgPj+UZKREIyZCNfSHxJOUG23KSYiAYgzWZ79lcicvaPw74zbx2dHpJLk+rRMeXxh/wAJc8R8YtMrZw8fCM67PXl8Yq5Yx6RRq6jZJb4rZqw+BP4RHU65Z90W/e6lC05I52/0tFSpu+KNpvgxkqZbd0V+sTxjqtP6C+A+Ucr3Rt1i+MdUpvQX7I+USjNmSEIRJAhCEAIhN9NvCi2fUVHGXLOH7bdlB94iJuOY9LNV9IqqDZoOU6aJ8+38KVfLzs5/pEAbPRBtGQuzZMmTNlzZxvMmjrFxdZMOJgVPauBYXt6sTHSRj/4RWliAOofIDmLamI7b+59BVG7UaK/8RD1T353l2ufG8UzfHd+rpdnVHV1056fBZ5M8CZ2SyiyTD2ltcQBaug/GdjScLDJ5wsR/3GP4xOb910g0U+RWTJUpZstlBaYozI7JCk3NmschwjlXRnsqsqNnBUrplPTiZMHVyVCzCcixM3UDPQRedibiUMhsbUvXzNTMnOZr352fs38oAkeh7eH6XsmSWN3k3kPnxl2wnzQqYu0cu3SqVo94KulAwyq1FqZQtYCYt8agae3p7IjqMAIQhAHK971+ufxMRWyyQ0TG+C/Wv4mIbZvpRBYo/Sk9q8Xv6I0Nj74gaGXLmTFAL5g37RvcRN9K3/PD7AipUlUZbhhqP1aId1wTFpSV9C6bO2OjTWUzJtgss5TGB7WK/wAosVNuinpCdULbj1gPn2lIik7M3mImTHKi7KoAvb0L2vfuMbdZvNUzewpRVIAK4ja98WIG2R4RxTjqHL2ukfTUtKoX1fP9FtqN3palQ9bgL5J1kuUb2sTmAuWYN+8RFV1DOl1QkkypnbwBrmVe8kzcRviUDCTnz7oqtbSz51i7Bjrm5ItkBYWy0jz9GqcaAzLnQXcnVMP/AIdnwyjSOPIuXLs+xySlFviNHUNjb5il+prLqMOOWwKTBhuVtjRjcXsBleLD+3NGLYp2C4uMast/AlbERxF93Kh2LHBc2v8ALlGVdhVQXCGUDl7v5e6InpnL5n/r7ZPqTXSJ1fevbcmdTESpqOQb2DAm2F87a274q1Kul4rexNmTpcxjMIsZbjztlw8Ys9MukaYsTxLa3Zlklud1RaN0x9aP1wMdVpfQX7I+QjlO6wtMH64GOrUvoL9kfIRujFmWEIRJAhCEAI0KnYkl5onGWnXKpUTMIxhTquLW3dG/CANE7NHdFR6WKIrsarKi5wKMhc5zEvpF8hAHKegSkLbKNwR9fMtcagrLNxfUR0f/AIaI3gLaR9gCOXYMnrVnNLRpqAhHKgsoOoUnMXiRhCAEIQgDmW9371/ExD0Bz/XfExvefrn8TERRNn+u+ILHPulb/nh9hYpkXLpUP+NH2BFNiSGZJcyzAxL0U5XcAFr5d0QkZaaeUYEaxBKdFlWT6OZ0/GPufWpnfMfKI2TtUG18rf8A7A7SGMZnI/hEo03Is8pyL+X48oy/SiDw95iCpdsBjkfwjfFcImjpjkXkkJFSWJFvVbj3RJyBe0QtA4Lm1vQaJyWukVfU58jtlh3aymDz+Rjq1L6C/ZHyEcn3d9MefyMdYpfQX7I+QgjFmWEIRJAhCEAIQhACEIQAhCEAIQhACEIQBzLe8/XvERSHP9d8XDb268+dNZkC2J4sIjpW41QMyF8mHf4c4gk5R0h7ImzqvFLTEAoBzAz14mKwN1qn+EfvL+cd1rdwql5hYKudvWXgLc4wjo7qfZX7y/nEck8HEhupU/wj95fzj7+ydT/C/wBS/wC6O3jo8qeS/eEYqzcafKQu2Gwto1zmQB8TE2KRxT9lKn+F/qX84yJsCpFgZenen5x1Uq97WFxl+7Tw1t8YzbH3Om1cszJRXCGZDiNjddcuURYo5JN3enE/u/8AUv5x5/4JUDRTlp2l/OO0P0X1BFrp5Pn5ZR4//llT/Jl/P/aJtg5fu9Qz0mEzAQuBtSDmbW0MW5V0iyyei+oAtdOPrX18o2l6Nqi/pSx5n8ogEZu8e35H5GOt03oL9kfIRStn7iTZZuWU/wBwRyi8S0sAOQA90SiGeoQhEkCEIQAhCEAIQhACEIQAhCEAIQhACEIQAhGKoqVlqXdgijMsxAA8SYoO8HS7LS60kszm9trhPIat8IhugdDiqb873U9NJwMwd3ZQEUjFYMGYn2chx42jl20dv7Vrbi7hDwUYE+Fr+ZMYaPovqqjN3C91mf8A8FI+MRdk0SOx986V5jGdM6pb3GVz52i29G299L9fTict1nO8tm7IdHsQRfLEDcEeEUOq6EqgC8ti/wDQV+ZjRHRPWoL+j3EP8wpHxh0JP0arAi4zEfY/PVBQ7WpD9Szi3BGDL5qCR7xFq2V0tVcmy1tNjHFkGB/HCeyfhE2RR1uEQ27+9tNWreRMBYZsh7LjxU8O8XETMSQIQhACEIQAhCEAIQhACEIQAhCEAIQhACEIQAhCEARW393kq0VZnqm4yuL6XwnInx741aTcqmQ3CLfuUL8s/jH2ERQJWTs2Wnooo77XPvOcbMIRIEIQgDHNp1b0lDeIB+caVRsCS4sVt4HL3G4+EIQBqUG5tPJmrNVbupJViFuMQIIuADaxOWkTkIQAhCEAIQh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8" name="Picture 14" descr="http://jakewilliamsblog.files.wordpress.com/2013/02/newspaper-radio-tv-advertising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38" y="4093654"/>
            <a:ext cx="1981200" cy="18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19151" y="5955268"/>
            <a:ext cx="20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itchFamily="34" charset="0"/>
              </a:rPr>
              <a:t>TV, Radio, Print Ads</a:t>
            </a:r>
            <a:endParaRPr lang="en-US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6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Creative Work Takes Time &amp; Money</a:t>
            </a:r>
            <a:endParaRPr lang="en-US" sz="3600" dirty="0"/>
          </a:p>
        </p:txBody>
      </p:sp>
      <p:sp>
        <p:nvSpPr>
          <p:cNvPr id="6" name="AutoShape 6" descr="http://dev.w3.org/csswg/css-flexbox/images/flex-order-pag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8" descr="http://dev.w3.org/csswg/css-flexbox/images/flex-order-pag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7" y="1447800"/>
            <a:ext cx="6513513" cy="368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179420" y="5334000"/>
            <a:ext cx="8790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In 2013, More than $118 billion was be spent on content marketing,</a:t>
            </a:r>
          </a:p>
          <a:p>
            <a:pPr algn="ctr"/>
            <a:r>
              <a:rPr lang="en-US" sz="2400" b="1" i="1" dirty="0" smtClean="0"/>
              <a:t> video marketing and social media</a:t>
            </a:r>
          </a:p>
          <a:p>
            <a:pPr algn="ctr"/>
            <a:r>
              <a:rPr lang="en-US" sz="1200" b="1" i="1" dirty="0" smtClean="0"/>
              <a:t>(Source  eMarketer)</a:t>
            </a:r>
          </a:p>
          <a:p>
            <a:pPr algn="ctr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727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Stakeholders Need to Weigh In</a:t>
            </a:r>
            <a:endParaRPr lang="en-US" sz="3600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133600" y="1676400"/>
          <a:ext cx="4800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3586" y="5334000"/>
            <a:ext cx="6971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/>
              <a:t>61% of companies lack the tools to create the kind of content that people want  </a:t>
            </a:r>
          </a:p>
          <a:p>
            <a:pPr algn="ctr"/>
            <a:r>
              <a:rPr lang="en-US" sz="1200" b="1" i="1" dirty="0" smtClean="0"/>
              <a:t>(Source: content marketing institute)</a:t>
            </a:r>
          </a:p>
          <a:p>
            <a:pPr algn="ctr"/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498544" y="4495800"/>
            <a:ext cx="242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 </a:t>
            </a:r>
            <a:endParaRPr lang="en-US" sz="1200" b="1" i="1" dirty="0" smtClean="0"/>
          </a:p>
          <a:p>
            <a:pPr algn="ctr"/>
            <a:endParaRPr 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21310" y="4572000"/>
            <a:ext cx="8089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…Yet Most Companies Lack an Integrated System to Manage all of This Creative Work</a:t>
            </a:r>
            <a:endParaRPr lang="en-US" sz="1400" b="1" i="1" dirty="0" smtClean="0"/>
          </a:p>
          <a:p>
            <a:pPr algn="ctr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09849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Result: Content Production Chaos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 rot="20553366">
            <a:off x="149402" y="200775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shared </a:t>
            </a:r>
            <a:r>
              <a:rPr lang="en-US" dirty="0"/>
              <a:t>c</a:t>
            </a:r>
            <a:r>
              <a:rPr lang="en-US" dirty="0" smtClean="0"/>
              <a:t>alendar is out of sync with the project management system again…”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55367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production milestones have changed; </a:t>
            </a:r>
            <a:r>
              <a:rPr lang="en-US" dirty="0"/>
              <a:t>h</a:t>
            </a:r>
            <a:r>
              <a:rPr lang="en-US" dirty="0" smtClean="0"/>
              <a:t>ere’s a copy of the new milestones exported to excel…”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971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“Who has the document markups and suggestions we scanned in from the product and legal teams…”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627200">
            <a:off x="860790" y="40565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“…This Video won’t play on my iPad”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718634">
            <a:off x="4449714" y="4059237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“…Which folder did we use for last year’s back-to-school campaign, I want to re-use the concept”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185315">
            <a:off x="4666784" y="223902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“…I Don’t have Adobe Illustrator on my computer can you convert to PDF?”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Volerro’s Solution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1428830"/>
            <a:ext cx="6114416" cy="4362370"/>
            <a:chOff x="1276984" y="1428830"/>
            <a:chExt cx="6876416" cy="5048170"/>
          </a:xfrm>
        </p:grpSpPr>
        <p:sp>
          <p:nvSpPr>
            <p:cNvPr id="3" name="Oval 2"/>
            <p:cNvSpPr/>
            <p:nvPr/>
          </p:nvSpPr>
          <p:spPr>
            <a:xfrm>
              <a:off x="2397448" y="2114630"/>
              <a:ext cx="4061136" cy="3984201"/>
            </a:xfrm>
            <a:prstGeom prst="ellipse">
              <a:avLst/>
            </a:prstGeom>
            <a:noFill/>
            <a:ln>
              <a:solidFill>
                <a:srgbClr val="A6B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32410" y="1428830"/>
              <a:ext cx="1793522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40862" y="3322201"/>
              <a:ext cx="1793522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43108" y="3181430"/>
              <a:ext cx="2363276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14" descr="http://gallery.mailchimp.com/0f4cb8642cd00dc7a3aa61ff1/images/chatbubbles.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4338">
              <a:off x="4397126" y="5471457"/>
              <a:ext cx="842258" cy="66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692278" y="3395238"/>
              <a:ext cx="1203322" cy="1252962"/>
              <a:chOff x="1447800" y="2743200"/>
              <a:chExt cx="1447799" cy="16182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928" y="3469782"/>
                <a:ext cx="891671" cy="891671"/>
              </a:xfrm>
              <a:prstGeom prst="rect">
                <a:avLst/>
              </a:prstGeom>
            </p:spPr>
          </p:pic>
          <p:pic>
            <p:nvPicPr>
              <p:cNvPr id="27" name="Picture 21" descr="C:\Users\Kevin\Pictures\icons\_icons\217784_SMPN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274320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467985" y="4476830"/>
              <a:ext cx="2685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Upload, Preview, Comment &amp; Annotate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8064" y="6200001"/>
              <a:ext cx="1615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Teleconference &amp; Chat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6984" y="4629011"/>
              <a:ext cx="2040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Manage Resources and Tasks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5563" y="2390626"/>
              <a:ext cx="1380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Plan and Schedule</a:t>
              </a:r>
              <a:endParaRPr lang="en-US" sz="1200" dirty="0">
                <a:latin typeface="Source Sans Pro" pitchFamily="34" charset="0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391" y="3282305"/>
              <a:ext cx="1573113" cy="1573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1184" y="49383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01184" y="27285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3258184" y="3871584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>
              <a:off x="5544184" y="38715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943600" y="3422948"/>
              <a:ext cx="958462" cy="996652"/>
              <a:chOff x="3859686" y="1219200"/>
              <a:chExt cx="1297152" cy="1371600"/>
            </a:xfrm>
          </p:grpSpPr>
          <p:pic>
            <p:nvPicPr>
              <p:cNvPr id="22" name="Picture 2" descr="http://www.getfiles.in/wp-content/uploads/2012/07/MicrosoftOffice1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32854">
                <a:off x="4479351" y="1276431"/>
                <a:ext cx="612029" cy="51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://onceuponasketch.com/wp-content/uploads/2012/11/Adobe-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229143">
                <a:off x="3886200" y="1219200"/>
                <a:ext cx="539228" cy="572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4.bp.blogspot.com/_5oTFLmY8GCU/TLMos9F0PQI/AAAAAAAAACE/jYNvu7JFudY/s1600/1208391_pic_file_icon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135">
                <a:off x="4637106" y="1935260"/>
                <a:ext cx="519732" cy="551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9686" y="1835150"/>
                <a:ext cx="721302" cy="755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6267">
              <a:off x="6987213" y="3689005"/>
              <a:ext cx="580546" cy="580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616" y="1532164"/>
              <a:ext cx="950471" cy="77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800" y="5528365"/>
              <a:ext cx="614678" cy="61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4309658" y="6019800"/>
              <a:ext cx="166158" cy="18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00" y="59391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Complete Cloud Service Designed to End Content Chaos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74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" y="76201"/>
            <a:ext cx="3305843" cy="29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9458"/>
            <a:ext cx="3248406" cy="257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909399" cy="288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10200" y="1219200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" pitchFamily="34" charset="0"/>
              </a:rPr>
              <a:t>Content Delivered</a:t>
            </a:r>
          </a:p>
          <a:p>
            <a:pPr algn="ctr"/>
            <a:r>
              <a:rPr lang="en-US" dirty="0" smtClean="0">
                <a:latin typeface="Source Sans Pro" pitchFamily="34" charset="0"/>
              </a:rPr>
              <a:t>To Inbound &amp; Outbound</a:t>
            </a:r>
          </a:p>
          <a:p>
            <a:pPr algn="ctr"/>
            <a:r>
              <a:rPr lang="en-US" dirty="0" smtClean="0">
                <a:latin typeface="Source Sans Pro" pitchFamily="34" charset="0"/>
              </a:rPr>
              <a:t>Marketing Channels</a:t>
            </a:r>
            <a:endParaRPr lang="en-US" dirty="0">
              <a:latin typeface="Source Sans Pro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4724400"/>
            <a:ext cx="3171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" pitchFamily="34" charset="0"/>
              </a:rPr>
              <a:t>Analytics From </a:t>
            </a:r>
          </a:p>
          <a:p>
            <a:pPr algn="ctr"/>
            <a:r>
              <a:rPr lang="en-US" dirty="0" smtClean="0">
                <a:latin typeface="Source Sans Pro" pitchFamily="34" charset="0"/>
              </a:rPr>
              <a:t>Inbound &amp; Outbound Channels</a:t>
            </a:r>
          </a:p>
          <a:p>
            <a:pPr algn="ctr"/>
            <a:r>
              <a:rPr lang="en-US" dirty="0" smtClean="0">
                <a:latin typeface="Source Sans Pro" pitchFamily="34" charset="0"/>
              </a:rPr>
              <a:t>Creates Data for Measurement</a:t>
            </a:r>
            <a:endParaRPr lang="en-US" dirty="0">
              <a:latin typeface="Source Sans Pro" pitchFamily="34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3554742" y="1372452"/>
            <a:ext cx="2066160" cy="553023"/>
          </a:xfrm>
          <a:prstGeom prst="arc">
            <a:avLst>
              <a:gd name="adj1" fmla="val 11380708"/>
              <a:gd name="adj2" fmla="val 2050673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5400000">
            <a:off x="5720432" y="2928722"/>
            <a:ext cx="2066160" cy="553023"/>
          </a:xfrm>
          <a:prstGeom prst="arc">
            <a:avLst>
              <a:gd name="adj1" fmla="val 11380708"/>
              <a:gd name="adj2" fmla="val 2050673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557234">
            <a:off x="3674536" y="4861172"/>
            <a:ext cx="2066160" cy="553023"/>
          </a:xfrm>
          <a:prstGeom prst="arc">
            <a:avLst>
              <a:gd name="adj1" fmla="val 11380708"/>
              <a:gd name="adj2" fmla="val 2050673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16200000">
            <a:off x="1586057" y="3235105"/>
            <a:ext cx="2066160" cy="553023"/>
          </a:xfrm>
          <a:prstGeom prst="arc">
            <a:avLst>
              <a:gd name="adj1" fmla="val 11380708"/>
              <a:gd name="adj2" fmla="val 2050673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524000" y="0"/>
            <a:ext cx="5943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 We Fit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83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51912" y="2133600"/>
            <a:ext cx="8612127" cy="2895600"/>
            <a:chOff x="251912" y="1828800"/>
            <a:chExt cx="8612127" cy="2895600"/>
          </a:xfrm>
        </p:grpSpPr>
        <p:sp>
          <p:nvSpPr>
            <p:cNvPr id="2" name="Rectangle 1"/>
            <p:cNvSpPr/>
            <p:nvPr/>
          </p:nvSpPr>
          <p:spPr>
            <a:xfrm>
              <a:off x="753687" y="1828800"/>
              <a:ext cx="1524000" cy="2895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86000" y="1828800"/>
              <a:ext cx="1524000" cy="289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1828800"/>
              <a:ext cx="1524000" cy="2895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4000" y="1828800"/>
              <a:ext cx="1524000" cy="289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1828800"/>
              <a:ext cx="1524000" cy="2895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2808" y="1897559"/>
              <a:ext cx="1217706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Product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Management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7076" y="1905000"/>
              <a:ext cx="977255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Product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Marketing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1856" y="1905000"/>
              <a:ext cx="1018932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Marketing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Marcom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02648" y="1905000"/>
              <a:ext cx="1285353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Legal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Compliance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04896" y="1905000"/>
              <a:ext cx="1614546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Sales Enablement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Sales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7774" y="3869574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Features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Specifications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Roadmap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Release Dates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0" y="3886200"/>
              <a:ext cx="14561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Pricing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Positioning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Competitive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Success Stories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3886200"/>
              <a:ext cx="1676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Brand /Messaging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Creative/Production 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Inbound Marketing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Outbound Marketing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3886200"/>
              <a:ext cx="1557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Regulatory  Issues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Product Claims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IP Rights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Safe Harbor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3886200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Sales Training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Lead Nurturing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Pitch Materials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Market Feedback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1912" y="2857500"/>
              <a:ext cx="1018549" cy="838200"/>
              <a:chOff x="276851" y="2819400"/>
              <a:chExt cx="1018549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8925" y="2819400"/>
                <a:ext cx="914400" cy="838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Source Sans Pro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6851" y="3084612"/>
                <a:ext cx="1018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" pitchFamily="34" charset="0"/>
                  </a:rPr>
                  <a:t>Operations</a:t>
                </a:r>
                <a:endParaRPr lang="en-US" sz="1400" dirty="0">
                  <a:solidFill>
                    <a:schemeClr val="bg1"/>
                  </a:solidFill>
                  <a:latin typeface="Source Sans Pro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873640" y="2857500"/>
              <a:ext cx="990399" cy="838200"/>
              <a:chOff x="7848701" y="2819400"/>
              <a:chExt cx="990399" cy="838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886700" y="2819400"/>
                <a:ext cx="914400" cy="838200"/>
              </a:xfrm>
              <a:prstGeom prst="ellipse">
                <a:avLst/>
              </a:prstGeom>
              <a:solidFill>
                <a:srgbClr val="E39E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Source Sans Pro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48701" y="3084612"/>
                <a:ext cx="990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" pitchFamily="34" charset="0"/>
                  </a:rPr>
                  <a:t>Customers</a:t>
                </a:r>
                <a:endParaRPr lang="en-US" sz="1400" dirty="0">
                  <a:solidFill>
                    <a:schemeClr val="bg1"/>
                  </a:solidFill>
                  <a:latin typeface="Source Sans Pro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676400" y="3124200"/>
              <a:ext cx="1295400" cy="304800"/>
              <a:chOff x="2590800" y="5486400"/>
              <a:chExt cx="1295400" cy="304800"/>
            </a:xfrm>
          </p:grpSpPr>
          <p:sp>
            <p:nvSpPr>
              <p:cNvPr id="32" name="Isosceles Triangle 31"/>
              <p:cNvSpPr/>
              <p:nvPr/>
            </p:nvSpPr>
            <p:spPr>
              <a:xfrm rot="5400000">
                <a:off x="2514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27432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29718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32004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3429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657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48400" y="3124200"/>
              <a:ext cx="1295400" cy="304800"/>
              <a:chOff x="2590800" y="5486400"/>
              <a:chExt cx="1295400" cy="304800"/>
            </a:xfrm>
          </p:grpSpPr>
          <p:sp>
            <p:nvSpPr>
              <p:cNvPr id="40" name="Isosceles Triangle 39"/>
              <p:cNvSpPr/>
              <p:nvPr/>
            </p:nvSpPr>
            <p:spPr>
              <a:xfrm rot="5400000">
                <a:off x="2514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27432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5400000">
                <a:off x="29718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2004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3429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5400000">
                <a:off x="3657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070808" y="3076545"/>
              <a:ext cx="3094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Efficient Content Pipeline</a:t>
              </a:r>
              <a:endParaRPr lang="en-US" sz="2000" b="1" i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Content Pipeline vs. Content Chaos</a:t>
            </a:r>
            <a:endParaRPr lang="en-US" sz="3600" dirty="0"/>
          </a:p>
        </p:txBody>
      </p:sp>
      <p:cxnSp>
        <p:nvCxnSpPr>
          <p:cNvPr id="62" name="Straight Connector 61"/>
          <p:cNvCxnSpPr>
            <a:stCxn id="19" idx="4"/>
          </p:cNvCxnSpPr>
          <p:nvPr/>
        </p:nvCxnSpPr>
        <p:spPr>
          <a:xfrm>
            <a:off x="761186" y="4000500"/>
            <a:ext cx="814" cy="1028700"/>
          </a:xfrm>
          <a:prstGeom prst="line">
            <a:avLst/>
          </a:prstGeom>
          <a:ln w="38100">
            <a:solidFill>
              <a:srgbClr val="E39E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1186" y="4000500"/>
            <a:ext cx="814" cy="1028700"/>
          </a:xfrm>
          <a:prstGeom prst="line">
            <a:avLst/>
          </a:prstGeom>
          <a:ln w="38100">
            <a:solidFill>
              <a:srgbClr val="E39E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43600" y="5029200"/>
            <a:ext cx="2455071" cy="0"/>
          </a:xfrm>
          <a:prstGeom prst="line">
            <a:avLst/>
          </a:prstGeom>
          <a:ln w="38100">
            <a:solidFill>
              <a:srgbClr val="E39E27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95600" y="5029200"/>
            <a:ext cx="3088469" cy="0"/>
          </a:xfrm>
          <a:prstGeom prst="line">
            <a:avLst/>
          </a:prstGeom>
          <a:ln w="38100">
            <a:solidFill>
              <a:srgbClr val="E39E27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5333" y="5029200"/>
            <a:ext cx="2667000" cy="0"/>
          </a:xfrm>
          <a:prstGeom prst="line">
            <a:avLst/>
          </a:prstGeom>
          <a:ln w="38100">
            <a:solidFill>
              <a:srgbClr val="E39E27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600" y="5486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Simplifying the way teams create, refine and distribute 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12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lerro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1225</Words>
  <Application>Microsoft Macintosh PowerPoint</Application>
  <PresentationFormat>On-screen Show (4:3)</PresentationFormat>
  <Paragraphs>287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VolerroSlideMaster</vt:lpstr>
      <vt:lpstr>PowerPoint Presentation</vt:lpstr>
      <vt:lpstr>Agenda</vt:lpstr>
      <vt:lpstr>Going to Market is Hard Work</vt:lpstr>
      <vt:lpstr>Creative Work Takes Time &amp; Money</vt:lpstr>
      <vt:lpstr>Stakeholders Need to Weigh In</vt:lpstr>
      <vt:lpstr>The Result: Content Production Chaos</vt:lpstr>
      <vt:lpstr>Volerro’s Solution</vt:lpstr>
      <vt:lpstr>Where We Fit</vt:lpstr>
      <vt:lpstr>Content Pipeline vs. Content Chaos</vt:lpstr>
      <vt:lpstr>Sales Enablement</vt:lpstr>
      <vt:lpstr>Competition</vt:lpstr>
      <vt:lpstr>Secure Cloud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Kevin Lynch</cp:lastModifiedBy>
  <cp:revision>326</cp:revision>
  <dcterms:created xsi:type="dcterms:W3CDTF">2012-04-29T19:06:52Z</dcterms:created>
  <dcterms:modified xsi:type="dcterms:W3CDTF">2015-01-07T15:20:34Z</dcterms:modified>
</cp:coreProperties>
</file>