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44" r:id="rId2"/>
    <p:sldId id="338" r:id="rId3"/>
    <p:sldId id="345" r:id="rId4"/>
    <p:sldId id="398" r:id="rId5"/>
    <p:sldId id="375" r:id="rId6"/>
    <p:sldId id="376" r:id="rId7"/>
    <p:sldId id="378" r:id="rId8"/>
    <p:sldId id="379" r:id="rId9"/>
    <p:sldId id="380" r:id="rId10"/>
    <p:sldId id="381" r:id="rId11"/>
    <p:sldId id="382" r:id="rId12"/>
    <p:sldId id="363" r:id="rId13"/>
    <p:sldId id="374" r:id="rId14"/>
    <p:sldId id="366" r:id="rId15"/>
    <p:sldId id="367" r:id="rId16"/>
    <p:sldId id="369" r:id="rId17"/>
    <p:sldId id="368" r:id="rId18"/>
    <p:sldId id="370" r:id="rId19"/>
    <p:sldId id="371" r:id="rId20"/>
    <p:sldId id="392" r:id="rId21"/>
    <p:sldId id="390" r:id="rId22"/>
    <p:sldId id="361" r:id="rId23"/>
    <p:sldId id="383" r:id="rId24"/>
    <p:sldId id="384" r:id="rId25"/>
    <p:sldId id="385" r:id="rId26"/>
    <p:sldId id="387" r:id="rId27"/>
    <p:sldId id="388" r:id="rId28"/>
    <p:sldId id="386" r:id="rId29"/>
    <p:sldId id="389" r:id="rId30"/>
    <p:sldId id="393" r:id="rId31"/>
    <p:sldId id="394" r:id="rId32"/>
    <p:sldId id="399" r:id="rId33"/>
    <p:sldId id="395" r:id="rId34"/>
    <p:sldId id="396" r:id="rId35"/>
    <p:sldId id="397" r:id="rId36"/>
    <p:sldId id="373" r:id="rId37"/>
    <p:sldId id="372" r:id="rId3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9C6E"/>
    <a:srgbClr val="0000FF"/>
    <a:srgbClr val="EFBD14"/>
    <a:srgbClr val="525068"/>
    <a:srgbClr val="FCFCFC"/>
    <a:srgbClr val="555464"/>
    <a:srgbClr val="4B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98" autoAdjust="0"/>
    <p:restoredTop sz="75668" autoAdjust="0"/>
  </p:normalViewPr>
  <p:slideViewPr>
    <p:cSldViewPr>
      <p:cViewPr varScale="1">
        <p:scale>
          <a:sx n="90" d="100"/>
          <a:sy n="90" d="100"/>
        </p:scale>
        <p:origin x="1056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68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3264" y="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3183A-1356-7A44-9854-A1D3F7EB2CB8}" type="datetimeFigureOut">
              <a:rPr lang="en-US" smtClean="0">
                <a:latin typeface="Arial"/>
                <a:cs typeface="Arial"/>
              </a:rPr>
              <a:t>9/8/2016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A85A2-821D-C34E-B01E-999292313745}" type="slidenum">
              <a:rPr lang="en-US" smtClean="0">
                <a:latin typeface="Arial"/>
                <a:cs typeface="Arial"/>
              </a:rPr>
              <a:t>‹N°›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49534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BF052239-6C6F-472F-B175-F0FADCEE2BD3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E4FF5570-FE69-4FDF-99DA-8CDE436443CD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apache.org/jira/browse/CASSANDRA-8273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Hi,</a:t>
            </a:r>
          </a:p>
          <a:p>
            <a:r>
              <a:rPr lang="fr-FR" dirty="0" err="1"/>
              <a:t>Welcome</a:t>
            </a:r>
            <a:r>
              <a:rPr lang="fr-FR" dirty="0"/>
              <a:t> to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r>
              <a:rPr lang="fr-FR" dirty="0"/>
              <a:t> on the CQL changes in the 3.x versions</a:t>
            </a:r>
            <a:r>
              <a:rPr lang="fr-FR" baseline="0" dirty="0"/>
              <a:t>.</a:t>
            </a:r>
          </a:p>
          <a:p>
            <a:endParaRPr lang="fr-FR" baseline="0" dirty="0"/>
          </a:p>
          <a:p>
            <a:r>
              <a:rPr lang="fr-FR" baseline="0" dirty="0" err="1"/>
              <a:t>My</a:t>
            </a:r>
            <a:r>
              <a:rPr lang="fr-FR" baseline="0" dirty="0"/>
              <a:t> </a:t>
            </a:r>
            <a:r>
              <a:rPr lang="fr-FR" baseline="0" dirty="0" err="1"/>
              <a:t>name</a:t>
            </a:r>
            <a:r>
              <a:rPr lang="fr-FR" baseline="0" dirty="0"/>
              <a:t> </a:t>
            </a:r>
            <a:r>
              <a:rPr lang="fr-FR" baseline="0" dirty="0" err="1"/>
              <a:t>is</a:t>
            </a:r>
            <a:r>
              <a:rPr lang="fr-FR" baseline="0" dirty="0"/>
              <a:t> Benjamin Lerer. </a:t>
            </a:r>
          </a:p>
          <a:p>
            <a:r>
              <a:rPr lang="fr-FR" baseline="0" dirty="0"/>
              <a:t>I </a:t>
            </a:r>
            <a:r>
              <a:rPr lang="fr-FR" baseline="0" dirty="0" err="1"/>
              <a:t>am</a:t>
            </a:r>
            <a:r>
              <a:rPr lang="fr-FR" baseline="0" dirty="0"/>
              <a:t> Cassandra </a:t>
            </a:r>
            <a:r>
              <a:rPr lang="fr-FR" baseline="0" dirty="0" err="1"/>
              <a:t>committer</a:t>
            </a:r>
            <a:r>
              <a:rPr lang="fr-FR" baseline="0" dirty="0"/>
              <a:t> and a </a:t>
            </a:r>
            <a:r>
              <a:rPr lang="en-US" dirty="0"/>
              <a:t>software engineer at </a:t>
            </a:r>
            <a:r>
              <a:rPr lang="en-US" dirty="0" err="1"/>
              <a:t>DataStax</a:t>
            </a:r>
            <a:r>
              <a:rPr lang="en-US" dirty="0"/>
              <a:t> where I am working mostly on the Cassandra CQL layer.</a:t>
            </a:r>
          </a:p>
          <a:p>
            <a:endParaRPr lang="fr-FR" dirty="0"/>
          </a:p>
          <a:p>
            <a:r>
              <a:rPr lang="fr-FR" dirty="0"/>
              <a:t>A lot of major</a:t>
            </a:r>
            <a:r>
              <a:rPr lang="fr-FR" baseline="0" dirty="0"/>
              <a:t> </a:t>
            </a:r>
            <a:r>
              <a:rPr lang="fr-FR" baseline="0" dirty="0" err="1"/>
              <a:t>improvements</a:t>
            </a:r>
            <a:r>
              <a:rPr lang="fr-FR" baseline="0" dirty="0"/>
              <a:t> have </a:t>
            </a:r>
            <a:r>
              <a:rPr lang="fr-FR" baseline="0" dirty="0" err="1"/>
              <a:t>happen</a:t>
            </a:r>
            <a:r>
              <a:rPr lang="fr-FR" baseline="0" dirty="0"/>
              <a:t> in 3.x </a:t>
            </a:r>
            <a:r>
              <a:rPr lang="fr-FR" baseline="0" dirty="0" err="1"/>
              <a:t>like</a:t>
            </a:r>
            <a:r>
              <a:rPr lang="fr-FR" baseline="0" dirty="0"/>
              <a:t> the </a:t>
            </a:r>
            <a:r>
              <a:rPr lang="fr-FR" baseline="0" dirty="0" err="1"/>
              <a:t>storage</a:t>
            </a:r>
            <a:r>
              <a:rPr lang="fr-FR" baseline="0" dirty="0"/>
              <a:t> </a:t>
            </a:r>
            <a:r>
              <a:rPr lang="fr-FR" baseline="0" dirty="0" err="1"/>
              <a:t>engine</a:t>
            </a:r>
            <a:r>
              <a:rPr lang="fr-FR" baseline="0" dirty="0"/>
              <a:t> </a:t>
            </a:r>
            <a:r>
              <a:rPr lang="fr-FR" baseline="0" dirty="0" err="1"/>
              <a:t>refactoring</a:t>
            </a:r>
            <a:r>
              <a:rPr lang="fr-FR" baseline="0" dirty="0"/>
              <a:t>, the introduction of </a:t>
            </a:r>
            <a:r>
              <a:rPr lang="fr-FR" baseline="0" dirty="0" err="1"/>
              <a:t>Materialized</a:t>
            </a:r>
            <a:r>
              <a:rPr lang="fr-FR" baseline="0" dirty="0"/>
              <a:t> </a:t>
            </a:r>
            <a:r>
              <a:rPr lang="fr-FR" baseline="0" dirty="0" err="1"/>
              <a:t>Views</a:t>
            </a:r>
            <a:r>
              <a:rPr lang="fr-FR" baseline="0" dirty="0"/>
              <a:t> and of SASI.</a:t>
            </a:r>
            <a:endParaRPr lang="fr-FR" dirty="0"/>
          </a:p>
          <a:p>
            <a:endParaRPr lang="fr-FR" dirty="0"/>
          </a:p>
          <a:p>
            <a:r>
              <a:rPr lang="fr-FR" baseline="0" dirty="0"/>
              <a:t>In </a:t>
            </a:r>
            <a:r>
              <a:rPr lang="fr-FR" baseline="0" dirty="0" err="1"/>
              <a:t>this</a:t>
            </a:r>
            <a:r>
              <a:rPr lang="fr-FR" baseline="0" dirty="0"/>
              <a:t> </a:t>
            </a:r>
            <a:r>
              <a:rPr lang="fr-FR" baseline="0" dirty="0" err="1"/>
              <a:t>presentation</a:t>
            </a:r>
            <a:r>
              <a:rPr lang="fr-FR" baseline="0" dirty="0"/>
              <a:t>, I </a:t>
            </a:r>
            <a:r>
              <a:rPr lang="fr-FR" baseline="0" dirty="0" err="1"/>
              <a:t>want</a:t>
            </a:r>
            <a:r>
              <a:rPr lang="fr-FR" baseline="0" dirty="0"/>
              <a:t> to </a:t>
            </a:r>
            <a:r>
              <a:rPr lang="fr-FR" baseline="0" dirty="0" err="1"/>
              <a:t>explain</a:t>
            </a:r>
            <a:r>
              <a:rPr lang="fr-FR" baseline="0" dirty="0"/>
              <a:t>, in </a:t>
            </a:r>
            <a:r>
              <a:rPr lang="fr-FR" baseline="0" dirty="0" err="1"/>
              <a:t>depth</a:t>
            </a:r>
            <a:r>
              <a:rPr lang="fr-FR" baseline="0" dirty="0"/>
              <a:t>, </a:t>
            </a:r>
            <a:r>
              <a:rPr lang="fr-FR" baseline="0" dirty="0" err="1"/>
              <a:t>some</a:t>
            </a:r>
            <a:r>
              <a:rPr lang="fr-FR" baseline="0" dirty="0"/>
              <a:t> </a:t>
            </a:r>
            <a:r>
              <a:rPr lang="fr-FR" baseline="0" dirty="0" err="1"/>
              <a:t>smaller</a:t>
            </a:r>
            <a:r>
              <a:rPr lang="fr-FR" baseline="0" dirty="0"/>
              <a:t> but important changes </a:t>
            </a:r>
            <a:r>
              <a:rPr lang="fr-FR" baseline="0" dirty="0" err="1"/>
              <a:t>that</a:t>
            </a:r>
            <a:r>
              <a:rPr lang="fr-FR" baseline="0" dirty="0"/>
              <a:t> have </a:t>
            </a:r>
            <a:r>
              <a:rPr lang="fr-FR" baseline="0" dirty="0" err="1"/>
              <a:t>happen</a:t>
            </a:r>
            <a:r>
              <a:rPr lang="fr-FR" baseline="0" dirty="0"/>
              <a:t> at the CQL </a:t>
            </a:r>
            <a:r>
              <a:rPr lang="fr-FR" baseline="0" dirty="0" err="1"/>
              <a:t>level</a:t>
            </a:r>
            <a:r>
              <a:rPr lang="fr-FR" baseline="0" dirty="0"/>
              <a:t> in the 3.x versions.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26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00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04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45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44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: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46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86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78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err="1"/>
              <a:t>Those</a:t>
            </a:r>
            <a:r>
              <a:rPr lang="fr-FR" baseline="0" dirty="0"/>
              <a:t> changes are </a:t>
            </a:r>
            <a:r>
              <a:rPr lang="fr-FR" baseline="0" dirty="0" err="1"/>
              <a:t>related</a:t>
            </a:r>
            <a:r>
              <a:rPr lang="fr-FR" baseline="0" dirty="0"/>
              <a:t> to 3 </a:t>
            </a:r>
            <a:r>
              <a:rPr lang="fr-FR" baseline="0" dirty="0" err="1"/>
              <a:t>different</a:t>
            </a:r>
            <a:r>
              <a:rPr lang="fr-FR" baseline="0" dirty="0"/>
              <a:t> areas: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aseline="0" dirty="0"/>
              <a:t>Updates and </a:t>
            </a:r>
            <a:r>
              <a:rPr lang="fr-FR" baseline="0" dirty="0" err="1"/>
              <a:t>Deletions</a:t>
            </a:r>
            <a:endParaRPr lang="fr-FR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aseline="0" dirty="0" err="1"/>
              <a:t>Filtering</a:t>
            </a:r>
            <a:endParaRPr lang="fr-FR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aseline="0" dirty="0" err="1"/>
              <a:t>Grouping</a:t>
            </a:r>
            <a:endParaRPr lang="fr-FR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8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Prior to 3.0, updates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to single </a:t>
            </a:r>
            <a:r>
              <a:rPr lang="fr-FR" dirty="0" err="1"/>
              <a:t>row</a:t>
            </a:r>
            <a:r>
              <a:rPr lang="fr-FR" dirty="0"/>
              <a:t> update</a:t>
            </a:r>
            <a:r>
              <a:rPr lang="fr-FR" baseline="0" dirty="0"/>
              <a:t> and </a:t>
            </a:r>
            <a:r>
              <a:rPr lang="fr-FR" baseline="0" dirty="0" err="1"/>
              <a:t>deletion</a:t>
            </a:r>
            <a:r>
              <a:rPr lang="fr-FR" baseline="0" dirty="0"/>
              <a:t> to partition </a:t>
            </a:r>
            <a:r>
              <a:rPr lang="fr-FR" baseline="0" dirty="0" err="1"/>
              <a:t>deletion</a:t>
            </a:r>
            <a:r>
              <a:rPr lang="fr-FR" baseline="0" dirty="0"/>
              <a:t> or single </a:t>
            </a:r>
            <a:r>
              <a:rPr lang="fr-FR" baseline="0" dirty="0" err="1"/>
              <a:t>row</a:t>
            </a:r>
            <a:r>
              <a:rPr lang="fr-FR" baseline="0" dirty="0"/>
              <a:t> </a:t>
            </a:r>
            <a:r>
              <a:rPr lang="fr-FR" baseline="0" dirty="0" err="1"/>
              <a:t>deletion</a:t>
            </a:r>
            <a:r>
              <a:rPr lang="fr-FR" baseline="0" dirty="0"/>
              <a:t>.</a:t>
            </a:r>
          </a:p>
          <a:p>
            <a:r>
              <a:rPr lang="fr-FR" baseline="0" dirty="0"/>
              <a:t>In 3.0, </a:t>
            </a:r>
            <a:r>
              <a:rPr lang="fr-FR" baseline="0" dirty="0" err="1"/>
              <a:t>we</a:t>
            </a:r>
            <a:r>
              <a:rPr lang="fr-FR" baseline="0" dirty="0"/>
              <a:t> </a:t>
            </a:r>
            <a:r>
              <a:rPr lang="fr-FR" baseline="0" dirty="0" err="1"/>
              <a:t>introduced</a:t>
            </a:r>
            <a:r>
              <a:rPr lang="fr-FR" baseline="0" dirty="0"/>
              <a:t> the </a:t>
            </a:r>
            <a:r>
              <a:rPr lang="fr-FR" baseline="0" dirty="0" err="1"/>
              <a:t>possibility</a:t>
            </a:r>
            <a:r>
              <a:rPr lang="fr-FR" baseline="0" dirty="0"/>
              <a:t> to </a:t>
            </a:r>
            <a:r>
              <a:rPr lang="fr-FR" baseline="0" dirty="0" err="1"/>
              <a:t>make</a:t>
            </a:r>
            <a:r>
              <a:rPr lang="fr-FR" baseline="0" dirty="0"/>
              <a:t> multi </a:t>
            </a:r>
            <a:r>
              <a:rPr lang="fr-FR" baseline="0" dirty="0" err="1"/>
              <a:t>row</a:t>
            </a:r>
            <a:r>
              <a:rPr lang="fr-FR" baseline="0" dirty="0"/>
              <a:t> updates or </a:t>
            </a:r>
            <a:r>
              <a:rPr lang="fr-FR" baseline="0" dirty="0" err="1"/>
              <a:t>deletion</a:t>
            </a:r>
            <a:r>
              <a:rPr lang="fr-FR" baseline="0" dirty="0"/>
              <a:t> as </a:t>
            </a:r>
            <a:r>
              <a:rPr lang="fr-FR" baseline="0" dirty="0" err="1"/>
              <a:t>well</a:t>
            </a:r>
            <a:r>
              <a:rPr lang="fr-FR" baseline="0" dirty="0"/>
              <a:t> as range </a:t>
            </a:r>
            <a:r>
              <a:rPr lang="fr-FR" baseline="0" dirty="0" err="1"/>
              <a:t>deletions</a:t>
            </a:r>
            <a:r>
              <a:rPr lang="fr-FR" baseline="0" dirty="0"/>
              <a:t>.</a:t>
            </a:r>
          </a:p>
          <a:p>
            <a:endParaRPr lang="fr-FR" baseline="0" dirty="0"/>
          </a:p>
          <a:p>
            <a:r>
              <a:rPr lang="fr-FR" baseline="0" dirty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45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as </a:t>
            </a:r>
            <a:r>
              <a:rPr lang="fr-FR" dirty="0" err="1"/>
              <a:t>example</a:t>
            </a:r>
            <a:r>
              <a:rPr lang="fr-FR" dirty="0"/>
              <a:t> the </a:t>
            </a:r>
            <a:r>
              <a:rPr lang="fr-FR" dirty="0" err="1"/>
              <a:t>following</a:t>
            </a:r>
            <a:r>
              <a:rPr lang="fr-FR" dirty="0"/>
              <a:t> table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toys</a:t>
            </a:r>
            <a:r>
              <a:rPr lang="fr-FR" dirty="0"/>
              <a:t> information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28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Cassandra </a:t>
            </a:r>
            <a:r>
              <a:rPr lang="fr-FR" dirty="0" err="1"/>
              <a:t>will</a:t>
            </a:r>
            <a:r>
              <a:rPr lang="fr-FR" dirty="0"/>
              <a:t> insert a new </a:t>
            </a:r>
            <a:r>
              <a:rPr lang="fr-FR" dirty="0" err="1"/>
              <a:t>row</a:t>
            </a:r>
            <a:r>
              <a:rPr lang="fr-FR" dirty="0"/>
              <a:t> in the </a:t>
            </a:r>
            <a:r>
              <a:rPr lang="fr-FR" dirty="0" err="1"/>
              <a:t>Memtable</a:t>
            </a:r>
            <a:r>
              <a:rPr lang="fr-FR" dirty="0"/>
              <a:t> </a:t>
            </a:r>
            <a:r>
              <a:rPr lang="fr-FR" dirty="0" err="1"/>
              <a:t>associated</a:t>
            </a:r>
            <a:r>
              <a:rPr lang="fr-FR" dirty="0"/>
              <a:t> to the table. A </a:t>
            </a:r>
            <a:r>
              <a:rPr lang="fr-FR" dirty="0" err="1"/>
              <a:t>Memtable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baseline="0" dirty="0"/>
              <a:t> </a:t>
            </a:r>
            <a:r>
              <a:rPr lang="fr-FR" baseline="0" dirty="0" err="1"/>
              <a:t>seen</a:t>
            </a:r>
            <a:r>
              <a:rPr lang="fr-FR" baseline="0" dirty="0"/>
              <a:t> as </a:t>
            </a:r>
            <a:r>
              <a:rPr lang="fr-FR" baseline="0" dirty="0" err="1"/>
              <a:t>Map</a:t>
            </a:r>
            <a:r>
              <a:rPr lang="fr-FR" baseline="0" dirty="0"/>
              <a:t> of Partition </a:t>
            </a:r>
            <a:r>
              <a:rPr lang="fr-FR" baseline="0" dirty="0" err="1"/>
              <a:t>where</a:t>
            </a:r>
            <a:r>
              <a:rPr lang="fr-FR" baseline="0" dirty="0"/>
              <a:t> </a:t>
            </a:r>
            <a:r>
              <a:rPr lang="fr-FR" baseline="0" dirty="0" err="1"/>
              <a:t>each</a:t>
            </a:r>
            <a:r>
              <a:rPr lang="fr-FR" baseline="0" dirty="0"/>
              <a:t> partition </a:t>
            </a:r>
            <a:r>
              <a:rPr lang="fr-FR" baseline="0" dirty="0" err="1"/>
              <a:t>is</a:t>
            </a:r>
            <a:r>
              <a:rPr lang="fr-FR" baseline="0" dirty="0"/>
              <a:t> a </a:t>
            </a:r>
            <a:r>
              <a:rPr lang="fr-FR" baseline="0" dirty="0" err="1"/>
              <a:t>Btree</a:t>
            </a:r>
            <a:r>
              <a:rPr lang="fr-FR" baseline="0" dirty="0"/>
              <a:t> of </a:t>
            </a:r>
            <a:r>
              <a:rPr lang="fr-FR" baseline="0" dirty="0" err="1"/>
              <a:t>Rows</a:t>
            </a:r>
            <a:r>
              <a:rPr lang="fr-FR" baseline="0" dirty="0"/>
              <a:t>.</a:t>
            </a:r>
            <a:endParaRPr lang="fr-FR" dirty="0"/>
          </a:p>
          <a:p>
            <a:r>
              <a:rPr lang="fr-FR" dirty="0"/>
              <a:t>Cassandra </a:t>
            </a:r>
            <a:r>
              <a:rPr lang="fr-FR" dirty="0" err="1"/>
              <a:t>does</a:t>
            </a:r>
            <a:r>
              <a:rPr lang="fr-FR" baseline="0" dirty="0"/>
              <a:t> not </a:t>
            </a:r>
            <a:r>
              <a:rPr lang="fr-FR" baseline="0" dirty="0" err="1"/>
              <a:t>perform</a:t>
            </a:r>
            <a:r>
              <a:rPr lang="fr-FR" baseline="0" dirty="0"/>
              <a:t> </a:t>
            </a:r>
            <a:r>
              <a:rPr lang="fr-FR" baseline="0" dirty="0" err="1"/>
              <a:t>read</a:t>
            </a:r>
            <a:r>
              <a:rPr lang="fr-FR" baseline="0" dirty="0"/>
              <a:t> </a:t>
            </a:r>
            <a:r>
              <a:rPr lang="fr-FR" baseline="0" dirty="0" err="1"/>
              <a:t>before</a:t>
            </a:r>
            <a:r>
              <a:rPr lang="fr-FR" baseline="0" dirty="0"/>
              <a:t> </a:t>
            </a:r>
            <a:r>
              <a:rPr lang="fr-FR" baseline="0" dirty="0" err="1"/>
              <a:t>write</a:t>
            </a:r>
            <a:r>
              <a:rPr lang="fr-FR" baseline="0" dirty="0"/>
              <a:t>. It </a:t>
            </a:r>
            <a:r>
              <a:rPr lang="fr-FR" baseline="0" dirty="0" err="1"/>
              <a:t>does</a:t>
            </a:r>
            <a:r>
              <a:rPr lang="fr-FR" baseline="0" dirty="0"/>
              <a:t> not check </a:t>
            </a:r>
            <a:r>
              <a:rPr lang="fr-FR" baseline="0" dirty="0" err="1"/>
              <a:t>before</a:t>
            </a:r>
            <a:r>
              <a:rPr lang="fr-FR" baseline="0" dirty="0"/>
              <a:t> an insert or an update if a </a:t>
            </a:r>
            <a:r>
              <a:rPr lang="fr-FR" baseline="0" dirty="0" err="1"/>
              <a:t>row</a:t>
            </a:r>
            <a:r>
              <a:rPr lang="fr-FR" baseline="0" dirty="0"/>
              <a:t> </a:t>
            </a:r>
            <a:r>
              <a:rPr lang="fr-FR" baseline="0" dirty="0" err="1"/>
              <a:t>exist</a:t>
            </a:r>
            <a:r>
              <a:rPr lang="fr-FR" baseline="0" dirty="0"/>
              <a:t> on </a:t>
            </a:r>
            <a:r>
              <a:rPr lang="fr-FR" baseline="0" dirty="0" err="1"/>
              <a:t>disk</a:t>
            </a:r>
            <a:r>
              <a:rPr lang="fr-FR" baseline="0" dirty="0"/>
              <a:t>. It </a:t>
            </a:r>
            <a:r>
              <a:rPr lang="fr-FR" baseline="0" dirty="0" err="1"/>
              <a:t>is</a:t>
            </a:r>
            <a:r>
              <a:rPr lang="fr-FR" baseline="0" dirty="0"/>
              <a:t> one of the </a:t>
            </a:r>
            <a:r>
              <a:rPr lang="fr-FR" baseline="0" dirty="0" err="1"/>
              <a:t>reason</a:t>
            </a:r>
            <a:r>
              <a:rPr lang="fr-FR" baseline="0" dirty="0"/>
              <a:t> </a:t>
            </a:r>
            <a:r>
              <a:rPr lang="fr-FR" baseline="0" dirty="0" err="1"/>
              <a:t>while</a:t>
            </a:r>
            <a:r>
              <a:rPr lang="fr-FR" baseline="0" dirty="0"/>
              <a:t> insertion or updates are </a:t>
            </a:r>
            <a:r>
              <a:rPr lang="fr-FR" baseline="0" dirty="0" err="1"/>
              <a:t>fast</a:t>
            </a:r>
            <a:r>
              <a:rPr lang="fr-FR" baseline="0" dirty="0"/>
              <a:t>. </a:t>
            </a:r>
            <a:r>
              <a:rPr lang="fr-FR" baseline="0" dirty="0" err="1"/>
              <a:t>Everything</a:t>
            </a:r>
            <a:r>
              <a:rPr lang="fr-FR" baseline="0" dirty="0"/>
              <a:t> </a:t>
            </a:r>
            <a:r>
              <a:rPr lang="fr-FR" baseline="0" dirty="0" err="1"/>
              <a:t>happens</a:t>
            </a:r>
            <a:r>
              <a:rPr lang="fr-FR" baseline="0" dirty="0"/>
              <a:t> in memory.</a:t>
            </a:r>
          </a:p>
          <a:p>
            <a:r>
              <a:rPr lang="fr-FR" baseline="0" dirty="0"/>
              <a:t>The </a:t>
            </a:r>
            <a:r>
              <a:rPr lang="fr-FR" baseline="0" dirty="0" err="1"/>
              <a:t>cost</a:t>
            </a:r>
            <a:r>
              <a:rPr lang="fr-FR" baseline="0" dirty="0"/>
              <a:t> </a:t>
            </a:r>
            <a:r>
              <a:rPr lang="fr-FR" baseline="0" dirty="0" err="1"/>
              <a:t>will</a:t>
            </a:r>
            <a:r>
              <a:rPr lang="fr-FR" baseline="0" dirty="0"/>
              <a:t> </a:t>
            </a:r>
            <a:r>
              <a:rPr lang="fr-FR" baseline="0" dirty="0" err="1"/>
              <a:t>be</a:t>
            </a:r>
            <a:r>
              <a:rPr lang="fr-FR" baseline="0" dirty="0"/>
              <a:t> </a:t>
            </a:r>
            <a:r>
              <a:rPr lang="fr-FR" baseline="0" dirty="0" err="1"/>
              <a:t>pay</a:t>
            </a:r>
            <a:r>
              <a:rPr lang="fr-FR" baseline="0" dirty="0"/>
              <a:t> at </a:t>
            </a:r>
            <a:r>
              <a:rPr lang="fr-FR" baseline="0" dirty="0" err="1"/>
              <a:t>read</a:t>
            </a:r>
            <a:r>
              <a:rPr lang="fr-FR" baseline="0" dirty="0"/>
              <a:t> time </a:t>
            </a:r>
            <a:r>
              <a:rPr lang="fr-FR" baseline="0" dirty="0" err="1"/>
              <a:t>when</a:t>
            </a:r>
            <a:r>
              <a:rPr lang="fr-FR" baseline="0" dirty="0"/>
              <a:t> Cassandra </a:t>
            </a:r>
            <a:r>
              <a:rPr lang="fr-FR" baseline="0" dirty="0" err="1"/>
              <a:t>will</a:t>
            </a:r>
            <a:r>
              <a:rPr lang="fr-FR" baseline="0" dirty="0"/>
              <a:t> have to </a:t>
            </a:r>
            <a:r>
              <a:rPr lang="fr-FR" baseline="0" dirty="0" err="1"/>
              <a:t>merge</a:t>
            </a:r>
            <a:r>
              <a:rPr lang="fr-FR" baseline="0" dirty="0"/>
              <a:t> the content of the </a:t>
            </a:r>
            <a:r>
              <a:rPr lang="fr-FR" baseline="0" dirty="0" err="1"/>
              <a:t>Memtables</a:t>
            </a:r>
            <a:r>
              <a:rPr lang="fr-FR" baseline="0" dirty="0"/>
              <a:t> and of the </a:t>
            </a:r>
            <a:r>
              <a:rPr lang="fr-FR" baseline="0" dirty="0" err="1"/>
              <a:t>SSTables</a:t>
            </a:r>
            <a:r>
              <a:rPr lang="fr-FR" baseline="0" dirty="0"/>
              <a:t>.</a:t>
            </a:r>
          </a:p>
          <a:p>
            <a:endParaRPr lang="fr-FR" baseline="0" dirty="0"/>
          </a:p>
          <a:p>
            <a:endParaRPr lang="fr-FR" baseline="0" dirty="0"/>
          </a:p>
          <a:p>
            <a:r>
              <a:rPr lang="fr-FR" baseline="0" dirty="0"/>
              <a:t>Questions: </a:t>
            </a:r>
            <a:r>
              <a:rPr lang="fr-FR" baseline="0" dirty="0" err="1"/>
              <a:t>timestamp</a:t>
            </a:r>
            <a:endParaRPr lang="fr-FR" baseline="0" dirty="0"/>
          </a:p>
          <a:p>
            <a:r>
              <a:rPr lang="fr-FR" baseline="0" dirty="0"/>
              <a:t>Memory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39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hlinkClick r:id="rId3"/>
              </a:rPr>
              <a:t>CASSANDRA-8273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32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28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82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2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7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3718"/>
            <a:ext cx="8229600" cy="857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Presenter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291830"/>
            <a:ext cx="8229600" cy="576263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b="0" i="0">
                <a:latin typeface="Helvetica Neue Thin"/>
                <a:cs typeface="Helvetica Neue Thin"/>
              </a:defRPr>
            </a:lvl2pPr>
            <a:lvl3pPr>
              <a:defRPr b="0" i="0">
                <a:latin typeface="Helvetica Neue Thin"/>
                <a:cs typeface="Helvetica Neue Thin"/>
              </a:defRPr>
            </a:lvl3pPr>
            <a:lvl4pPr>
              <a:defRPr b="0" i="0">
                <a:latin typeface="Helvetica Neue Thin"/>
                <a:cs typeface="Helvetica Neue Thin"/>
              </a:defRPr>
            </a:lvl4pPr>
            <a:lvl5pPr>
              <a:defRPr b="0" i="0"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/>
              <a:t>Presentation Name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3173"/>
            <a:ext cx="2057400" cy="11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2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Title + Content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/>
              <a:t>consectetur</a:t>
            </a:r>
            <a:r>
              <a:rPr lang="en-US" dirty="0"/>
              <a:t>, from a Lorem Ipsum passage, and going through the cites of the word in classical literature, discovered the </a:t>
            </a:r>
            <a:r>
              <a:rPr lang="en-US" dirty="0" err="1"/>
              <a:t>undoubtable</a:t>
            </a:r>
            <a:r>
              <a:rPr lang="en-US" dirty="0"/>
              <a:t> source.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rgbClr val="BFBFBF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0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Image + Caption Style 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17920" y="1110426"/>
            <a:ext cx="2926080" cy="29186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110426"/>
            <a:ext cx="6228184" cy="292264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420796" y="1419622"/>
            <a:ext cx="2520329" cy="35877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420820" y="1923678"/>
            <a:ext cx="2520280" cy="187166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/>
              <a:t>consectetur</a:t>
            </a:r>
            <a:r>
              <a:rPr lang="en-US" dirty="0"/>
              <a:t>, from a Lorem Ipsum passage, and going through the cites of the word in classical literature, discovered the </a:t>
            </a:r>
            <a:r>
              <a:rPr lang="en-US" dirty="0" err="1"/>
              <a:t>undoubtable</a:t>
            </a:r>
            <a:r>
              <a:rPr lang="en-US" dirty="0"/>
              <a:t> source.</a:t>
            </a:r>
          </a:p>
        </p:txBody>
      </p:sp>
    </p:spTree>
    <p:extLst>
      <p:ext uri="{BB962C8B-B14F-4D97-AF65-F5344CB8AC3E}">
        <p14:creationId xmlns:p14="http://schemas.microsoft.com/office/powerpoint/2010/main" val="217726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Image + Caption Style 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110426"/>
            <a:ext cx="6236208" cy="29186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17920" y="1110426"/>
            <a:ext cx="2926080" cy="292264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419622"/>
            <a:ext cx="5267030" cy="35877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923678"/>
            <a:ext cx="5266928" cy="187166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/>
              <a:t>consectetur</a:t>
            </a:r>
            <a:r>
              <a:rPr lang="en-US" dirty="0"/>
              <a:t>, from a Lorem Ipsum passage, and going through the cites of the word in classical literature, discovered the </a:t>
            </a:r>
            <a:r>
              <a:rPr lang="en-US" dirty="0" err="1"/>
              <a:t>undoubtable</a:t>
            </a:r>
            <a:r>
              <a:rPr lang="en-US" dirty="0"/>
              <a:t> source.</a:t>
            </a:r>
          </a:p>
        </p:txBody>
      </p:sp>
    </p:spTree>
    <p:extLst>
      <p:ext uri="{BB962C8B-B14F-4D97-AF65-F5344CB8AC3E}">
        <p14:creationId xmlns:p14="http://schemas.microsoft.com/office/powerpoint/2010/main" val="42124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7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80034"/>
            <a:ext cx="8229600" cy="85725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2788146"/>
            <a:ext cx="8225527" cy="647700"/>
          </a:xfrm>
        </p:spPr>
        <p:txBody>
          <a:bodyPr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Divider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330423"/>
            <a:ext cx="2057400" cy="11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3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20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82416" y="483682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36827"/>
            <a:ext cx="159452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DataStax</a:t>
            </a:r>
            <a:r>
              <a:rPr lang="en-US" dirty="0"/>
              <a:t>,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4364" y="4836827"/>
            <a:ext cx="405408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10D5614-B734-4280-8F57-1D4947433C97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70" r:id="rId4"/>
    <p:sldLayoutId id="2147483667" r:id="rId5"/>
    <p:sldLayoutId id="2147483668" r:id="rId6"/>
    <p:sldLayoutId id="2147483654" r:id="rId7"/>
    <p:sldLayoutId id="2147483660" r:id="rId8"/>
    <p:sldLayoutId id="2147483653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0" i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14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Char char="–"/>
        <a:defRPr sz="12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1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05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ts val="600"/>
        </a:spcBef>
        <a:buFont typeface="Arial" pitchFamily="34" charset="0"/>
        <a:buChar char="»"/>
        <a:defRPr sz="105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Benjamin Lerer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look at the CQL changes in 3.x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89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2100"/>
            <a:ext cx="5334000" cy="603250"/>
          </a:xfrm>
        </p:spPr>
        <p:txBody>
          <a:bodyPr>
            <a:normAutofit/>
          </a:bodyPr>
          <a:lstStyle/>
          <a:p>
            <a:r>
              <a:rPr lang="en-US" sz="2400" dirty="0"/>
              <a:t>Range deletion </a:t>
            </a:r>
            <a:r>
              <a:rPr lang="en-US" sz="1600" dirty="0"/>
              <a:t>(3.0)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10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928658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j-lt"/>
              </a:rPr>
              <a:t>DELETE FROM </a:t>
            </a:r>
            <a:r>
              <a:rPr lang="en-US" dirty="0">
                <a:latin typeface="+mj-lt"/>
              </a:rPr>
              <a:t>toys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brand = ‘Lego’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category = ‘Star Wars’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id &lt;= 75060</a:t>
            </a:r>
            <a:endParaRPr lang="fr-FR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870" y="1809750"/>
            <a:ext cx="858373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495300" y="3295144"/>
            <a:ext cx="8382000" cy="5778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3543300" y="3381484"/>
            <a:ext cx="2667000" cy="4254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name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&lt;</a:t>
            </a:r>
            <a:r>
              <a:rPr lang="fr-FR" sz="1400" dirty="0" err="1">
                <a:solidFill>
                  <a:schemeClr val="tx1"/>
                </a:solidFill>
                <a:latin typeface="+mj-lt"/>
              </a:rPr>
              <a:t>tombstone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&gt;  </a:t>
            </a:r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ts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t4 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6286500" y="3371344"/>
            <a:ext cx="2452570" cy="4254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price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229.99  </a:t>
            </a:r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ts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t3     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571500" y="3414792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+mj-lt"/>
              </a:rPr>
              <a:t>‘Star Wars’-75060  </a:t>
            </a:r>
            <a:r>
              <a:rPr lang="fr-FR" sz="1400" b="1" dirty="0" err="1">
                <a:latin typeface="+mj-lt"/>
              </a:rPr>
              <a:t>ts</a:t>
            </a:r>
            <a:r>
              <a:rPr lang="fr-FR" sz="1400" b="1" dirty="0">
                <a:latin typeface="+mj-lt"/>
              </a:rPr>
              <a:t>: </a:t>
            </a:r>
            <a:r>
              <a:rPr lang="fr-FR" sz="1400" dirty="0">
                <a:latin typeface="+mj-lt"/>
              </a:rPr>
              <a:t>t1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482600" y="3958328"/>
            <a:ext cx="8382000" cy="5778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3543300" y="4044668"/>
            <a:ext cx="2667000" cy="4254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name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 ‘</a:t>
            </a:r>
            <a:r>
              <a:rPr lang="fr-FR" sz="1400" dirty="0" err="1">
                <a:solidFill>
                  <a:schemeClr val="tx1"/>
                </a:solidFill>
                <a:latin typeface="+mj-lt"/>
              </a:rPr>
              <a:t>Tie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+mj-lt"/>
              </a:rPr>
              <a:t>Fighter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’  </a:t>
            </a:r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ts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t2 </a:t>
            </a:r>
          </a:p>
        </p:txBody>
      </p:sp>
      <p:sp>
        <p:nvSpPr>
          <p:cNvPr id="31" name="Rectangle à coins arrondis 30"/>
          <p:cNvSpPr/>
          <p:nvPr/>
        </p:nvSpPr>
        <p:spPr>
          <a:xfrm>
            <a:off x="6286500" y="4034528"/>
            <a:ext cx="2439870" cy="4254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price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229.99  </a:t>
            </a:r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ts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t3 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558800" y="4077976"/>
            <a:ext cx="2832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+mj-lt"/>
              </a:rPr>
              <a:t>‘Star Wars’-75095  </a:t>
            </a:r>
            <a:r>
              <a:rPr lang="fr-FR" sz="1400" b="1" dirty="0" err="1">
                <a:latin typeface="+mj-lt"/>
              </a:rPr>
              <a:t>ts</a:t>
            </a:r>
            <a:r>
              <a:rPr lang="fr-FR" sz="1400" b="1" dirty="0">
                <a:latin typeface="+mj-lt"/>
              </a:rPr>
              <a:t>: </a:t>
            </a:r>
            <a:r>
              <a:rPr lang="fr-FR" sz="1400" dirty="0" err="1">
                <a:latin typeface="+mj-lt"/>
              </a:rPr>
              <a:t>Long.MIN</a:t>
            </a:r>
            <a:endParaRPr lang="fr-FR" sz="1400" dirty="0">
              <a:latin typeface="+mj-lt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33400" y="1768282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bg1"/>
                </a:solidFill>
                <a:latin typeface="+mj-lt"/>
              </a:rPr>
              <a:t>Memtable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495300" y="2647950"/>
            <a:ext cx="8382000" cy="5778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571500" y="2767598"/>
            <a:ext cx="624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+mj-lt"/>
              </a:rPr>
              <a:t>‘Star Wars’-75059  </a:t>
            </a:r>
            <a:r>
              <a:rPr lang="fr-FR" sz="1400" b="1" dirty="0" err="1">
                <a:latin typeface="+mj-lt"/>
              </a:rPr>
              <a:t>ts</a:t>
            </a:r>
            <a:r>
              <a:rPr lang="fr-FR" sz="1400" b="1" dirty="0">
                <a:latin typeface="+mj-lt"/>
              </a:rPr>
              <a:t>: </a:t>
            </a:r>
            <a:r>
              <a:rPr lang="fr-FR" sz="1400" dirty="0" err="1">
                <a:latin typeface="+mj-lt"/>
              </a:rPr>
              <a:t>Long.MIN</a:t>
            </a:r>
            <a:r>
              <a:rPr lang="fr-FR" sz="1400" dirty="0">
                <a:latin typeface="+mj-lt"/>
              </a:rPr>
              <a:t>  </a:t>
            </a:r>
            <a:r>
              <a:rPr lang="fr-FR" sz="1400" b="1" dirty="0" err="1">
                <a:latin typeface="+mj-lt"/>
              </a:rPr>
              <a:t>deletedAt</a:t>
            </a:r>
            <a:r>
              <a:rPr lang="fr-FR" sz="1400" b="1" dirty="0">
                <a:latin typeface="+mj-lt"/>
              </a:rPr>
              <a:t>:</a:t>
            </a:r>
            <a:r>
              <a:rPr lang="fr-FR" sz="1400" dirty="0">
                <a:latin typeface="+mj-lt"/>
              </a:rPr>
              <a:t> t5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508000" y="2105772"/>
            <a:ext cx="8369300" cy="38871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 err="1">
                <a:latin typeface="+mj-lt"/>
              </a:rPr>
              <a:t>DeletionInfo</a:t>
            </a:r>
            <a:r>
              <a:rPr lang="fr-FR" dirty="0">
                <a:latin typeface="+mj-lt"/>
              </a:rPr>
              <a:t>   </a:t>
            </a:r>
            <a:r>
              <a:rPr lang="fr-FR" b="1" dirty="0" err="1">
                <a:latin typeface="+mj-lt"/>
              </a:rPr>
              <a:t>deletedAt</a:t>
            </a:r>
            <a:r>
              <a:rPr lang="fr-FR" b="1" dirty="0">
                <a:latin typeface="+mj-lt"/>
              </a:rPr>
              <a:t>: </a:t>
            </a:r>
            <a:r>
              <a:rPr lang="fr-FR" dirty="0" err="1">
                <a:latin typeface="+mj-lt"/>
              </a:rPr>
              <a:t>Long.MIN</a:t>
            </a:r>
            <a:r>
              <a:rPr lang="fr-FR" dirty="0">
                <a:latin typeface="+mj-lt"/>
              </a:rPr>
              <a:t> </a:t>
            </a:r>
            <a:r>
              <a:rPr lang="fr-FR" b="1" dirty="0">
                <a:latin typeface="+mj-lt"/>
              </a:rPr>
              <a:t>ranges: </a:t>
            </a:r>
            <a:r>
              <a:rPr lang="fr-FR" dirty="0">
                <a:latin typeface="+mj-lt"/>
              </a:rPr>
              <a:t>(‘Star </a:t>
            </a:r>
            <a:r>
              <a:rPr lang="fr-FR" dirty="0" err="1">
                <a:latin typeface="+mj-lt"/>
              </a:rPr>
              <a:t>Wars</a:t>
            </a:r>
            <a:r>
              <a:rPr lang="fr-FR" dirty="0">
                <a:latin typeface="+mj-lt"/>
              </a:rPr>
              <a:t>’ … ‘Start Wars’-75060]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7800" y="2105772"/>
            <a:ext cx="3606800" cy="388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04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/>
      <p:bldP spid="33" grpId="0"/>
      <p:bldP spid="34" grpId="0" animBg="1"/>
      <p:bldP spid="37" grpId="0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2100"/>
            <a:ext cx="5334000" cy="603250"/>
          </a:xfrm>
        </p:spPr>
        <p:txBody>
          <a:bodyPr>
            <a:normAutofit/>
          </a:bodyPr>
          <a:lstStyle/>
          <a:p>
            <a:r>
              <a:rPr lang="en-US" sz="2400" dirty="0"/>
              <a:t>Partition deletion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11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928658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j-lt"/>
              </a:rPr>
              <a:t>DELETE FROM </a:t>
            </a:r>
            <a:r>
              <a:rPr lang="en-US" dirty="0">
                <a:latin typeface="+mj-lt"/>
              </a:rPr>
              <a:t>toys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brand = ‘Lego'</a:t>
            </a:r>
            <a:endParaRPr lang="fr-FR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870" y="1809750"/>
            <a:ext cx="858373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495300" y="3295144"/>
            <a:ext cx="8382000" cy="5778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3543300" y="3381484"/>
            <a:ext cx="2667000" cy="4254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name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&lt;</a:t>
            </a:r>
            <a:r>
              <a:rPr lang="fr-FR" sz="1400" dirty="0" err="1">
                <a:solidFill>
                  <a:schemeClr val="tx1"/>
                </a:solidFill>
                <a:latin typeface="+mj-lt"/>
              </a:rPr>
              <a:t>tombstone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&gt;  </a:t>
            </a:r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ts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t4 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6286500" y="3371344"/>
            <a:ext cx="2452570" cy="4254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price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229.99  </a:t>
            </a:r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ts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t3     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571500" y="3414792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+mj-lt"/>
              </a:rPr>
              <a:t>‘Star Wars’-75060  </a:t>
            </a:r>
            <a:r>
              <a:rPr lang="fr-FR" sz="1400" b="1" dirty="0" err="1">
                <a:latin typeface="+mj-lt"/>
              </a:rPr>
              <a:t>ts</a:t>
            </a:r>
            <a:r>
              <a:rPr lang="fr-FR" sz="1400" b="1" dirty="0">
                <a:latin typeface="+mj-lt"/>
              </a:rPr>
              <a:t>: </a:t>
            </a:r>
            <a:r>
              <a:rPr lang="fr-FR" sz="1400" dirty="0">
                <a:latin typeface="+mj-lt"/>
              </a:rPr>
              <a:t>t1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482600" y="3958328"/>
            <a:ext cx="8382000" cy="5778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3543300" y="4044668"/>
            <a:ext cx="2667000" cy="4254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name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 ‘</a:t>
            </a:r>
            <a:r>
              <a:rPr lang="fr-FR" sz="1400" dirty="0" err="1">
                <a:solidFill>
                  <a:schemeClr val="tx1"/>
                </a:solidFill>
                <a:latin typeface="+mj-lt"/>
              </a:rPr>
              <a:t>Tie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+mj-lt"/>
              </a:rPr>
              <a:t>Fighter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’  </a:t>
            </a:r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ts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t2 </a:t>
            </a:r>
          </a:p>
        </p:txBody>
      </p:sp>
      <p:sp>
        <p:nvSpPr>
          <p:cNvPr id="31" name="Rectangle à coins arrondis 30"/>
          <p:cNvSpPr/>
          <p:nvPr/>
        </p:nvSpPr>
        <p:spPr>
          <a:xfrm>
            <a:off x="6286500" y="4034528"/>
            <a:ext cx="2439870" cy="4254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price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229.99  </a:t>
            </a:r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ts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t3 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558800" y="4077976"/>
            <a:ext cx="2832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+mj-lt"/>
              </a:rPr>
              <a:t>‘Star Wars’-75095  </a:t>
            </a:r>
            <a:r>
              <a:rPr lang="fr-FR" sz="1400" b="1" dirty="0" err="1">
                <a:latin typeface="+mj-lt"/>
              </a:rPr>
              <a:t>ts</a:t>
            </a:r>
            <a:r>
              <a:rPr lang="fr-FR" sz="1400" b="1" dirty="0">
                <a:latin typeface="+mj-lt"/>
              </a:rPr>
              <a:t>: </a:t>
            </a:r>
            <a:r>
              <a:rPr lang="fr-FR" sz="1400" dirty="0" err="1">
                <a:latin typeface="+mj-lt"/>
              </a:rPr>
              <a:t>Long.MIN</a:t>
            </a:r>
            <a:endParaRPr lang="fr-FR" sz="1400" dirty="0">
              <a:latin typeface="+mj-lt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33400" y="1768282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bg1"/>
                </a:solidFill>
                <a:latin typeface="+mj-lt"/>
              </a:rPr>
              <a:t>Memtable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495300" y="2647950"/>
            <a:ext cx="8382000" cy="5778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571500" y="2767598"/>
            <a:ext cx="624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+mj-lt"/>
              </a:rPr>
              <a:t>‘Star Wars’-75059  </a:t>
            </a:r>
            <a:r>
              <a:rPr lang="fr-FR" sz="1400" b="1" dirty="0" err="1">
                <a:latin typeface="+mj-lt"/>
              </a:rPr>
              <a:t>ts</a:t>
            </a:r>
            <a:r>
              <a:rPr lang="fr-FR" sz="1400" b="1" dirty="0">
                <a:latin typeface="+mj-lt"/>
              </a:rPr>
              <a:t>: </a:t>
            </a:r>
            <a:r>
              <a:rPr lang="fr-FR" sz="1400" dirty="0" err="1">
                <a:latin typeface="+mj-lt"/>
              </a:rPr>
              <a:t>Long.MIN</a:t>
            </a:r>
            <a:r>
              <a:rPr lang="fr-FR" sz="1400" dirty="0">
                <a:latin typeface="+mj-lt"/>
              </a:rPr>
              <a:t>  </a:t>
            </a:r>
            <a:r>
              <a:rPr lang="fr-FR" sz="1400" b="1" dirty="0" err="1">
                <a:latin typeface="+mj-lt"/>
              </a:rPr>
              <a:t>deletedAt</a:t>
            </a:r>
            <a:r>
              <a:rPr lang="fr-FR" sz="1400" b="1" dirty="0">
                <a:latin typeface="+mj-lt"/>
              </a:rPr>
              <a:t>:</a:t>
            </a:r>
            <a:r>
              <a:rPr lang="fr-FR" sz="1400" dirty="0">
                <a:latin typeface="+mj-lt"/>
              </a:rPr>
              <a:t> t5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508000" y="2105772"/>
            <a:ext cx="8369300" cy="38871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 err="1">
                <a:latin typeface="+mj-lt"/>
              </a:rPr>
              <a:t>DeletionInfo</a:t>
            </a:r>
            <a:r>
              <a:rPr lang="fr-FR" dirty="0">
                <a:latin typeface="+mj-lt"/>
              </a:rPr>
              <a:t>   </a:t>
            </a:r>
            <a:r>
              <a:rPr lang="fr-FR" b="1" dirty="0" err="1">
                <a:latin typeface="+mj-lt"/>
              </a:rPr>
              <a:t>deletedAt</a:t>
            </a:r>
            <a:r>
              <a:rPr lang="fr-FR" b="1" dirty="0">
                <a:latin typeface="+mj-lt"/>
              </a:rPr>
              <a:t>: </a:t>
            </a:r>
            <a:r>
              <a:rPr lang="fr-FR" dirty="0">
                <a:latin typeface="+mj-lt"/>
              </a:rPr>
              <a:t>t6 </a:t>
            </a:r>
            <a:r>
              <a:rPr lang="fr-FR" b="1" dirty="0">
                <a:latin typeface="+mj-lt"/>
              </a:rPr>
              <a:t>ranges: </a:t>
            </a:r>
            <a:r>
              <a:rPr lang="fr-FR" dirty="0">
                <a:latin typeface="+mj-lt"/>
              </a:rPr>
              <a:t>(‘Star </a:t>
            </a:r>
            <a:r>
              <a:rPr lang="fr-FR" dirty="0" err="1">
                <a:latin typeface="+mj-lt"/>
              </a:rPr>
              <a:t>Wars</a:t>
            </a:r>
            <a:r>
              <a:rPr lang="fr-FR" dirty="0">
                <a:latin typeface="+mj-lt"/>
              </a:rPr>
              <a:t>’ … ‘Start Wars’-75060]</a:t>
            </a:r>
          </a:p>
        </p:txBody>
      </p:sp>
      <p:sp>
        <p:nvSpPr>
          <p:cNvPr id="8" name="Rectangle 7"/>
          <p:cNvSpPr/>
          <p:nvPr/>
        </p:nvSpPr>
        <p:spPr>
          <a:xfrm>
            <a:off x="2507331" y="2105772"/>
            <a:ext cx="1442628" cy="388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0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/>
      <p:bldP spid="33" grpId="0"/>
      <p:bldP spid="34" grpId="0" animBg="1"/>
      <p:bldP spid="37" grpId="0"/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1733550"/>
            <a:ext cx="53340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/>
                <a:cs typeface="Arial"/>
              </a:rPr>
              <a:t>Filtering </a:t>
            </a:r>
            <a:r>
              <a:rPr lang="en-US" sz="2000" dirty="0">
                <a:latin typeface="Arial"/>
                <a:cs typeface="Arial"/>
              </a:rPr>
              <a:t>(3.0, 3.6, 3.10)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12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605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5334000" cy="609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/>
                <a:cs typeface="Arial"/>
              </a:rPr>
              <a:t>Filtering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13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67160" y="1504950"/>
            <a:ext cx="63090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j-lt"/>
              </a:rPr>
              <a:t>CREATE TABLE </a:t>
            </a:r>
            <a:r>
              <a:rPr lang="en-US" dirty="0">
                <a:latin typeface="+mj-lt"/>
              </a:rPr>
              <a:t>scores (</a:t>
            </a:r>
          </a:p>
          <a:p>
            <a:r>
              <a:rPr lang="en-US" dirty="0">
                <a:latin typeface="+mj-lt"/>
              </a:rPr>
              <a:t>    user text,</a:t>
            </a:r>
          </a:p>
          <a:p>
            <a:r>
              <a:rPr lang="en-US" dirty="0">
                <a:latin typeface="+mj-lt"/>
              </a:rPr>
              <a:t>    game text,</a:t>
            </a:r>
          </a:p>
          <a:p>
            <a:r>
              <a:rPr lang="en-US" dirty="0">
                <a:latin typeface="+mj-lt"/>
              </a:rPr>
              <a:t>    year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,</a:t>
            </a:r>
          </a:p>
          <a:p>
            <a:r>
              <a:rPr lang="en-US" dirty="0">
                <a:latin typeface="+mj-lt"/>
              </a:rPr>
              <a:t>    month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,</a:t>
            </a:r>
          </a:p>
          <a:p>
            <a:r>
              <a:rPr lang="en-US" dirty="0">
                <a:latin typeface="+mj-lt"/>
              </a:rPr>
              <a:t>    day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,</a:t>
            </a:r>
          </a:p>
          <a:p>
            <a:r>
              <a:rPr lang="en-US" dirty="0">
                <a:latin typeface="+mj-lt"/>
              </a:rPr>
              <a:t>    score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,</a:t>
            </a:r>
          </a:p>
          <a:p>
            <a:r>
              <a:rPr lang="en-US" dirty="0">
                <a:latin typeface="+mj-lt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PRIMARY KEY </a:t>
            </a:r>
            <a:r>
              <a:rPr lang="en-US" dirty="0">
                <a:latin typeface="+mj-lt"/>
              </a:rPr>
              <a:t>(user, game, year, month, day))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960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5334000" cy="609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/>
                <a:cs typeface="Arial"/>
              </a:rPr>
              <a:t>Filtering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14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1047750"/>
            <a:ext cx="71190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latin typeface="+mj-lt"/>
              </a:rPr>
              <a:t>In 2.2:</a:t>
            </a:r>
          </a:p>
          <a:p>
            <a:endParaRPr lang="en-US" dirty="0">
              <a:solidFill>
                <a:schemeClr val="accent2"/>
              </a:solidFill>
              <a:latin typeface="+mj-lt"/>
            </a:endParaRP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    SELECT </a:t>
            </a:r>
            <a:r>
              <a:rPr lang="en-US" dirty="0">
                <a:latin typeface="+mj-lt"/>
              </a:rPr>
              <a:t>*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 FROM </a:t>
            </a:r>
            <a:r>
              <a:rPr lang="en-US" dirty="0">
                <a:latin typeface="+mj-lt"/>
              </a:rPr>
              <a:t>scores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user = ‘Aleksey’</a:t>
            </a:r>
          </a:p>
          <a:p>
            <a:r>
              <a:rPr lang="en-US" dirty="0">
                <a:latin typeface="+mj-lt"/>
              </a:rPr>
              <a:t>                                            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game = ‘coup’</a:t>
            </a:r>
          </a:p>
          <a:p>
            <a:r>
              <a:rPr lang="en-US" dirty="0">
                <a:latin typeface="+mj-lt"/>
              </a:rPr>
              <a:t>                                            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score &gt;=  1000</a:t>
            </a:r>
            <a:endParaRPr lang="fr-FR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457200" y="2952750"/>
            <a:ext cx="8206002" cy="1067783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defTabSz="457200"/>
            <a:r>
              <a:rPr lang="en-US" kern="0" dirty="0" err="1">
                <a:solidFill>
                  <a:srgbClr val="000000"/>
                </a:solidFill>
                <a:latin typeface="Arial"/>
              </a:rPr>
              <a:t>InvalidRequest</a:t>
            </a:r>
            <a:r>
              <a:rPr lang="en-US" kern="0" dirty="0">
                <a:solidFill>
                  <a:srgbClr val="000000"/>
                </a:solidFill>
                <a:latin typeface="Arial"/>
              </a:rPr>
              <a:t>: Error from server: code=2200 [Invalid query] message="Predicates on non-primary-key columns (score) are not yet supported for non secondary index queries"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05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5334000" cy="609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/>
                <a:cs typeface="Arial"/>
              </a:rPr>
              <a:t>Filtering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15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1047750"/>
            <a:ext cx="71190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latin typeface="+mj-lt"/>
              </a:rPr>
              <a:t>In 3.0:</a:t>
            </a:r>
          </a:p>
          <a:p>
            <a:endParaRPr lang="en-US" dirty="0">
              <a:solidFill>
                <a:schemeClr val="accent2"/>
              </a:solidFill>
              <a:latin typeface="+mj-lt"/>
            </a:endParaRP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    SELECT </a:t>
            </a:r>
            <a:r>
              <a:rPr lang="en-US" dirty="0">
                <a:latin typeface="+mj-lt"/>
              </a:rPr>
              <a:t>*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 FROM </a:t>
            </a:r>
            <a:r>
              <a:rPr lang="en-US" dirty="0">
                <a:latin typeface="+mj-lt"/>
              </a:rPr>
              <a:t>scores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user = ‘Aleksey’</a:t>
            </a:r>
          </a:p>
          <a:p>
            <a:r>
              <a:rPr lang="en-US" dirty="0">
                <a:latin typeface="+mj-lt"/>
              </a:rPr>
              <a:t>                                            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game = ‘coup’</a:t>
            </a:r>
          </a:p>
          <a:p>
            <a:r>
              <a:rPr lang="en-US" dirty="0">
                <a:latin typeface="+mj-lt"/>
              </a:rPr>
              <a:t>                                            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score &gt;=  1000</a:t>
            </a:r>
            <a:endParaRPr lang="fr-FR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457200" y="2800350"/>
            <a:ext cx="8206002" cy="129540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defTabSz="457200"/>
            <a:r>
              <a:rPr lang="en-US" kern="0" dirty="0" err="1">
                <a:solidFill>
                  <a:srgbClr val="000000"/>
                </a:solidFill>
                <a:latin typeface="Arial"/>
              </a:rPr>
              <a:t>InvalidRequest</a:t>
            </a:r>
            <a:r>
              <a:rPr lang="en-US" kern="0" dirty="0">
                <a:solidFill>
                  <a:srgbClr val="000000"/>
                </a:solidFill>
                <a:latin typeface="Arial"/>
              </a:rPr>
              <a:t>: Error from server: code=2200 [Invalid query] message="Cannot execute this query as it might involve data filtering and thus may have unpredictable performance. If you want to execute this query despite the performance unpredictability, use ALLOW FILTERING"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72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16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62000" y="203835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>
                <a:latin typeface="+mj-lt"/>
              </a:rPr>
              <a:t>Filtering</a:t>
            </a:r>
            <a:r>
              <a:rPr lang="fr-FR" sz="4000" dirty="0">
                <a:latin typeface="+mj-lt"/>
              </a:rPr>
              <a:t> = Brute Force </a:t>
            </a:r>
            <a:r>
              <a:rPr lang="fr-FR" sz="4000" dirty="0" err="1">
                <a:latin typeface="+mj-lt"/>
              </a:rPr>
              <a:t>approach</a:t>
            </a:r>
            <a:endParaRPr lang="fr-FR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2505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5334000" cy="609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/>
                <a:cs typeface="Arial"/>
              </a:rPr>
              <a:t>Filtering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17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9772" y="2038350"/>
            <a:ext cx="4490628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Calibri" panose="020F0502020204030204" pitchFamily="34" charset="0"/>
              </a:rPr>
              <a:t> String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partitionKey</a:t>
            </a:r>
            <a:r>
              <a:rPr lang="fr-FR" sz="1400" dirty="0">
                <a:latin typeface="Calibri" panose="020F0502020204030204" pitchFamily="34" charset="0"/>
              </a:rPr>
              <a:t> = </a:t>
            </a:r>
            <a:r>
              <a:rPr lang="fr-FR" sz="1400" dirty="0">
                <a:solidFill>
                  <a:srgbClr val="0000FF"/>
                </a:solidFill>
                <a:latin typeface="Calibri" panose="020F0502020204030204" pitchFamily="34" charset="0"/>
              </a:rPr>
              <a:t>"</a:t>
            </a:r>
            <a:r>
              <a:rPr lang="fr-FR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Aleksey</a:t>
            </a:r>
            <a:r>
              <a:rPr lang="fr-FR" sz="1400" dirty="0">
                <a:solidFill>
                  <a:srgbClr val="0000FF"/>
                </a:solidFill>
                <a:latin typeface="Calibri" panose="020F0502020204030204" pitchFamily="34" charset="0"/>
              </a:rPr>
              <a:t>"</a:t>
            </a:r>
            <a:r>
              <a:rPr lang="fr-FR" sz="1400" dirty="0">
                <a:latin typeface="Calibri" panose="020F0502020204030204" pitchFamily="34" charset="0"/>
              </a:rPr>
              <a:t>;</a:t>
            </a:r>
          </a:p>
          <a:p>
            <a:r>
              <a:rPr lang="en-US" sz="1400" dirty="0">
                <a:latin typeface="Calibri" panose="020F0502020204030204" pitchFamily="34" charset="0"/>
              </a:rPr>
              <a:t> String[]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clusteringPrefix</a:t>
            </a:r>
            <a:r>
              <a:rPr lang="en-US" sz="1400" dirty="0">
                <a:latin typeface="Calibri" panose="020F0502020204030204" pitchFamily="34" charset="0"/>
              </a:rPr>
              <a:t> =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new</a:t>
            </a:r>
            <a:r>
              <a:rPr lang="en-US" sz="1400" dirty="0">
                <a:latin typeface="Calibri" panose="020F0502020204030204" pitchFamily="34" charset="0"/>
              </a:rPr>
              <a:t> String[]{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"coup"</a:t>
            </a:r>
            <a:r>
              <a:rPr lang="en-US" sz="1400" dirty="0">
                <a:latin typeface="Calibri" panose="020F0502020204030204" pitchFamily="34" charset="0"/>
              </a:rPr>
              <a:t>};</a:t>
            </a:r>
          </a:p>
          <a:p>
            <a:endParaRPr lang="fr-FR" sz="1400" dirty="0">
              <a:latin typeface="Calibri" panose="020F0502020204030204" pitchFamily="34" charset="0"/>
            </a:endParaRPr>
          </a:p>
          <a:p>
            <a:r>
              <a:rPr lang="fr-FR" sz="1400" dirty="0">
                <a:latin typeface="Calibri" panose="020F0502020204030204" pitchFamily="34" charset="0"/>
              </a:rPr>
              <a:t> List&lt;</a:t>
            </a:r>
            <a:r>
              <a:rPr lang="fr-FR" sz="1400" dirty="0" err="1">
                <a:latin typeface="Calibri" panose="020F0502020204030204" pitchFamily="34" charset="0"/>
              </a:rPr>
              <a:t>Row</a:t>
            </a:r>
            <a:r>
              <a:rPr lang="fr-FR" sz="1400" dirty="0">
                <a:latin typeface="Calibri" panose="020F0502020204030204" pitchFamily="34" charset="0"/>
              </a:rPr>
              <a:t>&gt;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rows</a:t>
            </a:r>
            <a:r>
              <a:rPr lang="fr-FR" sz="1400" dirty="0">
                <a:latin typeface="Calibri" panose="020F0502020204030204" pitchFamily="34" charset="0"/>
              </a:rPr>
              <a:t> = </a:t>
            </a:r>
            <a:r>
              <a:rPr lang="fr-FR" sz="1400" dirty="0" err="1">
                <a:latin typeface="Calibri" panose="020F0502020204030204" pitchFamily="34" charset="0"/>
              </a:rPr>
              <a:t>loadRows</a:t>
            </a:r>
            <a:r>
              <a:rPr lang="fr-FR" sz="1400" dirty="0">
                <a:latin typeface="Calibri" panose="020F0502020204030204" pitchFamily="34" charset="0"/>
              </a:rPr>
              <a:t>(</a:t>
            </a:r>
            <a:r>
              <a:rPr lang="fr-FR" sz="1400" dirty="0" err="1">
                <a:latin typeface="Calibri" panose="020F0502020204030204" pitchFamily="34" charset="0"/>
              </a:rPr>
              <a:t>partitionKey</a:t>
            </a:r>
            <a:r>
              <a:rPr lang="fr-FR" sz="1400" dirty="0">
                <a:latin typeface="Calibri" panose="020F0502020204030204" pitchFamily="34" charset="0"/>
              </a:rPr>
              <a:t>, </a:t>
            </a:r>
            <a:r>
              <a:rPr lang="fr-FR" sz="1400" dirty="0" err="1">
                <a:latin typeface="Calibri" panose="020F0502020204030204" pitchFamily="34" charset="0"/>
              </a:rPr>
              <a:t>clusteringPrefix</a:t>
            </a:r>
            <a:r>
              <a:rPr lang="fr-FR" sz="1400" dirty="0">
                <a:latin typeface="Calibri" panose="020F0502020204030204" pitchFamily="34" charset="0"/>
              </a:rPr>
              <a:t>);</a:t>
            </a:r>
          </a:p>
          <a:p>
            <a:r>
              <a:rPr lang="fr-FR" sz="1400" dirty="0">
                <a:latin typeface="Calibri" panose="020F0502020204030204" pitchFamily="34" charset="0"/>
              </a:rPr>
              <a:t> List&lt;</a:t>
            </a:r>
            <a:r>
              <a:rPr lang="fr-FR" sz="1400" dirty="0" err="1">
                <a:latin typeface="Calibri" panose="020F0502020204030204" pitchFamily="34" charset="0"/>
              </a:rPr>
              <a:t>Row</a:t>
            </a:r>
            <a:r>
              <a:rPr lang="fr-FR" sz="1400" dirty="0">
                <a:latin typeface="Calibri" panose="020F0502020204030204" pitchFamily="34" charset="0"/>
              </a:rPr>
              <a:t>&gt;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filteredRows</a:t>
            </a:r>
            <a:r>
              <a:rPr lang="fr-FR" sz="1400" dirty="0">
                <a:latin typeface="Calibri" panose="020F0502020204030204" pitchFamily="34" charset="0"/>
              </a:rPr>
              <a:t> = new </a:t>
            </a:r>
            <a:r>
              <a:rPr lang="fr-FR" sz="1400" dirty="0" err="1">
                <a:latin typeface="Calibri" panose="020F0502020204030204" pitchFamily="34" charset="0"/>
              </a:rPr>
              <a:t>ArrayList</a:t>
            </a:r>
            <a:r>
              <a:rPr lang="fr-FR" sz="1400" dirty="0">
                <a:latin typeface="Calibri" panose="020F0502020204030204" pitchFamily="34" charset="0"/>
              </a:rPr>
              <a:t>&lt;&gt;();</a:t>
            </a:r>
          </a:p>
          <a:p>
            <a:endParaRPr lang="fr-FR" sz="1400" dirty="0">
              <a:latin typeface="Calibri" panose="020F0502020204030204" pitchFamily="34" charset="0"/>
            </a:endParaRPr>
          </a:p>
          <a:p>
            <a:r>
              <a:rPr lang="fr-FR" sz="1400" dirty="0">
                <a:latin typeface="Calibri" panose="020F0502020204030204" pitchFamily="34" charset="0"/>
              </a:rPr>
              <a:t> </a:t>
            </a:r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for</a:t>
            </a:r>
            <a:r>
              <a:rPr lang="fr-FR" sz="1400" dirty="0">
                <a:latin typeface="Calibri" panose="020F0502020204030204" pitchFamily="34" charset="0"/>
              </a:rPr>
              <a:t> (</a:t>
            </a:r>
            <a:r>
              <a:rPr lang="fr-FR" sz="1400" dirty="0" err="1">
                <a:latin typeface="Calibri" panose="020F0502020204030204" pitchFamily="34" charset="0"/>
              </a:rPr>
              <a:t>Row</a:t>
            </a:r>
            <a:r>
              <a:rPr lang="fr-FR" sz="1400" dirty="0">
                <a:latin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row</a:t>
            </a:r>
            <a:r>
              <a:rPr lang="fr-FR" sz="1400" dirty="0">
                <a:latin typeface="Calibri" panose="020F0502020204030204" pitchFamily="34" charset="0"/>
              </a:rPr>
              <a:t> :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rows</a:t>
            </a:r>
            <a:r>
              <a:rPr lang="fr-FR" sz="1400" dirty="0">
                <a:latin typeface="Calibri" panose="020F0502020204030204" pitchFamily="34" charset="0"/>
              </a:rPr>
              <a:t>) {</a:t>
            </a:r>
          </a:p>
          <a:p>
            <a:r>
              <a:rPr lang="fr-FR" sz="1400" dirty="0">
                <a:latin typeface="Calibri" panose="020F0502020204030204" pitchFamily="34" charset="0"/>
              </a:rPr>
              <a:t>     </a:t>
            </a:r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if</a:t>
            </a:r>
            <a:r>
              <a:rPr lang="fr-FR" sz="1400" dirty="0">
                <a:latin typeface="Calibri" panose="020F0502020204030204" pitchFamily="34" charset="0"/>
              </a:rPr>
              <a:t> (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row</a:t>
            </a:r>
            <a:r>
              <a:rPr lang="fr-FR" sz="1400" dirty="0" err="1">
                <a:latin typeface="Calibri" panose="020F0502020204030204" pitchFamily="34" charset="0"/>
              </a:rPr>
              <a:t>.getInt</a:t>
            </a:r>
            <a:r>
              <a:rPr lang="fr-FR" sz="1400" dirty="0">
                <a:latin typeface="Calibri" panose="020F0502020204030204" pitchFamily="34" charset="0"/>
              </a:rPr>
              <a:t>(</a:t>
            </a:r>
            <a:r>
              <a:rPr lang="fr-FR" sz="1400" dirty="0">
                <a:solidFill>
                  <a:srgbClr val="0000FF"/>
                </a:solidFill>
                <a:latin typeface="Calibri" panose="020F0502020204030204" pitchFamily="34" charset="0"/>
              </a:rPr>
              <a:t>"score"</a:t>
            </a:r>
            <a:r>
              <a:rPr lang="fr-FR" sz="1400" dirty="0">
                <a:latin typeface="Calibri" panose="020F0502020204030204" pitchFamily="34" charset="0"/>
              </a:rPr>
              <a:t>) &gt;= 1000) {</a:t>
            </a:r>
          </a:p>
          <a:p>
            <a:r>
              <a:rPr lang="fr-FR" sz="1400" dirty="0">
                <a:latin typeface="Calibri" panose="020F0502020204030204" pitchFamily="34" charset="0"/>
              </a:rPr>
              <a:t>        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filteredRows</a:t>
            </a:r>
            <a:r>
              <a:rPr lang="fr-FR" sz="1400" dirty="0" err="1">
                <a:latin typeface="Calibri" panose="020F0502020204030204" pitchFamily="34" charset="0"/>
              </a:rPr>
              <a:t>.add</a:t>
            </a:r>
            <a:r>
              <a:rPr lang="fr-FR" sz="1400" dirty="0">
                <a:latin typeface="Calibri" panose="020F0502020204030204" pitchFamily="34" charset="0"/>
              </a:rPr>
              <a:t>(</a:t>
            </a:r>
            <a:r>
              <a:rPr lang="fr-FR" sz="1400" dirty="0" err="1">
                <a:latin typeface="Calibri" panose="020F0502020204030204" pitchFamily="34" charset="0"/>
              </a:rPr>
              <a:t>row</a:t>
            </a:r>
            <a:r>
              <a:rPr lang="fr-FR" sz="1400" dirty="0">
                <a:latin typeface="Calibri" panose="020F0502020204030204" pitchFamily="34" charset="0"/>
              </a:rPr>
              <a:t>);</a:t>
            </a:r>
          </a:p>
          <a:p>
            <a:r>
              <a:rPr lang="fr-FR" sz="1400" dirty="0">
                <a:latin typeface="Calibri" panose="020F0502020204030204" pitchFamily="34" charset="0"/>
              </a:rPr>
              <a:t>     }</a:t>
            </a:r>
          </a:p>
          <a:p>
            <a:r>
              <a:rPr lang="fr-FR" sz="1400" dirty="0">
                <a:latin typeface="Calibri" panose="020F0502020204030204" pitchFamily="34" charset="0"/>
              </a:rPr>
              <a:t>}</a:t>
            </a:r>
          </a:p>
          <a:p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return</a:t>
            </a:r>
            <a:r>
              <a:rPr lang="fr-FR" sz="1400" dirty="0">
                <a:latin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filteredRows</a:t>
            </a:r>
            <a:r>
              <a:rPr lang="fr-FR" sz="1400" dirty="0">
                <a:latin typeface="Calibri" panose="020F0502020204030204" pitchFamily="34" charset="0"/>
              </a:rPr>
              <a:t>;</a:t>
            </a:r>
            <a:endParaRPr lang="fr-FR" sz="14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876300"/>
            <a:ext cx="71190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j-lt"/>
              </a:rPr>
              <a:t>SELECT </a:t>
            </a:r>
            <a:r>
              <a:rPr lang="en-US" dirty="0">
                <a:latin typeface="+mj-lt"/>
              </a:rPr>
              <a:t>*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 FROM </a:t>
            </a:r>
            <a:r>
              <a:rPr lang="en-US" dirty="0">
                <a:latin typeface="+mj-lt"/>
              </a:rPr>
              <a:t>scores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user = ‘Aleksey’</a:t>
            </a:r>
          </a:p>
          <a:p>
            <a:r>
              <a:rPr lang="en-US" dirty="0">
                <a:latin typeface="+mj-lt"/>
              </a:rPr>
              <a:t>                                        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game = ‘coup’</a:t>
            </a:r>
          </a:p>
          <a:p>
            <a:r>
              <a:rPr lang="en-US" dirty="0">
                <a:latin typeface="+mj-lt"/>
              </a:rPr>
              <a:t>                                        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score &gt;=  1000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ALLOW FILTERING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                                         </a:t>
            </a:r>
            <a:endParaRPr lang="fr-FR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9772" y="2724150"/>
            <a:ext cx="4490628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519772" y="3562351"/>
            <a:ext cx="4490628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10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5334000" cy="609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/>
                <a:cs typeface="Arial"/>
              </a:rPr>
              <a:t>Clustering column filtering (3.6)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18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1200150"/>
            <a:ext cx="71190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j-lt"/>
              </a:rPr>
              <a:t>SELECT </a:t>
            </a:r>
            <a:r>
              <a:rPr lang="en-US" dirty="0">
                <a:latin typeface="+mj-lt"/>
              </a:rPr>
              <a:t>*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 FROM </a:t>
            </a:r>
            <a:r>
              <a:rPr lang="en-US" dirty="0">
                <a:latin typeface="+mj-lt"/>
              </a:rPr>
              <a:t>scores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user = ‘Aleksey’</a:t>
            </a:r>
          </a:p>
          <a:p>
            <a:r>
              <a:rPr lang="en-US" dirty="0">
                <a:latin typeface="+mj-lt"/>
              </a:rPr>
              <a:t>                                        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game = ‘coup’</a:t>
            </a:r>
          </a:p>
          <a:p>
            <a:r>
              <a:rPr lang="en-US" dirty="0">
                <a:latin typeface="+mj-lt"/>
              </a:rPr>
              <a:t>                                        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month =  9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                                         ALLOW FILTERING</a:t>
            </a:r>
          </a:p>
          <a:p>
            <a:endParaRPr lang="en-US" dirty="0">
              <a:solidFill>
                <a:schemeClr val="accent2"/>
              </a:solidFill>
              <a:latin typeface="+mj-lt"/>
            </a:endParaRP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SELECT </a:t>
            </a:r>
            <a:r>
              <a:rPr lang="en-US" dirty="0">
                <a:latin typeface="+mj-lt"/>
              </a:rPr>
              <a:t>*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 FROM </a:t>
            </a:r>
            <a:r>
              <a:rPr lang="en-US" dirty="0">
                <a:latin typeface="+mj-lt"/>
              </a:rPr>
              <a:t>scores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user = ‘Aleksey’</a:t>
            </a:r>
          </a:p>
          <a:p>
            <a:r>
              <a:rPr lang="en-US" dirty="0">
                <a:latin typeface="+mj-lt"/>
              </a:rPr>
              <a:t>                                        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game = ‘coup’</a:t>
            </a:r>
          </a:p>
          <a:p>
            <a:r>
              <a:rPr lang="en-US" dirty="0">
                <a:latin typeface="+mj-lt"/>
              </a:rPr>
              <a:t>                                        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year &gt;= 2014</a:t>
            </a:r>
          </a:p>
          <a:p>
            <a:r>
              <a:rPr lang="en-US" dirty="0">
                <a:latin typeface="+mj-lt"/>
              </a:rPr>
              <a:t>                                        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month =  9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                                         ALLOW FILTERING</a:t>
            </a:r>
          </a:p>
          <a:p>
            <a:endParaRPr lang="en-US" dirty="0">
              <a:solidFill>
                <a:schemeClr val="accent2"/>
              </a:solidFill>
              <a:latin typeface="+mj-lt"/>
            </a:endParaRP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                                         </a:t>
            </a:r>
            <a:endParaRPr lang="fr-FR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5791200" y="333375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5791200" y="356235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852320" y="3116015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chemeClr val="accent1"/>
                </a:solidFill>
                <a:latin typeface="+mj-lt"/>
              </a:rPr>
              <a:t>Clustering</a:t>
            </a:r>
            <a:r>
              <a:rPr lang="fr-FR" sz="1600" dirty="0">
                <a:solidFill>
                  <a:schemeClr val="accent1"/>
                </a:solidFill>
                <a:latin typeface="+mj-lt"/>
              </a:rPr>
              <a:t> slice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852320" y="3420815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chemeClr val="accent1"/>
                </a:solidFill>
                <a:latin typeface="+mj-lt"/>
              </a:rPr>
              <a:t>Filtering</a:t>
            </a:r>
            <a:endParaRPr lang="fr-FR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629400" y="1754583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chemeClr val="accent1"/>
                </a:solidFill>
                <a:latin typeface="+mj-lt"/>
              </a:rPr>
              <a:t>Filtering</a:t>
            </a:r>
            <a:endParaRPr lang="fr-FR" sz="16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5638800" y="1973385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5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5334000" cy="609600"/>
          </a:xfrm>
        </p:spPr>
        <p:txBody>
          <a:bodyPr>
            <a:normAutofit/>
          </a:bodyPr>
          <a:lstStyle/>
          <a:p>
            <a:r>
              <a:rPr lang="en-US" sz="2400" dirty="0"/>
              <a:t>Filtering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19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1600" y="1276350"/>
            <a:ext cx="71190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Filtering is performed on the replica side                                         </a:t>
            </a:r>
            <a:endParaRPr lang="fr-FR" sz="2800" dirty="0">
              <a:latin typeface="+mj-lt"/>
            </a:endParaRPr>
          </a:p>
        </p:txBody>
      </p:sp>
      <p:sp>
        <p:nvSpPr>
          <p:cNvPr id="6" name="Flèche vers le bas 5"/>
          <p:cNvSpPr/>
          <p:nvPr/>
        </p:nvSpPr>
        <p:spPr>
          <a:xfrm>
            <a:off x="4267200" y="2114550"/>
            <a:ext cx="762000" cy="838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175420" y="3052286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Filtering can return stale data</a:t>
            </a:r>
          </a:p>
          <a:p>
            <a:pPr algn="ctr"/>
            <a:r>
              <a:rPr lang="fr-FR" sz="2400" dirty="0">
                <a:latin typeface="+mj-lt"/>
              </a:rPr>
              <a:t>(CASSANDRA-8273)</a:t>
            </a:r>
          </a:p>
        </p:txBody>
      </p:sp>
    </p:spTree>
    <p:extLst>
      <p:ext uri="{BB962C8B-B14F-4D97-AF65-F5344CB8AC3E}">
        <p14:creationId xmlns:p14="http://schemas.microsoft.com/office/powerpoint/2010/main" val="379976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9772" y="1581150"/>
            <a:ext cx="7467600" cy="2362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2"/>
                </a:solidFill>
                <a:latin typeface="Arial"/>
                <a:ea typeface="+mj-ea"/>
                <a:cs typeface="Arial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Updates and Deletions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Filtering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Grouping</a:t>
            </a:r>
          </a:p>
        </p:txBody>
      </p:sp>
    </p:spTree>
    <p:extLst>
      <p:ext uri="{BB962C8B-B14F-4D97-AF65-F5344CB8AC3E}">
        <p14:creationId xmlns:p14="http://schemas.microsoft.com/office/powerpoint/2010/main" val="3156729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5334000" cy="609600"/>
          </a:xfrm>
        </p:spPr>
        <p:txBody>
          <a:bodyPr>
            <a:normAutofit/>
          </a:bodyPr>
          <a:lstStyle/>
          <a:p>
            <a:r>
              <a:rPr lang="en-US" sz="2400" dirty="0"/>
              <a:t>Filtering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20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9297" y="895350"/>
            <a:ext cx="2018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+mj-lt"/>
              </a:rPr>
              <a:t>3 </a:t>
            </a:r>
            <a:r>
              <a:rPr lang="fr-FR" dirty="0" err="1">
                <a:latin typeface="+mj-lt"/>
              </a:rPr>
              <a:t>replicas</a:t>
            </a:r>
            <a:r>
              <a:rPr lang="fr-FR" dirty="0">
                <a:latin typeface="+mj-lt"/>
              </a:rPr>
              <a:t>: A, B, C</a:t>
            </a:r>
          </a:p>
        </p:txBody>
      </p:sp>
      <p:sp>
        <p:nvSpPr>
          <p:cNvPr id="8" name="Rectangle 7"/>
          <p:cNvSpPr/>
          <p:nvPr/>
        </p:nvSpPr>
        <p:spPr>
          <a:xfrm>
            <a:off x="286657" y="1504950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2"/>
                </a:solidFill>
                <a:latin typeface="+mj-lt"/>
              </a:rPr>
              <a:t>INSERT INTO </a:t>
            </a:r>
            <a:r>
              <a:rPr lang="fr-FR" dirty="0">
                <a:latin typeface="+mj-lt"/>
              </a:rPr>
              <a:t>scores (user, </a:t>
            </a:r>
            <a:r>
              <a:rPr lang="fr-FR" dirty="0" err="1">
                <a:latin typeface="+mj-lt"/>
              </a:rPr>
              <a:t>game</a:t>
            </a:r>
            <a:r>
              <a:rPr lang="fr-FR" dirty="0">
                <a:latin typeface="+mj-lt"/>
              </a:rPr>
              <a:t>, </a:t>
            </a:r>
            <a:r>
              <a:rPr lang="fr-FR" dirty="0" err="1">
                <a:latin typeface="+mj-lt"/>
              </a:rPr>
              <a:t>year</a:t>
            </a:r>
            <a:r>
              <a:rPr lang="fr-FR" dirty="0">
                <a:latin typeface="+mj-lt"/>
              </a:rPr>
              <a:t>, </a:t>
            </a:r>
            <a:r>
              <a:rPr lang="fr-FR" dirty="0" err="1">
                <a:latin typeface="+mj-lt"/>
              </a:rPr>
              <a:t>month</a:t>
            </a:r>
            <a:r>
              <a:rPr lang="fr-FR" dirty="0">
                <a:latin typeface="+mj-lt"/>
              </a:rPr>
              <a:t>, </a:t>
            </a:r>
            <a:r>
              <a:rPr lang="fr-FR" dirty="0" err="1">
                <a:latin typeface="+mj-lt"/>
              </a:rPr>
              <a:t>day</a:t>
            </a:r>
            <a:r>
              <a:rPr lang="fr-FR" dirty="0">
                <a:latin typeface="+mj-lt"/>
              </a:rPr>
              <a:t>, score)</a:t>
            </a:r>
          </a:p>
          <a:p>
            <a:r>
              <a:rPr lang="fr-FR" dirty="0">
                <a:solidFill>
                  <a:schemeClr val="accent2"/>
                </a:solidFill>
                <a:latin typeface="+mj-lt"/>
              </a:rPr>
              <a:t>VALUES</a:t>
            </a:r>
            <a:r>
              <a:rPr lang="fr-FR" dirty="0">
                <a:latin typeface="+mj-lt"/>
              </a:rPr>
              <a:t> (‘</a:t>
            </a:r>
            <a:r>
              <a:rPr lang="fr-FR" dirty="0" err="1">
                <a:latin typeface="+mj-lt"/>
              </a:rPr>
              <a:t>Aleksey</a:t>
            </a:r>
            <a:r>
              <a:rPr lang="fr-FR" dirty="0">
                <a:latin typeface="+mj-lt"/>
              </a:rPr>
              <a:t>’, ‘coup’, 2016, 1, 12, 1100);</a:t>
            </a:r>
          </a:p>
        </p:txBody>
      </p:sp>
      <p:sp>
        <p:nvSpPr>
          <p:cNvPr id="9" name="Rectangle 8"/>
          <p:cNvSpPr/>
          <p:nvPr/>
        </p:nvSpPr>
        <p:spPr>
          <a:xfrm>
            <a:off x="286657" y="2240399"/>
            <a:ext cx="8686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+mj-lt"/>
              </a:rPr>
              <a:t>At </a:t>
            </a:r>
            <a:r>
              <a:rPr lang="fr-FR" dirty="0">
                <a:solidFill>
                  <a:schemeClr val="accent2"/>
                </a:solidFill>
                <a:latin typeface="+mj-lt"/>
              </a:rPr>
              <a:t>QUORUM</a:t>
            </a:r>
            <a:r>
              <a:rPr lang="fr-FR" dirty="0">
                <a:latin typeface="+mj-lt"/>
              </a:rPr>
              <a:t>:</a:t>
            </a:r>
          </a:p>
          <a:p>
            <a:endParaRPr lang="fr-FR" dirty="0">
              <a:latin typeface="+mj-lt"/>
            </a:endParaRPr>
          </a:p>
          <a:p>
            <a:r>
              <a:rPr lang="fr-FR" dirty="0">
                <a:solidFill>
                  <a:schemeClr val="accent2"/>
                </a:solidFill>
                <a:latin typeface="+mj-lt"/>
              </a:rPr>
              <a:t>UPDATE</a:t>
            </a:r>
            <a:r>
              <a:rPr lang="fr-FR" dirty="0">
                <a:latin typeface="+mj-lt"/>
              </a:rPr>
              <a:t> scores </a:t>
            </a:r>
            <a:r>
              <a:rPr lang="fr-FR" dirty="0">
                <a:solidFill>
                  <a:schemeClr val="accent2"/>
                </a:solidFill>
                <a:latin typeface="+mj-lt"/>
              </a:rPr>
              <a:t>SET</a:t>
            </a:r>
            <a:r>
              <a:rPr lang="fr-FR" dirty="0">
                <a:latin typeface="+mj-lt"/>
              </a:rPr>
              <a:t> score = 1200 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user = ‘Aleksey’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game = ‘coup’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year = 2016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month = 1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day = 12;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SELECT </a:t>
            </a:r>
            <a:r>
              <a:rPr lang="en-US" dirty="0">
                <a:latin typeface="+mj-lt"/>
              </a:rPr>
              <a:t>*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 FROM </a:t>
            </a:r>
            <a:r>
              <a:rPr lang="en-US" dirty="0">
                <a:latin typeface="+mj-lt"/>
              </a:rPr>
              <a:t>scores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user = ‘Aleksey’</a:t>
            </a:r>
          </a:p>
          <a:p>
            <a:r>
              <a:rPr lang="en-US" dirty="0">
                <a:latin typeface="+mj-lt"/>
              </a:rPr>
              <a:t>                                        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game = ‘coup’</a:t>
            </a:r>
          </a:p>
          <a:p>
            <a:r>
              <a:rPr lang="en-US" dirty="0">
                <a:latin typeface="+mj-lt"/>
              </a:rPr>
              <a:t>                                        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score =  1100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ALLOW FILTERING</a:t>
            </a:r>
          </a:p>
        </p:txBody>
      </p:sp>
    </p:spTree>
    <p:extLst>
      <p:ext uri="{BB962C8B-B14F-4D97-AF65-F5344CB8AC3E}">
        <p14:creationId xmlns:p14="http://schemas.microsoft.com/office/powerpoint/2010/main" val="243478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5334000" cy="609600"/>
          </a:xfrm>
        </p:spPr>
        <p:txBody>
          <a:bodyPr>
            <a:normAutofit/>
          </a:bodyPr>
          <a:lstStyle/>
          <a:p>
            <a:r>
              <a:rPr lang="en-US" sz="2400" dirty="0"/>
              <a:t>Filtering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21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907206"/>
            <a:ext cx="711902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+mj-lt"/>
              </a:rPr>
              <a:t>3.0</a:t>
            </a:r>
            <a:r>
              <a:rPr lang="en-US" sz="2000" dirty="0">
                <a:latin typeface="+mj-lt"/>
              </a:rPr>
              <a:t> filtering is supported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Non primary key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Static columns</a:t>
            </a:r>
          </a:p>
          <a:p>
            <a:endParaRPr lang="en-US" sz="1400" dirty="0">
              <a:latin typeface="+mj-lt"/>
            </a:endParaRPr>
          </a:p>
          <a:p>
            <a:r>
              <a:rPr lang="en-US" sz="2000" dirty="0">
                <a:latin typeface="+mj-lt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+mj-lt"/>
              </a:rPr>
              <a:t>3.6</a:t>
            </a:r>
            <a:r>
              <a:rPr lang="en-US" sz="2000" dirty="0">
                <a:latin typeface="+mj-lt"/>
              </a:rPr>
              <a:t> filtering is also supported on clustering columns</a:t>
            </a:r>
          </a:p>
          <a:p>
            <a:endParaRPr lang="en-US" sz="1400" dirty="0">
              <a:latin typeface="+mj-lt"/>
            </a:endParaRPr>
          </a:p>
          <a:p>
            <a:r>
              <a:rPr lang="en-US" sz="2000" dirty="0">
                <a:latin typeface="+mj-lt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+mj-lt"/>
              </a:rPr>
              <a:t>3.10</a:t>
            </a:r>
            <a:r>
              <a:rPr lang="en-US" sz="2000" dirty="0">
                <a:latin typeface="+mj-lt"/>
              </a:rPr>
              <a:t> filtering will be supported on partition key</a:t>
            </a:r>
          </a:p>
          <a:p>
            <a:endParaRPr lang="en-US" sz="1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When using filtering, be aware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+mj-lt"/>
              </a:rPr>
              <a:t>Its </a:t>
            </a:r>
            <a:r>
              <a:rPr lang="en-US" sz="2000" kern="0" dirty="0">
                <a:solidFill>
                  <a:schemeClr val="accent2"/>
                </a:solidFill>
                <a:latin typeface="+mj-lt"/>
              </a:rPr>
              <a:t>performance unpredictability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+mj-lt"/>
              </a:rPr>
              <a:t>The fact that it can return </a:t>
            </a:r>
            <a:r>
              <a:rPr lang="en-US" sz="2000" kern="0" dirty="0">
                <a:solidFill>
                  <a:schemeClr val="accent2"/>
                </a:solidFill>
                <a:latin typeface="+mj-lt"/>
              </a:rPr>
              <a:t>stale data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                                         </a:t>
            </a:r>
            <a:endParaRPr lang="fr-FR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1018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1733550"/>
            <a:ext cx="53340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/>
                <a:cs typeface="Arial"/>
              </a:rPr>
              <a:t>Grou</a:t>
            </a:r>
            <a:r>
              <a:rPr lang="en-US" sz="3600" dirty="0"/>
              <a:t>ping </a:t>
            </a:r>
            <a:r>
              <a:rPr lang="en-US" sz="2000" dirty="0"/>
              <a:t>(3.10)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22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9230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2100"/>
            <a:ext cx="5334000" cy="603250"/>
          </a:xfrm>
        </p:spPr>
        <p:txBody>
          <a:bodyPr>
            <a:normAutofit/>
          </a:bodyPr>
          <a:lstStyle/>
          <a:p>
            <a:r>
              <a:rPr lang="en-US" sz="2400" dirty="0"/>
              <a:t>Grouping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23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928658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j-lt"/>
              </a:rPr>
              <a:t>SELECT </a:t>
            </a:r>
            <a:r>
              <a:rPr lang="en-US" dirty="0">
                <a:latin typeface="+mj-lt"/>
              </a:rPr>
              <a:t>year, month, max(score), min(score), count(score)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 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FROM </a:t>
            </a:r>
            <a:r>
              <a:rPr lang="en-US" dirty="0">
                <a:latin typeface="+mj-lt"/>
              </a:rPr>
              <a:t>scores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WHERE </a:t>
            </a:r>
            <a:r>
              <a:rPr lang="en-US" dirty="0">
                <a:latin typeface="+mj-lt"/>
              </a:rPr>
              <a:t>user = ‘Aleksey’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 </a:t>
            </a:r>
            <a:r>
              <a:rPr lang="en-US" dirty="0">
                <a:latin typeface="+mj-lt"/>
              </a:rPr>
              <a:t>game = ‘coup’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year = 2016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GROUP BY</a:t>
            </a:r>
            <a:r>
              <a:rPr lang="en-US" dirty="0">
                <a:latin typeface="+mj-lt"/>
              </a:rPr>
              <a:t> month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LIMIT </a:t>
            </a:r>
            <a:r>
              <a:rPr lang="en-US" dirty="0">
                <a:latin typeface="+mj-lt"/>
              </a:rPr>
              <a:t>2</a:t>
            </a:r>
            <a:endParaRPr lang="fr-FR" dirty="0">
              <a:latin typeface="+mj-lt"/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881744"/>
              </p:ext>
            </p:extLst>
          </p:nvPr>
        </p:nvGraphicFramePr>
        <p:xfrm>
          <a:off x="1265346" y="2183159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194659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667446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908639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5592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>
                          <a:latin typeface="+mj-lt"/>
                        </a:rPr>
                        <a:t>Year</a:t>
                      </a:r>
                      <a:endParaRPr lang="fr-F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latin typeface="+mj-lt"/>
                        </a:rPr>
                        <a:t>Month</a:t>
                      </a:r>
                      <a:endParaRPr lang="fr-F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50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35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30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1050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99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1400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98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[…]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65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74369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65346" y="2571750"/>
            <a:ext cx="60960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45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2100"/>
            <a:ext cx="5334000" cy="603250"/>
          </a:xfrm>
        </p:spPr>
        <p:txBody>
          <a:bodyPr>
            <a:normAutofit/>
          </a:bodyPr>
          <a:lstStyle/>
          <a:p>
            <a:r>
              <a:rPr lang="en-US" sz="2400" dirty="0"/>
              <a:t>Grouping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24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928658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j-lt"/>
              </a:rPr>
              <a:t>SELECT </a:t>
            </a:r>
            <a:r>
              <a:rPr lang="en-US" dirty="0">
                <a:latin typeface="+mj-lt"/>
              </a:rPr>
              <a:t>score, count(*)  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FROM </a:t>
            </a:r>
            <a:r>
              <a:rPr lang="en-US" dirty="0">
                <a:latin typeface="+mj-lt"/>
              </a:rPr>
              <a:t>scores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WHERE </a:t>
            </a:r>
            <a:r>
              <a:rPr lang="en-US" dirty="0">
                <a:latin typeface="+mj-lt"/>
              </a:rPr>
              <a:t>user = ‘Aleksey’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 </a:t>
            </a:r>
            <a:r>
              <a:rPr lang="en-US" dirty="0">
                <a:latin typeface="+mj-lt"/>
              </a:rPr>
              <a:t>game = ‘coup’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year = 2016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GROUP BY</a:t>
            </a:r>
            <a:r>
              <a:rPr lang="en-US" dirty="0">
                <a:latin typeface="+mj-lt"/>
              </a:rPr>
              <a:t> score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LIMIT </a:t>
            </a:r>
            <a:r>
              <a:rPr lang="en-US" dirty="0">
                <a:latin typeface="+mj-lt"/>
              </a:rPr>
              <a:t>2</a:t>
            </a:r>
            <a:endParaRPr lang="fr-FR" dirty="0">
              <a:latin typeface="+mj-lt"/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1265346" y="2183159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194659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667446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908639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5592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>
                          <a:latin typeface="+mj-lt"/>
                        </a:rPr>
                        <a:t>Year</a:t>
                      </a:r>
                      <a:endParaRPr lang="fr-F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latin typeface="+mj-lt"/>
                        </a:rPr>
                        <a:t>Month</a:t>
                      </a:r>
                      <a:endParaRPr lang="fr-F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50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35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30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1050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99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1400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98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[…]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65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74369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65346" y="2571749"/>
            <a:ext cx="6096000" cy="2207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06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2100"/>
            <a:ext cx="5334000" cy="603250"/>
          </a:xfrm>
        </p:spPr>
        <p:txBody>
          <a:bodyPr>
            <a:normAutofit/>
          </a:bodyPr>
          <a:lstStyle/>
          <a:p>
            <a:r>
              <a:rPr lang="en-US" sz="2400" dirty="0"/>
              <a:t>Grouping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25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928658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j-lt"/>
              </a:rPr>
              <a:t>SELECT </a:t>
            </a:r>
            <a:r>
              <a:rPr lang="en-US" dirty="0">
                <a:latin typeface="+mj-lt"/>
              </a:rPr>
              <a:t>score, count(*)  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FROM </a:t>
            </a:r>
            <a:r>
              <a:rPr lang="en-US" dirty="0">
                <a:latin typeface="+mj-lt"/>
              </a:rPr>
              <a:t>scores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WHERE </a:t>
            </a:r>
            <a:r>
              <a:rPr lang="en-US" dirty="0">
                <a:latin typeface="+mj-lt"/>
              </a:rPr>
              <a:t>user = ‘Aleksey’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 </a:t>
            </a:r>
            <a:r>
              <a:rPr lang="en-US" dirty="0">
                <a:latin typeface="+mj-lt"/>
              </a:rPr>
              <a:t>game = ‘coup’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year = 2016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GROUP BY</a:t>
            </a:r>
            <a:r>
              <a:rPr lang="en-US" dirty="0">
                <a:latin typeface="+mj-lt"/>
              </a:rPr>
              <a:t> score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LIMIT </a:t>
            </a:r>
            <a:r>
              <a:rPr lang="en-US" dirty="0">
                <a:latin typeface="+mj-lt"/>
              </a:rPr>
              <a:t>2</a:t>
            </a:r>
            <a:endParaRPr lang="fr-FR" dirty="0">
              <a:latin typeface="+mj-lt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57200" y="2952750"/>
            <a:ext cx="8206002" cy="1067783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defTabSz="457200"/>
            <a:r>
              <a:rPr lang="en-US" kern="0">
                <a:solidFill>
                  <a:srgbClr val="000000"/>
                </a:solidFill>
                <a:latin typeface="Arial"/>
              </a:rPr>
              <a:t>InvalidRequest: Error from server: code=2200 [Invalid query] message="Group by is currently only supported on the columns of the PRIMARY KEY, got score"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999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2100"/>
            <a:ext cx="5334000" cy="603250"/>
          </a:xfrm>
        </p:spPr>
        <p:txBody>
          <a:bodyPr>
            <a:normAutofit/>
          </a:bodyPr>
          <a:lstStyle/>
          <a:p>
            <a:r>
              <a:rPr lang="en-US" sz="2400" dirty="0"/>
              <a:t>Grouping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26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928658"/>
            <a:ext cx="8686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j-lt"/>
              </a:rPr>
              <a:t>CREATE MATERIALIZED VIEW </a:t>
            </a:r>
            <a:r>
              <a:rPr lang="en-US" dirty="0" err="1">
                <a:latin typeface="+mj-lt"/>
              </a:rPr>
              <a:t>yearlyHigh</a:t>
            </a:r>
            <a:endParaRPr lang="en-US" dirty="0">
              <a:latin typeface="+mj-lt"/>
            </a:endParaRP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AS SELECT </a:t>
            </a:r>
            <a:r>
              <a:rPr lang="en-US" dirty="0">
                <a:latin typeface="+mj-lt"/>
              </a:rPr>
              <a:t>user, game, year, score, month, day  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FROM </a:t>
            </a:r>
            <a:r>
              <a:rPr lang="en-US" dirty="0">
                <a:latin typeface="+mj-lt"/>
              </a:rPr>
              <a:t>scores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WHERE </a:t>
            </a:r>
            <a:r>
              <a:rPr lang="en-US" dirty="0">
                <a:latin typeface="+mj-lt"/>
              </a:rPr>
              <a:t>user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IS NOT NULL 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AND </a:t>
            </a:r>
            <a:r>
              <a:rPr lang="en-US" dirty="0">
                <a:latin typeface="+mj-lt"/>
              </a:rPr>
              <a:t>game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IS NOT NULL 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year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IS NOT NULL 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score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IS NOT NULL 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month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IS NOT NULL 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day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IS NOT NULL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PRIMARY KEY </a:t>
            </a:r>
            <a:r>
              <a:rPr lang="en-US" dirty="0">
                <a:latin typeface="+mj-lt"/>
              </a:rPr>
              <a:t>(user, game, year, score, month, day)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WITH CLUSTERING ORDER BY </a:t>
            </a:r>
            <a:r>
              <a:rPr lang="en-US" dirty="0">
                <a:latin typeface="+mj-lt"/>
              </a:rPr>
              <a:t>(game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ASC</a:t>
            </a:r>
            <a:r>
              <a:rPr lang="en-US" dirty="0">
                <a:latin typeface="+mj-lt"/>
              </a:rPr>
              <a:t>, year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DESC</a:t>
            </a:r>
            <a:r>
              <a:rPr lang="en-US" dirty="0">
                <a:latin typeface="+mj-lt"/>
              </a:rPr>
              <a:t>, score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DESC</a:t>
            </a:r>
            <a:r>
              <a:rPr lang="en-US" dirty="0">
                <a:latin typeface="+mj-lt"/>
              </a:rPr>
              <a:t>)</a:t>
            </a:r>
          </a:p>
          <a:p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0980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2100"/>
            <a:ext cx="5334000" cy="603250"/>
          </a:xfrm>
        </p:spPr>
        <p:txBody>
          <a:bodyPr>
            <a:normAutofit/>
          </a:bodyPr>
          <a:lstStyle/>
          <a:p>
            <a:r>
              <a:rPr lang="en-US" sz="2400" dirty="0"/>
              <a:t>Grouping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27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928658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j-lt"/>
              </a:rPr>
              <a:t>SELECT </a:t>
            </a:r>
            <a:r>
              <a:rPr lang="en-US" dirty="0">
                <a:latin typeface="+mj-lt"/>
              </a:rPr>
              <a:t>score, count(*)  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FROM </a:t>
            </a:r>
            <a:r>
              <a:rPr lang="en-US" dirty="0" err="1">
                <a:latin typeface="+mj-lt"/>
              </a:rPr>
              <a:t>yearlyHigh</a:t>
            </a:r>
            <a:endParaRPr lang="en-US" dirty="0">
              <a:latin typeface="+mj-lt"/>
            </a:endParaRP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WHERE </a:t>
            </a:r>
            <a:r>
              <a:rPr lang="en-US" dirty="0">
                <a:latin typeface="+mj-lt"/>
              </a:rPr>
              <a:t>user = ‘Aleksey’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 </a:t>
            </a:r>
            <a:r>
              <a:rPr lang="en-US" dirty="0">
                <a:latin typeface="+mj-lt"/>
              </a:rPr>
              <a:t>game = ‘coup’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year = 2016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GROUP BY</a:t>
            </a:r>
            <a:r>
              <a:rPr lang="en-US" dirty="0">
                <a:latin typeface="+mj-lt"/>
              </a:rPr>
              <a:t> score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LIMIT </a:t>
            </a:r>
            <a:r>
              <a:rPr lang="en-US" dirty="0">
                <a:latin typeface="+mj-lt"/>
              </a:rPr>
              <a:t>2</a:t>
            </a:r>
            <a:endParaRPr lang="fr-FR" dirty="0">
              <a:latin typeface="+mj-lt"/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855475"/>
              </p:ext>
            </p:extLst>
          </p:nvPr>
        </p:nvGraphicFramePr>
        <p:xfrm>
          <a:off x="1265346" y="2183159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194659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667446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908639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5592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>
                          <a:latin typeface="+mj-lt"/>
                        </a:rPr>
                        <a:t>Year</a:t>
                      </a:r>
                      <a:endParaRPr lang="fr-F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latin typeface="+mj-lt"/>
                        </a:rPr>
                        <a:t>Month</a:t>
                      </a:r>
                      <a:endParaRPr lang="fr-F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50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35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30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1050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99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1020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98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[…]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65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74369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65346" y="2571750"/>
            <a:ext cx="60960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14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2100"/>
            <a:ext cx="5334000" cy="603250"/>
          </a:xfrm>
        </p:spPr>
        <p:txBody>
          <a:bodyPr>
            <a:normAutofit/>
          </a:bodyPr>
          <a:lstStyle/>
          <a:p>
            <a:r>
              <a:rPr lang="en-US" sz="2400" dirty="0"/>
              <a:t>Grouping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28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928658"/>
            <a:ext cx="868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kern="0" dirty="0">
                <a:solidFill>
                  <a:schemeClr val="accent2"/>
                </a:solidFill>
                <a:latin typeface="+mj-lt"/>
              </a:rPr>
              <a:t>CREATE TABLE </a:t>
            </a:r>
            <a:r>
              <a:rPr lang="en-US" kern="0" dirty="0" err="1">
                <a:latin typeface="+mj-lt"/>
              </a:rPr>
              <a:t>gameScores</a:t>
            </a:r>
            <a:r>
              <a:rPr lang="en-US" kern="0" dirty="0">
                <a:solidFill>
                  <a:sysClr val="windowText" lastClr="000000"/>
                </a:solidFill>
                <a:latin typeface="+mj-lt"/>
              </a:rPr>
              <a:t> (</a:t>
            </a:r>
          </a:p>
          <a:p>
            <a:pPr lvl="0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+mj-lt"/>
              </a:rPr>
              <a:t>    user text,</a:t>
            </a:r>
          </a:p>
          <a:p>
            <a:pPr lvl="0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+mj-lt"/>
              </a:rPr>
              <a:t>    game text,</a:t>
            </a:r>
          </a:p>
          <a:p>
            <a:pPr lvl="0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+mj-lt"/>
              </a:rPr>
              <a:t>    year </a:t>
            </a:r>
            <a:r>
              <a:rPr lang="en-US" kern="0" dirty="0" err="1">
                <a:solidFill>
                  <a:sysClr val="windowText" lastClr="000000"/>
                </a:solidFill>
                <a:latin typeface="+mj-lt"/>
              </a:rPr>
              <a:t>int</a:t>
            </a:r>
            <a:r>
              <a:rPr lang="en-US" kern="0" dirty="0">
                <a:solidFill>
                  <a:sysClr val="windowText" lastClr="000000"/>
                </a:solidFill>
                <a:latin typeface="+mj-lt"/>
              </a:rPr>
              <a:t>,</a:t>
            </a:r>
          </a:p>
          <a:p>
            <a:pPr lvl="0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+mj-lt"/>
              </a:rPr>
              <a:t>    month </a:t>
            </a:r>
            <a:r>
              <a:rPr lang="en-US" kern="0" dirty="0" err="1">
                <a:solidFill>
                  <a:sysClr val="windowText" lastClr="000000"/>
                </a:solidFill>
                <a:latin typeface="+mj-lt"/>
              </a:rPr>
              <a:t>int</a:t>
            </a:r>
            <a:r>
              <a:rPr lang="en-US" kern="0" dirty="0">
                <a:solidFill>
                  <a:sysClr val="windowText" lastClr="000000"/>
                </a:solidFill>
                <a:latin typeface="+mj-lt"/>
              </a:rPr>
              <a:t>,</a:t>
            </a:r>
          </a:p>
          <a:p>
            <a:pPr lvl="0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+mj-lt"/>
              </a:rPr>
              <a:t>    day </a:t>
            </a:r>
            <a:r>
              <a:rPr lang="en-US" kern="0" dirty="0" err="1">
                <a:solidFill>
                  <a:sysClr val="windowText" lastClr="000000"/>
                </a:solidFill>
                <a:latin typeface="+mj-lt"/>
              </a:rPr>
              <a:t>int</a:t>
            </a:r>
            <a:r>
              <a:rPr lang="en-US" kern="0" dirty="0">
                <a:solidFill>
                  <a:sysClr val="windowText" lastClr="000000"/>
                </a:solidFill>
                <a:latin typeface="+mj-lt"/>
              </a:rPr>
              <a:t>,</a:t>
            </a:r>
          </a:p>
          <a:p>
            <a:pPr lvl="0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+mj-lt"/>
              </a:rPr>
              <a:t>    score </a:t>
            </a:r>
            <a:r>
              <a:rPr lang="en-US" kern="0" dirty="0" err="1">
                <a:solidFill>
                  <a:sysClr val="windowText" lastClr="000000"/>
                </a:solidFill>
                <a:latin typeface="+mj-lt"/>
              </a:rPr>
              <a:t>int</a:t>
            </a:r>
            <a:r>
              <a:rPr lang="en-US" kern="0" dirty="0">
                <a:solidFill>
                  <a:sysClr val="windowText" lastClr="000000"/>
                </a:solidFill>
                <a:latin typeface="+mj-lt"/>
              </a:rPr>
              <a:t>,</a:t>
            </a:r>
          </a:p>
          <a:p>
            <a:pPr lvl="0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+mj-lt"/>
              </a:rPr>
              <a:t>    </a:t>
            </a:r>
            <a:r>
              <a:rPr lang="en-US" kern="0" dirty="0">
                <a:solidFill>
                  <a:schemeClr val="accent2"/>
                </a:solidFill>
                <a:latin typeface="+mj-lt"/>
              </a:rPr>
              <a:t>PRIMARY KEY </a:t>
            </a:r>
            <a:r>
              <a:rPr lang="en-US" kern="0" dirty="0">
                <a:solidFill>
                  <a:sysClr val="windowText" lastClr="000000"/>
                </a:solidFill>
                <a:latin typeface="+mj-lt"/>
              </a:rPr>
              <a:t>((user, game, year), month, day))</a:t>
            </a:r>
            <a:endParaRPr lang="fr-FR" dirty="0">
              <a:latin typeface="+mj-lt"/>
            </a:endParaRPr>
          </a:p>
        </p:txBody>
      </p:sp>
      <p:sp>
        <p:nvSpPr>
          <p:cNvPr id="5" name="Accolade ouvrante 4"/>
          <p:cNvSpPr/>
          <p:nvPr/>
        </p:nvSpPr>
        <p:spPr>
          <a:xfrm rot="16200000">
            <a:off x="3272816" y="2588274"/>
            <a:ext cx="312368" cy="16764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672172" y="3584566"/>
            <a:ext cx="159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+mj-lt"/>
              </a:rPr>
              <a:t>Partition key</a:t>
            </a:r>
          </a:p>
        </p:txBody>
      </p:sp>
    </p:spTree>
    <p:extLst>
      <p:ext uri="{BB962C8B-B14F-4D97-AF65-F5344CB8AC3E}">
        <p14:creationId xmlns:p14="http://schemas.microsoft.com/office/powerpoint/2010/main" val="7299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2100"/>
            <a:ext cx="5334000" cy="603250"/>
          </a:xfrm>
        </p:spPr>
        <p:txBody>
          <a:bodyPr>
            <a:normAutofit/>
          </a:bodyPr>
          <a:lstStyle/>
          <a:p>
            <a:r>
              <a:rPr lang="en-US" sz="2400" dirty="0"/>
              <a:t>Grouping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29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249979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j-lt"/>
              </a:rPr>
              <a:t>SELECT </a:t>
            </a:r>
            <a:r>
              <a:rPr lang="en-US" dirty="0">
                <a:latin typeface="+mj-lt"/>
              </a:rPr>
              <a:t>year, max(score), min(score), count(score)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 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FROM </a:t>
            </a:r>
            <a:r>
              <a:rPr lang="en-US" dirty="0" err="1">
                <a:latin typeface="+mj-lt"/>
              </a:rPr>
              <a:t>gameScores</a:t>
            </a:r>
            <a:endParaRPr lang="en-US" dirty="0">
              <a:latin typeface="+mj-lt"/>
            </a:endParaRP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GROUP BY</a:t>
            </a:r>
            <a:r>
              <a:rPr lang="en-US" dirty="0">
                <a:latin typeface="+mj-lt"/>
              </a:rPr>
              <a:t> user, game</a:t>
            </a:r>
            <a:endParaRPr lang="fr-FR" dirty="0">
              <a:latin typeface="+mj-lt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57200" y="2952750"/>
            <a:ext cx="8206002" cy="1067783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defTabSz="457200"/>
            <a:r>
              <a:rPr lang="en-US" kern="0" dirty="0" err="1">
                <a:solidFill>
                  <a:srgbClr val="000000"/>
                </a:solidFill>
                <a:latin typeface="Arial"/>
              </a:rPr>
              <a:t>InvalidRequest</a:t>
            </a:r>
            <a:r>
              <a:rPr lang="en-US" kern="0" dirty="0">
                <a:solidFill>
                  <a:srgbClr val="000000"/>
                </a:solidFill>
                <a:latin typeface="Arial"/>
              </a:rPr>
              <a:t>: Error from server: code=2200 [Invalid query] message="Group by is not supported on only a part of the partition key"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01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733550"/>
            <a:ext cx="65532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Updates and Deletions </a:t>
            </a:r>
            <a:r>
              <a:rPr lang="en-US" sz="2000" dirty="0"/>
              <a:t>(3.0)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3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579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2100"/>
            <a:ext cx="5334000" cy="603250"/>
          </a:xfrm>
        </p:spPr>
        <p:txBody>
          <a:bodyPr>
            <a:normAutofit/>
          </a:bodyPr>
          <a:lstStyle/>
          <a:p>
            <a:r>
              <a:rPr lang="en-US" sz="2400" dirty="0"/>
              <a:t>Grouping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30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065313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j-lt"/>
              </a:rPr>
              <a:t>SELECT </a:t>
            </a:r>
            <a:r>
              <a:rPr lang="en-US" dirty="0">
                <a:latin typeface="+mj-lt"/>
              </a:rPr>
              <a:t>user, game, max(score), min(score), count(score)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 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FROM </a:t>
            </a:r>
            <a:r>
              <a:rPr lang="en-US" dirty="0">
                <a:latin typeface="+mj-lt"/>
              </a:rPr>
              <a:t>scores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GROUP BY</a:t>
            </a:r>
            <a:r>
              <a:rPr lang="en-US" dirty="0">
                <a:latin typeface="+mj-lt"/>
              </a:rPr>
              <a:t> user, game </a:t>
            </a:r>
            <a:endParaRPr lang="fr-FR" dirty="0"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148721" y="2099765"/>
            <a:ext cx="1988127" cy="207818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1900329" y="1878134"/>
            <a:ext cx="484909" cy="4432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+mj-lt"/>
              </a:rPr>
              <a:t>A</a:t>
            </a:r>
          </a:p>
        </p:txBody>
      </p:sp>
      <p:sp>
        <p:nvSpPr>
          <p:cNvPr id="11" name="Ellipse 10"/>
          <p:cNvSpPr/>
          <p:nvPr/>
        </p:nvSpPr>
        <p:spPr>
          <a:xfrm>
            <a:off x="1900328" y="3956316"/>
            <a:ext cx="484909" cy="4432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+mj-lt"/>
              </a:rPr>
              <a:t>C</a:t>
            </a:r>
          </a:p>
        </p:txBody>
      </p:sp>
      <p:sp>
        <p:nvSpPr>
          <p:cNvPr id="12" name="Ellipse 11"/>
          <p:cNvSpPr/>
          <p:nvPr/>
        </p:nvSpPr>
        <p:spPr>
          <a:xfrm>
            <a:off x="906266" y="2919370"/>
            <a:ext cx="484909" cy="4432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+mj-lt"/>
              </a:rPr>
              <a:t>D</a:t>
            </a:r>
          </a:p>
        </p:txBody>
      </p:sp>
      <p:sp>
        <p:nvSpPr>
          <p:cNvPr id="13" name="Ellipse 12"/>
          <p:cNvSpPr/>
          <p:nvPr/>
        </p:nvSpPr>
        <p:spPr>
          <a:xfrm>
            <a:off x="2894393" y="2919370"/>
            <a:ext cx="484909" cy="4432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+mj-lt"/>
              </a:rPr>
              <a:t>B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1524524" y="4286335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4884666" y="2884778"/>
            <a:ext cx="1126777" cy="50815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+mj-lt"/>
              </a:rPr>
              <a:t>Driver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 flipH="1">
            <a:off x="3468821" y="3081754"/>
            <a:ext cx="13332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1462509" y="3116556"/>
            <a:ext cx="13332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3516015" y="3209249"/>
            <a:ext cx="1286060" cy="5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1459868" y="3193071"/>
            <a:ext cx="1393230" cy="5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2380013" y="2235357"/>
            <a:ext cx="617534" cy="631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2340203" y="2347709"/>
            <a:ext cx="611343" cy="607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2283050" y="3362632"/>
            <a:ext cx="548641" cy="59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2385237" y="3392933"/>
            <a:ext cx="558541" cy="618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3338371" y="3753247"/>
            <a:ext cx="1358953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+mj-lt"/>
              </a:rPr>
              <a:t>Computes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aggregates</a:t>
            </a:r>
            <a:endParaRPr lang="fr-FR" dirty="0">
              <a:latin typeface="+mj-lt"/>
            </a:endParaRPr>
          </a:p>
        </p:txBody>
      </p:sp>
      <p:cxnSp>
        <p:nvCxnSpPr>
          <p:cNvPr id="24" name="Connecteur droit avec flèche 23"/>
          <p:cNvCxnSpPr>
            <a:endCxn id="13" idx="5"/>
          </p:cNvCxnSpPr>
          <p:nvPr/>
        </p:nvCxnSpPr>
        <p:spPr>
          <a:xfrm flipH="1" flipV="1">
            <a:off x="3308289" y="3297718"/>
            <a:ext cx="349311" cy="45552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4267200" y="209976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268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2100"/>
            <a:ext cx="5334000" cy="603250"/>
          </a:xfrm>
        </p:spPr>
        <p:txBody>
          <a:bodyPr>
            <a:normAutofit/>
          </a:bodyPr>
          <a:lstStyle/>
          <a:p>
            <a:r>
              <a:rPr lang="en-US" sz="2400" dirty="0"/>
              <a:t>Grouping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31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065313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j-lt"/>
              </a:rPr>
              <a:t>SELECT </a:t>
            </a:r>
            <a:r>
              <a:rPr lang="en-US" dirty="0">
                <a:latin typeface="+mj-lt"/>
              </a:rPr>
              <a:t>user, game, max(score), min(score), count(score)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 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FROM </a:t>
            </a:r>
            <a:r>
              <a:rPr lang="en-US" dirty="0">
                <a:latin typeface="+mj-lt"/>
              </a:rPr>
              <a:t>scores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GROUP BY</a:t>
            </a:r>
            <a:r>
              <a:rPr lang="en-US" dirty="0">
                <a:latin typeface="+mj-lt"/>
              </a:rPr>
              <a:t> user, game </a:t>
            </a:r>
            <a:endParaRPr lang="fr-FR" dirty="0"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148721" y="2099765"/>
            <a:ext cx="1988127" cy="207818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1900329" y="1878134"/>
            <a:ext cx="484909" cy="4432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+mj-lt"/>
              </a:rPr>
              <a:t>A</a:t>
            </a:r>
          </a:p>
        </p:txBody>
      </p:sp>
      <p:sp>
        <p:nvSpPr>
          <p:cNvPr id="11" name="Ellipse 10"/>
          <p:cNvSpPr/>
          <p:nvPr/>
        </p:nvSpPr>
        <p:spPr>
          <a:xfrm>
            <a:off x="1900328" y="3956316"/>
            <a:ext cx="484909" cy="4432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+mj-lt"/>
              </a:rPr>
              <a:t>C</a:t>
            </a:r>
          </a:p>
        </p:txBody>
      </p:sp>
      <p:sp>
        <p:nvSpPr>
          <p:cNvPr id="12" name="Ellipse 11"/>
          <p:cNvSpPr/>
          <p:nvPr/>
        </p:nvSpPr>
        <p:spPr>
          <a:xfrm>
            <a:off x="906266" y="2919370"/>
            <a:ext cx="484909" cy="4432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+mj-lt"/>
              </a:rPr>
              <a:t>D</a:t>
            </a:r>
          </a:p>
        </p:txBody>
      </p:sp>
      <p:sp>
        <p:nvSpPr>
          <p:cNvPr id="13" name="Ellipse 12"/>
          <p:cNvSpPr/>
          <p:nvPr/>
        </p:nvSpPr>
        <p:spPr>
          <a:xfrm>
            <a:off x="2894393" y="2919370"/>
            <a:ext cx="484909" cy="4432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+mj-lt"/>
              </a:rPr>
              <a:t>B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1524524" y="4286335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4884666" y="2884778"/>
            <a:ext cx="1126777" cy="50815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+mj-lt"/>
              </a:rPr>
              <a:t>Driver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 flipH="1">
            <a:off x="3468821" y="3081754"/>
            <a:ext cx="13332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1462509" y="3116556"/>
            <a:ext cx="13332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3516015" y="3209249"/>
            <a:ext cx="1286060" cy="5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1459868" y="3193071"/>
            <a:ext cx="1393230" cy="5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2380013" y="2235357"/>
            <a:ext cx="617534" cy="631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2340203" y="2347709"/>
            <a:ext cx="611343" cy="607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2283050" y="3362632"/>
            <a:ext cx="548641" cy="59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2385237" y="3392933"/>
            <a:ext cx="558541" cy="618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3338371" y="3753247"/>
            <a:ext cx="1358953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+mj-lt"/>
              </a:rPr>
              <a:t>Computes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aggregates</a:t>
            </a:r>
            <a:endParaRPr lang="fr-FR" dirty="0">
              <a:latin typeface="+mj-lt"/>
            </a:endParaRPr>
          </a:p>
        </p:txBody>
      </p:sp>
      <p:cxnSp>
        <p:nvCxnSpPr>
          <p:cNvPr id="24" name="Connecteur droit avec flèche 23"/>
          <p:cNvCxnSpPr>
            <a:endCxn id="13" idx="5"/>
          </p:cNvCxnSpPr>
          <p:nvPr/>
        </p:nvCxnSpPr>
        <p:spPr>
          <a:xfrm flipH="1" flipV="1">
            <a:off x="3308289" y="3297718"/>
            <a:ext cx="349311" cy="45552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3487440" y="2519819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+mj-lt"/>
              </a:rPr>
              <a:t>Page size in # of groups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23892" y="1847236"/>
            <a:ext cx="2305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+mj-lt"/>
              </a:rPr>
              <a:t>Sub</a:t>
            </a:r>
            <a:r>
              <a:rPr lang="fr-FR" sz="1200" dirty="0">
                <a:latin typeface="+mj-lt"/>
              </a:rPr>
              <a:t>-page size in # of </a:t>
            </a:r>
            <a:r>
              <a:rPr lang="fr-FR" sz="1200" dirty="0" err="1">
                <a:latin typeface="+mj-lt"/>
              </a:rPr>
              <a:t>rows</a:t>
            </a:r>
            <a:endParaRPr lang="fr-FR" sz="1200" dirty="0">
              <a:latin typeface="+mj-lt"/>
            </a:endParaRPr>
          </a:p>
        </p:txBody>
      </p:sp>
      <p:cxnSp>
        <p:nvCxnSpPr>
          <p:cNvPr id="28" name="Connecteur droit avec flèche 27"/>
          <p:cNvCxnSpPr/>
          <p:nvPr/>
        </p:nvCxnSpPr>
        <p:spPr>
          <a:xfrm flipH="1" flipV="1">
            <a:off x="2524383" y="2103650"/>
            <a:ext cx="617534" cy="631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484573" y="2216002"/>
            <a:ext cx="611343" cy="607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 flipV="1">
            <a:off x="2238680" y="2370257"/>
            <a:ext cx="617534" cy="631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2198870" y="2482609"/>
            <a:ext cx="611343" cy="607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>
            <a:off x="1472453" y="3259519"/>
            <a:ext cx="13332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1469812" y="3336034"/>
            <a:ext cx="1393230" cy="5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>
            <a:off x="2435450" y="3515032"/>
            <a:ext cx="548641" cy="59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2537637" y="3545333"/>
            <a:ext cx="558541" cy="618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2100"/>
            <a:ext cx="5334000" cy="603250"/>
          </a:xfrm>
        </p:spPr>
        <p:txBody>
          <a:bodyPr>
            <a:normAutofit/>
          </a:bodyPr>
          <a:lstStyle/>
          <a:p>
            <a:r>
              <a:rPr lang="en-US" sz="2400" dirty="0"/>
              <a:t>Grouping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32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065313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j-lt"/>
              </a:rPr>
              <a:t>SELECT </a:t>
            </a:r>
            <a:r>
              <a:rPr lang="en-US" dirty="0">
                <a:latin typeface="+mj-lt"/>
              </a:rPr>
              <a:t>user, game, max(score), min(score), count(score)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 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FROM </a:t>
            </a:r>
            <a:r>
              <a:rPr lang="en-US" dirty="0">
                <a:latin typeface="+mj-lt"/>
              </a:rPr>
              <a:t>scores </a:t>
            </a:r>
            <a:r>
              <a:rPr lang="en-US" dirty="0">
                <a:solidFill>
                  <a:srgbClr val="CA5F14"/>
                </a:solidFill>
                <a:latin typeface="Arial"/>
              </a:rPr>
              <a:t>WHERE </a:t>
            </a:r>
            <a:r>
              <a:rPr lang="en-US" dirty="0">
                <a:solidFill>
                  <a:prstClr val="black"/>
                </a:solidFill>
                <a:latin typeface="Arial"/>
              </a:rPr>
              <a:t>user = ‘Aleksey’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GROUP BY</a:t>
            </a:r>
            <a:r>
              <a:rPr lang="en-US" dirty="0">
                <a:latin typeface="+mj-lt"/>
              </a:rPr>
              <a:t> user, game </a:t>
            </a:r>
            <a:endParaRPr lang="fr-FR" dirty="0"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148721" y="2099765"/>
            <a:ext cx="1988127" cy="207818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1900329" y="1878134"/>
            <a:ext cx="484909" cy="4432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+mj-lt"/>
              </a:rPr>
              <a:t>A</a:t>
            </a:r>
          </a:p>
        </p:txBody>
      </p:sp>
      <p:sp>
        <p:nvSpPr>
          <p:cNvPr id="11" name="Ellipse 10"/>
          <p:cNvSpPr/>
          <p:nvPr/>
        </p:nvSpPr>
        <p:spPr>
          <a:xfrm>
            <a:off x="1900328" y="3956316"/>
            <a:ext cx="484909" cy="4432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+mj-lt"/>
              </a:rPr>
              <a:t>C</a:t>
            </a:r>
          </a:p>
        </p:txBody>
      </p:sp>
      <p:sp>
        <p:nvSpPr>
          <p:cNvPr id="12" name="Ellipse 11"/>
          <p:cNvSpPr/>
          <p:nvPr/>
        </p:nvSpPr>
        <p:spPr>
          <a:xfrm>
            <a:off x="906266" y="2919370"/>
            <a:ext cx="484909" cy="4432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+mj-lt"/>
              </a:rPr>
              <a:t>D</a:t>
            </a:r>
          </a:p>
        </p:txBody>
      </p:sp>
      <p:sp>
        <p:nvSpPr>
          <p:cNvPr id="13" name="Ellipse 12"/>
          <p:cNvSpPr/>
          <p:nvPr/>
        </p:nvSpPr>
        <p:spPr>
          <a:xfrm>
            <a:off x="2894393" y="2919370"/>
            <a:ext cx="484909" cy="4432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+mj-lt"/>
              </a:rPr>
              <a:t>B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1524524" y="4286335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4884666" y="2884778"/>
            <a:ext cx="1126777" cy="50815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+mj-lt"/>
              </a:rPr>
              <a:t>Driver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8652" y="2046379"/>
            <a:ext cx="1358953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+mj-lt"/>
              </a:rPr>
              <a:t>Computes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aggregates</a:t>
            </a:r>
            <a:endParaRPr lang="fr-FR" dirty="0">
              <a:latin typeface="+mj-lt"/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 flipH="1" flipV="1">
            <a:off x="2519772" y="2099765"/>
            <a:ext cx="2280828" cy="8529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2569894" y="2216148"/>
            <a:ext cx="2204628" cy="8382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endCxn id="9" idx="2"/>
          </p:cNvCxnSpPr>
          <p:nvPr/>
        </p:nvCxnSpPr>
        <p:spPr>
          <a:xfrm flipV="1">
            <a:off x="1477605" y="2099765"/>
            <a:ext cx="422724" cy="11638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4395018" y="2378826"/>
            <a:ext cx="290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fr-FR" dirty="0">
                <a:solidFill>
                  <a:srgbClr val="000000"/>
                </a:solidFill>
                <a:latin typeface="Arial"/>
              </a:rPr>
              <a:t>…</a:t>
            </a:r>
            <a:r>
              <a:rPr lang="fr-FR" dirty="0" err="1">
                <a:solidFill>
                  <a:srgbClr val="000000"/>
                </a:solidFill>
                <a:latin typeface="Arial"/>
              </a:rPr>
              <a:t>with</a:t>
            </a:r>
            <a:r>
              <a:rPr lang="fr-FR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Arial"/>
              </a:rPr>
              <a:t>TokenAwarePolicy</a:t>
            </a:r>
            <a:r>
              <a:rPr lang="fr-FR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690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2100"/>
            <a:ext cx="5334000" cy="603250"/>
          </a:xfrm>
        </p:spPr>
        <p:txBody>
          <a:bodyPr>
            <a:normAutofit/>
          </a:bodyPr>
          <a:lstStyle/>
          <a:p>
            <a:r>
              <a:rPr lang="en-US" sz="2400" dirty="0"/>
              <a:t>Per Partition Limit (3.6)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266" y="1151196"/>
            <a:ext cx="868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j-lt"/>
              </a:rPr>
              <a:t>SELECT </a:t>
            </a:r>
            <a:r>
              <a:rPr lang="en-US" dirty="0">
                <a:latin typeface="+mj-lt"/>
              </a:rPr>
              <a:t>user, score 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FROM </a:t>
            </a:r>
            <a:r>
              <a:rPr lang="en-US" dirty="0" err="1">
                <a:latin typeface="+mj-lt"/>
              </a:rPr>
              <a:t>yearlyHigh</a:t>
            </a:r>
            <a:endParaRPr lang="en-US" dirty="0">
              <a:latin typeface="+mj-lt"/>
            </a:endParaRP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game = ‘coup’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year = ‘2016’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PER PARTITION LIMIT</a:t>
            </a:r>
            <a:r>
              <a:rPr lang="en-US" dirty="0">
                <a:latin typeface="+mj-lt"/>
              </a:rPr>
              <a:t> 1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ALLOW FILTERING</a:t>
            </a:r>
            <a:endParaRPr lang="fr-FR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3166" y="2800350"/>
            <a:ext cx="868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j-lt"/>
              </a:rPr>
              <a:t>SELECT </a:t>
            </a:r>
            <a:r>
              <a:rPr lang="en-US" dirty="0">
                <a:latin typeface="+mj-lt"/>
              </a:rPr>
              <a:t>user, score, count(*) 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FROM </a:t>
            </a:r>
            <a:r>
              <a:rPr lang="en-US" dirty="0" err="1">
                <a:latin typeface="+mj-lt"/>
              </a:rPr>
              <a:t>yearlyHigh</a:t>
            </a:r>
            <a:endParaRPr lang="en-US" dirty="0">
              <a:latin typeface="+mj-lt"/>
            </a:endParaRP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game = ‘coup’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year = ‘2016’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GROUP BY </a:t>
            </a:r>
            <a:r>
              <a:rPr lang="en-US" dirty="0">
                <a:latin typeface="+mj-lt"/>
              </a:rPr>
              <a:t>user, game, year, score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PER PARTITION LIMIT</a:t>
            </a:r>
            <a:r>
              <a:rPr lang="en-US" dirty="0">
                <a:latin typeface="+mj-lt"/>
              </a:rPr>
              <a:t> 1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ALLOW FILTERING</a:t>
            </a:r>
            <a:endParaRPr lang="fr-FR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623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2100"/>
            <a:ext cx="6096000" cy="603250"/>
          </a:xfrm>
        </p:spPr>
        <p:txBody>
          <a:bodyPr>
            <a:normAutofit/>
          </a:bodyPr>
          <a:lstStyle/>
          <a:p>
            <a:r>
              <a:rPr lang="en-US" sz="2400" dirty="0"/>
              <a:t>Grouping by time range </a:t>
            </a:r>
            <a:r>
              <a:rPr lang="en-US" sz="1600" dirty="0"/>
              <a:t>(CASSANDRA-11871)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266" y="1151196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j-lt"/>
              </a:rPr>
              <a:t>CREATE TABLE </a:t>
            </a:r>
            <a:r>
              <a:rPr lang="en-US" dirty="0">
                <a:latin typeface="+mj-lt"/>
              </a:rPr>
              <a:t>temperature (</a:t>
            </a:r>
          </a:p>
          <a:p>
            <a:pPr lvl="1"/>
            <a:r>
              <a:rPr lang="en-US" dirty="0" err="1">
                <a:latin typeface="+mj-lt"/>
              </a:rPr>
              <a:t>deviceId</a:t>
            </a:r>
            <a:r>
              <a:rPr lang="en-US" dirty="0">
                <a:latin typeface="+mj-lt"/>
              </a:rPr>
              <a:t> text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PRIMARY KEY</a:t>
            </a:r>
            <a:r>
              <a:rPr lang="en-US" dirty="0">
                <a:latin typeface="+mj-lt"/>
              </a:rPr>
              <a:t>,</a:t>
            </a:r>
          </a:p>
          <a:p>
            <a:pPr lvl="1"/>
            <a:r>
              <a:rPr lang="en-US" dirty="0">
                <a:latin typeface="+mj-lt"/>
              </a:rPr>
              <a:t>time timestamp,</a:t>
            </a:r>
          </a:p>
          <a:p>
            <a:pPr lvl="1"/>
            <a:r>
              <a:rPr lang="en-US" dirty="0">
                <a:latin typeface="+mj-lt"/>
              </a:rPr>
              <a:t>value double)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03166" y="2800350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j-lt"/>
              </a:rPr>
              <a:t>SELECT </a:t>
            </a:r>
            <a:r>
              <a:rPr lang="en-US" dirty="0" err="1">
                <a:latin typeface="+mj-lt"/>
              </a:rPr>
              <a:t>deviceId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floor</a:t>
            </a:r>
            <a:r>
              <a:rPr lang="en-US" dirty="0">
                <a:latin typeface="+mj-lt"/>
              </a:rPr>
              <a:t>(time, 2h),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min</a:t>
            </a:r>
            <a:r>
              <a:rPr lang="en-US" dirty="0">
                <a:latin typeface="+mj-lt"/>
              </a:rPr>
              <a:t>(value),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max</a:t>
            </a:r>
            <a:r>
              <a:rPr lang="en-US" dirty="0">
                <a:latin typeface="+mj-lt"/>
              </a:rPr>
              <a:t>(value),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count</a:t>
            </a:r>
            <a:r>
              <a:rPr lang="en-US" dirty="0">
                <a:latin typeface="+mj-lt"/>
              </a:rPr>
              <a:t>(value) 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FROM </a:t>
            </a:r>
            <a:r>
              <a:rPr lang="en-US" dirty="0">
                <a:latin typeface="+mj-lt"/>
              </a:rPr>
              <a:t>temperature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deviceId</a:t>
            </a:r>
            <a:r>
              <a:rPr lang="en-US" dirty="0">
                <a:latin typeface="+mj-lt"/>
              </a:rPr>
              <a:t> = ‘AT-AT’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GROUP BY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floor</a:t>
            </a:r>
            <a:r>
              <a:rPr lang="en-US" dirty="0">
                <a:latin typeface="+mj-lt"/>
              </a:rPr>
              <a:t>(time, 2h)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352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2100"/>
            <a:ext cx="5334000" cy="603250"/>
          </a:xfrm>
        </p:spPr>
        <p:txBody>
          <a:bodyPr>
            <a:normAutofit/>
          </a:bodyPr>
          <a:lstStyle/>
          <a:p>
            <a:r>
              <a:rPr lang="en-US" sz="2400" dirty="0"/>
              <a:t>Grouping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35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065313"/>
            <a:ext cx="838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It is only possible to group rows at the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partition key level </a:t>
            </a:r>
            <a:r>
              <a:rPr lang="en-US" dirty="0">
                <a:latin typeface="+mj-lt"/>
              </a:rPr>
              <a:t>or at a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clustering column level</a:t>
            </a:r>
          </a:p>
          <a:p>
            <a:endParaRPr lang="en-US" dirty="0">
              <a:solidFill>
                <a:schemeClr val="accent2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GROUP BY </a:t>
            </a:r>
            <a:r>
              <a:rPr lang="en-US" dirty="0">
                <a:latin typeface="+mj-lt"/>
              </a:rPr>
              <a:t>clause only accept as arguments primary key column names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in the primary key order</a:t>
            </a:r>
          </a:p>
          <a:p>
            <a:endParaRPr lang="en-US" dirty="0">
              <a:solidFill>
                <a:schemeClr val="accent2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Aggregates are built on the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coordinator</a:t>
            </a:r>
            <a:r>
              <a:rPr lang="en-US" dirty="0">
                <a:latin typeface="+mj-lt"/>
              </a:rPr>
              <a:t> to insure consistency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Queries might be paged internally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If a primary key column is restricted by an equality restriction it is not required to be present in the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GROUP BY </a:t>
            </a:r>
            <a:r>
              <a:rPr lang="en-US" dirty="0">
                <a:latin typeface="+mj-lt"/>
              </a:rPr>
              <a:t>clause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4960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733550"/>
            <a:ext cx="7848600" cy="1143000"/>
          </a:xfrm>
        </p:spPr>
        <p:txBody>
          <a:bodyPr>
            <a:normAutofit/>
          </a:bodyPr>
          <a:lstStyle/>
          <a:p>
            <a:r>
              <a:rPr lang="en-US" sz="4800" b="1" dirty="0"/>
              <a:t>Questions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36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7060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2800350"/>
            <a:ext cx="8229600" cy="857250"/>
          </a:xfrm>
        </p:spPr>
        <p:txBody>
          <a:bodyPr>
            <a:noAutofit/>
          </a:bodyPr>
          <a:lstStyle/>
          <a:p>
            <a:r>
              <a:rPr lang="en-US" sz="9600" dirty="0">
                <a:latin typeface="Arial"/>
                <a:cs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4329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5334000" cy="609600"/>
          </a:xfrm>
        </p:spPr>
        <p:txBody>
          <a:bodyPr>
            <a:normAutofit/>
          </a:bodyPr>
          <a:lstStyle/>
          <a:p>
            <a:r>
              <a:rPr lang="en-US" sz="2400" dirty="0"/>
              <a:t>Updates and Deletions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4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428750"/>
            <a:ext cx="63090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j-lt"/>
              </a:rPr>
              <a:t>CREATE TABLE </a:t>
            </a:r>
            <a:r>
              <a:rPr lang="en-US" dirty="0">
                <a:latin typeface="+mj-lt"/>
              </a:rPr>
              <a:t>toys (</a:t>
            </a:r>
          </a:p>
          <a:p>
            <a:pPr lvl="1"/>
            <a:r>
              <a:rPr lang="en-US" dirty="0">
                <a:latin typeface="+mj-lt"/>
              </a:rPr>
              <a:t>brand text</a:t>
            </a:r>
          </a:p>
          <a:p>
            <a:pPr lvl="1"/>
            <a:r>
              <a:rPr lang="en-US" dirty="0">
                <a:latin typeface="+mj-lt"/>
              </a:rPr>
              <a:t>category text,</a:t>
            </a:r>
          </a:p>
          <a:p>
            <a:pPr lvl="1"/>
            <a:r>
              <a:rPr lang="en-US" dirty="0">
                <a:latin typeface="+mj-lt"/>
              </a:rPr>
              <a:t>id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,</a:t>
            </a:r>
          </a:p>
          <a:p>
            <a:pPr lvl="1"/>
            <a:r>
              <a:rPr lang="en-US" dirty="0">
                <a:latin typeface="+mj-lt"/>
              </a:rPr>
              <a:t>name text,</a:t>
            </a:r>
          </a:p>
          <a:p>
            <a:pPr lvl="1"/>
            <a:r>
              <a:rPr lang="en-US" dirty="0">
                <a:latin typeface="+mj-lt"/>
              </a:rPr>
              <a:t>price decimal,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+mj-lt"/>
              </a:rPr>
              <a:t>PRIMARY KEY </a:t>
            </a:r>
            <a:r>
              <a:rPr lang="en-US" dirty="0">
                <a:latin typeface="+mj-lt"/>
              </a:rPr>
              <a:t>(brand, category</a:t>
            </a:r>
            <a:r>
              <a:rPr lang="en-US" dirty="0"/>
              <a:t>, </a:t>
            </a:r>
            <a:r>
              <a:rPr lang="en-US" dirty="0">
                <a:latin typeface="+mj-lt"/>
              </a:rPr>
              <a:t>id)</a:t>
            </a:r>
            <a:endParaRPr lang="fr-FR" dirty="0">
              <a:latin typeface="+mj-lt"/>
            </a:endParaRPr>
          </a:p>
        </p:txBody>
      </p:sp>
      <p:sp>
        <p:nvSpPr>
          <p:cNvPr id="5" name="Accolade fermante 4"/>
          <p:cNvSpPr/>
          <p:nvPr/>
        </p:nvSpPr>
        <p:spPr>
          <a:xfrm rot="5400000">
            <a:off x="5181600" y="2987022"/>
            <a:ext cx="228600" cy="11430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572000" y="363855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2"/>
                </a:solidFill>
                <a:latin typeface="+mj-lt"/>
              </a:rPr>
              <a:t>Clustering</a:t>
            </a:r>
            <a:r>
              <a:rPr lang="fr-FR" sz="1200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fr-FR" sz="1200" dirty="0" err="1">
                <a:solidFill>
                  <a:schemeClr val="accent2"/>
                </a:solidFill>
                <a:latin typeface="+mj-lt"/>
              </a:rPr>
              <a:t>columns</a:t>
            </a:r>
            <a:endParaRPr lang="fr-FR" sz="12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852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5334000" cy="609600"/>
          </a:xfrm>
        </p:spPr>
        <p:txBody>
          <a:bodyPr>
            <a:normAutofit/>
          </a:bodyPr>
          <a:lstStyle/>
          <a:p>
            <a:r>
              <a:rPr lang="en-US" sz="2400" dirty="0"/>
              <a:t>Simple updates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5170" y="3566755"/>
            <a:ext cx="1594520" cy="273844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052334" y="3566755"/>
            <a:ext cx="405408" cy="273844"/>
          </a:xfrm>
        </p:spPr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5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928658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j-lt"/>
              </a:rPr>
              <a:t>INSERT INTO </a:t>
            </a:r>
            <a:r>
              <a:rPr lang="en-US" dirty="0">
                <a:latin typeface="+mj-lt"/>
              </a:rPr>
              <a:t>toys (brand, category, id, name, price)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VALUES</a:t>
            </a:r>
            <a:r>
              <a:rPr lang="en-US" dirty="0">
                <a:latin typeface="+mj-lt"/>
              </a:rPr>
              <a:t> (‘Lego’, ‘Star Wars’, </a:t>
            </a:r>
            <a:r>
              <a:rPr lang="fr-FR" dirty="0">
                <a:latin typeface="+mj-lt"/>
              </a:rPr>
              <a:t>75060, ‘Slave I’, 219.99)</a:t>
            </a:r>
            <a:r>
              <a:rPr lang="fr-FR" b="1" dirty="0">
                <a:latin typeface="+mj-lt"/>
              </a:rPr>
              <a:t> </a:t>
            </a:r>
          </a:p>
          <a:p>
            <a:endParaRPr lang="fr-FR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4500" y="1607687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j-lt"/>
              </a:rPr>
              <a:t>UPDATE </a:t>
            </a:r>
            <a:r>
              <a:rPr lang="en-US" dirty="0">
                <a:latin typeface="+mj-lt"/>
              </a:rPr>
              <a:t>toys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SET</a:t>
            </a:r>
            <a:r>
              <a:rPr lang="en-US" dirty="0">
                <a:latin typeface="+mj-lt"/>
              </a:rPr>
              <a:t> name = </a:t>
            </a:r>
            <a:r>
              <a:rPr lang="fr-FR" dirty="0">
                <a:latin typeface="+mj-lt"/>
              </a:rPr>
              <a:t>‘</a:t>
            </a:r>
            <a:r>
              <a:rPr lang="fr-FR" dirty="0" err="1">
                <a:latin typeface="+mj-lt"/>
              </a:rPr>
              <a:t>Tie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Fighter</a:t>
            </a:r>
            <a:r>
              <a:rPr lang="fr-FR" dirty="0">
                <a:latin typeface="+mj-lt"/>
              </a:rPr>
              <a:t>’, </a:t>
            </a:r>
            <a:r>
              <a:rPr lang="fr-FR" dirty="0" err="1">
                <a:latin typeface="+mj-lt"/>
              </a:rPr>
              <a:t>price</a:t>
            </a:r>
            <a:r>
              <a:rPr lang="fr-FR" dirty="0">
                <a:latin typeface="+mj-lt"/>
              </a:rPr>
              <a:t> = 219.99 </a:t>
            </a:r>
          </a:p>
          <a:p>
            <a:r>
              <a:rPr lang="fr-FR" dirty="0">
                <a:solidFill>
                  <a:schemeClr val="accent2"/>
                </a:solidFill>
                <a:latin typeface="+mj-lt"/>
              </a:rPr>
              <a:t>WHERE</a:t>
            </a:r>
            <a:r>
              <a:rPr lang="fr-FR" dirty="0">
                <a:latin typeface="+mj-lt"/>
              </a:rPr>
              <a:t> </a:t>
            </a:r>
            <a:r>
              <a:rPr lang="en-US" dirty="0">
                <a:latin typeface="+mj-lt"/>
              </a:rPr>
              <a:t>brand = ‘Lego’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category = ‘Star Wars’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id = </a:t>
            </a:r>
            <a:r>
              <a:rPr lang="fr-FR" dirty="0">
                <a:latin typeface="+mj-lt"/>
              </a:rPr>
              <a:t>75095</a:t>
            </a:r>
            <a:r>
              <a:rPr lang="fr-FR" b="1" dirty="0">
                <a:latin typeface="+mj-lt"/>
              </a:rPr>
              <a:t>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4800" y="2564325"/>
            <a:ext cx="8583730" cy="176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457200" y="2916204"/>
            <a:ext cx="8382000" cy="5778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733800" y="3002544"/>
            <a:ext cx="2438400" cy="4254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name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 ‘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Slave I’  </a:t>
            </a:r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ts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t1 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6248400" y="2992404"/>
            <a:ext cx="2452570" cy="4254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price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219.99  </a:t>
            </a:r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ts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t1    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33400" y="3035852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+mj-lt"/>
              </a:rPr>
              <a:t>‘Star Wars’-75060  </a:t>
            </a:r>
            <a:r>
              <a:rPr lang="fr-FR" sz="1400" b="1" dirty="0" err="1">
                <a:latin typeface="+mj-lt"/>
              </a:rPr>
              <a:t>ts</a:t>
            </a:r>
            <a:r>
              <a:rPr lang="fr-FR" sz="1400" b="1" dirty="0">
                <a:latin typeface="+mj-lt"/>
              </a:rPr>
              <a:t>: </a:t>
            </a:r>
            <a:r>
              <a:rPr lang="fr-FR" sz="1400" dirty="0">
                <a:latin typeface="+mj-lt"/>
              </a:rPr>
              <a:t>t1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444500" y="3584503"/>
            <a:ext cx="8382000" cy="5778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3733800" y="3670843"/>
            <a:ext cx="2438400" cy="4254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name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 ‘</a:t>
            </a:r>
            <a:r>
              <a:rPr lang="fr-FR" sz="1400" dirty="0" err="1">
                <a:solidFill>
                  <a:schemeClr val="tx1"/>
                </a:solidFill>
                <a:latin typeface="+mj-lt"/>
              </a:rPr>
              <a:t>Tie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+mj-lt"/>
              </a:rPr>
              <a:t>Fighter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’  </a:t>
            </a:r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ts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t2 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6248400" y="3660703"/>
            <a:ext cx="2439870" cy="4254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price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219.99  </a:t>
            </a:r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ts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t2 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20700" y="3704151"/>
            <a:ext cx="2832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+mj-lt"/>
              </a:rPr>
              <a:t>‘Star Wars’-75095  </a:t>
            </a:r>
            <a:r>
              <a:rPr lang="fr-FR" sz="1400" b="1" dirty="0" err="1">
                <a:latin typeface="+mj-lt"/>
              </a:rPr>
              <a:t>ts</a:t>
            </a:r>
            <a:r>
              <a:rPr lang="fr-FR" sz="1400" b="1" dirty="0">
                <a:latin typeface="+mj-lt"/>
              </a:rPr>
              <a:t>: </a:t>
            </a:r>
            <a:r>
              <a:rPr lang="fr-FR" sz="1400" dirty="0" err="1">
                <a:latin typeface="+mj-lt"/>
              </a:rPr>
              <a:t>Long.MIN</a:t>
            </a:r>
            <a:endParaRPr lang="fr-FR" sz="1400" dirty="0">
              <a:latin typeface="+mj-lt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85800" y="254533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bg1"/>
                </a:solidFill>
                <a:latin typeface="+mj-lt"/>
              </a:rPr>
              <a:t>Memtable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038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4" grpId="0"/>
      <p:bldP spid="21" grpId="0" animBg="1"/>
      <p:bldP spid="8" grpId="0" animBg="1"/>
      <p:bldP spid="9" grpId="0" animBg="1"/>
      <p:bldP spid="10" grpId="0" animBg="1"/>
      <p:bldP spid="11" grpId="0"/>
      <p:bldP spid="15" grpId="0" animBg="1"/>
      <p:bldP spid="16" grpId="0" animBg="1"/>
      <p:bldP spid="17" grpId="0" animBg="1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2100"/>
            <a:ext cx="5334000" cy="603250"/>
          </a:xfrm>
        </p:spPr>
        <p:txBody>
          <a:bodyPr>
            <a:normAutofit/>
          </a:bodyPr>
          <a:lstStyle/>
          <a:p>
            <a:r>
              <a:rPr lang="en-US" sz="2400" dirty="0"/>
              <a:t>Multi-updates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6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928658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j-lt"/>
              </a:rPr>
              <a:t>UPDATE </a:t>
            </a:r>
            <a:r>
              <a:rPr lang="en-US" dirty="0">
                <a:latin typeface="+mj-lt"/>
              </a:rPr>
              <a:t>toys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SET</a:t>
            </a:r>
            <a:r>
              <a:rPr lang="en-US" dirty="0">
                <a:latin typeface="+mj-lt"/>
              </a:rPr>
              <a:t> price = 229.99 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brand = ‘Lego’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category = ‘Star Wars’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id IN (75059, </a:t>
            </a:r>
            <a:r>
              <a:rPr lang="fr-FR" dirty="0">
                <a:latin typeface="+mj-lt"/>
              </a:rPr>
              <a:t>75060, 75095)</a:t>
            </a:r>
          </a:p>
        </p:txBody>
      </p:sp>
      <p:sp>
        <p:nvSpPr>
          <p:cNvPr id="5" name="Rectangle 4"/>
          <p:cNvSpPr/>
          <p:nvPr/>
        </p:nvSpPr>
        <p:spPr>
          <a:xfrm>
            <a:off x="407870" y="2186568"/>
            <a:ext cx="8583730" cy="2290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533400" y="3121140"/>
            <a:ext cx="8382000" cy="5778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3810000" y="3207480"/>
            <a:ext cx="2438400" cy="4254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name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 ‘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Slave I’  </a:t>
            </a:r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ts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t1 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6324600" y="3197340"/>
            <a:ext cx="2452570" cy="4254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price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229.99  </a:t>
            </a:r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ts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t3     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609600" y="3240788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+mj-lt"/>
              </a:rPr>
              <a:t>‘Star Wars’-75060  </a:t>
            </a:r>
            <a:r>
              <a:rPr lang="fr-FR" sz="1400" b="1" dirty="0" err="1">
                <a:latin typeface="+mj-lt"/>
              </a:rPr>
              <a:t>ts</a:t>
            </a:r>
            <a:r>
              <a:rPr lang="fr-FR" sz="1400" b="1" dirty="0">
                <a:latin typeface="+mj-lt"/>
              </a:rPr>
              <a:t>: </a:t>
            </a:r>
            <a:r>
              <a:rPr lang="fr-FR" sz="1400" dirty="0">
                <a:latin typeface="+mj-lt"/>
              </a:rPr>
              <a:t>t1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520700" y="3784324"/>
            <a:ext cx="8382000" cy="5778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3810000" y="3870664"/>
            <a:ext cx="2438400" cy="4254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name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 ‘</a:t>
            </a:r>
            <a:r>
              <a:rPr lang="fr-FR" sz="1400" dirty="0" err="1">
                <a:solidFill>
                  <a:schemeClr val="tx1"/>
                </a:solidFill>
                <a:latin typeface="+mj-lt"/>
              </a:rPr>
              <a:t>Tie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+mj-lt"/>
              </a:rPr>
              <a:t>Fighter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’  </a:t>
            </a:r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ts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t2 </a:t>
            </a:r>
          </a:p>
        </p:txBody>
      </p:sp>
      <p:sp>
        <p:nvSpPr>
          <p:cNvPr id="31" name="Rectangle à coins arrondis 30"/>
          <p:cNvSpPr/>
          <p:nvPr/>
        </p:nvSpPr>
        <p:spPr>
          <a:xfrm>
            <a:off x="6324600" y="3860524"/>
            <a:ext cx="2439870" cy="4254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price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229.99  </a:t>
            </a:r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ts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t3 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596900" y="3903972"/>
            <a:ext cx="2832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+mj-lt"/>
              </a:rPr>
              <a:t>‘Star Wars’-75095  </a:t>
            </a:r>
            <a:r>
              <a:rPr lang="fr-FR" sz="1400" b="1" dirty="0" err="1">
                <a:latin typeface="+mj-lt"/>
              </a:rPr>
              <a:t>ts</a:t>
            </a:r>
            <a:r>
              <a:rPr lang="fr-FR" sz="1400" b="1" dirty="0">
                <a:latin typeface="+mj-lt"/>
              </a:rPr>
              <a:t>: </a:t>
            </a:r>
            <a:r>
              <a:rPr lang="fr-FR" sz="1400" dirty="0" err="1">
                <a:latin typeface="+mj-lt"/>
              </a:rPr>
              <a:t>Long.MIN</a:t>
            </a:r>
            <a:endParaRPr lang="fr-FR" sz="1400" dirty="0">
              <a:latin typeface="+mj-lt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33400" y="2150511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bg1"/>
                </a:solidFill>
                <a:latin typeface="+mj-lt"/>
              </a:rPr>
              <a:t>Memtable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533400" y="2473946"/>
            <a:ext cx="8382000" cy="5778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6324600" y="2550146"/>
            <a:ext cx="2452570" cy="4254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price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229.99  </a:t>
            </a:r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ts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t3     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609600" y="2593594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+mj-lt"/>
              </a:rPr>
              <a:t>‘Star Wars’-75059  </a:t>
            </a:r>
            <a:r>
              <a:rPr lang="fr-FR" sz="1400" b="1" dirty="0" err="1">
                <a:latin typeface="+mj-lt"/>
              </a:rPr>
              <a:t>ts</a:t>
            </a:r>
            <a:r>
              <a:rPr lang="fr-FR" sz="1400" b="1" dirty="0">
                <a:latin typeface="+mj-lt"/>
              </a:rPr>
              <a:t>: </a:t>
            </a:r>
            <a:r>
              <a:rPr lang="fr-FR" sz="1400" dirty="0" err="1">
                <a:latin typeface="+mj-lt"/>
              </a:rPr>
              <a:t>Long.MIN</a:t>
            </a:r>
            <a:endParaRPr lang="fr-FR" sz="14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39000" y="2593594"/>
            <a:ext cx="609600" cy="1618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8153400" y="2593594"/>
            <a:ext cx="228600" cy="1618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91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/>
      <p:bldP spid="33" grpId="0"/>
      <p:bldP spid="34" grpId="0" animBg="1"/>
      <p:bldP spid="36" grpId="0" animBg="1"/>
      <p:bldP spid="37" grpId="0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2100"/>
            <a:ext cx="5334000" cy="603250"/>
          </a:xfrm>
        </p:spPr>
        <p:txBody>
          <a:bodyPr>
            <a:normAutofit/>
          </a:bodyPr>
          <a:lstStyle/>
          <a:p>
            <a:r>
              <a:rPr lang="en-US" sz="2400" dirty="0"/>
              <a:t>Column deletion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7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928658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j-lt"/>
              </a:rPr>
              <a:t>DELETE </a:t>
            </a:r>
            <a:r>
              <a:rPr lang="en-US" dirty="0">
                <a:latin typeface="+mj-lt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 FROM </a:t>
            </a:r>
            <a:r>
              <a:rPr lang="en-US" dirty="0">
                <a:latin typeface="+mj-lt"/>
              </a:rPr>
              <a:t>toys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brand = ‘Lego’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category = ‘Star Wars’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id IN (75059, </a:t>
            </a:r>
            <a:r>
              <a:rPr lang="fr-FR" dirty="0">
                <a:latin typeface="+mj-lt"/>
              </a:rPr>
              <a:t>75060)</a:t>
            </a:r>
          </a:p>
        </p:txBody>
      </p:sp>
      <p:sp>
        <p:nvSpPr>
          <p:cNvPr id="5" name="Rectangle 4"/>
          <p:cNvSpPr/>
          <p:nvPr/>
        </p:nvSpPr>
        <p:spPr>
          <a:xfrm>
            <a:off x="407870" y="2186568"/>
            <a:ext cx="8583730" cy="2290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533400" y="3121140"/>
            <a:ext cx="8382000" cy="5778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3581400" y="3207480"/>
            <a:ext cx="2667000" cy="4254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name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&lt;</a:t>
            </a:r>
            <a:r>
              <a:rPr lang="fr-FR" sz="1400" dirty="0" err="1">
                <a:solidFill>
                  <a:schemeClr val="tx1"/>
                </a:solidFill>
                <a:latin typeface="+mj-lt"/>
              </a:rPr>
              <a:t>tombstone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&gt;  </a:t>
            </a:r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ts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t4 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6324600" y="3197340"/>
            <a:ext cx="2452570" cy="4254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price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229.99  </a:t>
            </a:r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ts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t3     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609600" y="3240788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+mj-lt"/>
              </a:rPr>
              <a:t>‘Star Wars’-75060  </a:t>
            </a:r>
            <a:r>
              <a:rPr lang="fr-FR" sz="1400" b="1" dirty="0" err="1">
                <a:latin typeface="+mj-lt"/>
              </a:rPr>
              <a:t>ts</a:t>
            </a:r>
            <a:r>
              <a:rPr lang="fr-FR" sz="1400" b="1" dirty="0">
                <a:latin typeface="+mj-lt"/>
              </a:rPr>
              <a:t>: </a:t>
            </a:r>
            <a:r>
              <a:rPr lang="fr-FR" sz="1400" dirty="0">
                <a:latin typeface="+mj-lt"/>
              </a:rPr>
              <a:t>t1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520700" y="3784324"/>
            <a:ext cx="8382000" cy="5778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3581400" y="3870664"/>
            <a:ext cx="2667000" cy="4254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name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 ‘</a:t>
            </a:r>
            <a:r>
              <a:rPr lang="fr-FR" sz="1400" dirty="0" err="1">
                <a:solidFill>
                  <a:schemeClr val="tx1"/>
                </a:solidFill>
                <a:latin typeface="+mj-lt"/>
              </a:rPr>
              <a:t>Tie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+mj-lt"/>
              </a:rPr>
              <a:t>Fighter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’  </a:t>
            </a:r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ts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t2 </a:t>
            </a:r>
          </a:p>
        </p:txBody>
      </p:sp>
      <p:sp>
        <p:nvSpPr>
          <p:cNvPr id="31" name="Rectangle à coins arrondis 30"/>
          <p:cNvSpPr/>
          <p:nvPr/>
        </p:nvSpPr>
        <p:spPr>
          <a:xfrm>
            <a:off x="6324600" y="3860524"/>
            <a:ext cx="2439870" cy="4254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price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229.99  </a:t>
            </a:r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ts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t3 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596900" y="3903972"/>
            <a:ext cx="2832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+mj-lt"/>
              </a:rPr>
              <a:t>‘Star Wars’-75095  </a:t>
            </a:r>
            <a:r>
              <a:rPr lang="fr-FR" sz="1400" b="1" dirty="0" err="1">
                <a:latin typeface="+mj-lt"/>
              </a:rPr>
              <a:t>ts</a:t>
            </a:r>
            <a:r>
              <a:rPr lang="fr-FR" sz="1400" b="1" dirty="0">
                <a:latin typeface="+mj-lt"/>
              </a:rPr>
              <a:t>: </a:t>
            </a:r>
            <a:r>
              <a:rPr lang="fr-FR" sz="1400" dirty="0" err="1">
                <a:latin typeface="+mj-lt"/>
              </a:rPr>
              <a:t>Long.MIN</a:t>
            </a:r>
            <a:endParaRPr lang="fr-FR" sz="1400" dirty="0">
              <a:latin typeface="+mj-lt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33400" y="2150511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bg1"/>
                </a:solidFill>
                <a:latin typeface="+mj-lt"/>
              </a:rPr>
              <a:t>Memtable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533400" y="2473946"/>
            <a:ext cx="8382000" cy="5778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6324600" y="2550146"/>
            <a:ext cx="2452570" cy="4254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price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229.99  </a:t>
            </a:r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ts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t3     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609600" y="2593594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+mj-lt"/>
              </a:rPr>
              <a:t>‘Star Wars’-75059  </a:t>
            </a:r>
            <a:r>
              <a:rPr lang="fr-FR" sz="1400" b="1" dirty="0" err="1">
                <a:latin typeface="+mj-lt"/>
              </a:rPr>
              <a:t>ts</a:t>
            </a:r>
            <a:r>
              <a:rPr lang="fr-FR" sz="1400" b="1" dirty="0">
                <a:latin typeface="+mj-lt"/>
              </a:rPr>
              <a:t>: </a:t>
            </a:r>
            <a:r>
              <a:rPr lang="fr-FR" sz="1400" dirty="0" err="1">
                <a:latin typeface="+mj-lt"/>
              </a:rPr>
              <a:t>Long.MIN</a:t>
            </a:r>
            <a:endParaRPr lang="fr-FR" sz="1400" dirty="0">
              <a:latin typeface="+mj-lt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3581400" y="2534757"/>
            <a:ext cx="2667000" cy="4254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name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&lt;</a:t>
            </a:r>
            <a:r>
              <a:rPr lang="fr-FR" sz="1400" dirty="0" err="1">
                <a:solidFill>
                  <a:schemeClr val="tx1"/>
                </a:solidFill>
                <a:latin typeface="+mj-lt"/>
              </a:rPr>
              <a:t>tombstone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&gt;  </a:t>
            </a:r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ts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t4 </a:t>
            </a:r>
          </a:p>
        </p:txBody>
      </p:sp>
      <p:sp>
        <p:nvSpPr>
          <p:cNvPr id="6" name="Rectangle 5"/>
          <p:cNvSpPr/>
          <p:nvPr/>
        </p:nvSpPr>
        <p:spPr>
          <a:xfrm>
            <a:off x="4419600" y="2593594"/>
            <a:ext cx="1066800" cy="954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791200" y="2593594"/>
            <a:ext cx="228600" cy="954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20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/>
      <p:bldP spid="33" grpId="0"/>
      <p:bldP spid="34" grpId="0" animBg="1"/>
      <p:bldP spid="36" grpId="0" animBg="1"/>
      <p:bldP spid="37" grpId="0"/>
      <p:bldP spid="20" grpId="0" animBg="1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2100"/>
            <a:ext cx="5334000" cy="603250"/>
          </a:xfrm>
        </p:spPr>
        <p:txBody>
          <a:bodyPr>
            <a:normAutofit/>
          </a:bodyPr>
          <a:lstStyle/>
          <a:p>
            <a:r>
              <a:rPr lang="en-US" sz="2400" dirty="0"/>
              <a:t>Column deletion on empty </a:t>
            </a:r>
            <a:r>
              <a:rPr lang="en-US" sz="2400" dirty="0" err="1"/>
              <a:t>Memtable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8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928658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j-lt"/>
              </a:rPr>
              <a:t>DELETE </a:t>
            </a:r>
            <a:r>
              <a:rPr lang="en-US" dirty="0">
                <a:latin typeface="+mj-lt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 FROM </a:t>
            </a:r>
            <a:r>
              <a:rPr lang="en-US" dirty="0">
                <a:latin typeface="+mj-lt"/>
              </a:rPr>
              <a:t>toys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brand = ‘Lego’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category = ‘Star Wars’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id IN (75059, </a:t>
            </a:r>
            <a:r>
              <a:rPr lang="fr-FR" dirty="0">
                <a:latin typeface="+mj-lt"/>
              </a:rPr>
              <a:t>75060)</a:t>
            </a:r>
          </a:p>
        </p:txBody>
      </p:sp>
      <p:sp>
        <p:nvSpPr>
          <p:cNvPr id="5" name="Rectangle 4"/>
          <p:cNvSpPr/>
          <p:nvPr/>
        </p:nvSpPr>
        <p:spPr>
          <a:xfrm>
            <a:off x="407870" y="2186568"/>
            <a:ext cx="8583730" cy="2290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533400" y="3121140"/>
            <a:ext cx="8382000" cy="5778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3581400" y="3207480"/>
            <a:ext cx="2667000" cy="4254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name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&lt;</a:t>
            </a:r>
            <a:r>
              <a:rPr lang="fr-FR" sz="1400" dirty="0" err="1">
                <a:solidFill>
                  <a:schemeClr val="tx1"/>
                </a:solidFill>
                <a:latin typeface="+mj-lt"/>
              </a:rPr>
              <a:t>tombstone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&gt;  </a:t>
            </a:r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ts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t4 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609600" y="3240788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+mj-lt"/>
              </a:rPr>
              <a:t>‘Star Wars’-75060  </a:t>
            </a:r>
            <a:r>
              <a:rPr lang="fr-FR" sz="1400" b="1" dirty="0" err="1">
                <a:latin typeface="+mj-lt"/>
              </a:rPr>
              <a:t>ts</a:t>
            </a:r>
            <a:r>
              <a:rPr lang="fr-FR" sz="1400" b="1" dirty="0">
                <a:latin typeface="+mj-lt"/>
              </a:rPr>
              <a:t>: </a:t>
            </a:r>
            <a:r>
              <a:rPr lang="fr-FR" sz="1400" dirty="0" err="1">
                <a:latin typeface="+mj-lt"/>
              </a:rPr>
              <a:t>Long.MIN</a:t>
            </a:r>
            <a:endParaRPr lang="fr-FR" sz="1400" dirty="0">
              <a:latin typeface="+mj-lt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33400" y="2150511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bg1"/>
                </a:solidFill>
                <a:latin typeface="+mj-lt"/>
              </a:rPr>
              <a:t>Memtable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533400" y="2473946"/>
            <a:ext cx="8382000" cy="5778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609600" y="2593594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+mj-lt"/>
              </a:rPr>
              <a:t>‘Star Wars’-75059  </a:t>
            </a:r>
            <a:r>
              <a:rPr lang="fr-FR" sz="1400" b="1" dirty="0" err="1">
                <a:latin typeface="+mj-lt"/>
              </a:rPr>
              <a:t>ts</a:t>
            </a:r>
            <a:r>
              <a:rPr lang="fr-FR" sz="1400" b="1" dirty="0">
                <a:latin typeface="+mj-lt"/>
              </a:rPr>
              <a:t>: </a:t>
            </a:r>
            <a:r>
              <a:rPr lang="fr-FR" sz="1400" dirty="0" err="1">
                <a:latin typeface="+mj-lt"/>
              </a:rPr>
              <a:t>Long.MIN</a:t>
            </a:r>
            <a:endParaRPr lang="fr-FR" sz="1400" dirty="0">
              <a:latin typeface="+mj-lt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3581400" y="2534757"/>
            <a:ext cx="2667000" cy="4254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name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&lt;</a:t>
            </a:r>
            <a:r>
              <a:rPr lang="fr-FR" sz="1400" dirty="0" err="1">
                <a:solidFill>
                  <a:schemeClr val="tx1"/>
                </a:solidFill>
                <a:latin typeface="+mj-lt"/>
              </a:rPr>
              <a:t>tombstone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&gt;  </a:t>
            </a:r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ts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t4 </a:t>
            </a:r>
          </a:p>
        </p:txBody>
      </p:sp>
    </p:spTree>
    <p:extLst>
      <p:ext uri="{BB962C8B-B14F-4D97-AF65-F5344CB8AC3E}">
        <p14:creationId xmlns:p14="http://schemas.microsoft.com/office/powerpoint/2010/main" val="387580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  <p:bldP spid="26" grpId="0" animBg="1"/>
      <p:bldP spid="28" grpId="0"/>
      <p:bldP spid="33" grpId="0"/>
      <p:bldP spid="34" grpId="0" animBg="1"/>
      <p:bldP spid="37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2100"/>
            <a:ext cx="5334000" cy="603250"/>
          </a:xfrm>
        </p:spPr>
        <p:txBody>
          <a:bodyPr>
            <a:normAutofit/>
          </a:bodyPr>
          <a:lstStyle/>
          <a:p>
            <a:r>
              <a:rPr lang="en-US" sz="2400" dirty="0"/>
              <a:t>Row deletion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pPr/>
              <a:t>9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928658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j-lt"/>
              </a:rPr>
              <a:t>DELETE FROM </a:t>
            </a:r>
            <a:r>
              <a:rPr lang="en-US" dirty="0">
                <a:latin typeface="+mj-lt"/>
              </a:rPr>
              <a:t>toys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WHERE</a:t>
            </a:r>
            <a:r>
              <a:rPr lang="en-US" dirty="0">
                <a:latin typeface="+mj-lt"/>
              </a:rPr>
              <a:t> brand = ‘Lego’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category = ‘Star Wars’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AND</a:t>
            </a:r>
            <a:r>
              <a:rPr lang="en-US" dirty="0">
                <a:latin typeface="+mj-lt"/>
              </a:rPr>
              <a:t> id = 75059</a:t>
            </a:r>
            <a:endParaRPr lang="fr-FR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870" y="2186568"/>
            <a:ext cx="8583730" cy="2290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533400" y="3121140"/>
            <a:ext cx="8382000" cy="5778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3581400" y="3207480"/>
            <a:ext cx="2667000" cy="4254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name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&lt;</a:t>
            </a:r>
            <a:r>
              <a:rPr lang="fr-FR" sz="1400" dirty="0" err="1">
                <a:solidFill>
                  <a:schemeClr val="tx1"/>
                </a:solidFill>
                <a:latin typeface="+mj-lt"/>
              </a:rPr>
              <a:t>tombstone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&gt;  </a:t>
            </a:r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ts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t4 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6324600" y="3197340"/>
            <a:ext cx="2452570" cy="4254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price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229.99  </a:t>
            </a:r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ts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t3     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609600" y="3240788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+mj-lt"/>
              </a:rPr>
              <a:t>‘Star Wars’-75060  </a:t>
            </a:r>
            <a:r>
              <a:rPr lang="fr-FR" sz="1400" b="1" dirty="0" err="1">
                <a:latin typeface="+mj-lt"/>
              </a:rPr>
              <a:t>ts</a:t>
            </a:r>
            <a:r>
              <a:rPr lang="fr-FR" sz="1400" b="1" dirty="0">
                <a:latin typeface="+mj-lt"/>
              </a:rPr>
              <a:t>: </a:t>
            </a:r>
            <a:r>
              <a:rPr lang="fr-FR" sz="1400" dirty="0">
                <a:latin typeface="+mj-lt"/>
              </a:rPr>
              <a:t>t1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520700" y="3784324"/>
            <a:ext cx="8382000" cy="5778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3581400" y="3870664"/>
            <a:ext cx="2667000" cy="4254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name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 ‘</a:t>
            </a:r>
            <a:r>
              <a:rPr lang="fr-FR" sz="1400" dirty="0" err="1">
                <a:solidFill>
                  <a:schemeClr val="tx1"/>
                </a:solidFill>
                <a:latin typeface="+mj-lt"/>
              </a:rPr>
              <a:t>Tie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+mj-lt"/>
              </a:rPr>
              <a:t>Fighter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’  </a:t>
            </a:r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ts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t2 </a:t>
            </a:r>
          </a:p>
        </p:txBody>
      </p:sp>
      <p:sp>
        <p:nvSpPr>
          <p:cNvPr id="31" name="Rectangle à coins arrondis 30"/>
          <p:cNvSpPr/>
          <p:nvPr/>
        </p:nvSpPr>
        <p:spPr>
          <a:xfrm>
            <a:off x="6324600" y="3860524"/>
            <a:ext cx="2439870" cy="4254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price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229.99  </a:t>
            </a:r>
            <a:r>
              <a:rPr lang="fr-FR" sz="1400" b="1" dirty="0" err="1">
                <a:solidFill>
                  <a:schemeClr val="tx1"/>
                </a:solidFill>
                <a:latin typeface="+mj-lt"/>
              </a:rPr>
              <a:t>ts</a:t>
            </a:r>
            <a:r>
              <a:rPr lang="fr-FR" sz="1400" b="1" dirty="0">
                <a:solidFill>
                  <a:schemeClr val="tx1"/>
                </a:solidFill>
                <a:latin typeface="+mj-lt"/>
              </a:rPr>
              <a:t>:</a:t>
            </a:r>
            <a:r>
              <a:rPr lang="fr-FR" sz="1400" dirty="0">
                <a:solidFill>
                  <a:schemeClr val="tx1"/>
                </a:solidFill>
                <a:latin typeface="+mj-lt"/>
              </a:rPr>
              <a:t> t3 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596900" y="3903972"/>
            <a:ext cx="2832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+mj-lt"/>
              </a:rPr>
              <a:t>‘Star Wars’-75095  </a:t>
            </a:r>
            <a:r>
              <a:rPr lang="fr-FR" sz="1400" b="1" dirty="0" err="1">
                <a:latin typeface="+mj-lt"/>
              </a:rPr>
              <a:t>ts</a:t>
            </a:r>
            <a:r>
              <a:rPr lang="fr-FR" sz="1400" b="1" dirty="0">
                <a:latin typeface="+mj-lt"/>
              </a:rPr>
              <a:t>: </a:t>
            </a:r>
            <a:r>
              <a:rPr lang="fr-FR" sz="1400" dirty="0" err="1">
                <a:latin typeface="+mj-lt"/>
              </a:rPr>
              <a:t>Long.MIN</a:t>
            </a:r>
            <a:endParaRPr lang="fr-FR" sz="1400" dirty="0">
              <a:latin typeface="+mj-lt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33400" y="2150511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bg1"/>
                </a:solidFill>
                <a:latin typeface="+mj-lt"/>
              </a:rPr>
              <a:t>Memtable</a:t>
            </a:r>
            <a:endParaRPr lang="fr-FR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533400" y="2473946"/>
            <a:ext cx="8382000" cy="5778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609600" y="2593594"/>
            <a:ext cx="624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+mj-lt"/>
              </a:rPr>
              <a:t>‘Star Wars’-75059  </a:t>
            </a:r>
            <a:r>
              <a:rPr lang="fr-FR" sz="1400" b="1" dirty="0" err="1">
                <a:latin typeface="+mj-lt"/>
              </a:rPr>
              <a:t>ts</a:t>
            </a:r>
            <a:r>
              <a:rPr lang="fr-FR" sz="1400" b="1" dirty="0">
                <a:latin typeface="+mj-lt"/>
              </a:rPr>
              <a:t>: </a:t>
            </a:r>
            <a:r>
              <a:rPr lang="fr-FR" sz="1400" dirty="0" err="1">
                <a:latin typeface="+mj-lt"/>
              </a:rPr>
              <a:t>Long.MIN</a:t>
            </a:r>
            <a:r>
              <a:rPr lang="fr-FR" sz="1400" dirty="0">
                <a:latin typeface="+mj-lt"/>
              </a:rPr>
              <a:t>  </a:t>
            </a:r>
            <a:r>
              <a:rPr lang="fr-FR" sz="1400" b="1" dirty="0" err="1">
                <a:latin typeface="+mj-lt"/>
              </a:rPr>
              <a:t>deletedAt</a:t>
            </a:r>
            <a:r>
              <a:rPr lang="fr-FR" sz="1400" b="1" dirty="0">
                <a:latin typeface="+mj-lt"/>
              </a:rPr>
              <a:t>:</a:t>
            </a:r>
            <a:r>
              <a:rPr lang="fr-FR" sz="1400" dirty="0">
                <a:latin typeface="+mj-lt"/>
              </a:rPr>
              <a:t> t5</a:t>
            </a:r>
          </a:p>
        </p:txBody>
      </p:sp>
      <p:sp>
        <p:nvSpPr>
          <p:cNvPr id="6" name="Rectangle 5"/>
          <p:cNvSpPr/>
          <p:nvPr/>
        </p:nvSpPr>
        <p:spPr>
          <a:xfrm>
            <a:off x="3276600" y="2593594"/>
            <a:ext cx="12192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74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/>
      <p:bldP spid="33" grpId="0"/>
      <p:bldP spid="34" grpId="0" animBg="1"/>
      <p:bldP spid="37" grpId="0"/>
      <p:bldP spid="6" grpId="0" animBg="1"/>
    </p:bldLst>
  </p:timing>
</p:sld>
</file>

<file path=ppt/theme/theme1.xml><?xml version="1.0" encoding="utf-8"?>
<a:theme xmlns:a="http://schemas.openxmlformats.org/drawingml/2006/main" name="DataStax_Template">
  <a:themeElements>
    <a:clrScheme name="DataStax">
      <a:dk1>
        <a:sysClr val="windowText" lastClr="000000"/>
      </a:dk1>
      <a:lt1>
        <a:sysClr val="window" lastClr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872FB066-11D9-3941-A02B-87679BC2FB76}" vid="{EC15C60F-803D-2D48-BB80-27CDBFDDD7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CSummit_template</Template>
  <TotalTime>5453</TotalTime>
  <Words>2431</Words>
  <Application>Microsoft Office PowerPoint</Application>
  <PresentationFormat>Affichage à l'écran (16:9)</PresentationFormat>
  <Paragraphs>481</Paragraphs>
  <Slides>37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2" baseType="lpstr">
      <vt:lpstr>Arial</vt:lpstr>
      <vt:lpstr>Calibri</vt:lpstr>
      <vt:lpstr>Helvetica Neue Thin</vt:lpstr>
      <vt:lpstr>Times New Roman</vt:lpstr>
      <vt:lpstr>DataStax_Template</vt:lpstr>
      <vt:lpstr>Benjamin Lerer</vt:lpstr>
      <vt:lpstr>Présentation PowerPoint</vt:lpstr>
      <vt:lpstr>Updates and Deletions (3.0)</vt:lpstr>
      <vt:lpstr>Updates and Deletions</vt:lpstr>
      <vt:lpstr>Simple updates</vt:lpstr>
      <vt:lpstr>Multi-updates</vt:lpstr>
      <vt:lpstr>Column deletion</vt:lpstr>
      <vt:lpstr>Column deletion on empty Memtable</vt:lpstr>
      <vt:lpstr>Row deletion </vt:lpstr>
      <vt:lpstr>Range deletion (3.0) </vt:lpstr>
      <vt:lpstr>Partition deletion </vt:lpstr>
      <vt:lpstr>Filtering (3.0, 3.6, 3.10)</vt:lpstr>
      <vt:lpstr>Filtering</vt:lpstr>
      <vt:lpstr>Filtering</vt:lpstr>
      <vt:lpstr>Filtering</vt:lpstr>
      <vt:lpstr>Présentation PowerPoint</vt:lpstr>
      <vt:lpstr>Filtering</vt:lpstr>
      <vt:lpstr>Clustering column filtering (3.6)</vt:lpstr>
      <vt:lpstr>Filtering</vt:lpstr>
      <vt:lpstr>Filtering</vt:lpstr>
      <vt:lpstr>Filtering</vt:lpstr>
      <vt:lpstr>Grouping (3.10)</vt:lpstr>
      <vt:lpstr>Grouping </vt:lpstr>
      <vt:lpstr>Grouping </vt:lpstr>
      <vt:lpstr>Grouping </vt:lpstr>
      <vt:lpstr>Grouping </vt:lpstr>
      <vt:lpstr>Grouping </vt:lpstr>
      <vt:lpstr>Grouping </vt:lpstr>
      <vt:lpstr>Grouping </vt:lpstr>
      <vt:lpstr>Grouping </vt:lpstr>
      <vt:lpstr>Grouping </vt:lpstr>
      <vt:lpstr>Grouping </vt:lpstr>
      <vt:lpstr>Per Partition Limit (3.6)</vt:lpstr>
      <vt:lpstr>Grouping by time range (CASSANDRA-11871)</vt:lpstr>
      <vt:lpstr>Grouping </vt:lpstr>
      <vt:lpstr>Questions 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Theresa Fong</dc:creator>
  <cp:lastModifiedBy>Benjamin Lerer</cp:lastModifiedBy>
  <cp:revision>107</cp:revision>
  <dcterms:created xsi:type="dcterms:W3CDTF">2016-06-30T20:15:45Z</dcterms:created>
  <dcterms:modified xsi:type="dcterms:W3CDTF">2016-09-08T13:16:02Z</dcterms:modified>
</cp:coreProperties>
</file>