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60" r:id="rId4"/>
    <p:sldId id="258" r:id="rId5"/>
    <p:sldId id="263" r:id="rId6"/>
    <p:sldId id="269" r:id="rId7"/>
    <p:sldId id="264" r:id="rId8"/>
    <p:sldId id="266" r:id="rId9"/>
    <p:sldId id="283" r:id="rId10"/>
    <p:sldId id="267" r:id="rId11"/>
    <p:sldId id="268" r:id="rId12"/>
    <p:sldId id="270" r:id="rId13"/>
    <p:sldId id="271" r:id="rId14"/>
    <p:sldId id="272" r:id="rId15"/>
    <p:sldId id="273" r:id="rId16"/>
    <p:sldId id="279" r:id="rId17"/>
    <p:sldId id="28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35" y="63"/>
      </p:cViewPr>
      <p:guideLst>
        <p:guide orient="horz" pos="1620"/>
        <p:guide pos="2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6" d="100"/>
          <a:sy n="96" d="100"/>
        </p:scale>
        <p:origin x="-540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70162-86F3-8640-8AEB-B43B8F1BE18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9740-D63F-BC47-9AFA-17955FB9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687BE-4386-474D-A598-A3655915B42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AB400-50C2-854F-B881-FB73DAFB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1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/>
              <a:t>Presentation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7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gradFill flip="none" rotWithShape="1">
          <a:gsLst>
            <a:gs pos="100000">
              <a:schemeClr val="tx1">
                <a:lumMod val="85000"/>
                <a:lumOff val="15000"/>
              </a:schemeClr>
            </a:gs>
            <a:gs pos="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11249"/>
            <a:ext cx="7772400" cy="1213670"/>
          </a:xfrm>
        </p:spPr>
        <p:txBody>
          <a:bodyPr anchor="t">
            <a:noAutofit/>
          </a:bodyPr>
          <a:lstStyle>
            <a:lvl1pPr algn="l">
              <a:defRPr sz="4000" b="1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64210"/>
            <a:ext cx="7772400" cy="758468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i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3299952"/>
            <a:ext cx="7772400" cy="6146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3402324"/>
            <a:ext cx="7772400" cy="31023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5800" y="3719364"/>
            <a:ext cx="7772400" cy="303053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Pythian_logo_White_RegistrationM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4125280"/>
            <a:ext cx="2051050" cy="7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7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all">
                <a:solidFill>
                  <a:srgbClr val="00A3AD"/>
                </a:solidFill>
              </a:defRPr>
            </a:lvl1pPr>
          </a:lstStyle>
          <a:p>
            <a:r>
              <a:rPr lang="en-CA" dirty="0"/>
              <a:t>CLICK TO EDIT MASTER TITLE STYLE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4038600" cy="3527707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3229"/>
            <a:ext cx="4038600" cy="3531394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843227A-54A9-F741-BD48-2A6A95D23A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8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4759202"/>
            <a:ext cx="2133600" cy="273844"/>
          </a:xfrm>
        </p:spPr>
        <p:txBody>
          <a:bodyPr/>
          <a:lstStyle/>
          <a:p>
            <a:fld id="{7843227A-54A9-F741-BD48-2A6A95D23A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42137"/>
            <a:ext cx="7772400" cy="1069181"/>
          </a:xfrm>
        </p:spPr>
        <p:txBody>
          <a:bodyPr anchor="t">
            <a:noAutofit/>
          </a:bodyPr>
          <a:lstStyle>
            <a:lvl1pPr algn="l">
              <a:defRPr sz="3500" b="0">
                <a:solidFill>
                  <a:srgbClr val="00A3AD"/>
                </a:solidFill>
              </a:defRPr>
            </a:lvl1pPr>
          </a:lstStyle>
          <a:p>
            <a:r>
              <a:rPr lang="en-CA" dirty="0"/>
              <a:t>CLICK TO EDIT MASTER TITLE STYLE ALL CAPS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2593258"/>
            <a:ext cx="7772400" cy="758468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i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685800" y="3456193"/>
            <a:ext cx="7772400" cy="520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0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+ Content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 + Caption Style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32564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Image + Caption Style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6061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Divider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© 2014 Pythian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843227A-54A9-F741-BD48-2A6A95D23A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5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7.png"/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and AZURE Resource Manager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Carlos Rolo - Pythian</a:t>
            </a:r>
          </a:p>
        </p:txBody>
      </p:sp>
    </p:spTree>
    <p:extLst>
      <p:ext uri="{BB962C8B-B14F-4D97-AF65-F5344CB8AC3E}">
        <p14:creationId xmlns:p14="http://schemas.microsoft.com/office/powerpoint/2010/main" val="205011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has the most regions of all cloud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 is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Private IP &gt; NIC &gt; VNET &gt;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IPs won’t route through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Public 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Don’t forget to configure network security groups!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options are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VPN Gateway - Limited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Express Route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8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sure your VMs don’t suffer reboots all at the same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597333"/>
            <a:ext cx="4511040" cy="32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6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where automation gets in!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Painfull</a:t>
            </a:r>
            <a:r>
              <a:rPr lang="en-US" dirty="0"/>
              <a:t> to learn, but…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… lots of examples available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Visual Studio makes wonders here!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called the ARM (Azure Resource Manager) Mode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still have “Classic” for older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Resource Manager (ARM) is a “package”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assign resources to your Resource Group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can track all the resources from a single point, including: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Billing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Template based provisioning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Templates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694" y="1200151"/>
            <a:ext cx="1749105" cy="3200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json</a:t>
            </a:r>
            <a:r>
              <a:rPr lang="en-US" dirty="0"/>
              <a:t>, but not really </a:t>
            </a:r>
            <a:r>
              <a:rPr lang="en-US" dirty="0" err="1"/>
              <a:t>json</a:t>
            </a:r>
            <a:r>
              <a:rPr lang="en-US" dirty="0"/>
              <a:t>. JSON-</a:t>
            </a:r>
            <a:r>
              <a:rPr lang="en-US" dirty="0" err="1"/>
              <a:t>ish</a:t>
            </a:r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6201087" cy="35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8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Templates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powerful and Highly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things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 templates to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 states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easy to author from scratch!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yourself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https://github.com/Azure/azure-quickstart-templates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Templates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deploy Templates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Azure-cli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Studio (?)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templates…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can’t!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only test </a:t>
            </a:r>
            <a:r>
              <a:rPr lang="en-US"/>
              <a:t>by deploying…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2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You’ll need patience if you’re coming from AWS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will go through a lot of trial and error.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Documentation and examples are disperse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is your friend for ARM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is moving really fast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Can’t remember the last day I didn’t have an update!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Beware of storage!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You can deploy not knowing anything about Cassandra!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</a:t>
            </a:r>
            <a:r>
              <a:rPr lang="en-US" dirty="0"/>
              <a:t>&amp;A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 for </a:t>
            </a:r>
            <a:r>
              <a:rPr lang="pt-PT" dirty="0" err="1"/>
              <a:t>Listening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293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Who</a:t>
            </a:r>
            <a:r>
              <a:rPr lang="pt-PT" dirty="0"/>
              <a:t> </a:t>
            </a:r>
            <a:r>
              <a:rPr lang="pt-PT" dirty="0" err="1"/>
              <a:t>am</a:t>
            </a:r>
            <a:r>
              <a:rPr lang="pt-PT" dirty="0"/>
              <a:t> I?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6" y="1509713"/>
            <a:ext cx="4713963" cy="2255212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1063625"/>
            <a:ext cx="4038600" cy="353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Cassandra Consultant for Pythian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I’m all about Distributed Systems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Certified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Datastax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Architect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Cassandra MVP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Programming since 1997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Cassandra DBA since 2001</a:t>
            </a:r>
          </a:p>
          <a:p>
            <a:r>
              <a:rPr lang="pt-PT" dirty="0" err="1">
                <a:solidFill>
                  <a:schemeClr val="tx1"/>
                </a:solidFill>
              </a:rPr>
              <a:t>Twitter</a:t>
            </a:r>
            <a:r>
              <a:rPr lang="pt-PT" dirty="0">
                <a:solidFill>
                  <a:schemeClr val="tx1"/>
                </a:solidFill>
              </a:rPr>
              <a:t>: @</a:t>
            </a:r>
            <a:r>
              <a:rPr lang="pt-PT" dirty="0" err="1">
                <a:solidFill>
                  <a:schemeClr val="tx1"/>
                </a:solidFill>
              </a:rPr>
              <a:t>cjrolo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 err="1">
                <a:solidFill>
                  <a:schemeClr val="tx1"/>
                </a:solidFill>
              </a:rPr>
              <a:t>LinkedIn</a:t>
            </a:r>
            <a:r>
              <a:rPr lang="pt-PT" dirty="0">
                <a:solidFill>
                  <a:schemeClr val="tx1"/>
                </a:solidFill>
              </a:rPr>
              <a:t>: linkedin.com/</a:t>
            </a:r>
            <a:r>
              <a:rPr lang="pt-PT" dirty="0" err="1">
                <a:solidFill>
                  <a:schemeClr val="tx1"/>
                </a:solidFill>
              </a:rPr>
              <a:t>carlosjuzarterolo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Blog: blog.pythian.com/</a:t>
            </a:r>
            <a:r>
              <a:rPr lang="pt-PT" dirty="0" err="1">
                <a:solidFill>
                  <a:schemeClr val="tx1"/>
                </a:solidFill>
              </a:rPr>
              <a:t>carlosrolo</a:t>
            </a: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43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About</a:t>
            </a:r>
            <a:r>
              <a:rPr lang="pt-PT" dirty="0"/>
              <a:t> Pythian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39938" y="1369219"/>
            <a:ext cx="2775412" cy="3263504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latin typeface="Arial" charset="0"/>
              </a:rPr>
              <a:t>18 Years of Data infrastructure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management consulting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200+ Top brands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6000+ databases under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management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Over 400 DBA’s, in 29 countries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Top 5% of DBA work force,</a:t>
            </a:r>
          </a:p>
          <a:p>
            <a:pPr lvl="1"/>
            <a:r>
              <a:rPr lang="en-US" dirty="0">
                <a:latin typeface="Arial" charset="0"/>
              </a:rPr>
              <a:t>9 </a:t>
            </a:r>
            <a:r>
              <a:rPr lang="pt-BR" dirty="0">
                <a:latin typeface="Arial" charset="0"/>
              </a:rPr>
              <a:t>Oracle ACE</a:t>
            </a:r>
            <a:r>
              <a:rPr lang="en-US" dirty="0">
                <a:latin typeface="Arial" charset="0"/>
              </a:rPr>
              <a:t>’</a:t>
            </a:r>
            <a:r>
              <a:rPr lang="pt-BR" dirty="0">
                <a:latin typeface="Arial" charset="0"/>
              </a:rPr>
              <a:t>s, </a:t>
            </a:r>
          </a:p>
          <a:p>
            <a:pPr lvl="1"/>
            <a:r>
              <a:rPr lang="pt-BR" dirty="0">
                <a:latin typeface="Arial" charset="0"/>
              </a:rPr>
              <a:t>2 Microsoft MVP</a:t>
            </a:r>
            <a:r>
              <a:rPr lang="en-US" dirty="0">
                <a:latin typeface="Arial" charset="0"/>
              </a:rPr>
              <a:t>’s,</a:t>
            </a:r>
          </a:p>
          <a:p>
            <a:pPr lvl="1"/>
            <a:r>
              <a:rPr lang="en-US" dirty="0">
                <a:latin typeface="Arial" charset="0"/>
              </a:rPr>
              <a:t>1 Cassandra MVP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Oracle, Microsoft, MySQL,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Datastax</a:t>
            </a:r>
            <a:r>
              <a:rPr lang="en-US" dirty="0">
                <a:latin typeface="Arial" charset="0"/>
              </a:rPr>
              <a:t> partners, </a:t>
            </a:r>
            <a:r>
              <a:rPr lang="en-US" dirty="0" err="1">
                <a:latin typeface="Arial" charset="0"/>
              </a:rPr>
              <a:t>Netezza</a:t>
            </a:r>
            <a:r>
              <a:rPr lang="en-US" dirty="0">
                <a:latin typeface="Arial" charset="0"/>
              </a:rPr>
              <a:t>,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Hadoop and MongoDB plus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UNIX Sysadmin and Oracle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apps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7" name="Picture 6" descr="ANZ-B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8" y="2639204"/>
            <a:ext cx="1400159" cy="583320"/>
          </a:xfrm>
          <a:prstGeom prst="rect">
            <a:avLst/>
          </a:prstGeom>
        </p:spPr>
      </p:pic>
      <p:pic>
        <p:nvPicPr>
          <p:cNvPr id="11" name="Picture 10" descr="Toyota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32" y="4078660"/>
            <a:ext cx="1317927" cy="217777"/>
          </a:xfrm>
          <a:prstGeom prst="rect">
            <a:avLst/>
          </a:prstGeom>
        </p:spPr>
      </p:pic>
      <p:pic>
        <p:nvPicPr>
          <p:cNvPr id="14" name="Picture 10" descr="http://greenwirecommunications.com/files/2013/10/sono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96" y="3173556"/>
            <a:ext cx="1375610" cy="6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oberthur.com/wp-content/themes/oberthur-v2/img/logo-oberthu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33" y="2425197"/>
            <a:ext cx="1598835" cy="4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http://logonoid.com/images/nordea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66" y="1880011"/>
            <a:ext cx="1612465" cy="5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8" descr="http://www.webrazzi.com/wp-content/uploads/2011/04/gittigidiyor-ebay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9" y="2073230"/>
            <a:ext cx="1152128" cy="8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0" descr="http://www.arm.com/images/tpl/arm-logo-limited-use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25" y="1018440"/>
            <a:ext cx="1110652" cy="4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4" descr="http://cdn.iphonehacks.com/wp-content/uploads/2014/08/beats-music-logo.jpe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3" b="29313"/>
          <a:stretch/>
        </p:blipFill>
        <p:spPr bwMode="auto">
          <a:xfrm>
            <a:off x="1885045" y="3973848"/>
            <a:ext cx="1822859" cy="4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8" descr="http://www.theworstkeptsecret.com/wp-content/uploads/2014/02/Lloyds-Bank-Logo-2-Feb-20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95" y="1168449"/>
            <a:ext cx="1218609" cy="81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4" descr="http://static.tumblr.com/a4990d9fd59f6552be47d65c1a063f53/emboas5/T9Zmiypp8/tumblr_static_url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8" b="26288"/>
          <a:stretch/>
        </p:blipFill>
        <p:spPr bwMode="auto">
          <a:xfrm>
            <a:off x="398770" y="3901579"/>
            <a:ext cx="1206019" cy="5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0" b="24193"/>
          <a:stretch/>
        </p:blipFill>
        <p:spPr bwMode="auto">
          <a:xfrm>
            <a:off x="3782549" y="2384453"/>
            <a:ext cx="1723343" cy="4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 descr="http://intu.co.uk/uploads/media/logo_retailer/0001/08/thumb_7905_logo_retailer_1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3" y="1492528"/>
            <a:ext cx="1447380" cy="6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leaprate.com/wp-content/uploads/2013/11/FT-Logo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64273" y="3191896"/>
            <a:ext cx="815447" cy="5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g.twimg.com/Twitter_logo_blu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55" y="1749481"/>
            <a:ext cx="630638" cy="5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6" y="1096803"/>
            <a:ext cx="1323495" cy="3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 descr="http://stocks.org/wp-content/uploads/2015/02/nordstrom-35-logo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7" b="25017"/>
          <a:stretch/>
        </p:blipFill>
        <p:spPr bwMode="auto">
          <a:xfrm>
            <a:off x="275722" y="3125050"/>
            <a:ext cx="1380287" cy="62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2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Cloud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 different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 Locations (22 Active)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 offerings for Linux, Mac, Windows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, Azure-</a:t>
            </a:r>
            <a:r>
              <a:rPr lang="en-US" dirty="0" err="1"/>
              <a:t>Cli</a:t>
            </a:r>
            <a:r>
              <a:rPr lang="en-US" dirty="0"/>
              <a:t>,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Linux, Mac: Azure-</a:t>
            </a:r>
            <a:r>
              <a:rPr lang="en-US" dirty="0" err="1"/>
              <a:t>Cli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1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Cassandra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80" y="1063229"/>
            <a:ext cx="5423483" cy="2966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70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Instance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instances – Ephemeral is Spinning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(v2) instances – Ephemeral is SSD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D5 is a full box! 16Cores, 58GB RAM, 800GB SSD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D4 is half of a D5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D15 is a full box too, but bigger: 20Cores, 140GB, 1TB SSD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D14 is half D15, and D13 is ¼ of D15.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normally pick D2 or D3 for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need more RAM or SSD? G-Series are for you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G5, full box, 32 Cores, 448GB, 6TB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Premium and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Premium is Network attached SSD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is the same with Spinning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might get confusing…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levels of redundancy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ZRS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RA-GRS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levels of Premium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P10, P20, P30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and 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Standard for OS disks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Ephemeral for Data disks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now a little Math: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storage has a max of 20k IOPS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And a max of 500 IOPS per Disk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20,000 IOPS / 500 IOPS = 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attach more than 40 disks, you need to create an extra storage account.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Pythian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227A-54A9-F741-BD48-2A6A95D23A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75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776</TotalTime>
  <Words>659</Words>
  <Application>Microsoft Office PowerPoint</Application>
  <PresentationFormat>On-screen Show (16:9)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 Thin</vt:lpstr>
      <vt:lpstr>Times New Roman</vt:lpstr>
      <vt:lpstr>DataStax_Template</vt:lpstr>
      <vt:lpstr>Cassandra and AZURE Resource Manager</vt:lpstr>
      <vt:lpstr>Who am I?</vt:lpstr>
      <vt:lpstr>About Pythian</vt:lpstr>
      <vt:lpstr>Azure</vt:lpstr>
      <vt:lpstr>Azure Integrations</vt:lpstr>
      <vt:lpstr>Azure and Cassandra</vt:lpstr>
      <vt:lpstr>Azure Instance Sizing</vt:lpstr>
      <vt:lpstr>Azure Storage</vt:lpstr>
      <vt:lpstr>Azure Storage and Cassandra</vt:lpstr>
      <vt:lpstr>Networking</vt:lpstr>
      <vt:lpstr>Availability Sets</vt:lpstr>
      <vt:lpstr>Azure Templates</vt:lpstr>
      <vt:lpstr>Azure Templates (2)</vt:lpstr>
      <vt:lpstr>Azure Templates (3)</vt:lpstr>
      <vt:lpstr>Azure Templates (4)</vt:lpstr>
      <vt:lpstr>Takeaways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Goodman</dc:creator>
  <cp:lastModifiedBy>Carlos Rolo</cp:lastModifiedBy>
  <cp:revision>55</cp:revision>
  <dcterms:created xsi:type="dcterms:W3CDTF">2015-03-08T14:13:51Z</dcterms:created>
  <dcterms:modified xsi:type="dcterms:W3CDTF">2016-09-07T23:03:17Z</dcterms:modified>
</cp:coreProperties>
</file>