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17F9266-1F39-40E1-8696-C57DBC874415}">
  <a:tblStyle styleId="{817F9266-1F39-40E1-8696-C57DBC874415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title"/>
          </p:nvPr>
        </p:nvSpPr>
        <p:spPr>
          <a:xfrm>
            <a:off x="457200" y="228371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68312" y="329183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3173"/>
            <a:ext cx="2057400" cy="111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4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04790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4" y="1076328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9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9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3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28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2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20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20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92288" y="4025505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9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9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971800" y="-1314449"/>
            <a:ext cx="320039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6012655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1656" y="-1209672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lum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subTitle"/>
          </p:nvPr>
        </p:nvSpPr>
        <p:spPr>
          <a:xfrm>
            <a:off x="883743" y="1629384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None/>
              <a:defRPr sz="500"/>
            </a:lvl2pPr>
            <a:lvl3pPr lvl="2" rtl="0">
              <a:spcBef>
                <a:spcPts val="0"/>
              </a:spcBef>
              <a:buNone/>
              <a:defRPr sz="500"/>
            </a:lvl3pPr>
            <a:lvl4pPr lvl="3" rtl="0">
              <a:spcBef>
                <a:spcPts val="0"/>
              </a:spcBef>
              <a:buNone/>
              <a:defRPr sz="500"/>
            </a:lvl4pPr>
            <a:lvl5pPr lvl="4" rtl="0">
              <a:spcBef>
                <a:spcPts val="0"/>
              </a:spcBef>
              <a:buNone/>
              <a:defRPr sz="500"/>
            </a:lvl5pPr>
            <a:lvl6pPr lvl="5" rtl="0">
              <a:spcBef>
                <a:spcPts val="0"/>
              </a:spcBef>
              <a:buNone/>
              <a:defRPr sz="500"/>
            </a:lvl6pPr>
            <a:lvl7pPr lvl="6" rtl="0">
              <a:spcBef>
                <a:spcPts val="0"/>
              </a:spcBef>
              <a:buNone/>
              <a:defRPr sz="500"/>
            </a:lvl7pPr>
            <a:lvl8pPr lvl="7" rtl="0">
              <a:spcBef>
                <a:spcPts val="0"/>
              </a:spcBef>
              <a:buNone/>
              <a:defRPr sz="500"/>
            </a:lvl8pPr>
            <a:lvl9pPr lvl="8" rtl="0">
              <a:spcBef>
                <a:spcPts val="0"/>
              </a:spcBef>
              <a:buNone/>
              <a:defRPr sz="500"/>
            </a:lvl9pPr>
          </a:lstStyle>
          <a:p/>
        </p:txBody>
      </p:sp>
      <p:sp>
        <p:nvSpPr>
          <p:cNvPr id="99" name="Shape 99"/>
          <p:cNvSpPr txBox="1"/>
          <p:nvPr>
            <p:ph idx="2" type="subTitle"/>
          </p:nvPr>
        </p:nvSpPr>
        <p:spPr>
          <a:xfrm>
            <a:off x="4741265" y="1629384"/>
            <a:ext cx="3482662" cy="3023662"/>
          </a:xfrm>
          <a:prstGeom prst="rect">
            <a:avLst/>
          </a:prstGeom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None/>
              <a:defRPr sz="500"/>
            </a:lvl2pPr>
            <a:lvl3pPr lvl="2" rtl="0">
              <a:spcBef>
                <a:spcPts val="0"/>
              </a:spcBef>
              <a:buNone/>
              <a:defRPr sz="500"/>
            </a:lvl3pPr>
            <a:lvl4pPr lvl="3" rtl="0">
              <a:spcBef>
                <a:spcPts val="0"/>
              </a:spcBef>
              <a:buNone/>
              <a:defRPr sz="500"/>
            </a:lvl4pPr>
            <a:lvl5pPr lvl="4" rtl="0">
              <a:spcBef>
                <a:spcPts val="0"/>
              </a:spcBef>
              <a:buNone/>
              <a:defRPr sz="500"/>
            </a:lvl5pPr>
            <a:lvl6pPr lvl="5" rtl="0">
              <a:spcBef>
                <a:spcPts val="0"/>
              </a:spcBef>
              <a:buNone/>
              <a:defRPr sz="500"/>
            </a:lvl6pPr>
            <a:lvl7pPr lvl="6" rtl="0">
              <a:spcBef>
                <a:spcPts val="0"/>
              </a:spcBef>
              <a:buNone/>
              <a:defRPr sz="500"/>
            </a:lvl7pPr>
            <a:lvl8pPr lvl="7" rtl="0">
              <a:spcBef>
                <a:spcPts val="0"/>
              </a:spcBef>
              <a:buNone/>
              <a:defRPr sz="500"/>
            </a:lvl8pPr>
            <a:lvl9pPr lvl="8" rtl="0">
              <a:spcBef>
                <a:spcPts val="0"/>
              </a:spcBef>
              <a:buNone/>
              <a:defRPr sz="500"/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None/>
              <a:defRPr sz="500"/>
            </a:lvl2pPr>
            <a:lvl3pPr lvl="2" rtl="0">
              <a:lnSpc>
                <a:spcPct val="100000"/>
              </a:lnSpc>
              <a:spcBef>
                <a:spcPts val="0"/>
              </a:spcBef>
              <a:buNone/>
              <a:defRPr sz="500"/>
            </a:lvl3pPr>
            <a:lvl4pPr lvl="3" rtl="0">
              <a:lnSpc>
                <a:spcPct val="100000"/>
              </a:lnSpc>
              <a:spcBef>
                <a:spcPts val="0"/>
              </a:spcBef>
              <a:buNone/>
              <a:defRPr sz="500"/>
            </a:lvl4pPr>
            <a:lvl5pPr lvl="4" rtl="0">
              <a:lnSpc>
                <a:spcPct val="100000"/>
              </a:lnSpc>
              <a:spcBef>
                <a:spcPts val="0"/>
              </a:spcBef>
              <a:buNone/>
              <a:defRPr sz="500"/>
            </a:lvl5pPr>
            <a:lvl6pPr lvl="5" rtl="0">
              <a:lnSpc>
                <a:spcPct val="100000"/>
              </a:lnSpc>
              <a:spcBef>
                <a:spcPts val="0"/>
              </a:spcBef>
              <a:buNone/>
              <a:defRPr sz="500"/>
            </a:lvl6pPr>
            <a:lvl7pPr lvl="6" rtl="0">
              <a:lnSpc>
                <a:spcPct val="100000"/>
              </a:lnSpc>
              <a:spcBef>
                <a:spcPts val="0"/>
              </a:spcBef>
              <a:buNone/>
              <a:defRPr sz="500"/>
            </a:lvl7pPr>
            <a:lvl8pPr lvl="7" rtl="0">
              <a:lnSpc>
                <a:spcPct val="100000"/>
              </a:lnSpc>
              <a:spcBef>
                <a:spcPts val="0"/>
              </a:spcBef>
              <a:buNone/>
              <a:defRPr sz="500"/>
            </a:lvl8pPr>
            <a:lvl9pPr lvl="8" rtl="0">
              <a:lnSpc>
                <a:spcPct val="100000"/>
              </a:lnSpc>
              <a:spcBef>
                <a:spcPts val="0"/>
              </a:spcBef>
              <a:buNone/>
              <a:defRPr sz="500"/>
            </a:lvl9pPr>
          </a:lstStyle>
          <a:p/>
        </p:txBody>
      </p:sp>
      <p:sp>
        <p:nvSpPr>
          <p:cNvPr id="101" name="Shape 101"/>
          <p:cNvSpPr txBox="1"/>
          <p:nvPr>
            <p:ph idx="3" type="subTitle"/>
          </p:nvPr>
        </p:nvSpPr>
        <p:spPr>
          <a:xfrm>
            <a:off x="883743" y="889143"/>
            <a:ext cx="5848650" cy="264937"/>
          </a:xfrm>
          <a:prstGeom prst="rect">
            <a:avLst/>
          </a:prstGeom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293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None/>
              <a:defRPr sz="500"/>
            </a:lvl2pPr>
            <a:lvl3pPr lvl="2" rtl="0">
              <a:spcBef>
                <a:spcPts val="0"/>
              </a:spcBef>
              <a:buNone/>
              <a:defRPr sz="500"/>
            </a:lvl3pPr>
            <a:lvl4pPr lvl="3" rtl="0">
              <a:spcBef>
                <a:spcPts val="0"/>
              </a:spcBef>
              <a:buNone/>
              <a:defRPr sz="500"/>
            </a:lvl4pPr>
            <a:lvl5pPr lvl="4" rtl="0">
              <a:spcBef>
                <a:spcPts val="0"/>
              </a:spcBef>
              <a:buNone/>
              <a:defRPr sz="500"/>
            </a:lvl5pPr>
            <a:lvl6pPr lvl="5" rtl="0">
              <a:spcBef>
                <a:spcPts val="0"/>
              </a:spcBef>
              <a:buNone/>
              <a:defRPr sz="500"/>
            </a:lvl6pPr>
            <a:lvl7pPr lvl="6" rtl="0">
              <a:spcBef>
                <a:spcPts val="0"/>
              </a:spcBef>
              <a:buNone/>
              <a:defRPr sz="500"/>
            </a:lvl7pPr>
            <a:lvl8pPr lvl="7" rtl="0">
              <a:spcBef>
                <a:spcPts val="0"/>
              </a:spcBef>
              <a:buNone/>
              <a:defRPr sz="500"/>
            </a:lvl8pPr>
            <a:lvl9pPr lvl="8" rtl="0">
              <a:spcBef>
                <a:spcPts val="0"/>
              </a:spcBef>
              <a:buNone/>
              <a:defRPr sz="5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Segue">
    <p:bg>
      <p:bgPr>
        <a:solidFill>
          <a:srgbClr val="F1F1F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subTitle"/>
          </p:nvPr>
        </p:nvSpPr>
        <p:spPr>
          <a:xfrm>
            <a:off x="878737" y="2711053"/>
            <a:ext cx="5984212" cy="238162"/>
          </a:xfrm>
          <a:prstGeom prst="rect">
            <a:avLst/>
          </a:prstGeom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77777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None/>
              <a:defRPr sz="500"/>
            </a:lvl2pPr>
            <a:lvl3pPr lvl="2" rtl="0">
              <a:spcBef>
                <a:spcPts val="0"/>
              </a:spcBef>
              <a:buNone/>
              <a:defRPr sz="500"/>
            </a:lvl3pPr>
            <a:lvl4pPr lvl="3" rtl="0">
              <a:spcBef>
                <a:spcPts val="0"/>
              </a:spcBef>
              <a:buNone/>
              <a:defRPr sz="500"/>
            </a:lvl4pPr>
            <a:lvl5pPr lvl="4" rtl="0">
              <a:spcBef>
                <a:spcPts val="0"/>
              </a:spcBef>
              <a:buNone/>
              <a:defRPr sz="500"/>
            </a:lvl5pPr>
            <a:lvl6pPr lvl="5" rtl="0">
              <a:spcBef>
                <a:spcPts val="0"/>
              </a:spcBef>
              <a:buNone/>
              <a:defRPr sz="500"/>
            </a:lvl6pPr>
            <a:lvl7pPr lvl="6" rtl="0">
              <a:spcBef>
                <a:spcPts val="0"/>
              </a:spcBef>
              <a:buNone/>
              <a:defRPr sz="500"/>
            </a:lvl7pPr>
            <a:lvl8pPr lvl="7" rtl="0">
              <a:spcBef>
                <a:spcPts val="0"/>
              </a:spcBef>
              <a:buNone/>
              <a:defRPr sz="500"/>
            </a:lvl8pPr>
            <a:lvl9pPr lvl="8">
              <a:spcBef>
                <a:spcPts val="0"/>
              </a:spcBef>
              <a:buNone/>
              <a:defRPr sz="500"/>
            </a:lvl9pPr>
          </a:lstStyle>
          <a:p/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883743" y="2154965"/>
            <a:ext cx="6031349" cy="584662"/>
          </a:xfrm>
          <a:prstGeom prst="rect">
            <a:avLst/>
          </a:prstGeom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None/>
              <a:defRPr sz="500"/>
            </a:lvl2pPr>
            <a:lvl3pPr lvl="2" rtl="0">
              <a:spcBef>
                <a:spcPts val="0"/>
              </a:spcBef>
              <a:buNone/>
              <a:defRPr sz="500"/>
            </a:lvl3pPr>
            <a:lvl4pPr lvl="3" rtl="0">
              <a:spcBef>
                <a:spcPts val="0"/>
              </a:spcBef>
              <a:buNone/>
              <a:defRPr sz="500"/>
            </a:lvl4pPr>
            <a:lvl5pPr lvl="4" rtl="0">
              <a:spcBef>
                <a:spcPts val="0"/>
              </a:spcBef>
              <a:buNone/>
              <a:defRPr sz="500"/>
            </a:lvl5pPr>
            <a:lvl6pPr lvl="5" rtl="0">
              <a:spcBef>
                <a:spcPts val="0"/>
              </a:spcBef>
              <a:buNone/>
              <a:defRPr sz="500"/>
            </a:lvl6pPr>
            <a:lvl7pPr lvl="6" rtl="0">
              <a:spcBef>
                <a:spcPts val="0"/>
              </a:spcBef>
              <a:buNone/>
              <a:defRPr sz="500"/>
            </a:lvl7pPr>
            <a:lvl8pPr lvl="7" rtl="0">
              <a:spcBef>
                <a:spcPts val="0"/>
              </a:spcBef>
              <a:buNone/>
              <a:defRPr sz="500"/>
            </a:lvl8pPr>
            <a:lvl9pPr lvl="8">
              <a:spcBef>
                <a:spcPts val="0"/>
              </a:spcBef>
              <a:buNone/>
              <a:defRPr sz="5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>
                <a:solidFill>
                  <a:srgbClr val="77777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0110" y="4476750"/>
            <a:ext cx="941488" cy="51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+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2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457200" y="178003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67543" y="2788146"/>
            <a:ext cx="8225526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FFFFFF"/>
              </a:buClr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0" y="330422"/>
            <a:ext cx="2057400" cy="111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+ Caption 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" name="Shape 49"/>
          <p:cNvSpPr/>
          <p:nvPr/>
        </p:nvSpPr>
        <p:spPr>
          <a:xfrm>
            <a:off x="6217919" y="1110425"/>
            <a:ext cx="2926079" cy="2918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x="0" y="1110425"/>
            <a:ext cx="6228183" cy="29226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420796" y="1419621"/>
            <a:ext cx="2520328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420819" y="1923677"/>
            <a:ext cx="2520279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+ Caption 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1110425"/>
            <a:ext cx="6236208" cy="2918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x="6217919" y="1110425"/>
            <a:ext cx="2926079" cy="292264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19621"/>
            <a:ext cx="5267029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457200" y="1923677"/>
            <a:ext cx="5266927" cy="187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20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18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8750" lvl="4" marL="20574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»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4645030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0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20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18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4C5858"/>
              </a:buClr>
              <a:buFont typeface="Arial"/>
              <a:buNone/>
              <a:defRPr b="1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4645030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68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8750" lvl="4" marL="20574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»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0"/>
            <a:ext cx="8229600" cy="32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3429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9550" lvl="1" marL="74295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8750" lvl="2" marL="1143000" marR="0" rtl="0" algn="l">
              <a:spcBef>
                <a:spcPts val="600"/>
              </a:spcBef>
              <a:buClr>
                <a:srgbClr val="4C5858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600"/>
              </a:spcBef>
              <a:buClr>
                <a:srgbClr val="4C5858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4C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2582416" y="4836826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50110" y="4476750"/>
            <a:ext cx="941488" cy="5121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cheduler/v1/seed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youtube.com/v/gbYmjtDKSzs" TargetMode="External"/><Relationship Id="rId4" Type="http://schemas.openxmlformats.org/officeDocument/2006/relationships/image" Target="../media/image07.jpg"/><Relationship Id="rId5" Type="http://schemas.openxmlformats.org/officeDocument/2006/relationships/hyperlink" Target="https://www.youtube.com/watch?v=gbYmjtDKSz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youtube.com/v/VxRLSl8MpYI" TargetMode="External"/><Relationship Id="rId4" Type="http://schemas.openxmlformats.org/officeDocument/2006/relationships/image" Target="../media/image08.jpg"/><Relationship Id="rId5" Type="http://schemas.openxmlformats.org/officeDocument/2006/relationships/hyperlink" Target="https://www.youtube.com/watch?v=VxRLSl8MpYI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esearch.google.com/pubs/pub43438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pache/cassandra/blob/cassandra-2.2/conf/cassandra-env.sh#L213" TargetMode="External"/><Relationship Id="rId4" Type="http://schemas.openxmlformats.org/officeDocument/2006/relationships/hyperlink" Target="https://docs.datastax.com/en/cassandra/2.1/cassandra/operations/ops_tune_jvm_c.html?scroll=concept_ds_sv5_k4w_dk__tuning-java-garbage-collection" TargetMode="External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mailto:verma@uber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mesos.apache.org/documentation/latest/configuration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youtube.com/v/qgqO39DteHo" TargetMode="External"/><Relationship Id="rId4" Type="http://schemas.openxmlformats.org/officeDocument/2006/relationships/image" Target="../media/image20.jpg"/><Relationship Id="rId5" Type="http://schemas.openxmlformats.org/officeDocument/2006/relationships/hyperlink" Target="https://www.youtube.com/watch?v=qgqO39DteH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3.jpg"/><Relationship Id="rId5" Type="http://schemas.openxmlformats.org/officeDocument/2006/relationships/hyperlink" Target="http://research.google.com/pubs/pub43438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esosphere/dcos-cassandra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3599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Cassandra on</a:t>
            </a:r>
            <a:r>
              <a:rPr lang="en-US"/>
              <a:t> Apache</a:t>
            </a:r>
            <a:r>
              <a:rPr lang="en-US"/>
              <a:t> Mesos across multiple datacenters at Uber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68312" y="39014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Abhishek Verma (verma@uber.com)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Cassandra service architecture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181" name="Shape 181"/>
          <p:cNvSpPr txBox="1"/>
          <p:nvPr/>
        </p:nvSpPr>
        <p:spPr>
          <a:xfrm>
            <a:off x="1449590" y="2738560"/>
            <a:ext cx="1345500" cy="741262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Framework</a:t>
            </a:r>
            <a:br>
              <a:rPr lang="en-US" sz="900"/>
            </a:br>
            <a:r>
              <a:rPr lang="en-US" sz="900"/>
              <a:t>dcos-cassandra-service</a:t>
            </a:r>
          </a:p>
        </p:txBody>
      </p:sp>
      <p:sp>
        <p:nvSpPr>
          <p:cNvPr id="182" name="Shape 182"/>
          <p:cNvSpPr/>
          <p:nvPr/>
        </p:nvSpPr>
        <p:spPr>
          <a:xfrm>
            <a:off x="3727877" y="2559107"/>
            <a:ext cx="378787" cy="423225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252458" y="3960870"/>
            <a:ext cx="1040287" cy="7754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Mesos agent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22184" y="3284493"/>
            <a:ext cx="846450" cy="374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Mesos master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(Leader)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032461" y="1206478"/>
            <a:ext cx="993712" cy="374175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Web interface</a:t>
            </a:r>
            <a:br>
              <a:rPr lang="en-US" sz="900"/>
            </a:br>
            <a:r>
              <a:rPr lang="en-US" sz="900"/>
              <a:t>Control plane API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470696" y="3122751"/>
            <a:ext cx="622574" cy="23265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C*Cluster 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135436" y="3122751"/>
            <a:ext cx="622575" cy="23265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C*Cluster 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032461" y="2237074"/>
            <a:ext cx="993712" cy="232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Aurora (DC1)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083328" y="3293189"/>
            <a:ext cx="878175" cy="374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Mesos master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(Standby)</a:t>
            </a:r>
          </a:p>
        </p:txBody>
      </p:sp>
      <p:cxnSp>
        <p:nvCxnSpPr>
          <p:cNvPr id="190" name="Shape 190"/>
          <p:cNvCxnSpPr>
            <a:stCxn id="188" idx="2"/>
            <a:endCxn id="184" idx="0"/>
          </p:cNvCxnSpPr>
          <p:nvPr/>
        </p:nvCxnSpPr>
        <p:spPr>
          <a:xfrm>
            <a:off x="3529318" y="2469724"/>
            <a:ext cx="16200" cy="81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191" name="Shape 191"/>
          <p:cNvCxnSpPr>
            <a:stCxn id="184" idx="1"/>
            <a:endCxn id="181" idx="3"/>
          </p:cNvCxnSpPr>
          <p:nvPr/>
        </p:nvCxnSpPr>
        <p:spPr>
          <a:xfrm rot="10800000">
            <a:off x="2795184" y="3109181"/>
            <a:ext cx="327000" cy="3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192" name="Shape 192"/>
          <p:cNvCxnSpPr>
            <a:stCxn id="184" idx="2"/>
            <a:endCxn id="183" idx="0"/>
          </p:cNvCxnSpPr>
          <p:nvPr/>
        </p:nvCxnSpPr>
        <p:spPr>
          <a:xfrm flipH="1">
            <a:off x="2772609" y="3658668"/>
            <a:ext cx="772800" cy="30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2283258" y="4377446"/>
            <a:ext cx="468675" cy="353812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C*Node</a:t>
            </a:r>
            <a:br>
              <a:rPr lang="en-US" sz="700"/>
            </a:br>
            <a:r>
              <a:rPr lang="en-US" sz="700"/>
              <a:t>1a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789790" y="4377446"/>
            <a:ext cx="468675" cy="353812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C*Node</a:t>
            </a:r>
            <a:br>
              <a:rPr lang="en-US" sz="700"/>
            </a:br>
            <a:r>
              <a:rPr lang="en-US" sz="700"/>
              <a:t>2a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392155" y="3960838"/>
            <a:ext cx="1040287" cy="7754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Mesos agent</a:t>
            </a:r>
          </a:p>
        </p:txBody>
      </p:sp>
      <p:cxnSp>
        <p:nvCxnSpPr>
          <p:cNvPr id="196" name="Shape 196"/>
          <p:cNvCxnSpPr>
            <a:stCxn id="189" idx="2"/>
            <a:endCxn id="195" idx="0"/>
          </p:cNvCxnSpPr>
          <p:nvPr/>
        </p:nvCxnSpPr>
        <p:spPr>
          <a:xfrm flipH="1">
            <a:off x="3912216" y="3667364"/>
            <a:ext cx="610200" cy="29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3422955" y="4377446"/>
            <a:ext cx="468675" cy="353812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C*Node</a:t>
            </a:r>
            <a:br>
              <a:rPr lang="en-US" sz="700"/>
            </a:br>
            <a:r>
              <a:rPr lang="en-US" sz="700"/>
              <a:t>1b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929487" y="4377446"/>
            <a:ext cx="468675" cy="353812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C*Node</a:t>
            </a:r>
            <a:br>
              <a:rPr lang="en-US" sz="700"/>
            </a:br>
            <a:r>
              <a:rPr lang="en-US" sz="700"/>
              <a:t>2b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31852" y="3960838"/>
            <a:ext cx="1040287" cy="77546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Mesos agent</a:t>
            </a:r>
          </a:p>
        </p:txBody>
      </p:sp>
      <p:cxnSp>
        <p:nvCxnSpPr>
          <p:cNvPr id="200" name="Shape 200"/>
          <p:cNvCxnSpPr>
            <a:stCxn id="189" idx="2"/>
            <a:endCxn id="199" idx="0"/>
          </p:cNvCxnSpPr>
          <p:nvPr/>
        </p:nvCxnSpPr>
        <p:spPr>
          <a:xfrm>
            <a:off x="4522416" y="3667364"/>
            <a:ext cx="529500" cy="29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4562652" y="4377446"/>
            <a:ext cx="468675" cy="353812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700"/>
              <a:t>C*Node</a:t>
            </a:r>
            <a:br>
              <a:rPr lang="en-US" sz="700"/>
            </a:br>
            <a:r>
              <a:rPr lang="en-US" sz="700"/>
              <a:t>1c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458883" y="2239112"/>
            <a:ext cx="993712" cy="232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Aurora (DC2)</a:t>
            </a:r>
          </a:p>
        </p:txBody>
      </p:sp>
      <p:cxnSp>
        <p:nvCxnSpPr>
          <p:cNvPr id="203" name="Shape 203"/>
          <p:cNvCxnSpPr>
            <a:stCxn id="202" idx="2"/>
          </p:cNvCxnSpPr>
          <p:nvPr/>
        </p:nvCxnSpPr>
        <p:spPr>
          <a:xfrm>
            <a:off x="4955739" y="2471762"/>
            <a:ext cx="153300" cy="26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2901743" y="1778639"/>
            <a:ext cx="1255162" cy="2604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Deployment system</a:t>
            </a:r>
          </a:p>
        </p:txBody>
      </p:sp>
      <p:cxnSp>
        <p:nvCxnSpPr>
          <p:cNvPr id="205" name="Shape 205"/>
          <p:cNvCxnSpPr>
            <a:stCxn id="185" idx="2"/>
            <a:endCxn id="204" idx="0"/>
          </p:cNvCxnSpPr>
          <p:nvPr/>
        </p:nvCxnSpPr>
        <p:spPr>
          <a:xfrm>
            <a:off x="3529318" y="1580653"/>
            <a:ext cx="0" cy="19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204" idx="2"/>
            <a:endCxn id="188" idx="0"/>
          </p:cNvCxnSpPr>
          <p:nvPr/>
        </p:nvCxnSpPr>
        <p:spPr>
          <a:xfrm>
            <a:off x="3529324" y="2039076"/>
            <a:ext cx="0" cy="19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204" idx="3"/>
            <a:endCxn id="202" idx="0"/>
          </p:cNvCxnSpPr>
          <p:nvPr/>
        </p:nvCxnSpPr>
        <p:spPr>
          <a:xfrm>
            <a:off x="4156906" y="1908857"/>
            <a:ext cx="798900" cy="33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5033246" y="2712226"/>
            <a:ext cx="343012" cy="2545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DC2</a:t>
            </a:r>
          </a:p>
        </p:txBody>
      </p:sp>
      <p:sp>
        <p:nvSpPr>
          <p:cNvPr id="209" name="Shape 209"/>
          <p:cNvSpPr/>
          <p:nvPr/>
        </p:nvSpPr>
        <p:spPr>
          <a:xfrm>
            <a:off x="3662109" y="2551512"/>
            <a:ext cx="171562" cy="182137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3647069" y="2559367"/>
            <a:ext cx="201487" cy="1523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500"/>
              <a:t>ZK</a:t>
            </a:r>
          </a:p>
        </p:txBody>
      </p:sp>
      <p:sp>
        <p:nvSpPr>
          <p:cNvPr id="211" name="Shape 211"/>
          <p:cNvSpPr/>
          <p:nvPr/>
        </p:nvSpPr>
        <p:spPr>
          <a:xfrm>
            <a:off x="3999797" y="2551512"/>
            <a:ext cx="171562" cy="182137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984757" y="2559367"/>
            <a:ext cx="201487" cy="1523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500"/>
              <a:t>ZK</a:t>
            </a:r>
          </a:p>
        </p:txBody>
      </p:sp>
      <p:sp>
        <p:nvSpPr>
          <p:cNvPr id="213" name="Shape 213"/>
          <p:cNvSpPr/>
          <p:nvPr/>
        </p:nvSpPr>
        <p:spPr>
          <a:xfrm>
            <a:off x="3830953" y="2891218"/>
            <a:ext cx="171562" cy="182137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500"/>
          </a:p>
        </p:txBody>
      </p:sp>
      <p:sp>
        <p:nvSpPr>
          <p:cNvPr id="214" name="Shape 214"/>
          <p:cNvSpPr txBox="1"/>
          <p:nvPr/>
        </p:nvSpPr>
        <p:spPr>
          <a:xfrm>
            <a:off x="3815913" y="2899073"/>
            <a:ext cx="201487" cy="1523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500"/>
              <a:t>ZK</a:t>
            </a:r>
          </a:p>
        </p:txBody>
      </p:sp>
      <p:cxnSp>
        <p:nvCxnSpPr>
          <p:cNvPr id="215" name="Shape 215"/>
          <p:cNvCxnSpPr>
            <a:stCxn id="213" idx="4"/>
            <a:endCxn id="184" idx="0"/>
          </p:cNvCxnSpPr>
          <p:nvPr/>
        </p:nvCxnSpPr>
        <p:spPr>
          <a:xfrm rot="5400000">
            <a:off x="3625434" y="2993255"/>
            <a:ext cx="211199" cy="371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13" idx="4"/>
            <a:endCxn id="189" idx="0"/>
          </p:cNvCxnSpPr>
          <p:nvPr/>
        </p:nvCxnSpPr>
        <p:spPr>
          <a:xfrm flipH="1" rot="-5400000">
            <a:off x="4109634" y="2880455"/>
            <a:ext cx="219899" cy="605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4089946" y="2712234"/>
            <a:ext cx="751612" cy="2545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900"/>
              <a:t>ZooKeeper</a:t>
            </a:r>
            <a:br>
              <a:rPr lang="en-US" sz="900"/>
            </a:br>
            <a:r>
              <a:rPr lang="en-US" sz="900"/>
              <a:t>quorum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75930" y="3676795"/>
            <a:ext cx="622575" cy="4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900"/>
              <a:t>Client App uses CQL interface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283258" y="4220585"/>
            <a:ext cx="468675" cy="154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500"/>
              <a:t>CQL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789790" y="4220585"/>
            <a:ext cx="468675" cy="156937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500"/>
              <a:t>CQL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422955" y="4220585"/>
            <a:ext cx="468675" cy="156937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500"/>
              <a:t>CQL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929487" y="4220585"/>
            <a:ext cx="468675" cy="156937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500"/>
              <a:t>CQL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62652" y="4220585"/>
            <a:ext cx="468675" cy="156937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500"/>
              <a:t>CQL</a:t>
            </a:r>
          </a:p>
        </p:txBody>
      </p:sp>
      <p:cxnSp>
        <p:nvCxnSpPr>
          <p:cNvPr id="224" name="Shape 224"/>
          <p:cNvCxnSpPr>
            <a:stCxn id="218" idx="3"/>
            <a:endCxn id="219" idx="0"/>
          </p:cNvCxnSpPr>
          <p:nvPr/>
        </p:nvCxnSpPr>
        <p:spPr>
          <a:xfrm>
            <a:off x="2098505" y="3925589"/>
            <a:ext cx="419100" cy="29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stCxn id="184" idx="2"/>
            <a:endCxn id="195" idx="0"/>
          </p:cNvCxnSpPr>
          <p:nvPr/>
        </p:nvCxnSpPr>
        <p:spPr>
          <a:xfrm>
            <a:off x="3545409" y="3658668"/>
            <a:ext cx="366900" cy="30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184" idx="2"/>
            <a:endCxn id="199" idx="0"/>
          </p:cNvCxnSpPr>
          <p:nvPr/>
        </p:nvCxnSpPr>
        <p:spPr>
          <a:xfrm>
            <a:off x="3545409" y="3658668"/>
            <a:ext cx="1506600" cy="30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189" idx="2"/>
            <a:endCxn id="183" idx="0"/>
          </p:cNvCxnSpPr>
          <p:nvPr/>
        </p:nvCxnSpPr>
        <p:spPr>
          <a:xfrm flipH="1">
            <a:off x="2772516" y="3667364"/>
            <a:ext cx="1749900" cy="29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8" name="Shape 228"/>
          <p:cNvCxnSpPr>
            <a:stCxn id="181" idx="3"/>
            <a:endCxn id="214" idx="1"/>
          </p:cNvCxnSpPr>
          <p:nvPr/>
        </p:nvCxnSpPr>
        <p:spPr>
          <a:xfrm flipH="1" rot="10800000">
            <a:off x="2795090" y="2975092"/>
            <a:ext cx="1020900" cy="13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lg" w="lg" type="stealth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5660709" y="4132903"/>
            <a:ext cx="605700" cy="3741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. . 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Cassandra Mesos primitives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x="940900" y="1285875"/>
            <a:ext cx="6361800" cy="34242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Mesos containerizer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Override 5 ports in configuration (storage_port, ssl_storage_port, native_transport_port, rpc_port, jmx_port)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Use persistent volumes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Data stored outside of the sandbox directory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Offered to the same task if it crashes and restarts</a:t>
            </a: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Use dynamic reservation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74603" y="437137"/>
            <a:ext cx="5848800" cy="4308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Custom seed provider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44" name="Shape 244"/>
          <p:cNvSpPr/>
          <p:nvPr/>
        </p:nvSpPr>
        <p:spPr>
          <a:xfrm>
            <a:off x="1196575" y="3617125"/>
            <a:ext cx="910800" cy="625200"/>
          </a:xfrm>
          <a:prstGeom prst="can">
            <a:avLst>
              <a:gd fmla="val 25000" name="adj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Node 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10.0.0.1</a:t>
            </a:r>
          </a:p>
        </p:txBody>
      </p:sp>
      <p:sp>
        <p:nvSpPr>
          <p:cNvPr id="245" name="Shape 245"/>
          <p:cNvSpPr/>
          <p:nvPr/>
        </p:nvSpPr>
        <p:spPr>
          <a:xfrm>
            <a:off x="3089675" y="1062625"/>
            <a:ext cx="2162400" cy="19893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http://scheduler/seeds</a:t>
            </a:r>
          </a:p>
        </p:txBody>
      </p:sp>
      <p:cxnSp>
        <p:nvCxnSpPr>
          <p:cNvPr id="246" name="Shape 246"/>
          <p:cNvCxnSpPr>
            <a:stCxn id="244" idx="1"/>
            <a:endCxn id="245" idx="1"/>
          </p:cNvCxnSpPr>
          <p:nvPr/>
        </p:nvCxnSpPr>
        <p:spPr>
          <a:xfrm flipH="1" rot="10800000">
            <a:off x="1651975" y="2057425"/>
            <a:ext cx="1686300" cy="155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3383150" y="1539175"/>
            <a:ext cx="1431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isSeed</a:t>
            </a: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true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seeds</a:t>
            </a: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]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</p:txBody>
      </p:sp>
      <p:sp>
        <p:nvSpPr>
          <p:cNvPr id="248" name="Shape 248"/>
          <p:cNvSpPr/>
          <p:nvPr/>
        </p:nvSpPr>
        <p:spPr>
          <a:xfrm>
            <a:off x="1196575" y="3615671"/>
            <a:ext cx="910800" cy="6252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1F1F1"/>
                </a:solidFill>
              </a:rPr>
              <a:t>Node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1F1F1"/>
                </a:solidFill>
              </a:rPr>
              <a:t>10.0.0.1</a:t>
            </a:r>
          </a:p>
        </p:txBody>
      </p:sp>
      <p:sp>
        <p:nvSpPr>
          <p:cNvPr id="249" name="Shape 249"/>
          <p:cNvSpPr/>
          <p:nvPr/>
        </p:nvSpPr>
        <p:spPr>
          <a:xfrm>
            <a:off x="3715475" y="3617125"/>
            <a:ext cx="910800" cy="625200"/>
          </a:xfrm>
          <a:prstGeom prst="can">
            <a:avLst>
              <a:gd fmla="val 25000" name="adj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Node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10.0.0.2</a:t>
            </a:r>
          </a:p>
        </p:txBody>
      </p:sp>
      <p:sp>
        <p:nvSpPr>
          <p:cNvPr id="250" name="Shape 250"/>
          <p:cNvSpPr/>
          <p:nvPr/>
        </p:nvSpPr>
        <p:spPr>
          <a:xfrm>
            <a:off x="6446025" y="3617125"/>
            <a:ext cx="910800" cy="625200"/>
          </a:xfrm>
          <a:prstGeom prst="can">
            <a:avLst>
              <a:gd fmla="val 25000" name="adj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Node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10.0.0.3</a:t>
            </a:r>
          </a:p>
        </p:txBody>
      </p:sp>
      <p:sp>
        <p:nvSpPr>
          <p:cNvPr id="251" name="Shape 251"/>
          <p:cNvSpPr/>
          <p:nvPr/>
        </p:nvSpPr>
        <p:spPr>
          <a:xfrm>
            <a:off x="3715475" y="3618550"/>
            <a:ext cx="910800" cy="6252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rgbClr val="F1F1F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1F1F1"/>
                </a:solidFill>
              </a:rPr>
              <a:t>Node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1F1F1"/>
                </a:solidFill>
              </a:rPr>
              <a:t>10.0.0.2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376841" y="1550629"/>
            <a:ext cx="1431300" cy="103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isSeed</a:t>
            </a: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true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seeds</a:t>
            </a: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[ 10.0.0.1]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383150" y="1533592"/>
            <a:ext cx="14313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isSeed</a:t>
            </a: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false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seeds</a:t>
            </a: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[ 10.0.0.1,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10.0.0.2]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>
                <a:solidFill>
                  <a:srgbClr val="4C5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</p:txBody>
      </p:sp>
      <p:cxnSp>
        <p:nvCxnSpPr>
          <p:cNvPr id="254" name="Shape 254"/>
          <p:cNvCxnSpPr>
            <a:endCxn id="245" idx="2"/>
          </p:cNvCxnSpPr>
          <p:nvPr/>
        </p:nvCxnSpPr>
        <p:spPr>
          <a:xfrm flipH="1" rot="10800000">
            <a:off x="4162475" y="3051925"/>
            <a:ext cx="8400" cy="56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>
            <a:stCxn id="250" idx="1"/>
          </p:cNvCxnSpPr>
          <p:nvPr/>
        </p:nvCxnSpPr>
        <p:spPr>
          <a:xfrm rot="10800000">
            <a:off x="5039325" y="2176525"/>
            <a:ext cx="1862100" cy="144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6" name="Shape 256"/>
          <p:cNvSpPr/>
          <p:nvPr/>
        </p:nvSpPr>
        <p:spPr>
          <a:xfrm>
            <a:off x="6446025" y="3618550"/>
            <a:ext cx="910800" cy="625200"/>
          </a:xfrm>
          <a:prstGeom prst="can">
            <a:avLst>
              <a:gd fmla="val 25000" name="adj"/>
            </a:avLst>
          </a:prstGeom>
          <a:solidFill>
            <a:srgbClr val="008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Node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10.0.0.3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174850" y="734500"/>
            <a:ext cx="2382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008000"/>
                </a:solidFill>
              </a:rPr>
              <a:t>Number of Nodes = 3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</a:rPr>
              <a:t>Number of Seeds =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Cassandra Service: Features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940893" y="1268015"/>
            <a:ext cx="6361875" cy="34421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Custom seed provider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Increasing cluster size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Changing Cassandra configuration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Replacing a dead node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Backup/Restore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Cleanup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Repair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Multi-datacenter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Plan, Phases and Blocks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910" y="996553"/>
            <a:ext cx="2818209" cy="383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1" type="subTitle"/>
          </p:nvPr>
        </p:nvSpPr>
        <p:spPr>
          <a:xfrm>
            <a:off x="940893" y="1130071"/>
            <a:ext cx="2905987" cy="3580087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Plan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Phases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Reconciliation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Deployment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Backup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Restore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Cleanup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Repair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874599" y="437150"/>
            <a:ext cx="6983400" cy="4305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Spinning up a new Cassandra cluster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279" name="Shape 279" title="Startup dcos-cassandra-service cluster">
            <a:hlinkClick r:id="rId3"/>
          </p:cNvPr>
          <p:cNvSpPr/>
          <p:nvPr/>
        </p:nvSpPr>
        <p:spPr>
          <a:xfrm>
            <a:off x="1739146" y="1030490"/>
            <a:ext cx="4743806" cy="355785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0" name="Shape 280"/>
          <p:cNvSpPr txBox="1"/>
          <p:nvPr/>
        </p:nvSpPr>
        <p:spPr>
          <a:xfrm>
            <a:off x="1739146" y="4588350"/>
            <a:ext cx="4743787" cy="4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https://www.youtube.com/watch?v=gbYmjtDKSzs</a:t>
            </a:r>
            <a:r>
              <a:rPr lang="en-US" sz="14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Automate Cassandra operations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287" name="Shape 287"/>
          <p:cNvSpPr txBox="1"/>
          <p:nvPr>
            <p:ph idx="1" type="subTitle"/>
          </p:nvPr>
        </p:nvSpPr>
        <p:spPr>
          <a:xfrm>
            <a:off x="940893" y="1089421"/>
            <a:ext cx="6361875" cy="36207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80000"/>
              </a:buClr>
              <a:buSzPct val="100000"/>
              <a:buChar char="●"/>
            </a:pPr>
            <a:r>
              <a:rPr b="1" lang="en-US" sz="1800">
                <a:solidFill>
                  <a:srgbClr val="980000"/>
                </a:solidFill>
              </a:rPr>
              <a:t>Repair</a:t>
            </a:r>
          </a:p>
          <a:p>
            <a:pPr indent="-203200" lvl="1" marL="342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Synchronize all data across replicas</a:t>
            </a:r>
          </a:p>
          <a:p>
            <a:pPr indent="-184150" lvl="2" marL="5207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Last write wins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Anti-entropy mechanism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Repair primary key range node-by-node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80000"/>
              </a:buClr>
              <a:buSzPct val="100000"/>
              <a:buChar char="●"/>
            </a:pPr>
            <a:r>
              <a:rPr b="1" lang="en-US" sz="1800">
                <a:solidFill>
                  <a:srgbClr val="980000"/>
                </a:solidFill>
              </a:rPr>
              <a:t>Cleanup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Remove data whose ownership has changed</a:t>
            </a:r>
          </a:p>
          <a:p>
            <a:pPr indent="-18415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500"/>
              <a:t>Because of addition or removal of nodes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Cleanup node-by-node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Cleanup operation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294" name="Shape 294" title="Cleanup tasks">
            <a:hlinkClick r:id="rId3"/>
          </p:cNvPr>
          <p:cNvSpPr/>
          <p:nvPr/>
        </p:nvSpPr>
        <p:spPr>
          <a:xfrm>
            <a:off x="1642246" y="1076578"/>
            <a:ext cx="4599116" cy="3449343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95" name="Shape 295"/>
          <p:cNvSpPr txBox="1"/>
          <p:nvPr/>
        </p:nvSpPr>
        <p:spPr>
          <a:xfrm>
            <a:off x="1739146" y="4588350"/>
            <a:ext cx="4743787" cy="4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https://www.youtube.com/watch?v=VxRLSl8MpYI</a:t>
            </a:r>
            <a:r>
              <a:rPr lang="en-US" sz="14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Failure scenarios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940893" y="1089421"/>
            <a:ext cx="6361875" cy="39128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Executor failure</a:t>
            </a:r>
          </a:p>
          <a:p>
            <a:pPr indent="-203200" lvl="1" marL="3429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Restarted automatically</a:t>
            </a:r>
          </a:p>
          <a:p>
            <a:pPr indent="-203200" lvl="0" marL="1778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Cassandra daemon failure</a:t>
            </a:r>
          </a:p>
          <a:p>
            <a:pPr indent="-203200" lvl="1" marL="3429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Restarted automatically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Node failure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Manual REST endpoint to replace node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Scheduling framework failure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Existing nodes keep running, new nodes cannot be added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Mesos master failure: new leader election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83743" y="2154965"/>
            <a:ext cx="6031349" cy="584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Experiments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About me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2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 (2010) and PhD (2012) in Computer Science from University of Illinois at Urbana-Champaign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years at Google, worked on Borg and Omega and first author of the </a:t>
            </a:r>
            <a:r>
              <a:rPr lang="en-US" sz="1800" u="sng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Borg paper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 1 year at TCS Research, Mumbai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 at Uber working on running Cassandra on Mesos</a:t>
            </a:r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457200" y="4836826"/>
            <a:ext cx="159451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DataStax, All Rights Reserved.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2114364" y="4836826"/>
            <a:ext cx="405407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Cluster startup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315" name="Shape 315"/>
          <p:cNvSpPr txBox="1"/>
          <p:nvPr>
            <p:ph idx="1" type="subTitle"/>
          </p:nvPr>
        </p:nvSpPr>
        <p:spPr>
          <a:xfrm>
            <a:off x="940893" y="1382925"/>
            <a:ext cx="7328025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/>
              <a:t>For each node in the cluster: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Receive and accept offer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Launch task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Fetch executor, JRE, Cassandra binaries from S3/HDFS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Launch executor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Launch Cassandra daemon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Wait for it’s mode to transition STARTING -&gt; JOINING -&gt; NORMAL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Cluster startup time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322" name="Shape 322"/>
          <p:cNvSpPr/>
          <p:nvPr/>
        </p:nvSpPr>
        <p:spPr>
          <a:xfrm>
            <a:off x="2531587" y="4518421"/>
            <a:ext cx="4080825" cy="357187"/>
          </a:xfrm>
          <a:prstGeom prst="roundRect">
            <a:avLst>
              <a:gd fmla="val 16667" name="adj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</a:rPr>
              <a:t>Framework can start ~ one new node per minute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120" y="1028700"/>
            <a:ext cx="5643754" cy="348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Tuning JVM Garbage collection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330" name="Shape 330"/>
          <p:cNvSpPr/>
          <p:nvPr/>
        </p:nvSpPr>
        <p:spPr>
          <a:xfrm>
            <a:off x="2531587" y="3918346"/>
            <a:ext cx="4080825" cy="357187"/>
          </a:xfrm>
          <a:prstGeom prst="roundRect">
            <a:avLst>
              <a:gd fmla="val 16667" name="adj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</a:rPr>
              <a:t>Changed from CMS to G1 garbage collector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41106" y="4505925"/>
            <a:ext cx="8474287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00"/>
              <a:t>Left: </a:t>
            </a:r>
            <a:r>
              <a:rPr lang="en-US" sz="700" u="sng">
                <a:solidFill>
                  <a:schemeClr val="hlink"/>
                </a:solidFill>
                <a:hlinkClick r:id="rId3"/>
              </a:rPr>
              <a:t>https://github.com/apache/cassandra/blob/cassandra-2.2/conf/cassandra-env.sh#L213</a:t>
            </a:r>
          </a:p>
          <a:p>
            <a:pPr lvl="0">
              <a:spcBef>
                <a:spcPts val="0"/>
              </a:spcBef>
              <a:buNone/>
            </a:pPr>
            <a:r>
              <a:rPr lang="en-US" sz="700"/>
              <a:t>Right: </a:t>
            </a:r>
            <a:r>
              <a:rPr lang="en-US" sz="700" u="sng">
                <a:solidFill>
                  <a:schemeClr val="hlink"/>
                </a:solidFill>
                <a:hlinkClick r:id="rId4"/>
              </a:rPr>
              <a:t>https://docs.datastax.com/en/cassandra/2.1/cassandra/operations/ops_tune_jvm_c.html?scroll=concept_ds_sv5_k4w_dk__tuning-java-garbage-collection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353" y="1328009"/>
            <a:ext cx="9143999" cy="237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Tuning JVM Garbage collection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graphicFrame>
        <p:nvGraphicFramePr>
          <p:cNvPr id="339" name="Shape 339"/>
          <p:cNvGraphicFramePr/>
          <p:nvPr/>
        </p:nvGraphicFramePr>
        <p:xfrm>
          <a:off x="1030490" y="1610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{817F9266-1F39-40E1-8696-C57DBC874415}</a:tableStyleId>
              </a:tblPr>
              <a:tblGrid>
                <a:gridCol w="2747225"/>
                <a:gridCol w="1194450"/>
                <a:gridCol w="1194450"/>
                <a:gridCol w="1373600"/>
              </a:tblGrid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980000"/>
                          </a:solidFill>
                        </a:rPr>
                        <a:t>Metric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980000"/>
                          </a:solidFill>
                        </a:rPr>
                        <a:t>CMS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980000"/>
                          </a:solidFill>
                        </a:rPr>
                        <a:t>G1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980000"/>
                          </a:solidFill>
                        </a:rPr>
                        <a:t>G1 : CMS Factor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op rate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1951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13765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7.06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12939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latency mean (ms)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3.6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0.4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9.00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latency median (ms)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0.3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0.3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1.00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latency 95th percentile (ms)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0.6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0.4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1.50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latency 99th percentile (ms)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0.5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2.00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latency 99.9th percentile (ms)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11.6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0.7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/>
                        <a:t>16.57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12939A"/>
                          </a:solidFill>
                        </a:rPr>
                        <a:t>latency max (ms)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13496.9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4626.9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2.92</a:t>
                      </a:r>
                    </a:p>
                  </a:txBody>
                  <a:tcPr marT="7150" marB="7150" marR="10725" marL="10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40" name="Shape 340"/>
          <p:cNvSpPr/>
          <p:nvPr/>
        </p:nvSpPr>
        <p:spPr>
          <a:xfrm>
            <a:off x="2341800" y="4204096"/>
            <a:ext cx="4460400" cy="357187"/>
          </a:xfrm>
          <a:prstGeom prst="roundRect">
            <a:avLst>
              <a:gd fmla="val 16667" name="adj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</a:rPr>
              <a:t>G1 garbage collector is much better without any tuning</a:t>
            </a:r>
          </a:p>
        </p:txBody>
      </p:sp>
      <p:sp>
        <p:nvSpPr>
          <p:cNvPr id="341" name="Shape 341"/>
          <p:cNvSpPr txBox="1"/>
          <p:nvPr>
            <p:ph idx="3" type="subTitle"/>
          </p:nvPr>
        </p:nvSpPr>
        <p:spPr>
          <a:xfrm>
            <a:off x="883743" y="889143"/>
            <a:ext cx="5848650" cy="264937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Using cassandra-stress, 32 threads client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Cluster Setup	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940893" y="1125140"/>
            <a:ext cx="7381575" cy="37683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3 nodes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Local DC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24 cores, 128 GB RAM, 2TB SAS drives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Cassandra running on bare metal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Cassandra running in a Mesos container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subTitle"/>
          </p:nvPr>
        </p:nvSpPr>
        <p:spPr>
          <a:xfrm>
            <a:off x="883743" y="1629384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Bare metal</a:t>
            </a:r>
          </a:p>
        </p:txBody>
      </p:sp>
      <p:sp>
        <p:nvSpPr>
          <p:cNvPr id="354" name="Shape 354"/>
          <p:cNvSpPr txBox="1"/>
          <p:nvPr>
            <p:ph idx="2" type="subTitle"/>
          </p:nvPr>
        </p:nvSpPr>
        <p:spPr>
          <a:xfrm>
            <a:off x="4741265" y="1629384"/>
            <a:ext cx="3482662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Mesos</a:t>
            </a: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Read Latency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56" y="1967878"/>
            <a:ext cx="3482662" cy="212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65" y="1967878"/>
            <a:ext cx="3482662" cy="212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934621" y="4196873"/>
            <a:ext cx="3299062" cy="4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00"/>
              <a:t>Mean: 0.38 ms</a:t>
            </a:r>
          </a:p>
          <a:p>
            <a:pPr lvl="0">
              <a:spcBef>
                <a:spcPts val="0"/>
              </a:spcBef>
              <a:buNone/>
            </a:pPr>
            <a:r>
              <a:rPr lang="en-US" sz="900"/>
              <a:t>P95: 0.74 ms</a:t>
            </a:r>
          </a:p>
          <a:p>
            <a:pPr lvl="0">
              <a:spcBef>
                <a:spcPts val="0"/>
              </a:spcBef>
              <a:buNone/>
            </a:pPr>
            <a:r>
              <a:rPr lang="en-US" sz="900"/>
              <a:t>P99: 0.91 ms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4833065" y="4222396"/>
            <a:ext cx="3299062" cy="4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Mean: 0.44 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900"/>
              <a:t>P95: 0.76 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900"/>
              <a:t>P99: 0.98 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subTitle"/>
          </p:nvPr>
        </p:nvSpPr>
        <p:spPr>
          <a:xfrm>
            <a:off x="883743" y="1629384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Bare metal</a:t>
            </a:r>
          </a:p>
        </p:txBody>
      </p:sp>
      <p:sp>
        <p:nvSpPr>
          <p:cNvPr id="366" name="Shape 366"/>
          <p:cNvSpPr txBox="1"/>
          <p:nvPr>
            <p:ph idx="2" type="subTitle"/>
          </p:nvPr>
        </p:nvSpPr>
        <p:spPr>
          <a:xfrm>
            <a:off x="4741265" y="1629384"/>
            <a:ext cx="3482662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Mesos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Read Throughput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93" y="2032108"/>
            <a:ext cx="3493387" cy="202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29" y="2032106"/>
            <a:ext cx="3499130" cy="20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subTitle"/>
          </p:nvPr>
        </p:nvSpPr>
        <p:spPr>
          <a:xfrm>
            <a:off x="883743" y="1629384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Bare metal</a:t>
            </a:r>
          </a:p>
        </p:txBody>
      </p:sp>
      <p:sp>
        <p:nvSpPr>
          <p:cNvPr id="376" name="Shape 376"/>
          <p:cNvSpPr txBox="1"/>
          <p:nvPr>
            <p:ph idx="2" type="subTitle"/>
          </p:nvPr>
        </p:nvSpPr>
        <p:spPr>
          <a:xfrm>
            <a:off x="4741265" y="1629384"/>
            <a:ext cx="3482662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Mesos</a:t>
            </a:r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Write Latency</a:t>
            </a: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43" y="1924050"/>
            <a:ext cx="3459487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65" y="1924050"/>
            <a:ext cx="3482662" cy="212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934621" y="4216518"/>
            <a:ext cx="3299062" cy="4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Mean: 0.43 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900"/>
              <a:t>P95: 0.94 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900"/>
              <a:t>P99: 1.05 ms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741265" y="4222396"/>
            <a:ext cx="3299062" cy="4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Mean: 0.48 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900"/>
              <a:t>P95: 0.93 ms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900"/>
              <a:t>P99: 1.26 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subTitle"/>
          </p:nvPr>
        </p:nvSpPr>
        <p:spPr>
          <a:xfrm>
            <a:off x="883743" y="1629384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Bare metal</a:t>
            </a:r>
          </a:p>
        </p:txBody>
      </p:sp>
      <p:sp>
        <p:nvSpPr>
          <p:cNvPr id="388" name="Shape 388"/>
          <p:cNvSpPr txBox="1"/>
          <p:nvPr>
            <p:ph idx="2" type="subTitle"/>
          </p:nvPr>
        </p:nvSpPr>
        <p:spPr>
          <a:xfrm>
            <a:off x="4741265" y="1629384"/>
            <a:ext cx="3482662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400">
                <a:solidFill>
                  <a:srgbClr val="980000"/>
                </a:solidFill>
              </a:rPr>
              <a:t>Mesos</a:t>
            </a: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Write Throughput</a:t>
            </a: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43" y="1993031"/>
            <a:ext cx="3482662" cy="2079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265" y="1993031"/>
            <a:ext cx="3815521" cy="207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Running across datacenters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399" name="Shape 399"/>
          <p:cNvSpPr txBox="1"/>
          <p:nvPr>
            <p:ph idx="1" type="subTitle"/>
          </p:nvPr>
        </p:nvSpPr>
        <p:spPr>
          <a:xfrm>
            <a:off x="940893" y="1125140"/>
            <a:ext cx="7381575" cy="37683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Four datacenters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Each running dcos-cassandra-service instance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Sync datacenter phase</a:t>
            </a:r>
          </a:p>
          <a:p>
            <a:pPr indent="-203200" lvl="2" marL="5207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■"/>
            </a:pPr>
            <a:r>
              <a:rPr lang="en-US" sz="1800"/>
              <a:t>Periodically exchange seeds with external dcs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Cassandra nodes gossip topology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Discover nodes in other datacenters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362802"/>
            <a:ext cx="82296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“Transportation as reliable as running water, everywhere, for everyone”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874599" y="437150"/>
            <a:ext cx="8025000" cy="4305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Asynchronous cross-dc replication latency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940893" y="1125140"/>
            <a:ext cx="8024962" cy="37683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Write a row to dc1 using consistency level LOCAL_ONE 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Write timestamp to a file when operation completed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Spin in a loop to read the same row using consistency LOCAL_ONE in dc2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Write timestamp to a file when operation completed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Difference between the two gives asynchronous replication latency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b="1" lang="en-US" sz="1800">
                <a:solidFill>
                  <a:srgbClr val="980000"/>
                </a:solidFill>
              </a:rPr>
              <a:t>p50</a:t>
            </a:r>
            <a:r>
              <a:rPr lang="en-US" sz="1800"/>
              <a:t> : 44.69ms, </a:t>
            </a:r>
            <a:r>
              <a:rPr b="1" lang="en-US" sz="1800">
                <a:solidFill>
                  <a:srgbClr val="980000"/>
                </a:solidFill>
              </a:rPr>
              <a:t>p95</a:t>
            </a:r>
            <a:r>
              <a:rPr lang="en-US" sz="1800"/>
              <a:t> : 46.38ms, </a:t>
            </a:r>
            <a:r>
              <a:rPr b="1" lang="en-US" sz="1800">
                <a:solidFill>
                  <a:srgbClr val="980000"/>
                </a:solidFill>
              </a:rPr>
              <a:t>p99</a:t>
            </a:r>
            <a:r>
              <a:rPr lang="en-US" sz="1800"/>
              <a:t>:47.44ms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Round trip ping latency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77.8ms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874603" y="437137"/>
            <a:ext cx="5848800" cy="4308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Cassandra on Mesos in Production</a:t>
            </a: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4" name="Shape 414"/>
          <p:cNvSpPr txBox="1"/>
          <p:nvPr>
            <p:ph idx="4294967295" type="body"/>
          </p:nvPr>
        </p:nvSpPr>
        <p:spPr>
          <a:xfrm>
            <a:off x="457200" y="1393025"/>
            <a:ext cx="82296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</a:t>
            </a:r>
            <a:r>
              <a:rPr b="1"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clusters replicating across two datacenters (west and east coast)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</a:t>
            </a:r>
            <a:r>
              <a:rPr b="1"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300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machines across two datacenters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Largest 2 clusters: more than a </a:t>
            </a:r>
            <a:r>
              <a:rPr b="1"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million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writes/sec and ~</a:t>
            </a:r>
            <a:r>
              <a:rPr b="1"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100k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reads/sec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read latency: </a:t>
            </a:r>
            <a:r>
              <a:rPr b="1"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13ms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write latency: </a:t>
            </a:r>
            <a:r>
              <a:rPr b="1"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25ms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Mostly use LOCAL_QUORUM consistency level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867121" y="1373887"/>
            <a:ext cx="6031350" cy="584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Questions?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421" name="Shape 421"/>
          <p:cNvSpPr txBox="1"/>
          <p:nvPr/>
        </p:nvSpPr>
        <p:spPr>
          <a:xfrm>
            <a:off x="938962" y="2592525"/>
            <a:ext cx="2941537" cy="648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verma@uber.com</a:t>
            </a:r>
            <a:r>
              <a:rPr lang="en-US" sz="23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Cluster startup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428" name="Shape 428"/>
          <p:cNvSpPr txBox="1"/>
          <p:nvPr>
            <p:ph idx="1" type="subTitle"/>
          </p:nvPr>
        </p:nvSpPr>
        <p:spPr>
          <a:xfrm>
            <a:off x="940893" y="1382925"/>
            <a:ext cx="7328025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/>
              <a:t>For each node in the cluster: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b="1" lang="en-US" sz="1800">
                <a:solidFill>
                  <a:srgbClr val="980000"/>
                </a:solidFill>
              </a:rPr>
              <a:t>Receive</a:t>
            </a:r>
            <a:r>
              <a:rPr lang="en-US" sz="1800"/>
              <a:t> and accept offer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Launch task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Fetch executor, JRE, Cassandra binaries from S3/HDFS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Launch executor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Launch Cassandra daemon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-US" sz="1800"/>
              <a:t>Wait for it’s mode to transition STARTING -&gt; JOINING -&gt; NORMAL</a:t>
            </a:r>
          </a:p>
        </p:txBody>
      </p:sp>
      <p:sp>
        <p:nvSpPr>
          <p:cNvPr id="429" name="Shape 429"/>
          <p:cNvSpPr/>
          <p:nvPr/>
        </p:nvSpPr>
        <p:spPr>
          <a:xfrm>
            <a:off x="3936018" y="1382925"/>
            <a:ext cx="2448675" cy="474075"/>
          </a:xfrm>
          <a:prstGeom prst="wedgeRoundRectCallout">
            <a:avLst>
              <a:gd fmla="val -56760" name="adj1"/>
              <a:gd fmla="val 102820" name="adj2"/>
              <a:gd fmla="val 0" name="adj3"/>
            </a:avLst>
          </a:prstGeom>
          <a:solidFill>
            <a:srgbClr val="12939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1F1F1"/>
                </a:solidFill>
              </a:rPr>
              <a:t>Aurora hogging offers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Aurora hogs offers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436" name="Shape 436"/>
          <p:cNvSpPr txBox="1"/>
          <p:nvPr>
            <p:ph idx="1" type="subTitle"/>
          </p:nvPr>
        </p:nvSpPr>
        <p:spPr>
          <a:xfrm>
            <a:off x="940893" y="1125140"/>
            <a:ext cx="7381575" cy="37683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/>
              <a:t>Aurora designed to be the only framework running on Mesos and controlling all the machines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Holds on to all received offers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Does not accept or reject them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Mesos waits for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--offer_timeout</a:t>
            </a:r>
            <a:r>
              <a:rPr lang="en-US" sz="1800"/>
              <a:t> time duration and rescinds offer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--offer_timeout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config</a:t>
            </a:r>
          </a:p>
          <a:p>
            <a:pPr indent="-1778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400"/>
              <a:t>Duration of time before an offer is rescinded from a framework. This helps fairness when running frameworks that hold on to offers, or frameworks that accidentally drop offers. If not set, offers do not timeout.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Set to 5mins in our setup, reduced to 10secs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874599" y="437150"/>
            <a:ext cx="7724700" cy="4305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Long term solution: dynamic reservations</a:t>
            </a: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443" name="Shape 443"/>
          <p:cNvSpPr txBox="1"/>
          <p:nvPr>
            <p:ph idx="1" type="subTitle"/>
          </p:nvPr>
        </p:nvSpPr>
        <p:spPr>
          <a:xfrm>
            <a:off x="940893" y="1125140"/>
            <a:ext cx="7381575" cy="37683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Dynamically reserve all the machines resources to the “cassandra” role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Resources are offered only to cassandra frameworks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Improves node startup time: 30s/node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Node failure replacement or updates are much faster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Using the Cassandra cluster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450" name="Shape 450" title="2 Create and use Cassandra">
            <a:hlinkClick r:id="rId3"/>
          </p:cNvPr>
          <p:cNvSpPr/>
          <p:nvPr/>
        </p:nvSpPr>
        <p:spPr>
          <a:xfrm>
            <a:off x="1737721" y="1014759"/>
            <a:ext cx="4599131" cy="3449343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51" name="Shape 451"/>
          <p:cNvSpPr txBox="1"/>
          <p:nvPr/>
        </p:nvSpPr>
        <p:spPr>
          <a:xfrm>
            <a:off x="1739146" y="4588350"/>
            <a:ext cx="4743787" cy="47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https://www.youtube.com/watch?v=qgqO39DteHo</a:t>
            </a:r>
            <a:r>
              <a:rPr lang="en-US" sz="14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362802"/>
            <a:ext cx="82296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“Transportation as </a:t>
            </a:r>
            <a:r>
              <a:rPr b="1" lang="en-US">
                <a:solidFill>
                  <a:schemeClr val="accent1"/>
                </a:solidFill>
              </a:rPr>
              <a:t>reliable</a:t>
            </a:r>
            <a:r>
              <a:rPr lang="en-US"/>
              <a:t> as running water, everywhere, for everyone”</a:t>
            </a:r>
          </a:p>
        </p:txBody>
      </p:sp>
      <p:sp>
        <p:nvSpPr>
          <p:cNvPr id="131" name="Shape 131"/>
          <p:cNvSpPr/>
          <p:nvPr/>
        </p:nvSpPr>
        <p:spPr>
          <a:xfrm>
            <a:off x="4121100" y="1956225"/>
            <a:ext cx="1156200" cy="500100"/>
          </a:xfrm>
          <a:prstGeom prst="wedgeRoundRectCallout">
            <a:avLst>
              <a:gd fmla="val -27221" name="adj1"/>
              <a:gd fmla="val 855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/>
              <a:t>99.99%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362802"/>
            <a:ext cx="82296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“Transportation as reliable as running water, everywhere, for </a:t>
            </a:r>
            <a:r>
              <a:rPr b="1" lang="en-US">
                <a:solidFill>
                  <a:schemeClr val="accent1"/>
                </a:solidFill>
              </a:rPr>
              <a:t>everyone</a:t>
            </a:r>
            <a:r>
              <a:rPr lang="en-US"/>
              <a:t>”</a:t>
            </a:r>
          </a:p>
        </p:txBody>
      </p:sp>
      <p:sp>
        <p:nvSpPr>
          <p:cNvPr id="137" name="Shape 137"/>
          <p:cNvSpPr/>
          <p:nvPr/>
        </p:nvSpPr>
        <p:spPr>
          <a:xfrm>
            <a:off x="6049925" y="3643800"/>
            <a:ext cx="1343700" cy="477000"/>
          </a:xfrm>
          <a:prstGeom prst="wedgeRoundRectCallout">
            <a:avLst>
              <a:gd fmla="val -35896" name="adj1"/>
              <a:gd fmla="val -9033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/>
              <a:t>efficient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Cluster Management @ Uber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Statically partitioned machines across different services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from custom deployment system to everything running on Mesos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efficiency by increasing machine utilization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Co-locate services on the same machine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Can lead to 30% fewer machines</a:t>
            </a:r>
            <a:r>
              <a:rPr baseline="30000" lang="en-US" sz="1800">
                <a:solidFill>
                  <a:schemeClr val="dk1"/>
                </a:solidFill>
              </a:rPr>
              <a:t>1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stateful service frameworks to run on Mesos</a:t>
            </a:r>
          </a:p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DataStax, All Rights Reserved.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6349" y="2514400"/>
            <a:ext cx="1635500" cy="10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berlogo.jp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509" y="7719"/>
            <a:ext cx="1594499" cy="10638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584000" y="3941500"/>
            <a:ext cx="7493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</a:t>
            </a:r>
            <a:r>
              <a:rPr lang="en-US" u="sng">
                <a:solidFill>
                  <a:srgbClr val="0000FF"/>
                </a:solidFill>
                <a:hlinkClick r:id="rId5"/>
              </a:rPr>
              <a:t>Large-scale cluster management at Google with Borg</a:t>
            </a:r>
            <a:r>
              <a:rPr lang="en-US"/>
              <a:t>”, EuroSys 2015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Apache Mesos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6" name="Shape 156"/>
          <p:cNvSpPr txBox="1"/>
          <p:nvPr>
            <p:ph idx="4294967295" type="subTitle"/>
          </p:nvPr>
        </p:nvSpPr>
        <p:spPr>
          <a:xfrm>
            <a:off x="940900" y="1194750"/>
            <a:ext cx="7256700" cy="38082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159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2000"/>
              <a:t>Mesos abstracts CPU, memory, storage away from machines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2000"/>
              <a:t>program like it’s a single pool of resources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2000"/>
              <a:t>Linear scalability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2000"/>
              <a:t>High availability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2000"/>
              <a:t>Native support for launching containers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2000"/>
              <a:t>Pluggable resource isolation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2000"/>
              <a:t>Two level scheduling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249" y="0"/>
            <a:ext cx="1194750" cy="11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74603" y="322837"/>
            <a:ext cx="5848650" cy="430649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Apache Cassandra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940893" y="953690"/>
            <a:ext cx="6361875" cy="40495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Horizontal scalability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Scales reads and writes linearly as new nodes are added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High availability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Fault tolerant with tunable consistency levels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Low latency, solid performance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Operational simplicity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Homogeneous cluster, no SPOF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Rich data model</a:t>
            </a:r>
          </a:p>
          <a:p>
            <a:pPr indent="-2032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○"/>
            </a:pPr>
            <a:r>
              <a:rPr lang="en-US" sz="1800"/>
              <a:t>Columns, composite keys, counters, secondary indexes</a:t>
            </a: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lang="en-US" sz="1800"/>
              <a:t>Integration with OSS: Hadoop, Spark, Hive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362" y="63018"/>
            <a:ext cx="1687959" cy="113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subTitle"/>
          </p:nvPr>
        </p:nvSpPr>
        <p:spPr>
          <a:xfrm>
            <a:off x="4644843" y="1799821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300">
                <a:solidFill>
                  <a:srgbClr val="980000"/>
                </a:solidFill>
              </a:rPr>
              <a:t>Uber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Abhishek Verma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Karthik Gandhi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Matthias Eichstaedt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Varun Gupta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Zhitao Li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Zhiyan Shao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874603" y="437137"/>
            <a:ext cx="5848650" cy="43065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DC/OS Cassandra Service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56783" y="4749850"/>
            <a:ext cx="548662" cy="393750"/>
          </a:xfrm>
          <a:prstGeom prst="rect">
            <a:avLst/>
          </a:prstGeom>
        </p:spPr>
        <p:txBody>
          <a:bodyPr anchorCtr="0" anchor="ctr" bIns="34275" lIns="34275" rIns="34275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500"/>
              <a:t>‹#›</a:t>
            </a:fld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829050" y="1799821"/>
            <a:ext cx="3459487" cy="3023662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300">
                <a:solidFill>
                  <a:srgbClr val="980000"/>
                </a:solidFill>
              </a:rPr>
              <a:t>Mesosphere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Chris Lambert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Gabriel Hartmann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Keith Chambers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Kenneth Owens</a:t>
            </a:r>
          </a:p>
          <a:p>
            <a:pPr indent="-203200" lvl="0" marL="1778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Mohit Soni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0" y="1246406"/>
            <a:ext cx="91440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https://github.com/mesosphere/dcos-cassandra-service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tax_Template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