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344" r:id="rId2"/>
    <p:sldId id="338" r:id="rId3"/>
    <p:sldId id="364" r:id="rId4"/>
    <p:sldId id="365" r:id="rId5"/>
    <p:sldId id="337" r:id="rId6"/>
    <p:sldId id="367" r:id="rId7"/>
    <p:sldId id="366" r:id="rId8"/>
    <p:sldId id="385" r:id="rId9"/>
    <p:sldId id="361" r:id="rId10"/>
    <p:sldId id="386"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387"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BD14"/>
    <a:srgbClr val="525068"/>
    <a:srgbClr val="FCFCFC"/>
    <a:srgbClr val="555464"/>
    <a:srgbClr val="4B49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5" autoAdjust="0"/>
    <p:restoredTop sz="79911" autoAdjust="0"/>
  </p:normalViewPr>
  <p:slideViewPr>
    <p:cSldViewPr>
      <p:cViewPr>
        <p:scale>
          <a:sx n="150" d="100"/>
          <a:sy n="150" d="100"/>
        </p:scale>
        <p:origin x="-192" y="256"/>
      </p:cViewPr>
      <p:guideLst>
        <p:guide orient="horz" pos="1620"/>
        <p:guide pos="2880"/>
      </p:guideLst>
    </p:cSldViewPr>
  </p:slideViewPr>
  <p:outlineViewPr>
    <p:cViewPr>
      <p:scale>
        <a:sx n="33" d="100"/>
        <a:sy n="33" d="100"/>
      </p:scale>
      <p:origin x="0" y="248"/>
    </p:cViewPr>
  </p:outlineViewPr>
  <p:notesTextViewPr>
    <p:cViewPr>
      <p:scale>
        <a:sx n="1" d="1"/>
        <a:sy n="1" d="1"/>
      </p:scale>
      <p:origin x="0" y="0"/>
    </p:cViewPr>
  </p:notesTextViewPr>
  <p:notesViewPr>
    <p:cSldViewPr snapToGrid="0" snapToObjects="1">
      <p:cViewPr varScale="1">
        <p:scale>
          <a:sx n="73" d="100"/>
          <a:sy n="73" d="100"/>
        </p:scale>
        <p:origin x="-3440"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a:cs typeface="Aria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33183A-1356-7A44-9854-A1D3F7EB2CB8}" type="datetimeFigureOut">
              <a:rPr lang="en-US" smtClean="0">
                <a:latin typeface="Arial"/>
                <a:cs typeface="Arial"/>
              </a:rPr>
              <a:t>9/7/16</a:t>
            </a:fld>
            <a:endParaRPr lang="en-US" dirty="0">
              <a:latin typeface="Arial"/>
              <a:cs typeface="Aria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68A85A2-821D-C34E-B01E-999292313745}" type="slidenum">
              <a:rPr lang="en-US" smtClean="0">
                <a:latin typeface="Arial"/>
                <a:cs typeface="Arial"/>
              </a:rPr>
              <a:t>‹#›</a:t>
            </a:fld>
            <a:endParaRPr lang="en-US" dirty="0">
              <a:latin typeface="Arial"/>
              <a:cs typeface="Arial"/>
            </a:endParaRPr>
          </a:p>
        </p:txBody>
      </p:sp>
    </p:spTree>
    <p:extLst>
      <p:ext uri="{BB962C8B-B14F-4D97-AF65-F5344CB8AC3E}">
        <p14:creationId xmlns:p14="http://schemas.microsoft.com/office/powerpoint/2010/main" val="26249534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cs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cs typeface="Arial"/>
              </a:defRPr>
            </a:lvl1pPr>
          </a:lstStyle>
          <a:p>
            <a:fld id="{BF052239-6C6F-472F-B175-F0FADCEE2BD3}" type="datetimeFigureOut">
              <a:rPr lang="en-US" smtClean="0"/>
              <a:pPr/>
              <a:t>9/7/16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cs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cs typeface="Arial"/>
              </a:defRPr>
            </a:lvl1pPr>
          </a:lstStyle>
          <a:p>
            <a:fld id="{E4FF5570-FE69-4FDF-99DA-8CDE436443CD}" type="slidenum">
              <a:rPr lang="en-US" smtClean="0"/>
              <a:pPr/>
              <a:t>‹#›</a:t>
            </a:fld>
            <a:endParaRPr lang="en-US" dirty="0"/>
          </a:p>
        </p:txBody>
      </p:sp>
    </p:spTree>
    <p:extLst>
      <p:ext uri="{BB962C8B-B14F-4D97-AF65-F5344CB8AC3E}">
        <p14:creationId xmlns:p14="http://schemas.microsoft.com/office/powerpoint/2010/main" val="18800553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Arial"/>
        <a:ea typeface="+mn-ea"/>
        <a:cs typeface="Arial"/>
      </a:defRPr>
    </a:lvl1pPr>
    <a:lvl2pPr marL="457200" algn="l" defTabSz="914400" rtl="0" eaLnBrk="1" latinLnBrk="0" hangingPunct="1">
      <a:defRPr sz="1200" kern="1200">
        <a:solidFill>
          <a:schemeClr val="tx1"/>
        </a:solidFill>
        <a:latin typeface="Arial"/>
        <a:ea typeface="+mn-ea"/>
        <a:cs typeface="Arial"/>
      </a:defRPr>
    </a:lvl2pPr>
    <a:lvl3pPr marL="914400" algn="l" defTabSz="914400" rtl="0" eaLnBrk="1" latinLnBrk="0" hangingPunct="1">
      <a:defRPr sz="1200" kern="1200">
        <a:solidFill>
          <a:schemeClr val="tx1"/>
        </a:solidFill>
        <a:latin typeface="Arial"/>
        <a:ea typeface="+mn-ea"/>
        <a:cs typeface="Arial"/>
      </a:defRPr>
    </a:lvl3pPr>
    <a:lvl4pPr marL="1371600" algn="l" defTabSz="914400" rtl="0" eaLnBrk="1" latinLnBrk="0" hangingPunct="1">
      <a:defRPr sz="1200" kern="1200">
        <a:solidFill>
          <a:schemeClr val="tx1"/>
        </a:solidFill>
        <a:latin typeface="Arial"/>
        <a:ea typeface="+mn-ea"/>
        <a:cs typeface="Arial"/>
      </a:defRPr>
    </a:lvl4pPr>
    <a:lvl5pPr marL="1828800" algn="l" defTabSz="914400" rtl="0" eaLnBrk="1" latinLnBrk="0" hangingPunct="1">
      <a:defRPr sz="1200" kern="1200">
        <a:solidFill>
          <a:schemeClr val="tx1"/>
        </a:solidFill>
        <a:latin typeface="Arial"/>
        <a:ea typeface="+mn-ea"/>
        <a:cs typeface="Arial"/>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a:t>
            </a:fld>
            <a:endParaRPr lang="en-US" dirty="0"/>
          </a:p>
        </p:txBody>
      </p:sp>
    </p:spTree>
    <p:extLst>
      <p:ext uri="{BB962C8B-B14F-4D97-AF65-F5344CB8AC3E}">
        <p14:creationId xmlns:p14="http://schemas.microsoft.com/office/powerpoint/2010/main" val="30979940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quite a Road map.</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28</a:t>
            </a:fld>
            <a:endParaRPr lang="en-US" dirty="0"/>
          </a:p>
        </p:txBody>
      </p:sp>
    </p:spTree>
    <p:extLst>
      <p:ext uri="{BB962C8B-B14F-4D97-AF65-F5344CB8AC3E}">
        <p14:creationId xmlns:p14="http://schemas.microsoft.com/office/powerpoint/2010/main" val="124746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Intro. To DSE Search + deep dive into architecture + demo</a:t>
            </a:r>
          </a:p>
          <a:p>
            <a:endParaRPr lang="en-US" dirty="0" smtClean="0"/>
          </a:p>
          <a:p>
            <a:r>
              <a:rPr lang="en-US" dirty="0" smtClean="0"/>
              <a:t>DSE Search == coherent</a:t>
            </a:r>
            <a:r>
              <a:rPr lang="en-US" baseline="0" dirty="0" smtClean="0"/>
              <a:t> search platform that integrates C*’s distributed persistence and </a:t>
            </a:r>
            <a:r>
              <a:rPr lang="en-US" baseline="0" dirty="0" err="1" smtClean="0"/>
              <a:t>Lucene’s</a:t>
            </a:r>
            <a:r>
              <a:rPr lang="en-US" baseline="0" dirty="0" smtClean="0"/>
              <a:t> search and indexing functionality along with the advanced features of </a:t>
            </a:r>
            <a:r>
              <a:rPr lang="en-US" baseline="0" dirty="0" err="1" smtClean="0"/>
              <a:t>Solr</a:t>
            </a:r>
            <a:r>
              <a:rPr lang="en-US" baseline="0" dirty="0" smtClean="0"/>
              <a:t> along with a number of our own enhancements.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3</a:t>
            </a:fld>
            <a:endParaRPr lang="en-US" dirty="0"/>
          </a:p>
        </p:txBody>
      </p:sp>
    </p:spTree>
    <p:extLst>
      <p:ext uri="{BB962C8B-B14F-4D97-AF65-F5344CB8AC3E}">
        <p14:creationId xmlns:p14="http://schemas.microsoft.com/office/powerpoint/2010/main" val="414924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a:t>
            </a:r>
            <a:r>
              <a:rPr lang="en-US" baseline="0" dirty="0" smtClean="0"/>
              <a:t> To eliminate the cost and complexity of running a separate cluster, application logic. Problems: split-brain.</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3473225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DSE</a:t>
            </a:r>
            <a:r>
              <a:rPr lang="en-US" baseline="0" dirty="0" smtClean="0"/>
              <a:t> features, 5.0 completes security story with encrypted indexes. RT indexing can make use of off-heap configuration. Support for range search queries on </a:t>
            </a:r>
            <a:r>
              <a:rPr lang="en-US" baseline="0" dirty="0" err="1" smtClean="0"/>
              <a:t>timeuuid</a:t>
            </a:r>
            <a:r>
              <a:rPr lang="en-US" baseline="0" dirty="0" smtClean="0"/>
              <a:t> fields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5</a:t>
            </a:fld>
            <a:endParaRPr lang="en-US" dirty="0"/>
          </a:p>
        </p:txBody>
      </p:sp>
    </p:spTree>
    <p:extLst>
      <p:ext uri="{BB962C8B-B14F-4D97-AF65-F5344CB8AC3E}">
        <p14:creationId xmlns:p14="http://schemas.microsoft.com/office/powerpoint/2010/main" val="2274411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quite a Road map.</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6</a:t>
            </a:fld>
            <a:endParaRPr lang="en-US" dirty="0"/>
          </a:p>
        </p:txBody>
      </p:sp>
    </p:spTree>
    <p:extLst>
      <p:ext uri="{BB962C8B-B14F-4D97-AF65-F5344CB8AC3E}">
        <p14:creationId xmlns:p14="http://schemas.microsoft.com/office/powerpoint/2010/main" val="1247468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Highlighted</a:t>
            </a:r>
            <a:r>
              <a:rPr lang="en-US" baseline="0" dirty="0" smtClean="0"/>
              <a:t> a few key points to go over</a:t>
            </a:r>
          </a:p>
          <a:p>
            <a:pPr marL="228600" indent="-228600">
              <a:buAutoNum type="arabicPeriod"/>
            </a:pPr>
            <a:r>
              <a:rPr lang="en-US" baseline="0" dirty="0" smtClean="0"/>
              <a:t>Profile performance + 2 phases of improvements</a:t>
            </a:r>
          </a:p>
          <a:p>
            <a:pPr marL="228600" indent="-228600">
              <a:buAutoNum type="arabicPeriod"/>
            </a:pPr>
            <a:r>
              <a:rPr lang="en-US" baseline="0" dirty="0" smtClean="0"/>
              <a:t>Richer search syntax API</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7</a:t>
            </a:fld>
            <a:endParaRPr lang="en-US" dirty="0"/>
          </a:p>
        </p:txBody>
      </p:sp>
    </p:spTree>
    <p:extLst>
      <p:ext uri="{BB962C8B-B14F-4D97-AF65-F5344CB8AC3E}">
        <p14:creationId xmlns:p14="http://schemas.microsoft.com/office/powerpoint/2010/main" val="1085283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CQL</a:t>
            </a:r>
            <a:r>
              <a:rPr lang="en-US" baseline="0" dirty="0" smtClean="0"/>
              <a:t> extension</a:t>
            </a:r>
          </a:p>
          <a:p>
            <a:r>
              <a:rPr lang="en-US" baseline="0" dirty="0" smtClean="0"/>
              <a:t>Built on native protocol</a:t>
            </a:r>
          </a:p>
          <a:p>
            <a:r>
              <a:rPr lang="en-US" baseline="0" dirty="0" smtClean="0"/>
              <a:t>5.1</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8</a:t>
            </a:fld>
            <a:endParaRPr lang="en-US" dirty="0"/>
          </a:p>
        </p:txBody>
      </p:sp>
    </p:spTree>
    <p:extLst>
      <p:ext uri="{BB962C8B-B14F-4D97-AF65-F5344CB8AC3E}">
        <p14:creationId xmlns:p14="http://schemas.microsoft.com/office/powerpoint/2010/main" val="1189320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CQL</a:t>
            </a:r>
            <a:r>
              <a:rPr lang="en-US" baseline="0" dirty="0" smtClean="0"/>
              <a:t> extension</a:t>
            </a:r>
          </a:p>
          <a:p>
            <a:r>
              <a:rPr lang="en-US" baseline="0" dirty="0" smtClean="0"/>
              <a:t>Built on native protocol</a:t>
            </a:r>
          </a:p>
          <a:p>
            <a:r>
              <a:rPr lang="en-US" baseline="0" dirty="0" smtClean="0"/>
              <a:t>May see some of it in 5.1.</a:t>
            </a:r>
          </a:p>
          <a:p>
            <a:endParaRPr lang="en-US" baseline="0" dirty="0" smtClean="0"/>
          </a:p>
          <a:p>
            <a:r>
              <a:rPr lang="en-US" baseline="0" dirty="0" smtClean="0"/>
              <a:t>Why? Expressing all the rich functionality in </a:t>
            </a:r>
            <a:r>
              <a:rPr lang="en-US" baseline="0" dirty="0" err="1" smtClean="0"/>
              <a:t>Solr</a:t>
            </a:r>
            <a:r>
              <a:rPr lang="en-US" baseline="0" dirty="0" smtClean="0"/>
              <a:t> 6 is not trivial with just CQL or JSON. Goal is to provide a more intuitive and abstracted query syntax to easily express non-trivial search queries.</a:t>
            </a:r>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9</a:t>
            </a:fld>
            <a:endParaRPr lang="en-US" dirty="0"/>
          </a:p>
        </p:txBody>
      </p:sp>
    </p:spTree>
    <p:extLst>
      <p:ext uri="{BB962C8B-B14F-4D97-AF65-F5344CB8AC3E}">
        <p14:creationId xmlns:p14="http://schemas.microsoft.com/office/powerpoint/2010/main" val="1189320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FF5570-FE69-4FDF-99DA-8CDE436443CD}" type="slidenum">
              <a:rPr lang="en-US" smtClean="0"/>
              <a:pPr/>
              <a:t>10</a:t>
            </a:fld>
            <a:endParaRPr lang="en-US" dirty="0"/>
          </a:p>
        </p:txBody>
      </p:sp>
    </p:spTree>
    <p:extLst>
      <p:ext uri="{BB962C8B-B14F-4D97-AF65-F5344CB8AC3E}">
        <p14:creationId xmlns:p14="http://schemas.microsoft.com/office/powerpoint/2010/main" val="1247468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2283718"/>
            <a:ext cx="8229600" cy="857250"/>
          </a:xfrm>
        </p:spPr>
        <p:txBody>
          <a:bodyPr/>
          <a:lstStyle>
            <a:lvl1pPr>
              <a:defRPr>
                <a:solidFill>
                  <a:schemeClr val="bg1"/>
                </a:solidFill>
              </a:defRPr>
            </a:lvl1pPr>
          </a:lstStyle>
          <a:p>
            <a:r>
              <a:rPr lang="en-US" dirty="0" smtClean="0"/>
              <a:t>Presenter Name</a:t>
            </a:r>
            <a:endParaRPr lang="en-US" dirty="0"/>
          </a:p>
        </p:txBody>
      </p:sp>
      <p:sp>
        <p:nvSpPr>
          <p:cNvPr id="8" name="Text Placeholder 7"/>
          <p:cNvSpPr>
            <a:spLocks noGrp="1"/>
          </p:cNvSpPr>
          <p:nvPr>
            <p:ph type="body" sz="quarter" idx="10" hasCustomPrompt="1"/>
          </p:nvPr>
        </p:nvSpPr>
        <p:spPr>
          <a:xfrm>
            <a:off x="468313" y="3291830"/>
            <a:ext cx="8229600" cy="576263"/>
          </a:xfrm>
        </p:spPr>
        <p:txBody>
          <a:bodyPr>
            <a:normAutofit/>
          </a:bodyPr>
          <a:lstStyle>
            <a:lvl1pPr marL="0" indent="0">
              <a:buNone/>
              <a:defRPr sz="1800" b="0" i="0">
                <a:solidFill>
                  <a:schemeClr val="bg1"/>
                </a:solidFill>
                <a:latin typeface="Arial"/>
                <a:cs typeface="Arial"/>
              </a:defRPr>
            </a:lvl1pPr>
            <a:lvl2pPr>
              <a:defRPr b="0" i="0">
                <a:latin typeface="Helvetica Neue Thin"/>
                <a:cs typeface="Helvetica Neue Thin"/>
              </a:defRPr>
            </a:lvl2pPr>
            <a:lvl3pPr>
              <a:defRPr b="0" i="0">
                <a:latin typeface="Helvetica Neue Thin"/>
                <a:cs typeface="Helvetica Neue Thin"/>
              </a:defRPr>
            </a:lvl3pPr>
            <a:lvl4pPr>
              <a:defRPr b="0" i="0">
                <a:latin typeface="Helvetica Neue Thin"/>
                <a:cs typeface="Helvetica Neue Thin"/>
              </a:defRPr>
            </a:lvl4pPr>
            <a:lvl5pPr>
              <a:defRPr b="0" i="0">
                <a:latin typeface="Helvetica Neue Thin"/>
                <a:cs typeface="Helvetica Neue Thin"/>
              </a:defRPr>
            </a:lvl5pPr>
          </a:lstStyle>
          <a:p>
            <a:pPr lvl="0"/>
            <a:r>
              <a:rPr lang="en-US" dirty="0" smtClean="0"/>
              <a:t>Presentation Name</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600" y="913173"/>
            <a:ext cx="2057400" cy="1119188"/>
          </a:xfrm>
          <a:prstGeom prst="rect">
            <a:avLst/>
          </a:prstGeom>
        </p:spPr>
      </p:pic>
    </p:spTree>
    <p:extLst>
      <p:ext uri="{BB962C8B-B14F-4D97-AF65-F5344CB8AC3E}">
        <p14:creationId xmlns:p14="http://schemas.microsoft.com/office/powerpoint/2010/main" val="3048424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04790"/>
            <a:ext cx="5111750" cy="438983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11581967"/>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b="0" i="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dirty="0" smtClean="0"/>
              <a:t>Confidential</a:t>
            </a:r>
            <a:endParaRPr lang="en-US" dirty="0"/>
          </a:p>
        </p:txBody>
      </p:sp>
      <p:sp>
        <p:nvSpPr>
          <p:cNvPr id="6" name="Footer Placeholder 5"/>
          <p:cNvSpPr>
            <a:spLocks noGrp="1"/>
          </p:cNvSpPr>
          <p:nvPr>
            <p:ph type="ftr" sz="quarter" idx="11"/>
          </p:nvPr>
        </p:nvSpPr>
        <p:spPr/>
        <p:txBody>
          <a:bodyPr/>
          <a:lstStyle/>
          <a:p>
            <a:r>
              <a:rPr lang="en-US" dirty="0" smtClean="0"/>
              <a:t>© DataStax, All Rights Reserved.</a:t>
            </a:r>
            <a:endParaRPr lang="en-US" dirty="0"/>
          </a:p>
        </p:txBody>
      </p:sp>
      <p:sp>
        <p:nvSpPr>
          <p:cNvPr id="7" name="Slide Number Placeholder 6"/>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351871589"/>
      </p:ext>
    </p:extLst>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3724041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559192811"/>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Title Style</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Tree>
    <p:extLst>
      <p:ext uri="{BB962C8B-B14F-4D97-AF65-F5344CB8AC3E}">
        <p14:creationId xmlns:p14="http://schemas.microsoft.com/office/powerpoint/2010/main" val="64959879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Title + Content Style</a:t>
            </a:r>
            <a:endParaRPr lang="en-US" dirty="0"/>
          </a:p>
        </p:txBody>
      </p:sp>
      <p:sp>
        <p:nvSpPr>
          <p:cNvPr id="3" name="Content Placeholder 2"/>
          <p:cNvSpPr>
            <a:spLocks noGrp="1"/>
          </p:cNvSpPr>
          <p:nvPr>
            <p:ph idx="1" hasCustomPrompt="1"/>
          </p:nvPr>
        </p:nvSpPr>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p>
        </p:txBody>
      </p:sp>
      <p:sp>
        <p:nvSpPr>
          <p:cNvPr id="4" name="Date Placeholder 3"/>
          <p:cNvSpPr>
            <a:spLocks noGrp="1"/>
          </p:cNvSpPr>
          <p:nvPr>
            <p:ph type="dt" sz="half" idx="10"/>
          </p:nvPr>
        </p:nvSpPr>
        <p:spPr/>
        <p:txBody>
          <a:bodyPr/>
          <a:lstStyle/>
          <a:p>
            <a:r>
              <a:rPr lang="en-US" dirty="0" smtClean="0"/>
              <a:t>Confidential</a:t>
            </a:r>
            <a:endParaRPr lang="en-US" dirty="0"/>
          </a:p>
        </p:txBody>
      </p:sp>
      <p:sp>
        <p:nvSpPr>
          <p:cNvPr id="5" name="Footer Placeholder 4"/>
          <p:cNvSpPr>
            <a:spLocks noGrp="1"/>
          </p:cNvSpPr>
          <p:nvPr>
            <p:ph type="ftr" sz="quarter" idx="11"/>
          </p:nvPr>
        </p:nvSpPr>
        <p:spPr/>
        <p:txBody>
          <a:bodyPr/>
          <a:lstStyle/>
          <a:p>
            <a:r>
              <a:rPr lang="en-US" dirty="0" smtClean="0"/>
              <a:t>© DataStax, All Rights Reserved.</a:t>
            </a:r>
            <a:endParaRPr lang="en-US" dirty="0"/>
          </a:p>
        </p:txBody>
      </p:sp>
      <p:sp>
        <p:nvSpPr>
          <p:cNvPr id="6" name="Slide Number Placeholder 5"/>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2062187195"/>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Picture Placeholder 8"/>
          <p:cNvSpPr>
            <a:spLocks noGrp="1"/>
          </p:cNvSpPr>
          <p:nvPr>
            <p:ph type="pic" sz="quarter" idx="13"/>
          </p:nvPr>
        </p:nvSpPr>
        <p:spPr>
          <a:xfrm>
            <a:off x="0" y="0"/>
            <a:ext cx="9144000" cy="5143500"/>
          </a:xfrm>
          <a:solidFill>
            <a:srgbClr val="BFBFBF"/>
          </a:solidFill>
        </p:spPr>
        <p:txBody>
          <a:bodyPr/>
          <a:lstStyle>
            <a:lvl1pPr marL="0" indent="0" algn="ctr">
              <a:buNone/>
              <a:defRPr/>
            </a:lvl1pPr>
          </a:lstStyle>
          <a:p>
            <a:r>
              <a:rPr lang="en-US" smtClean="0"/>
              <a:t>Drag picture to placeholder or click icon to add</a:t>
            </a:r>
            <a:endParaRPr lang="en-US" dirty="0"/>
          </a:p>
        </p:txBody>
      </p:sp>
    </p:spTree>
    <p:extLst>
      <p:ext uri="{BB962C8B-B14F-4D97-AF65-F5344CB8AC3E}">
        <p14:creationId xmlns:p14="http://schemas.microsoft.com/office/powerpoint/2010/main" val="122780313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 Caption 1">
    <p:spTree>
      <p:nvGrpSpPr>
        <p:cNvPr id="1" name=""/>
        <p:cNvGrpSpPr/>
        <p:nvPr/>
      </p:nvGrpSpPr>
      <p:grpSpPr>
        <a:xfrm>
          <a:off x="0" y="0"/>
          <a:ext cx="0" cy="0"/>
          <a:chOff x="0" y="0"/>
          <a:chExt cx="0" cy="0"/>
        </a:xfrm>
      </p:grpSpPr>
      <p:sp>
        <p:nvSpPr>
          <p:cNvPr id="10" name="Title 9"/>
          <p:cNvSpPr>
            <a:spLocks noGrp="1"/>
          </p:cNvSpPr>
          <p:nvPr>
            <p:ph type="title" hasCustomPrompt="1"/>
          </p:nvPr>
        </p:nvSpPr>
        <p:spPr/>
        <p:txBody>
          <a:bodyPr/>
          <a:lstStyle/>
          <a:p>
            <a:r>
              <a:rPr lang="en-US" dirty="0" smtClean="0"/>
              <a:t>Image + Caption Style 1</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6217920" y="1110426"/>
            <a:ext cx="2926080"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0" y="1110426"/>
            <a:ext cx="6228184"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6420796" y="1419622"/>
            <a:ext cx="2520329"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6420820" y="1923678"/>
            <a:ext cx="2520280"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2177260700"/>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 Caption 2">
    <p:spTree>
      <p:nvGrpSpPr>
        <p:cNvPr id="1" name=""/>
        <p:cNvGrpSpPr/>
        <p:nvPr/>
      </p:nvGrpSpPr>
      <p:grpSpPr>
        <a:xfrm>
          <a:off x="0" y="0"/>
          <a:ext cx="0" cy="0"/>
          <a:chOff x="0" y="0"/>
          <a:chExt cx="0" cy="0"/>
        </a:xfrm>
      </p:grpSpPr>
      <p:sp>
        <p:nvSpPr>
          <p:cNvPr id="10" name="Title 9"/>
          <p:cNvSpPr>
            <a:spLocks noGrp="1"/>
          </p:cNvSpPr>
          <p:nvPr>
            <p:ph type="title" hasCustomPrompt="1"/>
          </p:nvPr>
        </p:nvSpPr>
        <p:spPr>
          <a:xfrm>
            <a:off x="457200" y="205979"/>
            <a:ext cx="8229600" cy="857250"/>
          </a:xfrm>
        </p:spPr>
        <p:txBody>
          <a:bodyPr/>
          <a:lstStyle/>
          <a:p>
            <a:r>
              <a:rPr lang="en-US" dirty="0" smtClean="0"/>
              <a:t>Image + Caption Style 2</a:t>
            </a:r>
            <a:endParaRPr lang="en-US" dirty="0"/>
          </a:p>
        </p:txBody>
      </p:sp>
      <p:sp>
        <p:nvSpPr>
          <p:cNvPr id="2" name="Date Placeholder 1"/>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sp>
        <p:nvSpPr>
          <p:cNvPr id="6" name="Rectangle 5"/>
          <p:cNvSpPr/>
          <p:nvPr userDrawn="1"/>
        </p:nvSpPr>
        <p:spPr>
          <a:xfrm>
            <a:off x="0" y="1110426"/>
            <a:ext cx="6236208" cy="291862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Picture Placeholder 8"/>
          <p:cNvSpPr>
            <a:spLocks noGrp="1"/>
          </p:cNvSpPr>
          <p:nvPr>
            <p:ph type="pic" sz="quarter" idx="13"/>
          </p:nvPr>
        </p:nvSpPr>
        <p:spPr>
          <a:xfrm>
            <a:off x="6217920" y="1110426"/>
            <a:ext cx="2926080" cy="2922646"/>
          </a:xfrm>
          <a:solidFill>
            <a:schemeClr val="bg1">
              <a:lumMod val="75000"/>
            </a:schemeClr>
          </a:solidFill>
        </p:spPr>
        <p:txBody>
          <a:bodyPr/>
          <a:lstStyle>
            <a:lvl1pPr marL="0" indent="0" algn="ctr">
              <a:buNone/>
              <a:defRPr/>
            </a:lvl1pPr>
          </a:lstStyle>
          <a:p>
            <a:r>
              <a:rPr lang="en-US" smtClean="0"/>
              <a:t>Drag picture to placeholder or click icon to add</a:t>
            </a:r>
            <a:endParaRPr lang="en-US" dirty="0"/>
          </a:p>
        </p:txBody>
      </p:sp>
      <p:sp>
        <p:nvSpPr>
          <p:cNvPr id="8" name="Text Placeholder 16"/>
          <p:cNvSpPr>
            <a:spLocks noGrp="1"/>
          </p:cNvSpPr>
          <p:nvPr>
            <p:ph type="body" sz="quarter" idx="15" hasCustomPrompt="1"/>
          </p:nvPr>
        </p:nvSpPr>
        <p:spPr>
          <a:xfrm>
            <a:off x="457200" y="1419622"/>
            <a:ext cx="5267030" cy="358775"/>
          </a:xfrm>
        </p:spPr>
        <p:txBody>
          <a:bodyPr>
            <a:noAutofit/>
          </a:bodyPr>
          <a:lstStyle>
            <a:lvl1pPr marL="0" indent="0">
              <a:buNone/>
              <a:defRPr sz="2000" b="0" i="0">
                <a:solidFill>
                  <a:schemeClr val="bg1"/>
                </a:solidFill>
                <a:latin typeface="Arial"/>
                <a:cs typeface="Arial"/>
              </a:defRPr>
            </a:lvl1pPr>
          </a:lstStyle>
          <a:p>
            <a:pPr lvl="0"/>
            <a:r>
              <a:rPr lang="en-US" dirty="0" smtClean="0"/>
              <a:t>Title</a:t>
            </a:r>
            <a:endParaRPr lang="en-US" dirty="0"/>
          </a:p>
        </p:txBody>
      </p:sp>
      <p:sp>
        <p:nvSpPr>
          <p:cNvPr id="9" name="Text Placeholder 18"/>
          <p:cNvSpPr>
            <a:spLocks noGrp="1"/>
          </p:cNvSpPr>
          <p:nvPr>
            <p:ph type="body" sz="quarter" idx="16" hasCustomPrompt="1"/>
          </p:nvPr>
        </p:nvSpPr>
        <p:spPr>
          <a:xfrm>
            <a:off x="457200" y="1923678"/>
            <a:ext cx="5266928" cy="1871663"/>
          </a:xfrm>
        </p:spPr>
        <p:txBody>
          <a:bodyPr>
            <a:normAutofit/>
          </a:bodyPr>
          <a:lstStyle>
            <a:lvl1pPr marL="0" indent="0">
              <a:buNone/>
              <a:defRPr sz="10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a:t>
            </a:r>
            <a:r>
              <a:rPr lang="en-US" dirty="0" err="1" smtClean="0"/>
              <a:t>consectetur</a:t>
            </a:r>
            <a:r>
              <a:rPr lang="en-US" dirty="0" smtClean="0"/>
              <a:t>, from a Lorem Ipsum passage, and going through the cites of the word in classical literature, discovered the </a:t>
            </a:r>
            <a:r>
              <a:rPr lang="en-US" dirty="0" err="1" smtClean="0"/>
              <a:t>undoubtable</a:t>
            </a:r>
            <a:r>
              <a:rPr lang="en-US" dirty="0" smtClean="0"/>
              <a:t> source.</a:t>
            </a:r>
            <a:endParaRPr lang="en-US" dirty="0"/>
          </a:p>
        </p:txBody>
      </p:sp>
    </p:spTree>
    <p:extLst>
      <p:ext uri="{BB962C8B-B14F-4D97-AF65-F5344CB8AC3E}">
        <p14:creationId xmlns:p14="http://schemas.microsoft.com/office/powerpoint/2010/main" val="4212435182"/>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27562"/>
          </a:xfrm>
          <a:prstGeom prst="rect">
            <a:avLst/>
          </a:prstGeom>
        </p:spPr>
      </p:pic>
      <p:sp>
        <p:nvSpPr>
          <p:cNvPr id="2" name="Title 1"/>
          <p:cNvSpPr>
            <a:spLocks noGrp="1"/>
          </p:cNvSpPr>
          <p:nvPr>
            <p:ph type="title" hasCustomPrompt="1"/>
          </p:nvPr>
        </p:nvSpPr>
        <p:spPr>
          <a:xfrm>
            <a:off x="457200" y="1780034"/>
            <a:ext cx="8229600" cy="857250"/>
          </a:xfrm>
        </p:spPr>
        <p:txBody>
          <a:bodyPr/>
          <a:lstStyle>
            <a:lvl1pPr algn="ctr">
              <a:defRPr>
                <a:solidFill>
                  <a:schemeClr val="bg1"/>
                </a:solidFill>
              </a:defRPr>
            </a:lvl1pPr>
          </a:lstStyle>
          <a:p>
            <a:r>
              <a:rPr lang="en-US" dirty="0" smtClean="0"/>
              <a:t>Divider Title Style</a:t>
            </a:r>
            <a:endParaRPr lang="en-US" dirty="0"/>
          </a:p>
        </p:txBody>
      </p:sp>
      <p:sp>
        <p:nvSpPr>
          <p:cNvPr id="9" name="Text Placeholder 8"/>
          <p:cNvSpPr>
            <a:spLocks noGrp="1"/>
          </p:cNvSpPr>
          <p:nvPr>
            <p:ph type="body" sz="quarter" idx="13" hasCustomPrompt="1"/>
          </p:nvPr>
        </p:nvSpPr>
        <p:spPr>
          <a:xfrm>
            <a:off x="467544" y="2788146"/>
            <a:ext cx="8225527" cy="647700"/>
          </a:xfrm>
        </p:spPr>
        <p:txBody>
          <a:bodyPr/>
          <a:lstStyle>
            <a:lvl1pPr marL="0" indent="0" algn="ctr">
              <a:buNone/>
              <a:defRPr b="0" i="0" baseline="0">
                <a:solidFill>
                  <a:srgbClr val="FFFFFF"/>
                </a:solidFill>
                <a:latin typeface="Arial"/>
                <a:cs typeface="Arial"/>
              </a:defRPr>
            </a:lvl1pPr>
          </a:lstStyle>
          <a:p>
            <a:pPr lvl="0"/>
            <a:r>
              <a:rPr lang="en-US" dirty="0" smtClean="0"/>
              <a:t>Divider Subtitle Style</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3300" y="330423"/>
            <a:ext cx="2057400" cy="1119188"/>
          </a:xfrm>
          <a:prstGeom prst="rect">
            <a:avLst/>
          </a:prstGeom>
        </p:spPr>
      </p:pic>
    </p:spTree>
    <p:extLst>
      <p:ext uri="{BB962C8B-B14F-4D97-AF65-F5344CB8AC3E}">
        <p14:creationId xmlns:p14="http://schemas.microsoft.com/office/powerpoint/2010/main" val="3215384198"/>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dirty="0" smtClean="0"/>
              <a:t>Confidential</a:t>
            </a:r>
            <a:endParaRPr lang="en-US" dirty="0"/>
          </a:p>
        </p:txBody>
      </p:sp>
      <p:sp>
        <p:nvSpPr>
          <p:cNvPr id="4" name="Footer Placeholder 3"/>
          <p:cNvSpPr>
            <a:spLocks noGrp="1"/>
          </p:cNvSpPr>
          <p:nvPr>
            <p:ph type="ftr" sz="quarter" idx="11"/>
          </p:nvPr>
        </p:nvSpPr>
        <p:spPr/>
        <p:txBody>
          <a:bodyPr/>
          <a:lstStyle/>
          <a:p>
            <a:r>
              <a:rPr lang="en-US" dirty="0" smtClean="0"/>
              <a:t>© DataStax, All Rights Reserved.</a:t>
            </a:r>
            <a:endParaRPr lang="en-US" dirty="0"/>
          </a:p>
        </p:txBody>
      </p:sp>
      <p:sp>
        <p:nvSpPr>
          <p:cNvPr id="5" name="Slide Number Placeholder 4"/>
          <p:cNvSpPr>
            <a:spLocks noGrp="1"/>
          </p:cNvSpPr>
          <p:nvPr>
            <p:ph type="sldNum" sz="quarter" idx="12"/>
          </p:nvPr>
        </p:nvSpPr>
        <p:spPr/>
        <p:txBody>
          <a:bodyPr/>
          <a:lstStyle/>
          <a:p>
            <a:fld id="{B10D5614-B734-4280-8F57-1D4947433C97}"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216923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1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normAutofit/>
          </a:bodyPr>
          <a:lstStyle>
            <a:lvl1pPr>
              <a:defRPr sz="1600"/>
            </a:lvl1pPr>
            <a:lvl2pPr>
              <a:defRPr sz="1400"/>
            </a:lvl2pPr>
            <a:lvl3pPr>
              <a:defRPr sz="1200"/>
            </a:lvl3pPr>
            <a:lvl4pPr>
              <a:defRPr sz="1100"/>
            </a:lvl4pPr>
            <a:lvl5pPr>
              <a:defRPr sz="11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dirty="0" smtClean="0"/>
              <a:t>Confidential</a:t>
            </a:r>
            <a:endParaRPr lang="en-US" dirty="0"/>
          </a:p>
        </p:txBody>
      </p:sp>
      <p:sp>
        <p:nvSpPr>
          <p:cNvPr id="8" name="Footer Placeholder 7"/>
          <p:cNvSpPr>
            <a:spLocks noGrp="1"/>
          </p:cNvSpPr>
          <p:nvPr>
            <p:ph type="ftr" sz="quarter" idx="11"/>
          </p:nvPr>
        </p:nvSpPr>
        <p:spPr/>
        <p:txBody>
          <a:bodyPr/>
          <a:lstStyle/>
          <a:p>
            <a:r>
              <a:rPr lang="en-US" dirty="0" smtClean="0"/>
              <a:t>© DataStax, All Rights Reserved.</a:t>
            </a:r>
            <a:endParaRPr lang="en-US" dirty="0"/>
          </a:p>
        </p:txBody>
      </p:sp>
      <p:sp>
        <p:nvSpPr>
          <p:cNvPr id="9" name="Slide Number Placeholder 8"/>
          <p:cNvSpPr>
            <a:spLocks noGrp="1"/>
          </p:cNvSpPr>
          <p:nvPr>
            <p:ph type="sldNum" sz="quarter" idx="12"/>
          </p:nvPr>
        </p:nvSpPr>
        <p:spPr/>
        <p:txBody>
          <a:bodyPr/>
          <a:lstStyle/>
          <a:p>
            <a:fld id="{B10D5614-B734-4280-8F57-1D4947433C97}" type="slidenum">
              <a:rPr lang="en-US" smtClean="0"/>
              <a:t>‹#›</a:t>
            </a:fld>
            <a:endParaRPr lang="en-US" dirty="0"/>
          </a:p>
        </p:txBody>
      </p:sp>
    </p:spTree>
    <p:extLst>
      <p:ext uri="{BB962C8B-B14F-4D97-AF65-F5344CB8AC3E}">
        <p14:creationId xmlns:p14="http://schemas.microsoft.com/office/powerpoint/2010/main" val="890218180"/>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00151"/>
            <a:ext cx="8229600" cy="320039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582416" y="4836827"/>
            <a:ext cx="213360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Confidential</a:t>
            </a:r>
            <a:endParaRPr lang="en-US" dirty="0"/>
          </a:p>
        </p:txBody>
      </p:sp>
      <p:sp>
        <p:nvSpPr>
          <p:cNvPr id="5" name="Footer Placeholder 4"/>
          <p:cNvSpPr>
            <a:spLocks noGrp="1"/>
          </p:cNvSpPr>
          <p:nvPr>
            <p:ph type="ftr" sz="quarter" idx="3"/>
          </p:nvPr>
        </p:nvSpPr>
        <p:spPr>
          <a:xfrm>
            <a:off x="457200" y="4836827"/>
            <a:ext cx="1594520" cy="273844"/>
          </a:xfrm>
          <a:prstGeom prst="rect">
            <a:avLst/>
          </a:prstGeom>
        </p:spPr>
        <p:txBody>
          <a:bodyPr vert="horz" lIns="91440" tIns="45720" rIns="91440" bIns="45720" rtlCol="0" anchor="ctr" anchorCtr="0"/>
          <a:lstStyle>
            <a:lvl1pPr algn="l">
              <a:defRPr sz="600">
                <a:solidFill>
                  <a:schemeClr val="bg1">
                    <a:lumMod val="75000"/>
                  </a:schemeClr>
                </a:solidFill>
                <a:latin typeface="Arial"/>
                <a:cs typeface="Arial"/>
              </a:defRPr>
            </a:lvl1pPr>
          </a:lstStyle>
          <a:p>
            <a:r>
              <a:rPr lang="en-US" dirty="0" smtClean="0"/>
              <a:t>© </a:t>
            </a:r>
            <a:r>
              <a:rPr lang="en-US" dirty="0" err="1" smtClean="0"/>
              <a:t>DataStax</a:t>
            </a:r>
            <a:r>
              <a:rPr lang="en-US" dirty="0" smtClean="0"/>
              <a:t>, All Rights Reserved.</a:t>
            </a:r>
            <a:endParaRPr lang="en-US" dirty="0"/>
          </a:p>
        </p:txBody>
      </p:sp>
      <p:sp>
        <p:nvSpPr>
          <p:cNvPr id="6" name="Slide Number Placeholder 5"/>
          <p:cNvSpPr>
            <a:spLocks noGrp="1"/>
          </p:cNvSpPr>
          <p:nvPr>
            <p:ph type="sldNum" sz="quarter" idx="4"/>
          </p:nvPr>
        </p:nvSpPr>
        <p:spPr>
          <a:xfrm>
            <a:off x="2114364" y="4836827"/>
            <a:ext cx="405408" cy="273844"/>
          </a:xfrm>
          <a:prstGeom prst="rect">
            <a:avLst/>
          </a:prstGeom>
        </p:spPr>
        <p:txBody>
          <a:bodyPr vert="horz" lIns="91440" tIns="45720" rIns="91440" bIns="45720" rtlCol="0" anchor="ctr" anchorCtr="0"/>
          <a:lstStyle>
            <a:lvl1pPr algn="ctr">
              <a:defRPr sz="600">
                <a:solidFill>
                  <a:schemeClr val="bg1">
                    <a:lumMod val="75000"/>
                  </a:schemeClr>
                </a:solidFill>
                <a:latin typeface="Arial"/>
                <a:cs typeface="Arial"/>
              </a:defRPr>
            </a:lvl1pPr>
          </a:lstStyle>
          <a:p>
            <a:fld id="{B10D5614-B734-4280-8F57-1D4947433C97}" type="slidenum">
              <a:rPr lang="en-US" smtClean="0"/>
              <a:pPr/>
              <a:t>‹#›</a:t>
            </a:fld>
            <a:endParaRPr lang="en-US" dirty="0"/>
          </a:p>
        </p:txBody>
      </p:sp>
      <p:pic>
        <p:nvPicPr>
          <p:cNvPr id="8" name="Picture 7"/>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8050111" y="4476750"/>
            <a:ext cx="941489" cy="512153"/>
          </a:xfrm>
          <a:prstGeom prst="rect">
            <a:avLst/>
          </a:prstGeom>
        </p:spPr>
      </p:pic>
    </p:spTree>
    <p:extLst>
      <p:ext uri="{BB962C8B-B14F-4D97-AF65-F5344CB8AC3E}">
        <p14:creationId xmlns:p14="http://schemas.microsoft.com/office/powerpoint/2010/main" val="350231674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70" r:id="rId4"/>
    <p:sldLayoutId id="2147483667" r:id="rId5"/>
    <p:sldLayoutId id="2147483668" r:id="rId6"/>
    <p:sldLayoutId id="2147483654" r:id="rId7"/>
    <p:sldLayoutId id="2147483660" r:id="rId8"/>
    <p:sldLayoutId id="2147483653" r:id="rId9"/>
    <p:sldLayoutId id="2147483656" r:id="rId10"/>
    <p:sldLayoutId id="2147483657" r:id="rId11"/>
    <p:sldLayoutId id="2147483658" r:id="rId12"/>
    <p:sldLayoutId id="2147483659" r:id="rId13"/>
  </p:sldLayoutIdLst>
  <p:timing>
    <p:tnLst>
      <p:par>
        <p:cTn xmlns:p14="http://schemas.microsoft.com/office/powerpoint/2010/main" id="1" dur="indefinite" restart="never" nodeType="tmRoot"/>
      </p:par>
    </p:tnLst>
  </p:timing>
  <p:hf hdr="0" dt="0"/>
  <p:txStyles>
    <p:titleStyle>
      <a:lvl1pPr algn="l" defTabSz="914400" rtl="0" eaLnBrk="1" latinLnBrk="0" hangingPunct="1">
        <a:spcBef>
          <a:spcPct val="0"/>
        </a:spcBef>
        <a:buNone/>
        <a:defRPr sz="3200" b="0" i="0" kern="1200">
          <a:solidFill>
            <a:schemeClr val="accent2"/>
          </a:solidFill>
          <a:latin typeface="Arial"/>
          <a:ea typeface="+mj-ea"/>
          <a:cs typeface="Arial"/>
        </a:defRPr>
      </a:lvl1pPr>
    </p:titleStyle>
    <p:bodyStyle>
      <a:lvl1pPr marL="342900" indent="-342900" algn="l" defTabSz="914400" rtl="0" eaLnBrk="1" latinLnBrk="0" hangingPunct="1">
        <a:spcBef>
          <a:spcPts val="600"/>
        </a:spcBef>
        <a:buFont typeface="Arial" pitchFamily="34" charset="0"/>
        <a:buChar char="•"/>
        <a:defRPr sz="1400" b="0" i="0" kern="1200">
          <a:solidFill>
            <a:schemeClr val="tx2">
              <a:lumMod val="50000"/>
            </a:schemeClr>
          </a:solidFill>
          <a:latin typeface="Arial"/>
          <a:ea typeface="+mn-ea"/>
          <a:cs typeface="Arial"/>
        </a:defRPr>
      </a:lvl1pPr>
      <a:lvl2pPr marL="742950" indent="-285750" algn="l" defTabSz="914400" rtl="0" eaLnBrk="1" latinLnBrk="0" hangingPunct="1">
        <a:spcBef>
          <a:spcPts val="600"/>
        </a:spcBef>
        <a:buFont typeface="Arial" pitchFamily="34" charset="0"/>
        <a:buChar char="–"/>
        <a:defRPr sz="1200" b="0" i="0" kern="1200">
          <a:solidFill>
            <a:schemeClr val="tx2">
              <a:lumMod val="50000"/>
            </a:schemeClr>
          </a:solidFill>
          <a:latin typeface="Arial"/>
          <a:ea typeface="+mn-ea"/>
          <a:cs typeface="Arial"/>
        </a:defRPr>
      </a:lvl2pPr>
      <a:lvl3pPr marL="1143000" indent="-228600" algn="l" defTabSz="914400" rtl="0" eaLnBrk="1" latinLnBrk="0" hangingPunct="1">
        <a:spcBef>
          <a:spcPts val="600"/>
        </a:spcBef>
        <a:buFont typeface="Arial" pitchFamily="34" charset="0"/>
        <a:buChar char="•"/>
        <a:defRPr sz="1100" b="0" i="0" kern="1200">
          <a:solidFill>
            <a:schemeClr val="tx2">
              <a:lumMod val="50000"/>
            </a:schemeClr>
          </a:solidFill>
          <a:latin typeface="Arial"/>
          <a:ea typeface="+mn-ea"/>
          <a:cs typeface="Arial"/>
        </a:defRPr>
      </a:lvl3pPr>
      <a:lvl4pPr marL="16002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4pPr>
      <a:lvl5pPr marL="2057400" indent="-228600" algn="l" defTabSz="914400" rtl="0" eaLnBrk="1" latinLnBrk="0" hangingPunct="1">
        <a:spcBef>
          <a:spcPts val="600"/>
        </a:spcBef>
        <a:buFont typeface="Arial" pitchFamily="34" charset="0"/>
        <a:buChar char="»"/>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4" Type="http://schemas.openxmlformats.org/officeDocument/2006/relationships/image" Target="../media/image6.png"/><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Nick Panahi – Sr. Product Manager, Search</a:t>
            </a:r>
            <a:endParaRPr lang="en-US" dirty="0">
              <a:latin typeface="Arial"/>
              <a:cs typeface="Arial"/>
            </a:endParaRPr>
          </a:p>
        </p:txBody>
      </p:sp>
      <p:sp>
        <p:nvSpPr>
          <p:cNvPr id="3" name="Text Placeholder 2"/>
          <p:cNvSpPr>
            <a:spLocks noGrp="1"/>
          </p:cNvSpPr>
          <p:nvPr>
            <p:ph type="body" sz="quarter" idx="10"/>
          </p:nvPr>
        </p:nvSpPr>
        <p:spPr/>
        <p:txBody>
          <a:bodyPr/>
          <a:lstStyle/>
          <a:p>
            <a:r>
              <a:rPr lang="en-US" dirty="0" smtClean="0">
                <a:latin typeface="Arial"/>
                <a:cs typeface="Arial"/>
              </a:rPr>
              <a:t>DSE Search 5 &amp; Beyond</a:t>
            </a:r>
            <a:endParaRPr lang="en-US" dirty="0">
              <a:latin typeface="Arial"/>
              <a:cs typeface="Arial"/>
            </a:endParaRPr>
          </a:p>
        </p:txBody>
      </p:sp>
    </p:spTree>
    <p:extLst>
      <p:ext uri="{BB962C8B-B14F-4D97-AF65-F5344CB8AC3E}">
        <p14:creationId xmlns:p14="http://schemas.microsoft.com/office/powerpoint/2010/main" val="338489780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528411698"/>
              </p:ext>
            </p:extLst>
          </p:nvPr>
        </p:nvGraphicFramePr>
        <p:xfrm>
          <a:off x="452971" y="971550"/>
          <a:ext cx="8238067" cy="256032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Recap</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Trail</a:t>
                      </a:r>
                      <a:r>
                        <a:rPr lang="en-US" sz="2400" b="0" i="0" baseline="0" dirty="0" smtClean="0">
                          <a:solidFill>
                            <a:schemeClr val="tx1"/>
                          </a:solidFill>
                          <a:latin typeface="Arial"/>
                          <a:cs typeface="Arial"/>
                        </a:rPr>
                        <a:t> Map</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accent2"/>
                          </a:solidFill>
                          <a:latin typeface="Arial"/>
                          <a:cs typeface="Arial"/>
                        </a:rPr>
                        <a:t>Implementation Discussion</a:t>
                      </a:r>
                      <a:endParaRPr lang="en-US" sz="2400" b="0" i="0" dirty="0">
                        <a:solidFill>
                          <a:schemeClr val="accent2"/>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Q &amp; A</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10</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21364837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Ariel Weisberg</a:t>
            </a:r>
            <a:endParaRPr lang="en-US" dirty="0">
              <a:latin typeface="Arial"/>
              <a:cs typeface="Arial"/>
            </a:endParaRPr>
          </a:p>
        </p:txBody>
      </p:sp>
      <p:sp>
        <p:nvSpPr>
          <p:cNvPr id="3" name="Text Placeholder 2"/>
          <p:cNvSpPr>
            <a:spLocks noGrp="1"/>
          </p:cNvSpPr>
          <p:nvPr>
            <p:ph type="body" sz="quarter" idx="10"/>
          </p:nvPr>
        </p:nvSpPr>
        <p:spPr/>
        <p:txBody>
          <a:bodyPr>
            <a:normAutofit fontScale="85000" lnSpcReduction="20000"/>
          </a:bodyPr>
          <a:lstStyle/>
          <a:p>
            <a:r>
              <a:rPr lang="en-US" dirty="0"/>
              <a:t>Things you never knew about Lucene</a:t>
            </a:r>
          </a:p>
          <a:p>
            <a:r>
              <a:rPr lang="en-US" dirty="0"/>
              <a:t>(And didn’t know you wanted to)</a:t>
            </a:r>
          </a:p>
          <a:p>
            <a:endParaRPr lang="en-US" dirty="0">
              <a:latin typeface="Arial"/>
              <a:cs typeface="Arial"/>
            </a:endParaRPr>
          </a:p>
        </p:txBody>
      </p:sp>
    </p:spTree>
    <p:extLst>
      <p:ext uri="{BB962C8B-B14F-4D97-AF65-F5344CB8AC3E}">
        <p14:creationId xmlns:p14="http://schemas.microsoft.com/office/powerpoint/2010/main" val="78386508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Lucene &amp; </a:t>
            </a:r>
            <a:r>
              <a:rPr lang="en-US" dirty="0" err="1"/>
              <a:t>Solr</a:t>
            </a:r>
            <a:r>
              <a:rPr lang="en-US" dirty="0"/>
              <a:t> are not a database</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12</a:t>
            </a:fld>
            <a:endParaRPr lang="en-US" dirty="0">
              <a:latin typeface="Arial"/>
              <a:cs typeface="Arial"/>
            </a:endParaRPr>
          </a:p>
        </p:txBody>
      </p:sp>
      <p:sp>
        <p:nvSpPr>
          <p:cNvPr id="7" name="Content Placeholder 2"/>
          <p:cNvSpPr txBox="1">
            <a:spLocks/>
          </p:cNvSpPr>
          <p:nvPr/>
        </p:nvSpPr>
        <p:spPr>
          <a:xfrm>
            <a:off x="457200" y="1061112"/>
            <a:ext cx="10515600" cy="4351338"/>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buFont typeface="Arial" charset="0"/>
              <a:buChar char="•"/>
            </a:pPr>
            <a:r>
              <a:rPr lang="en-US" sz="2800" dirty="0" smtClean="0"/>
              <a:t>Primary key &amp; unique constraints not quite 1</a:t>
            </a:r>
            <a:r>
              <a:rPr lang="en-US" sz="2800" baseline="30000" dirty="0" smtClean="0"/>
              <a:t>st</a:t>
            </a:r>
            <a:r>
              <a:rPr lang="en-US" sz="2800" dirty="0" smtClean="0"/>
              <a:t> class</a:t>
            </a:r>
          </a:p>
          <a:p>
            <a:pPr marL="285750" indent="-285750">
              <a:buFont typeface="Arial" charset="0"/>
              <a:buChar char="•"/>
            </a:pPr>
            <a:r>
              <a:rPr lang="en-US" sz="2800" dirty="0" smtClean="0"/>
              <a:t>Insert without delete adds a duplicate</a:t>
            </a:r>
          </a:p>
          <a:p>
            <a:pPr marL="285750" indent="-285750">
              <a:buFont typeface="Arial" charset="0"/>
              <a:buChar char="•"/>
            </a:pPr>
            <a:r>
              <a:rPr lang="en-US" sz="2800" dirty="0" smtClean="0"/>
              <a:t>Primary keys implemented as overwrites</a:t>
            </a:r>
          </a:p>
          <a:p>
            <a:pPr marL="285750" indent="-285750">
              <a:buFont typeface="Arial" charset="0"/>
              <a:buChar char="•"/>
            </a:pPr>
            <a:r>
              <a:rPr lang="en-US" sz="2800" dirty="0" smtClean="0"/>
              <a:t>“atomically” insert a doc and delete a key (Term)</a:t>
            </a:r>
          </a:p>
          <a:p>
            <a:endParaRPr lang="en-US" sz="2800" dirty="0"/>
          </a:p>
        </p:txBody>
      </p:sp>
    </p:spTree>
    <p:extLst>
      <p:ext uri="{BB962C8B-B14F-4D97-AF65-F5344CB8AC3E}">
        <p14:creationId xmlns:p14="http://schemas.microsoft.com/office/powerpoint/2010/main" val="8383769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Deletes, Cassandra vs. Lucene</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13</a:t>
            </a:fld>
            <a:endParaRPr lang="en-US" dirty="0">
              <a:latin typeface="Arial"/>
              <a:cs typeface="Arial"/>
            </a:endParaRPr>
          </a:p>
        </p:txBody>
      </p:sp>
      <p:sp>
        <p:nvSpPr>
          <p:cNvPr id="7" name="Content Placeholder 2"/>
          <p:cNvSpPr txBox="1">
            <a:spLocks/>
          </p:cNvSpPr>
          <p:nvPr/>
        </p:nvSpPr>
        <p:spPr>
          <a:xfrm>
            <a:off x="457200" y="1061112"/>
            <a:ext cx="10515600" cy="4351338"/>
          </a:xfrm>
          <a:prstGeom prst="rect">
            <a:avLst/>
          </a:prstGeom>
        </p:spPr>
        <p:txBody>
          <a:bodyPr vert="horz" lIns="91440" tIns="45720" rIns="91440" bIns="45720" rtlCol="0">
            <a:normAutofit/>
          </a:bodyPr>
          <a:lstStyle>
            <a:lvl1pPr marL="0" indent="0" algn="l" defTabSz="914400" rtl="0" eaLnBrk="1" latinLnBrk="0" hangingPunct="1">
              <a:spcBef>
                <a:spcPts val="600"/>
              </a:spcBef>
              <a:buFont typeface="Arial" pitchFamily="34" charset="0"/>
              <a:buNone/>
              <a:defRPr sz="1400" b="0" i="0" kern="1200">
                <a:solidFill>
                  <a:schemeClr val="tx2">
                    <a:lumMod val="50000"/>
                  </a:schemeClr>
                </a:solidFill>
                <a:latin typeface="Arial"/>
                <a:ea typeface="+mn-ea"/>
                <a:cs typeface="Arial"/>
              </a:defRPr>
            </a:lvl1pPr>
            <a:lvl2pPr marL="457200" indent="0" algn="l" defTabSz="914400" rtl="0" eaLnBrk="1" latinLnBrk="0" hangingPunct="1">
              <a:spcBef>
                <a:spcPts val="600"/>
              </a:spcBef>
              <a:buFont typeface="Arial" pitchFamily="34" charset="0"/>
              <a:buNone/>
              <a:defRPr sz="1200" b="0" i="0" kern="1200">
                <a:solidFill>
                  <a:schemeClr val="tx2">
                    <a:lumMod val="50000"/>
                  </a:schemeClr>
                </a:solidFill>
                <a:latin typeface="Arial"/>
                <a:ea typeface="+mn-ea"/>
                <a:cs typeface="Arial"/>
              </a:defRPr>
            </a:lvl2pPr>
            <a:lvl3pPr marL="914400" indent="0" algn="l" defTabSz="914400" rtl="0" eaLnBrk="1" latinLnBrk="0" hangingPunct="1">
              <a:spcBef>
                <a:spcPts val="600"/>
              </a:spcBef>
              <a:buFont typeface="Arial" pitchFamily="34" charset="0"/>
              <a:buNone/>
              <a:defRPr sz="1100" b="0" i="0" kern="1200">
                <a:solidFill>
                  <a:schemeClr val="tx2">
                    <a:lumMod val="50000"/>
                  </a:schemeClr>
                </a:solidFill>
                <a:latin typeface="Arial"/>
                <a:ea typeface="+mn-ea"/>
                <a:cs typeface="Arial"/>
              </a:defRPr>
            </a:lvl3pPr>
            <a:lvl4pPr marL="13716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4pPr>
            <a:lvl5pPr marL="1828800" indent="0" algn="l" defTabSz="914400" rtl="0" eaLnBrk="1" latinLnBrk="0" hangingPunct="1">
              <a:spcBef>
                <a:spcPts val="600"/>
              </a:spcBef>
              <a:buFont typeface="Arial" pitchFamily="34" charset="0"/>
              <a:buNone/>
              <a:defRPr sz="1050" b="0" i="0" kern="1200">
                <a:solidFill>
                  <a:schemeClr val="tx2">
                    <a:lumMod val="50000"/>
                  </a:schemeClr>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charset="0"/>
              <a:buChar char="•"/>
            </a:pPr>
            <a:r>
              <a:rPr lang="en-US" sz="2750" dirty="0"/>
              <a:t>Cassandra is a distributed database</a:t>
            </a:r>
          </a:p>
          <a:p>
            <a:pPr marL="457200" indent="-457200">
              <a:buFont typeface="Arial" charset="0"/>
              <a:buChar char="•"/>
            </a:pPr>
            <a:r>
              <a:rPr lang="en-US" sz="2750" dirty="0"/>
              <a:t>Requires tombstones w/ timestamps for </a:t>
            </a:r>
            <a:r>
              <a:rPr lang="en-US" sz="2750" dirty="0" smtClean="0"/>
              <a:t>consistency</a:t>
            </a:r>
            <a:endParaRPr lang="en-US" sz="2750" dirty="0"/>
          </a:p>
          <a:p>
            <a:pPr marL="457200" indent="-457200">
              <a:buFont typeface="Arial" charset="0"/>
              <a:buChar char="•"/>
            </a:pPr>
            <a:r>
              <a:rPr lang="en-US" sz="2750" dirty="0"/>
              <a:t>Lucene is single node </a:t>
            </a:r>
            <a:r>
              <a:rPr lang="en-US" sz="2750" dirty="0" smtClean="0"/>
              <a:t>Information Retrieval system</a:t>
            </a:r>
            <a:endParaRPr lang="en-US" sz="2750" dirty="0"/>
          </a:p>
          <a:p>
            <a:pPr marL="457200" indent="-457200">
              <a:buFont typeface="Arial" charset="0"/>
              <a:buChar char="•"/>
            </a:pPr>
            <a:r>
              <a:rPr lang="en-US" sz="2750" dirty="0"/>
              <a:t>A bit-set per segment works</a:t>
            </a:r>
          </a:p>
          <a:p>
            <a:endParaRPr lang="en-US" sz="2800" dirty="0"/>
          </a:p>
        </p:txBody>
      </p:sp>
    </p:spTree>
    <p:extLst>
      <p:ext uri="{BB962C8B-B14F-4D97-AF65-F5344CB8AC3E}">
        <p14:creationId xmlns:p14="http://schemas.microsoft.com/office/powerpoint/2010/main" val="167777759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Lucene Deletes</a:t>
            </a:r>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27262233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Lucene LSM</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15</a:t>
            </a:fld>
            <a:endParaRPr lang="en-US" dirty="0">
              <a:latin typeface="Arial"/>
              <a:cs typeface="Arial"/>
            </a:endParaRPr>
          </a:p>
        </p:txBody>
      </p:sp>
      <p:grpSp>
        <p:nvGrpSpPr>
          <p:cNvPr id="17" name="Group 16"/>
          <p:cNvGrpSpPr/>
          <p:nvPr/>
        </p:nvGrpSpPr>
        <p:grpSpPr>
          <a:xfrm>
            <a:off x="493241" y="1725658"/>
            <a:ext cx="8157517" cy="2448740"/>
            <a:chOff x="546216" y="1544038"/>
            <a:chExt cx="8157517" cy="2448740"/>
          </a:xfrm>
        </p:grpSpPr>
        <p:sp>
          <p:nvSpPr>
            <p:cNvPr id="6" name="Rectangle 5"/>
            <p:cNvSpPr/>
            <p:nvPr/>
          </p:nvSpPr>
          <p:spPr>
            <a:xfrm>
              <a:off x="546216" y="2114551"/>
              <a:ext cx="1346886" cy="187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052710" y="2114549"/>
              <a:ext cx="1346886" cy="187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559205" y="2114550"/>
              <a:ext cx="1346886" cy="187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65699" y="2757101"/>
              <a:ext cx="617838" cy="593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822550" y="2757099"/>
              <a:ext cx="617838" cy="593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579401" y="2757099"/>
              <a:ext cx="617838" cy="5931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356847" y="2114547"/>
              <a:ext cx="1346886" cy="18782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68407" y="1565979"/>
              <a:ext cx="704335" cy="430887"/>
            </a:xfrm>
            <a:prstGeom prst="rect">
              <a:avLst/>
            </a:prstGeom>
            <a:noFill/>
          </p:spPr>
          <p:txBody>
            <a:bodyPr wrap="square" rtlCol="0">
              <a:spAutoFit/>
            </a:bodyPr>
            <a:lstStyle/>
            <a:p>
              <a:r>
                <a:rPr lang="en-US" sz="2200" dirty="0" smtClean="0"/>
                <a:t>S1</a:t>
              </a:r>
              <a:endParaRPr lang="en-US" sz="2200" dirty="0"/>
            </a:p>
          </p:txBody>
        </p:sp>
        <p:sp>
          <p:nvSpPr>
            <p:cNvPr id="14" name="TextBox 13"/>
            <p:cNvSpPr txBox="1"/>
            <p:nvPr/>
          </p:nvSpPr>
          <p:spPr>
            <a:xfrm>
              <a:off x="2485150" y="1565978"/>
              <a:ext cx="704335" cy="430887"/>
            </a:xfrm>
            <a:prstGeom prst="rect">
              <a:avLst/>
            </a:prstGeom>
            <a:noFill/>
          </p:spPr>
          <p:txBody>
            <a:bodyPr wrap="square" rtlCol="0">
              <a:spAutoFit/>
            </a:bodyPr>
            <a:lstStyle/>
            <a:p>
              <a:r>
                <a:rPr lang="en-US" sz="2200" dirty="0" smtClean="0"/>
                <a:t>S2</a:t>
              </a:r>
              <a:endParaRPr lang="en-US" sz="2200" dirty="0"/>
            </a:p>
          </p:txBody>
        </p:sp>
        <p:sp>
          <p:nvSpPr>
            <p:cNvPr id="15" name="TextBox 14"/>
            <p:cNvSpPr txBox="1"/>
            <p:nvPr/>
          </p:nvSpPr>
          <p:spPr>
            <a:xfrm>
              <a:off x="4001893" y="1544038"/>
              <a:ext cx="704335" cy="430887"/>
            </a:xfrm>
            <a:prstGeom prst="rect">
              <a:avLst/>
            </a:prstGeom>
            <a:noFill/>
          </p:spPr>
          <p:txBody>
            <a:bodyPr wrap="square" rtlCol="0">
              <a:spAutoFit/>
            </a:bodyPr>
            <a:lstStyle/>
            <a:p>
              <a:r>
                <a:rPr lang="en-US" sz="2200" dirty="0" smtClean="0"/>
                <a:t>S3</a:t>
              </a:r>
              <a:endParaRPr lang="en-US" sz="2200" dirty="0"/>
            </a:p>
          </p:txBody>
        </p:sp>
        <p:sp>
          <p:nvSpPr>
            <p:cNvPr id="16" name="TextBox 15"/>
            <p:cNvSpPr txBox="1"/>
            <p:nvPr/>
          </p:nvSpPr>
          <p:spPr>
            <a:xfrm>
              <a:off x="7779037" y="1544625"/>
              <a:ext cx="704335" cy="430887"/>
            </a:xfrm>
            <a:prstGeom prst="rect">
              <a:avLst/>
            </a:prstGeom>
            <a:noFill/>
          </p:spPr>
          <p:txBody>
            <a:bodyPr wrap="square" rtlCol="0">
              <a:spAutoFit/>
            </a:bodyPr>
            <a:lstStyle/>
            <a:p>
              <a:r>
                <a:rPr lang="en-US" sz="2200" dirty="0" smtClean="0"/>
                <a:t>S</a:t>
              </a:r>
              <a:r>
                <a:rPr lang="en-US" sz="2200" baseline="-25000" dirty="0" smtClean="0"/>
                <a:t>N</a:t>
              </a:r>
              <a:endParaRPr lang="en-US" sz="2200" baseline="-25000" dirty="0"/>
            </a:p>
          </p:txBody>
        </p:sp>
      </p:grpSp>
    </p:spTree>
    <p:extLst>
      <p:ext uri="{BB962C8B-B14F-4D97-AF65-F5344CB8AC3E}">
        <p14:creationId xmlns:p14="http://schemas.microsoft.com/office/powerpoint/2010/main" val="10364550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Lucene Segment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16</a:t>
            </a:fld>
            <a:endParaRPr lang="en-US" dirty="0">
              <a:latin typeface="Arial"/>
              <a:cs typeface="Arial"/>
            </a:endParaRPr>
          </a:p>
        </p:txBody>
      </p:sp>
      <p:grpSp>
        <p:nvGrpSpPr>
          <p:cNvPr id="5" name="Group 4"/>
          <p:cNvGrpSpPr/>
          <p:nvPr/>
        </p:nvGrpSpPr>
        <p:grpSpPr>
          <a:xfrm>
            <a:off x="2247899" y="1097944"/>
            <a:ext cx="4648201" cy="3704167"/>
            <a:chOff x="2285999" y="742120"/>
            <a:chExt cx="5239658" cy="4390797"/>
          </a:xfrm>
        </p:grpSpPr>
        <p:sp>
          <p:nvSpPr>
            <p:cNvPr id="18" name="Rectangle 17"/>
            <p:cNvSpPr/>
            <p:nvPr/>
          </p:nvSpPr>
          <p:spPr>
            <a:xfrm>
              <a:off x="2286000" y="742120"/>
              <a:ext cx="5239657" cy="73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Bloom filter</a:t>
              </a:r>
              <a:endParaRPr lang="en-US" sz="2200" dirty="0"/>
            </a:p>
          </p:txBody>
        </p:sp>
        <p:sp>
          <p:nvSpPr>
            <p:cNvPr id="19" name="Rectangle 18"/>
            <p:cNvSpPr/>
            <p:nvPr/>
          </p:nvSpPr>
          <p:spPr>
            <a:xfrm>
              <a:off x="2286000" y="1608553"/>
              <a:ext cx="5239657" cy="73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Live document </a:t>
              </a:r>
              <a:r>
                <a:rPr lang="en-US" sz="2200" dirty="0" err="1" smtClean="0"/>
                <a:t>bitset</a:t>
              </a:r>
              <a:endParaRPr lang="en-US" sz="2200" dirty="0"/>
            </a:p>
          </p:txBody>
        </p:sp>
        <p:sp>
          <p:nvSpPr>
            <p:cNvPr id="20" name="Rectangle 19"/>
            <p:cNvSpPr/>
            <p:nvPr/>
          </p:nvSpPr>
          <p:spPr>
            <a:xfrm>
              <a:off x="2285999" y="2523803"/>
              <a:ext cx="5239657" cy="260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Other stuff</a:t>
              </a:r>
              <a:endParaRPr lang="en-US" sz="2200" dirty="0"/>
            </a:p>
          </p:txBody>
        </p:sp>
      </p:grpSp>
    </p:spTree>
    <p:extLst>
      <p:ext uri="{BB962C8B-B14F-4D97-AF65-F5344CB8AC3E}">
        <p14:creationId xmlns:p14="http://schemas.microsoft.com/office/powerpoint/2010/main" val="189597153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17</a:t>
            </a:fld>
            <a:endParaRPr lang="en-US" dirty="0">
              <a:latin typeface="Arial"/>
              <a:cs typeface="Arial"/>
            </a:endParaRPr>
          </a:p>
        </p:txBody>
      </p:sp>
      <p:sp>
        <p:nvSpPr>
          <p:cNvPr id="35" name="Rectangle 34"/>
          <p:cNvSpPr/>
          <p:nvPr/>
        </p:nvSpPr>
        <p:spPr>
          <a:xfrm>
            <a:off x="76201" y="1224963"/>
            <a:ext cx="1013720" cy="121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A</a:t>
            </a:r>
            <a:endParaRPr lang="en-US" dirty="0"/>
          </a:p>
        </p:txBody>
      </p:sp>
      <p:sp>
        <p:nvSpPr>
          <p:cNvPr id="36" name="Rectangle 35"/>
          <p:cNvSpPr/>
          <p:nvPr/>
        </p:nvSpPr>
        <p:spPr>
          <a:xfrm>
            <a:off x="2649715" y="1224963"/>
            <a:ext cx="1240283" cy="121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DocWriter</a:t>
            </a:r>
            <a:r>
              <a:rPr lang="en-US" dirty="0" smtClean="0"/>
              <a:t> A</a:t>
            </a:r>
            <a:endParaRPr lang="en-US" dirty="0"/>
          </a:p>
        </p:txBody>
      </p:sp>
      <p:sp>
        <p:nvSpPr>
          <p:cNvPr id="37" name="Right Arrow 36"/>
          <p:cNvSpPr/>
          <p:nvPr/>
        </p:nvSpPr>
        <p:spPr>
          <a:xfrm>
            <a:off x="1158701" y="1344882"/>
            <a:ext cx="1491012" cy="97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 Term</a:t>
            </a:r>
            <a:endParaRPr lang="en-US" dirty="0"/>
          </a:p>
        </p:txBody>
      </p:sp>
      <p:sp>
        <p:nvSpPr>
          <p:cNvPr id="39" name="Rectangle 38"/>
          <p:cNvSpPr/>
          <p:nvPr/>
        </p:nvSpPr>
        <p:spPr>
          <a:xfrm>
            <a:off x="5518575" y="1224962"/>
            <a:ext cx="1240283" cy="28644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Shared Delete Queue</a:t>
            </a:r>
            <a:endParaRPr lang="en-US" dirty="0"/>
          </a:p>
        </p:txBody>
      </p:sp>
      <p:sp>
        <p:nvSpPr>
          <p:cNvPr id="40" name="Rectangle 39"/>
          <p:cNvSpPr/>
          <p:nvPr/>
        </p:nvSpPr>
        <p:spPr>
          <a:xfrm>
            <a:off x="2649714" y="2911862"/>
            <a:ext cx="1240283" cy="121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DocWriter</a:t>
            </a:r>
            <a:r>
              <a:rPr lang="en-US" dirty="0" smtClean="0"/>
              <a:t> B</a:t>
            </a:r>
            <a:endParaRPr lang="en-US" dirty="0"/>
          </a:p>
        </p:txBody>
      </p:sp>
      <p:sp>
        <p:nvSpPr>
          <p:cNvPr id="41" name="Rectangle 40"/>
          <p:cNvSpPr/>
          <p:nvPr/>
        </p:nvSpPr>
        <p:spPr>
          <a:xfrm>
            <a:off x="87819" y="2911862"/>
            <a:ext cx="1013720" cy="1211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Thread B</a:t>
            </a:r>
            <a:endParaRPr lang="en-US" dirty="0"/>
          </a:p>
        </p:txBody>
      </p:sp>
      <p:sp>
        <p:nvSpPr>
          <p:cNvPr id="44" name="Arc 43"/>
          <p:cNvSpPr/>
          <p:nvPr/>
        </p:nvSpPr>
        <p:spPr>
          <a:xfrm>
            <a:off x="3157623" y="3329201"/>
            <a:ext cx="2981094" cy="1410621"/>
          </a:xfrm>
          <a:prstGeom prst="arc">
            <a:avLst>
              <a:gd name="adj1" fmla="val 77589"/>
              <a:gd name="adj2" fmla="val 10574896"/>
            </a:avLst>
          </a:prstGeom>
          <a:ln w="53975">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Apply deleted terms</a:t>
            </a:r>
            <a:endParaRPr lang="en-US" dirty="0"/>
          </a:p>
        </p:txBody>
      </p:sp>
      <p:sp>
        <p:nvSpPr>
          <p:cNvPr id="45" name="Arc 44"/>
          <p:cNvSpPr/>
          <p:nvPr/>
        </p:nvSpPr>
        <p:spPr>
          <a:xfrm>
            <a:off x="3285832" y="636407"/>
            <a:ext cx="2852884" cy="1117691"/>
          </a:xfrm>
          <a:prstGeom prst="arc">
            <a:avLst>
              <a:gd name="adj1" fmla="val 10666298"/>
              <a:gd name="adj2" fmla="val 162583"/>
            </a:avLst>
          </a:prstGeom>
          <a:ln w="53975">
            <a:headEnd type="stealth"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smtClean="0"/>
              <a:t>Apply deleted terms</a:t>
            </a:r>
            <a:endParaRPr lang="en-US" dirty="0"/>
          </a:p>
        </p:txBody>
      </p:sp>
      <p:sp>
        <p:nvSpPr>
          <p:cNvPr id="46" name="Right Arrow 45"/>
          <p:cNvSpPr/>
          <p:nvPr/>
        </p:nvSpPr>
        <p:spPr>
          <a:xfrm>
            <a:off x="6882828" y="1574274"/>
            <a:ext cx="2108773" cy="21042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tIns="274320" rtlCol="0" anchor="ctr" anchorCtr="0"/>
          <a:lstStyle/>
          <a:p>
            <a:pPr algn="ctr"/>
            <a:r>
              <a:rPr lang="en-US" dirty="0" smtClean="0"/>
              <a:t>Deleted Terms</a:t>
            </a:r>
          </a:p>
          <a:p>
            <a:pPr algn="ctr"/>
            <a:r>
              <a:rPr lang="en-US" dirty="0" smtClean="0"/>
              <a:t>Sent to</a:t>
            </a:r>
          </a:p>
          <a:p>
            <a:pPr algn="ctr"/>
            <a:r>
              <a:rPr lang="en-US" dirty="0" smtClean="0"/>
              <a:t>Global Queue</a:t>
            </a:r>
          </a:p>
          <a:p>
            <a:pPr algn="ctr"/>
            <a:endParaRPr lang="en-US" dirty="0"/>
          </a:p>
        </p:txBody>
      </p:sp>
      <p:sp>
        <p:nvSpPr>
          <p:cNvPr id="47" name="Donut 46"/>
          <p:cNvSpPr/>
          <p:nvPr/>
        </p:nvSpPr>
        <p:spPr>
          <a:xfrm>
            <a:off x="5085784" y="264221"/>
            <a:ext cx="2172673" cy="4724345"/>
          </a:xfrm>
          <a:prstGeom prst="donut">
            <a:avLst>
              <a:gd name="adj" fmla="val 768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TextBox 47"/>
          <p:cNvSpPr txBox="1"/>
          <p:nvPr/>
        </p:nvSpPr>
        <p:spPr>
          <a:xfrm>
            <a:off x="5153195" y="-117494"/>
            <a:ext cx="2037849" cy="461665"/>
          </a:xfrm>
          <a:prstGeom prst="rect">
            <a:avLst/>
          </a:prstGeom>
          <a:noFill/>
        </p:spPr>
        <p:txBody>
          <a:bodyPr wrap="square" rtlCol="0">
            <a:spAutoFit/>
          </a:bodyPr>
          <a:lstStyle/>
          <a:p>
            <a:pPr algn="ctr"/>
            <a:r>
              <a:rPr lang="en-US" sz="2400" b="1" dirty="0" smtClean="0">
                <a:solidFill>
                  <a:srgbClr val="FF0000"/>
                </a:solidFill>
              </a:rPr>
              <a:t>Unnecessary</a:t>
            </a:r>
            <a:endParaRPr lang="en-US" sz="2400" b="1" dirty="0">
              <a:solidFill>
                <a:srgbClr val="FF0000"/>
              </a:solidFill>
            </a:endParaRPr>
          </a:p>
        </p:txBody>
      </p:sp>
      <p:sp>
        <p:nvSpPr>
          <p:cNvPr id="49" name="Right Arrow 48"/>
          <p:cNvSpPr/>
          <p:nvPr/>
        </p:nvSpPr>
        <p:spPr>
          <a:xfrm>
            <a:off x="1158701" y="3073862"/>
            <a:ext cx="1491012" cy="97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 Term</a:t>
            </a:r>
            <a:endParaRPr lang="en-US" dirty="0"/>
          </a:p>
        </p:txBody>
      </p:sp>
      <p:sp>
        <p:nvSpPr>
          <p:cNvPr id="50" name="Right Arrow 49"/>
          <p:cNvSpPr/>
          <p:nvPr/>
        </p:nvSpPr>
        <p:spPr>
          <a:xfrm>
            <a:off x="3965578" y="1344882"/>
            <a:ext cx="1491012" cy="97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 Term</a:t>
            </a:r>
            <a:endParaRPr lang="en-US" dirty="0"/>
          </a:p>
        </p:txBody>
      </p:sp>
      <p:sp>
        <p:nvSpPr>
          <p:cNvPr id="51" name="Right Arrow 50"/>
          <p:cNvSpPr/>
          <p:nvPr/>
        </p:nvSpPr>
        <p:spPr>
          <a:xfrm>
            <a:off x="3966768" y="3031781"/>
            <a:ext cx="1491012" cy="9720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Deleted Term</a:t>
            </a:r>
            <a:endParaRPr lang="en-US" dirty="0"/>
          </a:p>
        </p:txBody>
      </p:sp>
    </p:spTree>
    <p:extLst>
      <p:ext uri="{BB962C8B-B14F-4D97-AF65-F5344CB8AC3E}">
        <p14:creationId xmlns:p14="http://schemas.microsoft.com/office/powerpoint/2010/main" val="259394284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7"/>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9" grpId="0" animBg="1"/>
      <p:bldP spid="40" grpId="0" animBg="1"/>
      <p:bldP spid="44" grpId="0" animBg="1"/>
      <p:bldP spid="45" grpId="0" animBg="1"/>
      <p:bldP spid="46" grpId="0" animBg="1"/>
      <p:bldP spid="47" grpId="0" animBg="1"/>
      <p:bldP spid="47" grpId="1" animBg="1"/>
      <p:bldP spid="48" grpId="0"/>
      <p:bldP spid="48" grpId="1"/>
      <p:bldP spid="49" grpId="0" animBg="1"/>
      <p:bldP spid="50" grpId="0" animBg="1"/>
      <p:bldP spid="5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18</a:t>
            </a:fld>
            <a:endParaRPr lang="en-US" dirty="0">
              <a:latin typeface="Arial"/>
              <a:cs typeface="Arial"/>
            </a:endParaRPr>
          </a:p>
        </p:txBody>
      </p:sp>
      <p:sp>
        <p:nvSpPr>
          <p:cNvPr id="7" name="Rectangle 6"/>
          <p:cNvSpPr/>
          <p:nvPr/>
        </p:nvSpPr>
        <p:spPr>
          <a:xfrm>
            <a:off x="228599" y="225960"/>
            <a:ext cx="1629735" cy="4070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 </a:t>
            </a:r>
          </a:p>
          <a:p>
            <a:pPr algn="ctr"/>
            <a:r>
              <a:rPr lang="en-US" dirty="0" smtClean="0"/>
              <a:t>Delete</a:t>
            </a:r>
          </a:p>
          <a:p>
            <a:pPr algn="ctr"/>
            <a:r>
              <a:rPr lang="en-US" dirty="0" smtClean="0"/>
              <a:t>Queue</a:t>
            </a:r>
            <a:endParaRPr lang="en-US" dirty="0"/>
          </a:p>
        </p:txBody>
      </p:sp>
      <p:sp>
        <p:nvSpPr>
          <p:cNvPr id="8" name="Right Arrow 7"/>
          <p:cNvSpPr/>
          <p:nvPr/>
        </p:nvSpPr>
        <p:spPr>
          <a:xfrm>
            <a:off x="2146809" y="1805437"/>
            <a:ext cx="1341259" cy="911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Freezing</a:t>
            </a:r>
            <a:endParaRPr lang="en-US" dirty="0"/>
          </a:p>
        </p:txBody>
      </p:sp>
      <p:sp>
        <p:nvSpPr>
          <p:cNvPr id="9" name="Rectangle 8"/>
          <p:cNvSpPr/>
          <p:nvPr/>
        </p:nvSpPr>
        <p:spPr>
          <a:xfrm>
            <a:off x="3776543" y="225961"/>
            <a:ext cx="1629735" cy="40702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Global </a:t>
            </a:r>
          </a:p>
          <a:p>
            <a:pPr algn="ctr"/>
            <a:r>
              <a:rPr lang="en-US" dirty="0" smtClean="0"/>
              <a:t>Frozen Delete</a:t>
            </a:r>
          </a:p>
          <a:p>
            <a:pPr algn="ctr"/>
            <a:r>
              <a:rPr lang="en-US" dirty="0" smtClean="0"/>
              <a:t>Queue</a:t>
            </a:r>
            <a:endParaRPr lang="en-US" dirty="0"/>
          </a:p>
        </p:txBody>
      </p:sp>
      <p:sp>
        <p:nvSpPr>
          <p:cNvPr id="10" name="Right Arrow 9"/>
          <p:cNvSpPr/>
          <p:nvPr/>
        </p:nvSpPr>
        <p:spPr>
          <a:xfrm>
            <a:off x="5694753" y="1789027"/>
            <a:ext cx="1341259" cy="911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 commit</a:t>
            </a:r>
            <a:endParaRPr lang="en-US" dirty="0"/>
          </a:p>
        </p:txBody>
      </p:sp>
      <p:sp>
        <p:nvSpPr>
          <p:cNvPr id="11" name="Rectangle 10"/>
          <p:cNvSpPr/>
          <p:nvPr/>
        </p:nvSpPr>
        <p:spPr>
          <a:xfrm>
            <a:off x="7324487" y="209550"/>
            <a:ext cx="1629735" cy="673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Segment 1</a:t>
            </a:r>
            <a:endParaRPr lang="en-US" dirty="0"/>
          </a:p>
        </p:txBody>
      </p:sp>
      <p:sp>
        <p:nvSpPr>
          <p:cNvPr id="12" name="Rectangle 11"/>
          <p:cNvSpPr/>
          <p:nvPr/>
        </p:nvSpPr>
        <p:spPr>
          <a:xfrm>
            <a:off x="7324487" y="1132329"/>
            <a:ext cx="1629735" cy="673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Segment 2</a:t>
            </a:r>
            <a:endParaRPr lang="en-US" dirty="0"/>
          </a:p>
        </p:txBody>
      </p:sp>
      <p:sp>
        <p:nvSpPr>
          <p:cNvPr id="13" name="Oval 12"/>
          <p:cNvSpPr/>
          <p:nvPr/>
        </p:nvSpPr>
        <p:spPr>
          <a:xfrm>
            <a:off x="7954967" y="1902878"/>
            <a:ext cx="368772" cy="47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954967" y="2472386"/>
            <a:ext cx="368772" cy="47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7954967" y="3046007"/>
            <a:ext cx="368772" cy="4720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324487" y="3573947"/>
            <a:ext cx="1629735" cy="6731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Segment N</a:t>
            </a:r>
            <a:endParaRPr lang="en-US" dirty="0"/>
          </a:p>
        </p:txBody>
      </p:sp>
      <p:sp>
        <p:nvSpPr>
          <p:cNvPr id="17" name="Donut 16"/>
          <p:cNvSpPr/>
          <p:nvPr/>
        </p:nvSpPr>
        <p:spPr>
          <a:xfrm>
            <a:off x="1907404" y="1280025"/>
            <a:ext cx="1820067" cy="2069766"/>
          </a:xfrm>
          <a:prstGeom prst="donut">
            <a:avLst>
              <a:gd name="adj" fmla="val 8559"/>
            </a:avLst>
          </a:prstGeom>
          <a:solidFill>
            <a:srgbClr val="FF0000"/>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2051720" y="3349791"/>
            <a:ext cx="1584024" cy="923330"/>
          </a:xfrm>
          <a:prstGeom prst="rect">
            <a:avLst/>
          </a:prstGeom>
          <a:noFill/>
        </p:spPr>
        <p:txBody>
          <a:bodyPr wrap="square" rtlCol="0">
            <a:spAutoFit/>
          </a:bodyPr>
          <a:lstStyle/>
          <a:p>
            <a:pPr algn="ctr"/>
            <a:r>
              <a:rPr lang="en-US" dirty="0" smtClean="0"/>
              <a:t>Global Lock,</a:t>
            </a:r>
          </a:p>
          <a:p>
            <a:pPr algn="ctr"/>
            <a:r>
              <a:rPr lang="en-US" dirty="0" smtClean="0"/>
              <a:t>Foreground thread</a:t>
            </a:r>
          </a:p>
        </p:txBody>
      </p:sp>
      <p:sp>
        <p:nvSpPr>
          <p:cNvPr id="19" name="Donut 18"/>
          <p:cNvSpPr/>
          <p:nvPr/>
        </p:nvSpPr>
        <p:spPr>
          <a:xfrm>
            <a:off x="5455348" y="1226211"/>
            <a:ext cx="1820067" cy="2069766"/>
          </a:xfrm>
          <a:prstGeom prst="donut">
            <a:avLst>
              <a:gd name="adj" fmla="val 8559"/>
            </a:avLst>
          </a:prstGeom>
          <a:solidFill>
            <a:srgbClr val="FF0000"/>
          </a:solidFill>
          <a:ln w="127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5547073" y="3349791"/>
            <a:ext cx="1636615" cy="646331"/>
          </a:xfrm>
          <a:prstGeom prst="rect">
            <a:avLst/>
          </a:prstGeom>
          <a:noFill/>
        </p:spPr>
        <p:txBody>
          <a:bodyPr wrap="square" rtlCol="0">
            <a:spAutoFit/>
          </a:bodyPr>
          <a:lstStyle/>
          <a:p>
            <a:pPr algn="ctr"/>
            <a:r>
              <a:rPr lang="en-US" dirty="0" smtClean="0"/>
              <a:t>Global Lock,</a:t>
            </a:r>
          </a:p>
          <a:p>
            <a:pPr algn="ctr"/>
            <a:r>
              <a:rPr lang="en-US" dirty="0" smtClean="0"/>
              <a:t>Single threaded</a:t>
            </a:r>
          </a:p>
        </p:txBody>
      </p:sp>
    </p:spTree>
    <p:extLst>
      <p:ext uri="{BB962C8B-B14F-4D97-AF65-F5344CB8AC3E}">
        <p14:creationId xmlns:p14="http://schemas.microsoft.com/office/powerpoint/2010/main" val="3956298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7" grpId="0" animBg="1"/>
      <p:bldP spid="18" grpId="0"/>
      <p:bldP spid="19" grpId="0" animBg="1"/>
      <p:bldP spid="2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delete to segment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19</a:t>
            </a:fld>
            <a:endParaRPr lang="en-US" dirty="0">
              <a:latin typeface="Arial"/>
              <a:cs typeface="Arial"/>
            </a:endParaRPr>
          </a:p>
        </p:txBody>
      </p:sp>
      <p:grpSp>
        <p:nvGrpSpPr>
          <p:cNvPr id="5" name="Group 4"/>
          <p:cNvGrpSpPr/>
          <p:nvPr/>
        </p:nvGrpSpPr>
        <p:grpSpPr>
          <a:xfrm>
            <a:off x="3124200" y="1063229"/>
            <a:ext cx="4648201" cy="3704167"/>
            <a:chOff x="2285999" y="742120"/>
            <a:chExt cx="5239658" cy="4390797"/>
          </a:xfrm>
        </p:grpSpPr>
        <p:sp>
          <p:nvSpPr>
            <p:cNvPr id="18" name="Rectangle 17"/>
            <p:cNvSpPr/>
            <p:nvPr/>
          </p:nvSpPr>
          <p:spPr>
            <a:xfrm>
              <a:off x="2286000" y="742120"/>
              <a:ext cx="5239657" cy="73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Bloom filter</a:t>
              </a:r>
              <a:endParaRPr lang="en-US" sz="2200" dirty="0"/>
            </a:p>
          </p:txBody>
        </p:sp>
        <p:sp>
          <p:nvSpPr>
            <p:cNvPr id="19" name="Rectangle 18"/>
            <p:cNvSpPr/>
            <p:nvPr/>
          </p:nvSpPr>
          <p:spPr>
            <a:xfrm>
              <a:off x="2286000" y="1608553"/>
              <a:ext cx="5239657" cy="7331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Live document </a:t>
              </a:r>
              <a:r>
                <a:rPr lang="en-US" sz="2200" dirty="0" err="1" smtClean="0"/>
                <a:t>bitset</a:t>
              </a:r>
              <a:endParaRPr lang="en-US" sz="2200" dirty="0"/>
            </a:p>
          </p:txBody>
        </p:sp>
        <p:sp>
          <p:nvSpPr>
            <p:cNvPr id="20" name="Rectangle 19"/>
            <p:cNvSpPr/>
            <p:nvPr/>
          </p:nvSpPr>
          <p:spPr>
            <a:xfrm>
              <a:off x="2285999" y="2523803"/>
              <a:ext cx="5239657" cy="2609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2200" dirty="0" smtClean="0"/>
                <a:t>Other stuff</a:t>
              </a:r>
              <a:endParaRPr lang="en-US" sz="2200" dirty="0"/>
            </a:p>
          </p:txBody>
        </p:sp>
      </p:grpSp>
      <p:sp>
        <p:nvSpPr>
          <p:cNvPr id="7" name="TextBox 6"/>
          <p:cNvSpPr txBox="1"/>
          <p:nvPr/>
        </p:nvSpPr>
        <p:spPr>
          <a:xfrm>
            <a:off x="457200" y="1186555"/>
            <a:ext cx="2438400" cy="369332"/>
          </a:xfrm>
          <a:prstGeom prst="rect">
            <a:avLst/>
          </a:prstGeom>
          <a:noFill/>
        </p:spPr>
        <p:txBody>
          <a:bodyPr wrap="square" rtlCol="0">
            <a:spAutoFit/>
          </a:bodyPr>
          <a:lstStyle/>
          <a:p>
            <a:r>
              <a:rPr lang="en-US" dirty="0" smtClean="0"/>
              <a:t>#1 Check </a:t>
            </a:r>
            <a:r>
              <a:rPr lang="en-US" smtClean="0"/>
              <a:t>term presence</a:t>
            </a:r>
            <a:endParaRPr lang="en-US"/>
          </a:p>
        </p:txBody>
      </p:sp>
      <p:sp>
        <p:nvSpPr>
          <p:cNvPr id="11" name="TextBox 10"/>
          <p:cNvSpPr txBox="1"/>
          <p:nvPr/>
        </p:nvSpPr>
        <p:spPr>
          <a:xfrm>
            <a:off x="457200" y="3482179"/>
            <a:ext cx="2438400" cy="369332"/>
          </a:xfrm>
          <a:prstGeom prst="rect">
            <a:avLst/>
          </a:prstGeom>
          <a:noFill/>
        </p:spPr>
        <p:txBody>
          <a:bodyPr wrap="square" rtlCol="0">
            <a:spAutoFit/>
          </a:bodyPr>
          <a:lstStyle/>
          <a:p>
            <a:r>
              <a:rPr lang="en-US" dirty="0" smtClean="0"/>
              <a:t>#2 Docs matching Term</a:t>
            </a:r>
            <a:endParaRPr lang="en-US" dirty="0"/>
          </a:p>
        </p:txBody>
      </p:sp>
      <p:sp>
        <p:nvSpPr>
          <p:cNvPr id="12" name="TextBox 11"/>
          <p:cNvSpPr txBox="1"/>
          <p:nvPr/>
        </p:nvSpPr>
        <p:spPr>
          <a:xfrm>
            <a:off x="457200" y="1918774"/>
            <a:ext cx="2438400" cy="369332"/>
          </a:xfrm>
          <a:prstGeom prst="rect">
            <a:avLst/>
          </a:prstGeom>
          <a:noFill/>
        </p:spPr>
        <p:txBody>
          <a:bodyPr wrap="square" rtlCol="0">
            <a:spAutoFit/>
          </a:bodyPr>
          <a:lstStyle/>
          <a:p>
            <a:r>
              <a:rPr lang="en-US" dirty="0" smtClean="0"/>
              <a:t>#</a:t>
            </a:r>
            <a:r>
              <a:rPr lang="en-US" dirty="0"/>
              <a:t>3</a:t>
            </a:r>
            <a:r>
              <a:rPr lang="en-US" dirty="0" smtClean="0"/>
              <a:t> Mark doc ids</a:t>
            </a:r>
            <a:endParaRPr lang="en-US" dirty="0"/>
          </a:p>
        </p:txBody>
      </p:sp>
    </p:spTree>
    <p:extLst>
      <p:ext uri="{BB962C8B-B14F-4D97-AF65-F5344CB8AC3E}">
        <p14:creationId xmlns:p14="http://schemas.microsoft.com/office/powerpoint/2010/main" val="328141371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65846539"/>
              </p:ext>
            </p:extLst>
          </p:nvPr>
        </p:nvGraphicFramePr>
        <p:xfrm>
          <a:off x="452971" y="971550"/>
          <a:ext cx="8238067" cy="256032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accent2"/>
                          </a:solidFill>
                          <a:latin typeface="Arial"/>
                          <a:cs typeface="Arial"/>
                        </a:rPr>
                        <a:t>Recap</a:t>
                      </a:r>
                      <a:endParaRPr lang="en-US" sz="2400" b="0" i="0" dirty="0">
                        <a:solidFill>
                          <a:schemeClr val="accent2"/>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Trail</a:t>
                      </a:r>
                      <a:r>
                        <a:rPr lang="en-US" sz="2400" b="0" i="0" baseline="0" dirty="0" smtClean="0">
                          <a:solidFill>
                            <a:srgbClr val="4C5958"/>
                          </a:solidFill>
                          <a:latin typeface="Arial"/>
                          <a:cs typeface="Arial"/>
                        </a:rPr>
                        <a:t> Map</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Implementation Discussion</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Q &amp; A</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2</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315672915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Lucene &amp; Global Locks</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charset="0"/>
              <a:buChar char="•"/>
            </a:pPr>
            <a:r>
              <a:rPr lang="en-US" sz="2400" dirty="0" smtClean="0"/>
              <a:t>There are many of them and they are used everywhere</a:t>
            </a:r>
          </a:p>
          <a:p>
            <a:pPr marL="285750" indent="-285750">
              <a:buFont typeface="Arial" charset="0"/>
              <a:buChar char="•"/>
            </a:pPr>
            <a:r>
              <a:rPr lang="en-US" sz="2400" dirty="0" smtClean="0"/>
              <a:t>Attempt at a shared nothing write path</a:t>
            </a:r>
          </a:p>
          <a:p>
            <a:pPr marL="285750" indent="-285750">
              <a:buFont typeface="Arial" charset="0"/>
              <a:buChar char="•"/>
            </a:pPr>
            <a:r>
              <a:rPr lang="en-US" sz="2400" dirty="0" smtClean="0"/>
              <a:t>Only shared nothing until a thread stalls holding a lock</a:t>
            </a:r>
          </a:p>
          <a:p>
            <a:pPr marL="285750" indent="-285750">
              <a:buFont typeface="Arial" charset="0"/>
              <a:buChar char="•"/>
            </a:pPr>
            <a:r>
              <a:rPr lang="en-US" sz="2400" dirty="0"/>
              <a:t>Eventually other threads need the </a:t>
            </a:r>
            <a:r>
              <a:rPr lang="en-US" sz="2400" dirty="0" smtClean="0"/>
              <a:t>lock</a:t>
            </a:r>
          </a:p>
          <a:p>
            <a:pPr marL="285750" indent="-285750">
              <a:buFont typeface="Arial" charset="0"/>
              <a:buChar char="•"/>
            </a:pPr>
            <a:r>
              <a:rPr lang="en-US" sz="2400" dirty="0" smtClean="0"/>
              <a:t>Significant shared state per write, not lock free</a:t>
            </a:r>
          </a:p>
          <a:p>
            <a:pPr marL="285750" indent="-285750">
              <a:buFont typeface="Arial" charset="0"/>
              <a:buChar char="•"/>
            </a:pPr>
            <a:r>
              <a:rPr lang="en-US" sz="2400" dirty="0" smtClean="0"/>
              <a:t>Shared state isn’t leveraged for additional performance</a:t>
            </a:r>
            <a:endParaRPr lang="en-US" sz="2400" dirty="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20</a:t>
            </a:fld>
            <a:endParaRPr lang="en-US" dirty="0">
              <a:latin typeface="Arial"/>
              <a:cs typeface="Arial"/>
            </a:endParaRPr>
          </a:p>
        </p:txBody>
      </p:sp>
    </p:spTree>
    <p:extLst>
      <p:ext uri="{BB962C8B-B14F-4D97-AF65-F5344CB8AC3E}">
        <p14:creationId xmlns:p14="http://schemas.microsoft.com/office/powerpoint/2010/main" val="26579082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Cassandra Deletes</a:t>
            </a:r>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42153618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Cassandra Tombstones</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charset="0"/>
              <a:buChar char="•"/>
            </a:pPr>
            <a:r>
              <a:rPr lang="en-US" sz="2400" dirty="0" smtClean="0"/>
              <a:t>A tombstone is a data item like a row</a:t>
            </a:r>
          </a:p>
          <a:p>
            <a:pPr marL="285750" indent="-285750">
              <a:buFont typeface="Arial" charset="0"/>
              <a:buChar char="•"/>
            </a:pPr>
            <a:r>
              <a:rPr lang="en-US" sz="2400" dirty="0"/>
              <a:t>A</a:t>
            </a:r>
            <a:r>
              <a:rPr lang="en-US" sz="2400" dirty="0" smtClean="0"/>
              <a:t>ppended to a </a:t>
            </a:r>
            <a:r>
              <a:rPr lang="en-US" sz="2400" dirty="0" err="1" smtClean="0"/>
              <a:t>Memtable</a:t>
            </a:r>
            <a:r>
              <a:rPr lang="en-US" sz="2400" dirty="0" smtClean="0"/>
              <a:t> without checking existence</a:t>
            </a:r>
          </a:p>
          <a:p>
            <a:pPr marL="285750" indent="-285750">
              <a:buFont typeface="Arial" charset="0"/>
              <a:buChar char="•"/>
            </a:pPr>
            <a:r>
              <a:rPr lang="en-US" sz="2400" dirty="0" smtClean="0"/>
              <a:t>Can overwrite data row in </a:t>
            </a:r>
            <a:r>
              <a:rPr lang="en-US" sz="2400" dirty="0" err="1" smtClean="0"/>
              <a:t>memtable</a:t>
            </a:r>
            <a:endParaRPr lang="en-US" sz="2400" dirty="0" smtClean="0"/>
          </a:p>
          <a:p>
            <a:pPr marL="285750" indent="-285750">
              <a:buFont typeface="Arial" charset="0"/>
              <a:buChar char="•"/>
            </a:pPr>
            <a:r>
              <a:rPr lang="en-US" sz="2400" dirty="0" smtClean="0"/>
              <a:t>Must be retained until GC grace has passed</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22</a:t>
            </a:fld>
            <a:endParaRPr lang="en-US" dirty="0">
              <a:latin typeface="Arial"/>
              <a:cs typeface="Arial"/>
            </a:endParaRPr>
          </a:p>
        </p:txBody>
      </p:sp>
      <p:sp>
        <p:nvSpPr>
          <p:cNvPr id="6" name="Frame 5"/>
          <p:cNvSpPr/>
          <p:nvPr/>
        </p:nvSpPr>
        <p:spPr>
          <a:xfrm>
            <a:off x="2286000" y="3257550"/>
            <a:ext cx="2362200" cy="11430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Timestamp</a:t>
            </a:r>
            <a:endParaRPr lang="en-US" dirty="0">
              <a:solidFill>
                <a:schemeClr val="tx1"/>
              </a:solidFill>
            </a:endParaRPr>
          </a:p>
        </p:txBody>
      </p:sp>
      <p:sp>
        <p:nvSpPr>
          <p:cNvPr id="7" name="Frame 6"/>
          <p:cNvSpPr/>
          <p:nvPr/>
        </p:nvSpPr>
        <p:spPr>
          <a:xfrm>
            <a:off x="4648200" y="3257550"/>
            <a:ext cx="2362200" cy="11430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Tree>
    <p:extLst>
      <p:ext uri="{BB962C8B-B14F-4D97-AF65-F5344CB8AC3E}">
        <p14:creationId xmlns:p14="http://schemas.microsoft.com/office/powerpoint/2010/main" val="2281351817"/>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9368"/>
            <a:ext cx="8229600" cy="857250"/>
          </a:xfrm>
        </p:spPr>
        <p:txBody>
          <a:bodyPr/>
          <a:lstStyle/>
          <a:p>
            <a:r>
              <a:rPr lang="en-US" dirty="0" smtClean="0">
                <a:latin typeface="Arial"/>
                <a:cs typeface="Arial"/>
              </a:rPr>
              <a:t>Compacting tombstones</a:t>
            </a:r>
            <a:endParaRPr lang="en-US" dirty="0">
              <a:latin typeface="Arial"/>
              <a:cs typeface="Arial"/>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23</a:t>
            </a:fld>
            <a:endParaRPr lang="en-US" dirty="0">
              <a:latin typeface="Arial"/>
              <a:cs typeface="Arial"/>
            </a:endParaRPr>
          </a:p>
        </p:txBody>
      </p:sp>
      <p:grpSp>
        <p:nvGrpSpPr>
          <p:cNvPr id="22" name="Group 21"/>
          <p:cNvGrpSpPr/>
          <p:nvPr/>
        </p:nvGrpSpPr>
        <p:grpSpPr>
          <a:xfrm>
            <a:off x="457200" y="2653208"/>
            <a:ext cx="3061624" cy="1624163"/>
            <a:chOff x="447449" y="1925010"/>
            <a:chExt cx="3581400" cy="1952282"/>
          </a:xfrm>
        </p:grpSpPr>
        <p:grpSp>
          <p:nvGrpSpPr>
            <p:cNvPr id="11" name="Group 10"/>
            <p:cNvGrpSpPr/>
            <p:nvPr/>
          </p:nvGrpSpPr>
          <p:grpSpPr>
            <a:xfrm>
              <a:off x="750073" y="2375484"/>
              <a:ext cx="2976153" cy="1149088"/>
              <a:chOff x="681447" y="965462"/>
              <a:chExt cx="2976153" cy="1149088"/>
            </a:xfrm>
          </p:grpSpPr>
          <p:sp>
            <p:nvSpPr>
              <p:cNvPr id="6" name="Frame 5"/>
              <p:cNvSpPr/>
              <p:nvPr/>
            </p:nvSpPr>
            <p:spPr>
              <a:xfrm>
                <a:off x="870620" y="1428750"/>
                <a:ext cx="1649152"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Timestamp</a:t>
                </a:r>
                <a:endParaRPr lang="en-US" dirty="0">
                  <a:solidFill>
                    <a:schemeClr val="tx1"/>
                  </a:solidFill>
                </a:endParaRPr>
              </a:p>
            </p:txBody>
          </p:sp>
          <p:sp>
            <p:nvSpPr>
              <p:cNvPr id="9" name="Frame 8"/>
              <p:cNvSpPr/>
              <p:nvPr/>
            </p:nvSpPr>
            <p:spPr>
              <a:xfrm>
                <a:off x="2519772" y="1428750"/>
                <a:ext cx="985428"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r>
                  <a:rPr lang="en-US" dirty="0" smtClean="0">
                    <a:solidFill>
                      <a:schemeClr val="tx1"/>
                    </a:solidFill>
                  </a:rPr>
                  <a:t>ey</a:t>
                </a:r>
                <a:endParaRPr lang="en-US" dirty="0">
                  <a:solidFill>
                    <a:schemeClr val="tx1"/>
                  </a:solidFill>
                </a:endParaRPr>
              </a:p>
            </p:txBody>
          </p:sp>
          <p:sp>
            <p:nvSpPr>
              <p:cNvPr id="10" name="Frame 9"/>
              <p:cNvSpPr/>
              <p:nvPr/>
            </p:nvSpPr>
            <p:spPr>
              <a:xfrm>
                <a:off x="681447" y="965462"/>
                <a:ext cx="2976153" cy="1149088"/>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Tombstone</a:t>
                </a:r>
                <a:endParaRPr lang="en-US" dirty="0">
                  <a:solidFill>
                    <a:schemeClr val="tx1"/>
                  </a:solidFill>
                </a:endParaRPr>
              </a:p>
            </p:txBody>
          </p:sp>
        </p:grpSp>
        <p:sp>
          <p:nvSpPr>
            <p:cNvPr id="21" name="Frame 20"/>
            <p:cNvSpPr/>
            <p:nvPr/>
          </p:nvSpPr>
          <p:spPr>
            <a:xfrm>
              <a:off x="447449" y="1925010"/>
              <a:ext cx="3581400" cy="1952282"/>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mtClean="0">
                  <a:solidFill>
                    <a:schemeClr val="tx1"/>
                  </a:solidFill>
                </a:rPr>
                <a:t>SSTable</a:t>
              </a:r>
              <a:endParaRPr lang="en-US" dirty="0">
                <a:solidFill>
                  <a:schemeClr val="tx1"/>
                </a:solidFill>
              </a:endParaRPr>
            </a:p>
          </p:txBody>
        </p:sp>
      </p:grpSp>
      <p:grpSp>
        <p:nvGrpSpPr>
          <p:cNvPr id="30" name="Group 29"/>
          <p:cNvGrpSpPr/>
          <p:nvPr/>
        </p:nvGrpSpPr>
        <p:grpSpPr>
          <a:xfrm>
            <a:off x="5611321" y="2647949"/>
            <a:ext cx="3061624" cy="1624163"/>
            <a:chOff x="447449" y="1925010"/>
            <a:chExt cx="3581400" cy="1952282"/>
          </a:xfrm>
        </p:grpSpPr>
        <p:grpSp>
          <p:nvGrpSpPr>
            <p:cNvPr id="31" name="Group 30"/>
            <p:cNvGrpSpPr/>
            <p:nvPr/>
          </p:nvGrpSpPr>
          <p:grpSpPr>
            <a:xfrm>
              <a:off x="750073" y="2375484"/>
              <a:ext cx="2976153" cy="1149088"/>
              <a:chOff x="681447" y="965462"/>
              <a:chExt cx="2976153" cy="1149088"/>
            </a:xfrm>
          </p:grpSpPr>
          <p:sp>
            <p:nvSpPr>
              <p:cNvPr id="33" name="Frame 32"/>
              <p:cNvSpPr/>
              <p:nvPr/>
            </p:nvSpPr>
            <p:spPr>
              <a:xfrm>
                <a:off x="870620" y="1428750"/>
                <a:ext cx="1649152"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Timestamp</a:t>
                </a:r>
                <a:endParaRPr lang="en-US" dirty="0">
                  <a:solidFill>
                    <a:schemeClr val="tx1"/>
                  </a:solidFill>
                </a:endParaRPr>
              </a:p>
            </p:txBody>
          </p:sp>
          <p:sp>
            <p:nvSpPr>
              <p:cNvPr id="34" name="Frame 33"/>
              <p:cNvSpPr/>
              <p:nvPr/>
            </p:nvSpPr>
            <p:spPr>
              <a:xfrm>
                <a:off x="2519772" y="1428750"/>
                <a:ext cx="985428"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r>
                  <a:rPr lang="en-US" dirty="0" smtClean="0">
                    <a:solidFill>
                      <a:schemeClr val="tx1"/>
                    </a:solidFill>
                  </a:rPr>
                  <a:t>ey</a:t>
                </a:r>
                <a:endParaRPr lang="en-US" dirty="0">
                  <a:solidFill>
                    <a:schemeClr val="tx1"/>
                  </a:solidFill>
                </a:endParaRPr>
              </a:p>
            </p:txBody>
          </p:sp>
          <p:sp>
            <p:nvSpPr>
              <p:cNvPr id="35" name="Frame 34"/>
              <p:cNvSpPr/>
              <p:nvPr/>
            </p:nvSpPr>
            <p:spPr>
              <a:xfrm>
                <a:off x="681447" y="965462"/>
                <a:ext cx="2976153" cy="1149088"/>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Row</a:t>
                </a:r>
                <a:endParaRPr lang="en-US" dirty="0">
                  <a:solidFill>
                    <a:schemeClr val="tx1"/>
                  </a:solidFill>
                </a:endParaRPr>
              </a:p>
            </p:txBody>
          </p:sp>
        </p:grpSp>
        <p:sp>
          <p:nvSpPr>
            <p:cNvPr id="32" name="Frame 31"/>
            <p:cNvSpPr/>
            <p:nvPr/>
          </p:nvSpPr>
          <p:spPr>
            <a:xfrm>
              <a:off x="447449" y="1925010"/>
              <a:ext cx="3581400" cy="1952282"/>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mtClean="0">
                  <a:solidFill>
                    <a:schemeClr val="tx1"/>
                  </a:solidFill>
                </a:rPr>
                <a:t>SSTable</a:t>
              </a:r>
              <a:endParaRPr lang="en-US" dirty="0">
                <a:solidFill>
                  <a:schemeClr val="tx1"/>
                </a:solidFill>
              </a:endParaRPr>
            </a:p>
          </p:txBody>
        </p:sp>
      </p:grpSp>
      <p:grpSp>
        <p:nvGrpSpPr>
          <p:cNvPr id="36" name="Group 35"/>
          <p:cNvGrpSpPr/>
          <p:nvPr/>
        </p:nvGrpSpPr>
        <p:grpSpPr>
          <a:xfrm>
            <a:off x="3041188" y="849192"/>
            <a:ext cx="3061624" cy="1624163"/>
            <a:chOff x="447449" y="1925010"/>
            <a:chExt cx="3581400" cy="1952282"/>
          </a:xfrm>
        </p:grpSpPr>
        <p:grpSp>
          <p:nvGrpSpPr>
            <p:cNvPr id="37" name="Group 36"/>
            <p:cNvGrpSpPr/>
            <p:nvPr/>
          </p:nvGrpSpPr>
          <p:grpSpPr>
            <a:xfrm>
              <a:off x="750073" y="2375484"/>
              <a:ext cx="2976153" cy="1149088"/>
              <a:chOff x="681447" y="965462"/>
              <a:chExt cx="2976153" cy="1149088"/>
            </a:xfrm>
          </p:grpSpPr>
          <p:sp>
            <p:nvSpPr>
              <p:cNvPr id="39" name="Frame 38"/>
              <p:cNvSpPr/>
              <p:nvPr/>
            </p:nvSpPr>
            <p:spPr>
              <a:xfrm>
                <a:off x="870620" y="1428750"/>
                <a:ext cx="1649152"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Timestamp</a:t>
                </a:r>
                <a:endParaRPr lang="en-US" dirty="0">
                  <a:solidFill>
                    <a:schemeClr val="tx1"/>
                  </a:solidFill>
                </a:endParaRPr>
              </a:p>
            </p:txBody>
          </p:sp>
          <p:sp>
            <p:nvSpPr>
              <p:cNvPr id="40" name="Frame 39"/>
              <p:cNvSpPr/>
              <p:nvPr/>
            </p:nvSpPr>
            <p:spPr>
              <a:xfrm>
                <a:off x="2519772" y="1428750"/>
                <a:ext cx="985428" cy="457200"/>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K</a:t>
                </a:r>
                <a:r>
                  <a:rPr lang="en-US" dirty="0" smtClean="0">
                    <a:solidFill>
                      <a:schemeClr val="tx1"/>
                    </a:solidFill>
                  </a:rPr>
                  <a:t>ey</a:t>
                </a:r>
                <a:endParaRPr lang="en-US" dirty="0">
                  <a:solidFill>
                    <a:schemeClr val="tx1"/>
                  </a:solidFill>
                </a:endParaRPr>
              </a:p>
            </p:txBody>
          </p:sp>
          <p:sp>
            <p:nvSpPr>
              <p:cNvPr id="41" name="Frame 40"/>
              <p:cNvSpPr/>
              <p:nvPr/>
            </p:nvSpPr>
            <p:spPr>
              <a:xfrm>
                <a:off x="681447" y="965462"/>
                <a:ext cx="2976153" cy="1149088"/>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smtClean="0">
                    <a:solidFill>
                      <a:schemeClr val="tx1"/>
                    </a:solidFill>
                  </a:rPr>
                  <a:t>Tombstone</a:t>
                </a:r>
                <a:endParaRPr lang="en-US" dirty="0">
                  <a:solidFill>
                    <a:schemeClr val="tx1"/>
                  </a:solidFill>
                </a:endParaRPr>
              </a:p>
            </p:txBody>
          </p:sp>
        </p:grpSp>
        <p:sp>
          <p:nvSpPr>
            <p:cNvPr id="38" name="Frame 37"/>
            <p:cNvSpPr/>
            <p:nvPr/>
          </p:nvSpPr>
          <p:spPr>
            <a:xfrm>
              <a:off x="447449" y="1925010"/>
              <a:ext cx="3581400" cy="1952282"/>
            </a:xfrm>
            <a:prstGeom prst="frame">
              <a:avLst>
                <a:gd name="adj1" fmla="val 4015"/>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mtClean="0">
                  <a:solidFill>
                    <a:schemeClr val="tx1"/>
                  </a:solidFill>
                </a:rPr>
                <a:t>SSTable</a:t>
              </a:r>
              <a:endParaRPr lang="en-US" dirty="0">
                <a:solidFill>
                  <a:schemeClr val="tx1"/>
                </a:solidFill>
              </a:endParaRPr>
            </a:p>
          </p:txBody>
        </p:sp>
      </p:grpSp>
      <p:cxnSp>
        <p:nvCxnSpPr>
          <p:cNvPr id="7" name="Straight Connector 6"/>
          <p:cNvCxnSpPr>
            <a:stCxn id="21" idx="3"/>
            <a:endCxn id="32" idx="1"/>
          </p:cNvCxnSpPr>
          <p:nvPr/>
        </p:nvCxnSpPr>
        <p:spPr>
          <a:xfrm flipV="1">
            <a:off x="3518824" y="3460031"/>
            <a:ext cx="2092497" cy="5259"/>
          </a:xfrm>
          <a:prstGeom prst="line">
            <a:avLst/>
          </a:prstGeom>
          <a:ln w="79375"/>
        </p:spPr>
        <p:style>
          <a:lnRef idx="1">
            <a:schemeClr val="accent1"/>
          </a:lnRef>
          <a:fillRef idx="0">
            <a:schemeClr val="accent1"/>
          </a:fillRef>
          <a:effectRef idx="0">
            <a:schemeClr val="accent1"/>
          </a:effectRef>
          <a:fontRef idx="minor">
            <a:schemeClr val="tx1"/>
          </a:fontRef>
        </p:style>
      </p:cxnSp>
      <p:sp>
        <p:nvSpPr>
          <p:cNvPr id="12" name="Up Arrow 11"/>
          <p:cNvSpPr/>
          <p:nvPr/>
        </p:nvSpPr>
        <p:spPr>
          <a:xfrm>
            <a:off x="4322756" y="2508346"/>
            <a:ext cx="484632" cy="97840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52228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Cassandra Deletes</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charset="0"/>
              <a:buChar char="•"/>
            </a:pPr>
            <a:r>
              <a:rPr lang="en-US" sz="2400" dirty="0" smtClean="0"/>
              <a:t>Tombstones never require reads for writes</a:t>
            </a:r>
          </a:p>
          <a:p>
            <a:pPr marL="285750" indent="-285750">
              <a:buFont typeface="Arial" charset="0"/>
              <a:buChar char="•"/>
            </a:pPr>
            <a:r>
              <a:rPr lang="en-US" sz="2400" dirty="0" smtClean="0"/>
              <a:t>Updates perform similar to inserts</a:t>
            </a:r>
          </a:p>
          <a:p>
            <a:pPr marL="285750" indent="-285750">
              <a:buFont typeface="Arial" charset="0"/>
              <a:buChar char="•"/>
            </a:pPr>
            <a:r>
              <a:rPr lang="en-US" sz="2400" dirty="0" smtClean="0"/>
              <a:t>Reclaiming a row via compaction less predictable</a:t>
            </a:r>
          </a:p>
          <a:p>
            <a:pPr marL="285750" indent="-285750">
              <a:buFont typeface="Arial" charset="0"/>
              <a:buChar char="•"/>
            </a:pPr>
            <a:r>
              <a:rPr lang="en-US" sz="2400" dirty="0" smtClean="0"/>
              <a:t>Tombstones cause filter positives on read</a:t>
            </a: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24</a:t>
            </a:fld>
            <a:endParaRPr lang="en-US" dirty="0">
              <a:latin typeface="Arial"/>
              <a:cs typeface="Arial"/>
            </a:endParaRPr>
          </a:p>
        </p:txBody>
      </p:sp>
    </p:spTree>
    <p:extLst>
      <p:ext uri="{BB962C8B-B14F-4D97-AF65-F5344CB8AC3E}">
        <p14:creationId xmlns:p14="http://schemas.microsoft.com/office/powerpoint/2010/main" val="22199639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Future work</a:t>
            </a:r>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34982537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Locks and stalls</a:t>
            </a:r>
            <a:endParaRPr lang="en-US" dirty="0">
              <a:latin typeface="Arial"/>
              <a:cs typeface="Arial"/>
            </a:endParaRPr>
          </a:p>
        </p:txBody>
      </p:sp>
      <p:sp>
        <p:nvSpPr>
          <p:cNvPr id="3" name="Content Placeholder 2"/>
          <p:cNvSpPr>
            <a:spLocks noGrp="1"/>
          </p:cNvSpPr>
          <p:nvPr>
            <p:ph idx="1"/>
          </p:nvPr>
        </p:nvSpPr>
        <p:spPr/>
        <p:txBody>
          <a:bodyPr>
            <a:normAutofit/>
          </a:bodyPr>
          <a:lstStyle/>
          <a:p>
            <a:pPr marL="285750" indent="-285750">
              <a:buFont typeface="Arial" charset="0"/>
              <a:buChar char="•"/>
            </a:pPr>
            <a:r>
              <a:rPr lang="en-US" sz="2400" dirty="0" smtClean="0"/>
              <a:t>Lucene regularly stops indexing, and blocks threads</a:t>
            </a:r>
          </a:p>
          <a:p>
            <a:pPr marL="285750" indent="-285750">
              <a:buFont typeface="Arial" charset="0"/>
              <a:buChar char="•"/>
            </a:pPr>
            <a:r>
              <a:rPr lang="en-US" sz="2400" dirty="0" smtClean="0"/>
              <a:t>Deletes cause stalls</a:t>
            </a:r>
          </a:p>
          <a:p>
            <a:pPr marL="285750" indent="-285750">
              <a:buFont typeface="Arial" charset="0"/>
              <a:buChar char="•"/>
            </a:pPr>
            <a:r>
              <a:rPr lang="en-US" sz="2400" dirty="0" smtClean="0"/>
              <a:t>Soft commit causes stalls</a:t>
            </a:r>
          </a:p>
          <a:p>
            <a:pPr marL="285750" indent="-285750">
              <a:buFont typeface="Arial" charset="0"/>
              <a:buChar char="•"/>
            </a:pPr>
            <a:r>
              <a:rPr lang="en-US" sz="2400" dirty="0" smtClean="0"/>
              <a:t>Flushing causes stalls</a:t>
            </a:r>
          </a:p>
          <a:p>
            <a:pPr marL="285750" indent="-285750">
              <a:buFont typeface="Arial" charset="0"/>
              <a:buChar char="•"/>
            </a:pPr>
            <a:r>
              <a:rPr lang="en-US" sz="2400" dirty="0" smtClean="0"/>
              <a:t>Locking small critical sections </a:t>
            </a:r>
            <a:r>
              <a:rPr lang="en-US" sz="2400" dirty="0" err="1" smtClean="0"/>
              <a:t>unschedules</a:t>
            </a:r>
            <a:r>
              <a:rPr lang="en-US" sz="2400" dirty="0" smtClean="0"/>
              <a:t> threads</a:t>
            </a:r>
          </a:p>
          <a:p>
            <a:pPr marL="285750" indent="-285750">
              <a:buFont typeface="Arial" charset="0"/>
              <a:buChar char="•"/>
            </a:pPr>
            <a:r>
              <a:rPr lang="en-US" sz="2400" dirty="0" smtClean="0"/>
              <a:t>There is room to improve scale up</a:t>
            </a:r>
          </a:p>
          <a:p>
            <a:pPr marL="285750" indent="-285750">
              <a:buFont typeface="Arial" charset="0"/>
              <a:buChar char="•"/>
            </a:pPr>
            <a:endParaRPr lang="en-US" sz="2400" dirty="0" smtClean="0"/>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26</a:t>
            </a:fld>
            <a:endParaRPr lang="en-US" dirty="0">
              <a:latin typeface="Arial"/>
              <a:cs typeface="Arial"/>
            </a:endParaRPr>
          </a:p>
        </p:txBody>
      </p:sp>
    </p:spTree>
    <p:extLst>
      <p:ext uri="{BB962C8B-B14F-4D97-AF65-F5344CB8AC3E}">
        <p14:creationId xmlns:p14="http://schemas.microsoft.com/office/powerpoint/2010/main" val="221420168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latin typeface="Arial"/>
                <a:cs typeface="Arial"/>
              </a:rPr>
              <a:t>FIN</a:t>
            </a:r>
            <a:endParaRPr lang="en-US" dirty="0">
              <a:latin typeface="Arial"/>
              <a:cs typeface="Arial"/>
            </a:endParaRPr>
          </a:p>
        </p:txBody>
      </p:sp>
      <p:sp>
        <p:nvSpPr>
          <p:cNvPr id="7" name="Text Placeholder 6"/>
          <p:cNvSpPr>
            <a:spLocks noGrp="1"/>
          </p:cNvSpPr>
          <p:nvPr>
            <p:ph type="body" sz="quarter" idx="13"/>
          </p:nvPr>
        </p:nvSpPr>
        <p:spPr/>
        <p:txBody>
          <a:bodyPr/>
          <a:lstStyle/>
          <a:p>
            <a:endParaRPr lang="en-US" dirty="0">
              <a:latin typeface="Arial"/>
              <a:cs typeface="Arial"/>
            </a:endParaRPr>
          </a:p>
        </p:txBody>
      </p:sp>
    </p:spTree>
    <p:extLst>
      <p:ext uri="{BB962C8B-B14F-4D97-AF65-F5344CB8AC3E}">
        <p14:creationId xmlns:p14="http://schemas.microsoft.com/office/powerpoint/2010/main" val="3877018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3988999"/>
              </p:ext>
            </p:extLst>
          </p:nvPr>
        </p:nvGraphicFramePr>
        <p:xfrm>
          <a:off x="452971" y="971550"/>
          <a:ext cx="8238067" cy="256032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Recap</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Trail</a:t>
                      </a:r>
                      <a:r>
                        <a:rPr lang="en-US" sz="2400" b="0" i="0" baseline="0" dirty="0" smtClean="0">
                          <a:solidFill>
                            <a:schemeClr val="tx1"/>
                          </a:solidFill>
                          <a:latin typeface="Arial"/>
                          <a:cs typeface="Arial"/>
                        </a:rPr>
                        <a:t> Map</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Implementation Discussion</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accent2"/>
                          </a:solidFill>
                          <a:latin typeface="Arial"/>
                          <a:cs typeface="Arial"/>
                        </a:rPr>
                        <a:t>Q &amp; A</a:t>
                      </a:r>
                      <a:endParaRPr lang="en-US" sz="2400" b="0" i="0" dirty="0">
                        <a:solidFill>
                          <a:schemeClr val="accent2"/>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28</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275219478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Last Year</a:t>
            </a:r>
            <a:r>
              <a:rPr lang="is-IS" dirty="0" smtClean="0">
                <a:latin typeface="Arial"/>
                <a:cs typeface="Arial"/>
              </a:rPr>
              <a: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3</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dirty="0" smtClean="0"/>
              <a:t>DSE Search</a:t>
            </a:r>
            <a:endParaRPr lang="en-US" dirty="0"/>
          </a:p>
        </p:txBody>
      </p:sp>
      <p:sp>
        <p:nvSpPr>
          <p:cNvPr id="7" name="Text Placeholder 6"/>
          <p:cNvSpPr>
            <a:spLocks noGrp="1"/>
          </p:cNvSpPr>
          <p:nvPr>
            <p:ph type="body" sz="quarter" idx="16"/>
          </p:nvPr>
        </p:nvSpPr>
        <p:spPr/>
        <p:txBody>
          <a:bodyPr>
            <a:normAutofit/>
          </a:bodyPr>
          <a:lstStyle/>
          <a:p>
            <a:r>
              <a:rPr lang="en-US" sz="1200" dirty="0"/>
              <a:t>“We’ve built a coherent search platform that integrates Cassandra’s distributed persistence, </a:t>
            </a:r>
            <a:r>
              <a:rPr lang="en-US" sz="1200" dirty="0" err="1"/>
              <a:t>Lucene’s</a:t>
            </a:r>
            <a:r>
              <a:rPr lang="en-US" sz="1200" dirty="0"/>
              <a:t> core search and indexing functionality, and the advanced features of </a:t>
            </a:r>
            <a:r>
              <a:rPr lang="en-US" sz="1200" dirty="0" err="1"/>
              <a:t>Solr</a:t>
            </a:r>
            <a:r>
              <a:rPr lang="en-US" sz="1200" dirty="0"/>
              <a:t> in the same JVM…and then we’ve made a number of our own enhancements”</a:t>
            </a:r>
          </a:p>
          <a:p>
            <a:endParaRPr lang="en-US" dirty="0">
              <a:latin typeface="Arial"/>
              <a:cs typeface="Arial"/>
            </a:endParaRPr>
          </a:p>
        </p:txBody>
      </p:sp>
      <p:pic>
        <p:nvPicPr>
          <p:cNvPr id="13" name="Picture Placeholder 12" descr="c hero final solr-908.png"/>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7650" r="-17650"/>
          <a:stretch>
            <a:fillRect/>
          </a:stretch>
        </p:blipFill>
        <p:spPr>
          <a:xfrm>
            <a:off x="6218238" y="1109663"/>
            <a:ext cx="2925762" cy="2924175"/>
          </a:xfrm>
        </p:spPr>
      </p:pic>
    </p:spTree>
    <p:extLst>
      <p:ext uri="{BB962C8B-B14F-4D97-AF65-F5344CB8AC3E}">
        <p14:creationId xmlns:p14="http://schemas.microsoft.com/office/powerpoint/2010/main" val="29960531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Last Year</a:t>
            </a:r>
            <a:r>
              <a:rPr lang="is-IS" dirty="0" smtClean="0">
                <a:latin typeface="Arial"/>
                <a:cs typeface="Arial"/>
              </a:rPr>
              <a:t>…</a:t>
            </a:r>
            <a:endParaRPr lang="en-US" dirty="0">
              <a:latin typeface="Arial"/>
              <a:cs typeface="Arial"/>
            </a:endParaRPr>
          </a:p>
        </p:txBody>
      </p:sp>
      <p:sp>
        <p:nvSpPr>
          <p:cNvPr id="3" name="Footer Placeholder 2"/>
          <p:cNvSpPr>
            <a:spLocks noGrp="1"/>
          </p:cNvSpPr>
          <p:nvPr>
            <p:ph type="ftr" sz="quarter" idx="11"/>
          </p:nvPr>
        </p:nvSpPr>
        <p:spPr/>
        <p:txBody>
          <a:bodyPr/>
          <a:lstStyle/>
          <a:p>
            <a:r>
              <a:rPr lang="en-US" dirty="0">
                <a:latin typeface="Arial"/>
                <a:cs typeface="Arial"/>
              </a:rPr>
              <a:t>© DataStax, All Rights Reserved.</a:t>
            </a:r>
          </a:p>
        </p:txBody>
      </p:sp>
      <p:sp>
        <p:nvSpPr>
          <p:cNvPr id="4" name="Slide Number Placeholder 3"/>
          <p:cNvSpPr>
            <a:spLocks noGrp="1"/>
          </p:cNvSpPr>
          <p:nvPr>
            <p:ph type="sldNum" sz="quarter" idx="12"/>
          </p:nvPr>
        </p:nvSpPr>
        <p:spPr/>
        <p:txBody>
          <a:bodyPr/>
          <a:lstStyle/>
          <a:p>
            <a:fld id="{B10D5614-B734-4280-8F57-1D4947433C97}" type="slidenum">
              <a:rPr lang="en-US" smtClean="0">
                <a:latin typeface="Arial"/>
                <a:cs typeface="Arial"/>
              </a:rPr>
              <a:pPr/>
              <a:t>4</a:t>
            </a:fld>
            <a:endParaRPr lang="en-US" dirty="0">
              <a:latin typeface="Arial"/>
              <a:cs typeface="Arial"/>
            </a:endParaRPr>
          </a:p>
        </p:txBody>
      </p:sp>
      <p:sp>
        <p:nvSpPr>
          <p:cNvPr id="6" name="Text Placeholder 5"/>
          <p:cNvSpPr>
            <a:spLocks noGrp="1"/>
          </p:cNvSpPr>
          <p:nvPr>
            <p:ph type="body" sz="quarter" idx="15"/>
          </p:nvPr>
        </p:nvSpPr>
        <p:spPr/>
        <p:txBody>
          <a:bodyPr/>
          <a:lstStyle/>
          <a:p>
            <a:r>
              <a:rPr lang="en-US" dirty="0" smtClean="0">
                <a:latin typeface="Arial"/>
                <a:cs typeface="Arial"/>
              </a:rPr>
              <a:t>Why?</a:t>
            </a:r>
            <a:endParaRPr lang="en-US" dirty="0">
              <a:latin typeface="Arial"/>
              <a:cs typeface="Arial"/>
            </a:endParaRPr>
          </a:p>
        </p:txBody>
      </p:sp>
      <p:sp>
        <p:nvSpPr>
          <p:cNvPr id="7" name="Text Placeholder 6"/>
          <p:cNvSpPr>
            <a:spLocks noGrp="1"/>
          </p:cNvSpPr>
          <p:nvPr>
            <p:ph type="body" sz="quarter" idx="16"/>
          </p:nvPr>
        </p:nvSpPr>
        <p:spPr/>
        <p:txBody>
          <a:bodyPr>
            <a:normAutofit fontScale="92500" lnSpcReduction="20000"/>
          </a:bodyPr>
          <a:lstStyle/>
          <a:p>
            <a:pPr>
              <a:spcBef>
                <a:spcPts val="0"/>
              </a:spcBef>
              <a:defRPr/>
            </a:pPr>
            <a:r>
              <a:rPr lang="en-US" sz="1200" dirty="0" smtClean="0"/>
              <a:t>“</a:t>
            </a:r>
            <a:r>
              <a:rPr lang="is-IS" sz="1200" dirty="0" smtClean="0"/>
              <a:t>…</a:t>
            </a:r>
            <a:r>
              <a:rPr lang="en-US" sz="1200" dirty="0" smtClean="0"/>
              <a:t>With DSE search, we can eliminate the </a:t>
            </a:r>
            <a:r>
              <a:rPr lang="en-US" sz="1200" dirty="0"/>
              <a:t>cost associated with running a separate search cluster. We can eliminate much of the complexity at the application layer, since we don’t have to deal with two clients, and we only have to manage one write path…and with all of our data stored in Cassandra alone and collocated with the relevant shards of our search index, we’ve eliminated many of the potential issues of consistency between the two.”</a:t>
            </a:r>
          </a:p>
        </p:txBody>
      </p:sp>
      <p:pic>
        <p:nvPicPr>
          <p:cNvPr id="11" name="Picture 10" descr="st11-460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700" y="2053167"/>
            <a:ext cx="3378200" cy="1905000"/>
          </a:xfrm>
          <a:prstGeom prst="rect">
            <a:avLst/>
          </a:prstGeom>
        </p:spPr>
      </p:pic>
      <p:pic>
        <p:nvPicPr>
          <p:cNvPr id="17" name="Picture Placeholder 16"/>
          <p:cNvPicPr>
            <a:picLocks noGrp="1" noChangeAspect="1"/>
          </p:cNvPicPr>
          <p:nvPr>
            <p:ph type="pic" sz="quarter" idx="13"/>
          </p:nvPr>
        </p:nvPicPr>
        <p:blipFill>
          <a:blip r:embed="rId4"/>
          <a:srcRect t="1665" b="1665"/>
          <a:stretch>
            <a:fillRect/>
          </a:stretch>
        </p:blipFill>
        <p:spPr/>
      </p:pic>
    </p:spTree>
    <p:extLst>
      <p:ext uri="{BB962C8B-B14F-4D97-AF65-F5344CB8AC3E}">
        <p14:creationId xmlns:p14="http://schemas.microsoft.com/office/powerpoint/2010/main" val="401436570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latin typeface="Arial"/>
                <a:cs typeface="Arial"/>
              </a:rPr>
              <a:t>Current </a:t>
            </a:r>
            <a:r>
              <a:rPr lang="en-US" dirty="0" smtClean="0"/>
              <a:t>State of </a:t>
            </a:r>
            <a:r>
              <a:rPr lang="en-US" dirty="0" smtClean="0">
                <a:latin typeface="Arial"/>
                <a:cs typeface="Arial"/>
              </a:rPr>
              <a:t>DSE Search</a:t>
            </a:r>
            <a:endParaRPr lang="en-US" dirty="0">
              <a:latin typeface="Arial"/>
              <a:cs typeface="Arial"/>
            </a:endParaRPr>
          </a:p>
        </p:txBody>
      </p:sp>
      <p:graphicFrame>
        <p:nvGraphicFramePr>
          <p:cNvPr id="26" name="Table 25"/>
          <p:cNvGraphicFramePr>
            <a:graphicFrameLocks noGrp="1"/>
          </p:cNvGraphicFramePr>
          <p:nvPr>
            <p:extLst>
              <p:ext uri="{D42A27DB-BD31-4B8C-83A1-F6EECF244321}">
                <p14:modId xmlns:p14="http://schemas.microsoft.com/office/powerpoint/2010/main" val="1869818335"/>
              </p:ext>
            </p:extLst>
          </p:nvPr>
        </p:nvGraphicFramePr>
        <p:xfrm>
          <a:off x="1905000" y="1270615"/>
          <a:ext cx="5486400" cy="3129935"/>
        </p:xfrm>
        <a:graphic>
          <a:graphicData uri="http://schemas.openxmlformats.org/drawingml/2006/table">
            <a:tbl>
              <a:tblPr firstRow="1" bandRow="1">
                <a:tableStyleId>{5C22544A-7EE6-4342-B048-85BDC9FD1C3A}</a:tableStyleId>
              </a:tblPr>
              <a:tblGrid>
                <a:gridCol w="1371600"/>
                <a:gridCol w="1371600"/>
                <a:gridCol w="1371600"/>
                <a:gridCol w="1371600"/>
              </a:tblGrid>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4.6</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4.7</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4.8</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5.0</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1" u="none" strike="noStrike" cap="none" normalizeH="0" baseline="0" dirty="0" err="1" smtClean="0">
                          <a:ln>
                            <a:noFill/>
                          </a:ln>
                          <a:solidFill>
                            <a:schemeClr val="tx1"/>
                          </a:solidFill>
                          <a:effectLst/>
                          <a:latin typeface="Arial"/>
                          <a:ea typeface="ＭＳ Ｐゴシック" charset="0"/>
                          <a:cs typeface="Arial"/>
                        </a:rPr>
                        <a:t>dsetool</a:t>
                      </a:r>
                      <a:r>
                        <a:rPr kumimoji="1" lang="en-US" sz="900" b="0" i="0" u="none" strike="noStrike" cap="none" normalizeH="0" baseline="0" dirty="0" smtClean="0">
                          <a:ln>
                            <a:noFill/>
                          </a:ln>
                          <a:solidFill>
                            <a:schemeClr val="tx1"/>
                          </a:solidFill>
                          <a:effectLst/>
                          <a:latin typeface="Arial"/>
                          <a:ea typeface="ＭＳ Ｐゴシック" charset="0"/>
                          <a:cs typeface="Arial"/>
                        </a:rPr>
                        <a:t> core support</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Live indexing</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Tuple &amp; UDT support</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Encrypted indexes</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lang="en-US" sz="900" b="0" kern="1200" dirty="0" smtClean="0">
                          <a:solidFill>
                            <a:schemeClr val="tx1"/>
                          </a:solidFill>
                          <a:latin typeface="Arial"/>
                          <a:ea typeface="+mn-ea"/>
                          <a:cs typeface="Arial"/>
                        </a:rPr>
                        <a:t>Automatic resource generation</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Health based shard routing</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Live indexing enhancements</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tx1"/>
                          </a:solidFill>
                          <a:effectLst/>
                          <a:latin typeface="Arial"/>
                          <a:ea typeface="ＭＳ Ｐゴシック" charset="0"/>
                          <a:cs typeface="Arial"/>
                        </a:rPr>
                        <a:t>Off-heap live indexing</a:t>
                      </a:r>
                      <a:endParaRPr kumimoji="1" lang="en-US" sz="900" b="0" i="0" u="none" strike="noStrike" cap="none" normalizeH="0" baseline="0" dirty="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CQL </a:t>
                      </a:r>
                      <a:r>
                        <a:rPr kumimoji="1" lang="en-US" sz="900" b="0" i="1" u="none" strike="noStrike" cap="none" normalizeH="0" baseline="0" dirty="0" err="1" smtClean="0">
                          <a:ln>
                            <a:noFill/>
                          </a:ln>
                          <a:solidFill>
                            <a:schemeClr val="tx1"/>
                          </a:solidFill>
                          <a:effectLst/>
                          <a:latin typeface="Arial"/>
                          <a:ea typeface="ＭＳ Ｐゴシック" charset="0"/>
                          <a:cs typeface="Arial"/>
                        </a:rPr>
                        <a:t>solr_query</a:t>
                      </a:r>
                      <a:endParaRPr kumimoji="1" lang="en-US" sz="900" b="0" i="1"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Global, configurable filter cache</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Advanced spatial queries</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1" u="none" strike="noStrike" cap="none" normalizeH="0" baseline="0" dirty="0" err="1" smtClean="0">
                          <a:ln>
                            <a:noFill/>
                          </a:ln>
                          <a:solidFill>
                            <a:schemeClr val="tx1"/>
                          </a:solidFill>
                          <a:effectLst/>
                          <a:latin typeface="Arial"/>
                          <a:ea typeface="ＭＳ Ｐゴシック" charset="0"/>
                          <a:cs typeface="Arial"/>
                        </a:rPr>
                        <a:t>timeuuid</a:t>
                      </a:r>
                      <a:r>
                        <a:rPr kumimoji="1" lang="en-US" sz="900" b="0" i="0" u="none" strike="noStrike" cap="none" normalizeH="0" baseline="0" dirty="0" smtClean="0">
                          <a:ln>
                            <a:noFill/>
                          </a:ln>
                          <a:solidFill>
                            <a:schemeClr val="tx1"/>
                          </a:solidFill>
                          <a:effectLst/>
                          <a:latin typeface="Arial"/>
                          <a:ea typeface="ＭＳ Ｐゴシック" charset="0"/>
                          <a:cs typeface="Arial"/>
                        </a:rPr>
                        <a:t> range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PK routing</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lang="en-US" sz="900" kern="1200" dirty="0" smtClean="0">
                          <a:solidFill>
                            <a:schemeClr val="tx1"/>
                          </a:solidFill>
                          <a:latin typeface="Arial"/>
                          <a:ea typeface="+mn-ea"/>
                          <a:cs typeface="Arial"/>
                        </a:rPr>
                        <a:t>Implement fault-tolerant distributed queries</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Support SELECT </a:t>
                      </a:r>
                      <a:r>
                        <a:rPr kumimoji="1" lang="en-US" sz="900" b="0" i="1" u="none" strike="noStrike" cap="none" normalizeH="0" baseline="0" dirty="0" smtClean="0">
                          <a:ln>
                            <a:noFill/>
                          </a:ln>
                          <a:solidFill>
                            <a:schemeClr val="tx1"/>
                          </a:solidFill>
                          <a:effectLst/>
                          <a:latin typeface="Arial"/>
                          <a:ea typeface="ＭＳ Ｐゴシック" charset="0"/>
                          <a:cs typeface="Arial"/>
                        </a:rPr>
                        <a:t>count</a:t>
                      </a:r>
                      <a:r>
                        <a:rPr kumimoji="1" lang="en-US" sz="900" b="0" i="0" u="none" strike="noStrike" cap="none" normalizeH="0" baseline="0" dirty="0" smtClean="0">
                          <a:ln>
                            <a:noFill/>
                          </a:ln>
                          <a:solidFill>
                            <a:schemeClr val="tx1"/>
                          </a:solidFill>
                          <a:effectLst/>
                          <a:latin typeface="Arial"/>
                          <a:ea typeface="ＭＳ Ｐゴシック" charset="0"/>
                          <a:cs typeface="Arial"/>
                        </a:rPr>
                        <a: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Graph support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err="1" smtClean="0">
                          <a:ln>
                            <a:noFill/>
                          </a:ln>
                          <a:solidFill>
                            <a:schemeClr val="tx1"/>
                          </a:solidFill>
                          <a:effectLst/>
                          <a:latin typeface="Arial"/>
                          <a:ea typeface="ＭＳ Ｐゴシック" charset="0"/>
                          <a:cs typeface="Arial"/>
                        </a:rPr>
                        <a:t>VNode</a:t>
                      </a:r>
                      <a:r>
                        <a:rPr kumimoji="1" lang="en-US" sz="900" b="0" i="0" u="none" strike="noStrike" cap="none" normalizeH="0" baseline="0" dirty="0" smtClean="0">
                          <a:ln>
                            <a:noFill/>
                          </a:ln>
                          <a:solidFill>
                            <a:schemeClr val="tx1"/>
                          </a:solidFill>
                          <a:effectLst/>
                          <a:latin typeface="Arial"/>
                          <a:ea typeface="ＭＳ Ｐゴシック" charset="0"/>
                          <a:cs typeface="Arial"/>
                        </a:rPr>
                        <a:t>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tx1"/>
                          </a:solidFill>
                          <a:effectLst/>
                          <a:latin typeface="Arial"/>
                          <a:ea typeface="ＭＳ Ｐゴシック" charset="0"/>
                          <a:cs typeface="Arial"/>
                        </a:rPr>
                        <a:t>Deprecated </a:t>
                      </a:r>
                      <a:r>
                        <a:rPr kumimoji="1" lang="en-US" sz="900" b="0" i="1" u="none" strike="noStrike" cap="none" normalizeH="0" baseline="0" dirty="0" err="1" smtClean="0">
                          <a:ln>
                            <a:noFill/>
                          </a:ln>
                          <a:solidFill>
                            <a:schemeClr val="tx1"/>
                          </a:solidFill>
                          <a:effectLst/>
                          <a:latin typeface="Arial"/>
                          <a:ea typeface="ＭＳ Ｐゴシック" charset="0"/>
                          <a:cs typeface="Arial"/>
                        </a:rPr>
                        <a:t>DataImportHandler</a:t>
                      </a:r>
                      <a:endParaRPr kumimoji="1" lang="en-US" sz="900" b="0" i="1"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tx1"/>
                          </a:solidFill>
                          <a:effectLst/>
                          <a:latin typeface="Arial"/>
                          <a:ea typeface="ＭＳ Ｐゴシック" charset="0"/>
                          <a:cs typeface="Arial"/>
                        </a:rPr>
                        <a:t>…</a:t>
                      </a:r>
                      <a:endParaRPr kumimoji="1" lang="en-US" sz="900" b="0" i="0" u="none" strike="noStrike" cap="none" normalizeH="0" baseline="0" dirty="0" smtClean="0">
                        <a:ln>
                          <a:noFill/>
                        </a:ln>
                        <a:solidFill>
                          <a:schemeClr val="tx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bl>
          </a:graphicData>
        </a:graphic>
      </p:graphicFrame>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5</a:t>
            </a:fld>
            <a:endParaRPr lang="en-US" dirty="0">
              <a:latin typeface="Arial"/>
              <a:cs typeface="Arial"/>
            </a:endParaRPr>
          </a:p>
        </p:txBody>
      </p:sp>
    </p:spTree>
    <p:extLst>
      <p:ext uri="{BB962C8B-B14F-4D97-AF65-F5344CB8AC3E}">
        <p14:creationId xmlns:p14="http://schemas.microsoft.com/office/powerpoint/2010/main" val="194366083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622003100"/>
              </p:ext>
            </p:extLst>
          </p:nvPr>
        </p:nvGraphicFramePr>
        <p:xfrm>
          <a:off x="452971" y="971550"/>
          <a:ext cx="8238067" cy="2560320"/>
        </p:xfrm>
        <a:graphic>
          <a:graphicData uri="http://schemas.openxmlformats.org/drawingml/2006/table">
            <a:tbl>
              <a:tblPr firstRow="1" bandRow="1">
                <a:tableStyleId>{2D5ABB26-0587-4C30-8999-92F81FD0307C}</a:tableStyleId>
              </a:tblPr>
              <a:tblGrid>
                <a:gridCol w="828542"/>
                <a:gridCol w="7409525"/>
              </a:tblGrid>
              <a:tr h="640080">
                <a:tc>
                  <a:txBody>
                    <a:bodyPr/>
                    <a:lstStyle/>
                    <a:p>
                      <a:pPr algn="ctr"/>
                      <a:r>
                        <a:rPr lang="en-US" sz="3600" b="0" i="0" dirty="0" smtClean="0">
                          <a:solidFill>
                            <a:schemeClr val="accent2"/>
                          </a:solidFill>
                          <a:latin typeface="Arial"/>
                          <a:cs typeface="Arial"/>
                        </a:rPr>
                        <a:t>1</a:t>
                      </a:r>
                    </a:p>
                  </a:txBody>
                  <a:tcPr>
                    <a:lnR w="3175" cap="flat" cmpd="sng" algn="ctr">
                      <a:solidFill>
                        <a:scrgbClr r="0" g="0" b="0"/>
                      </a:solidFill>
                      <a:prstDash val="solid"/>
                      <a:round/>
                      <a:headEnd type="none" w="med" len="med"/>
                      <a:tailEnd type="none" w="med" len="med"/>
                    </a:lnR>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tx1"/>
                          </a:solidFill>
                          <a:latin typeface="Arial"/>
                          <a:cs typeface="Arial"/>
                        </a:rPr>
                        <a:t>Recap</a:t>
                      </a:r>
                      <a:endParaRPr lang="en-US" sz="2400" b="0" i="0" dirty="0">
                        <a:solidFill>
                          <a:schemeClr val="tx1"/>
                        </a:solidFill>
                        <a:latin typeface="Arial"/>
                        <a:cs typeface="Arial"/>
                      </a:endParaRPr>
                    </a:p>
                  </a:txBody>
                  <a:tcPr marL="182880" anchor="ctr">
                    <a:lnL w="3175" cap="flat" cmpd="sng" algn="ctr">
                      <a:solidFill>
                        <a:scrgbClr r="0" g="0" b="0"/>
                      </a:solidFill>
                      <a:prstDash val="solid"/>
                      <a:round/>
                      <a:headEnd type="none" w="med" len="med"/>
                      <a:tailEnd type="none" w="med" len="med"/>
                    </a:lnL>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2</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chemeClr val="accent2"/>
                          </a:solidFill>
                          <a:latin typeface="Arial"/>
                          <a:cs typeface="Arial"/>
                        </a:rPr>
                        <a:t>Trail</a:t>
                      </a:r>
                      <a:r>
                        <a:rPr lang="en-US" sz="2400" b="0" i="0" baseline="0" dirty="0" smtClean="0">
                          <a:solidFill>
                            <a:schemeClr val="accent2"/>
                          </a:solidFill>
                          <a:latin typeface="Arial"/>
                          <a:cs typeface="Arial"/>
                        </a:rPr>
                        <a:t> Map</a:t>
                      </a:r>
                      <a:endParaRPr lang="en-US" sz="2400" b="0" i="0" dirty="0">
                        <a:solidFill>
                          <a:schemeClr val="accent2"/>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3</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Implementation Discussion</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r h="640080">
                <a:tc>
                  <a:txBody>
                    <a:bodyPr/>
                    <a:lstStyle/>
                    <a:p>
                      <a:pPr algn="ctr"/>
                      <a:r>
                        <a:rPr lang="en-US" sz="3600" b="0" i="0" dirty="0" smtClean="0">
                          <a:solidFill>
                            <a:schemeClr val="accent2"/>
                          </a:solidFill>
                          <a:latin typeface="Arial"/>
                          <a:cs typeface="Arial"/>
                        </a:rPr>
                        <a:t>4</a:t>
                      </a:r>
                      <a:endParaRPr lang="en-US" sz="3600" b="0" i="0" dirty="0">
                        <a:solidFill>
                          <a:schemeClr val="accent2"/>
                        </a:solidFill>
                        <a:latin typeface="Arial"/>
                        <a:cs typeface="Arial"/>
                      </a:endParaRPr>
                    </a:p>
                  </a:txBody>
                  <a:tcPr>
                    <a:lnR w="3175" cap="flat" cmpd="sng" algn="ctr">
                      <a:solidFill>
                        <a:scrgbClr r="0" g="0" b="0"/>
                      </a:solidFill>
                      <a:prstDash val="solid"/>
                      <a:round/>
                      <a:headEnd type="none" w="med" len="med"/>
                      <a:tailEnd type="none" w="med" len="med"/>
                    </a:lnR>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c>
                  <a:txBody>
                    <a:bodyPr/>
                    <a:lstStyle/>
                    <a:p>
                      <a:r>
                        <a:rPr lang="en-US" sz="2400" b="0" i="0" dirty="0" smtClean="0">
                          <a:solidFill>
                            <a:srgbClr val="4C5958"/>
                          </a:solidFill>
                          <a:latin typeface="Arial"/>
                          <a:cs typeface="Arial"/>
                        </a:rPr>
                        <a:t>Q &amp; A</a:t>
                      </a:r>
                      <a:endParaRPr lang="en-US" sz="2400" b="0" i="0" dirty="0">
                        <a:solidFill>
                          <a:srgbClr val="4C5958"/>
                        </a:solidFill>
                        <a:latin typeface="Arial"/>
                        <a:cs typeface="Arial"/>
                      </a:endParaRPr>
                    </a:p>
                  </a:txBody>
                  <a:tcPr marL="182880" anchor="ctr">
                    <a:lnL w="3175" cap="flat" cmpd="sng" algn="ctr">
                      <a:solidFill>
                        <a:scrgbClr r="0" g="0" b="0"/>
                      </a:solidFill>
                      <a:prstDash val="solid"/>
                      <a:round/>
                      <a:headEnd type="none" w="med" len="med"/>
                      <a:tailEnd type="none" w="med" len="med"/>
                    </a:lnL>
                    <a:lnT w="3175" cap="flat" cmpd="sng" algn="ctr">
                      <a:solidFill>
                        <a:scrgbClr r="0" g="0" b="0"/>
                      </a:solidFill>
                      <a:prstDash val="solid"/>
                      <a:round/>
                      <a:headEnd type="none" w="med" len="med"/>
                      <a:tailEnd type="none" w="med" len="med"/>
                    </a:lnT>
                    <a:lnB w="3175" cap="flat" cmpd="sng" algn="ctr">
                      <a:solidFill>
                        <a:scrgbClr r="0" g="0" b="0"/>
                      </a:solidFill>
                      <a:prstDash val="solid"/>
                      <a:round/>
                      <a:headEnd type="none" w="med" len="med"/>
                      <a:tailEnd type="none" w="med" len="med"/>
                    </a:lnB>
                  </a:tcPr>
                </a:tc>
              </a:tr>
            </a:tbl>
          </a:graphicData>
        </a:graphic>
      </p:graphicFrame>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6</a:t>
            </a:fld>
            <a:endParaRPr lang="en-US" dirty="0">
              <a:latin typeface="Arial"/>
              <a:cs typeface="Arial"/>
            </a:endParaRPr>
          </a:p>
        </p:txBody>
      </p:sp>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Tree>
    <p:extLst>
      <p:ext uri="{BB962C8B-B14F-4D97-AF65-F5344CB8AC3E}">
        <p14:creationId xmlns:p14="http://schemas.microsoft.com/office/powerpoint/2010/main" val="367053669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latin typeface="Arial"/>
                <a:cs typeface="Arial"/>
              </a:rPr>
              <a:t>Trail Map</a:t>
            </a:r>
            <a:endParaRPr lang="en-US" dirty="0">
              <a:latin typeface="Arial"/>
              <a:cs typeface="Arial"/>
            </a:endParaRPr>
          </a:p>
        </p:txBody>
      </p:sp>
      <p:graphicFrame>
        <p:nvGraphicFramePr>
          <p:cNvPr id="26" name="Table 25"/>
          <p:cNvGraphicFramePr>
            <a:graphicFrameLocks noGrp="1"/>
          </p:cNvGraphicFramePr>
          <p:nvPr>
            <p:extLst>
              <p:ext uri="{D42A27DB-BD31-4B8C-83A1-F6EECF244321}">
                <p14:modId xmlns:p14="http://schemas.microsoft.com/office/powerpoint/2010/main" val="882350800"/>
              </p:ext>
            </p:extLst>
          </p:nvPr>
        </p:nvGraphicFramePr>
        <p:xfrm>
          <a:off x="1981200" y="1245846"/>
          <a:ext cx="5257800" cy="3002304"/>
        </p:xfrm>
        <a:graphic>
          <a:graphicData uri="http://schemas.openxmlformats.org/drawingml/2006/table">
            <a:tbl>
              <a:tblPr firstRow="1" firstCol="1" bandRow="1">
                <a:effectLst/>
                <a:tableStyleId>{5C22544A-7EE6-4342-B048-85BDC9FD1C3A}</a:tableStyleId>
              </a:tblPr>
              <a:tblGrid>
                <a:gridCol w="1752600"/>
                <a:gridCol w="1752600"/>
                <a:gridCol w="1752600"/>
              </a:tblGrid>
              <a:tr h="375288">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5.0</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5.1</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Tx/>
                        <a:buFontTx/>
                        <a:buNone/>
                        <a:tabLst/>
                      </a:pPr>
                      <a:r>
                        <a:rPr kumimoji="1" lang="en-US" sz="900" b="1" i="0" u="none" strike="noStrike" cap="none" normalizeH="0" baseline="0" dirty="0" smtClean="0">
                          <a:ln>
                            <a:noFill/>
                          </a:ln>
                          <a:solidFill>
                            <a:schemeClr val="bg1"/>
                          </a:solidFill>
                          <a:effectLst/>
                          <a:latin typeface="Arial"/>
                          <a:ea typeface="ＭＳ Ｐゴシック" charset="0"/>
                          <a:cs typeface="Arial"/>
                        </a:rPr>
                        <a:t>5.2</a:t>
                      </a:r>
                      <a:endParaRPr kumimoji="1" lang="en-US" sz="900" b="1" i="0" u="none" strike="noStrike" cap="none" normalizeH="0" baseline="0" dirty="0">
                        <a:ln>
                          <a:noFill/>
                        </a:ln>
                        <a:solidFill>
                          <a:schemeClr val="bg1"/>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accent2"/>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007A97"/>
                          </a:solidFill>
                          <a:effectLst/>
                          <a:latin typeface="Arial"/>
                          <a:ea typeface="ＭＳ Ｐゴシック" charset="0"/>
                          <a:cs typeface="Arial"/>
                        </a:rPr>
                        <a:t>…</a:t>
                      </a:r>
                      <a:endParaRPr kumimoji="1" lang="en-US" sz="900" b="0" i="0" u="none" strike="noStrike" cap="none" normalizeH="0" baseline="0" dirty="0" smtClean="0">
                        <a:ln>
                          <a:noFill/>
                        </a:ln>
                        <a:solidFill>
                          <a:srgbClr val="007A97"/>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accent1"/>
                          </a:solidFill>
                          <a:effectLst/>
                          <a:latin typeface="Arial"/>
                          <a:ea typeface="ＭＳ Ｐゴシック" charset="0"/>
                          <a:cs typeface="Arial"/>
                        </a:rPr>
                        <a:t>Performance improvements phase 1</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chemeClr val="accent1"/>
                          </a:solidFill>
                          <a:effectLst/>
                          <a:latin typeface="Arial"/>
                          <a:ea typeface="ＭＳ Ｐゴシック" charset="0"/>
                          <a:cs typeface="Arial"/>
                        </a:rPr>
                        <a:t>Performance improvements phase 2</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1"/>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is-IS" sz="900" b="0" i="0" u="none" strike="noStrike" cap="none" normalizeH="0" baseline="0" dirty="0" smtClean="0">
                          <a:ln>
                            <a:noFill/>
                          </a:ln>
                          <a:solidFill>
                            <a:srgbClr val="4C5958"/>
                          </a:solidFill>
                          <a:effectLst/>
                          <a:latin typeface="Arial"/>
                          <a:ea typeface="ＭＳ Ｐゴシック" charset="0"/>
                          <a:cs typeface="Arial"/>
                        </a:rPr>
                        <a:t>…</a:t>
                      </a:r>
                      <a:endParaRPr kumimoji="1" lang="en-US" sz="900" b="0" i="0" u="none" strike="noStrike" cap="none" normalizeH="0" baseline="0" dirty="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1" i="0" u="none" strike="noStrike" cap="none" normalizeH="0" baseline="0" dirty="0" err="1" smtClean="0">
                          <a:ln>
                            <a:noFill/>
                          </a:ln>
                          <a:solidFill>
                            <a:srgbClr val="4C5958"/>
                          </a:solidFill>
                          <a:effectLst/>
                          <a:latin typeface="Arial"/>
                          <a:ea typeface="ＭＳ Ｐゴシック" charset="0"/>
                          <a:cs typeface="Arial"/>
                        </a:rPr>
                        <a:t>Solr</a:t>
                      </a:r>
                      <a:r>
                        <a:rPr kumimoji="1" lang="en-US" sz="900" b="1" i="0" u="none" strike="noStrike" cap="none" normalizeH="0" baseline="0" dirty="0" smtClean="0">
                          <a:ln>
                            <a:noFill/>
                          </a:ln>
                          <a:solidFill>
                            <a:srgbClr val="4C5958"/>
                          </a:solidFill>
                          <a:effectLst/>
                          <a:latin typeface="Arial"/>
                          <a:ea typeface="ＭＳ Ｐゴシック" charset="0"/>
                          <a:cs typeface="Arial"/>
                        </a:rPr>
                        <a:t> 6 Integration</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pPr>
                      <a:r>
                        <a:rPr kumimoji="1" lang="en-US" sz="900" b="0" i="0" u="none" strike="noStrike" cap="none" normalizeH="0" baseline="0" dirty="0" smtClean="0">
                          <a:ln>
                            <a:noFill/>
                          </a:ln>
                          <a:solidFill>
                            <a:schemeClr val="accent2"/>
                          </a:solidFill>
                          <a:effectLst/>
                          <a:latin typeface="Arial"/>
                          <a:ea typeface="ＭＳ Ｐゴシック" charset="0"/>
                          <a:cs typeface="Arial"/>
                        </a:rPr>
                        <a:t>Deprecate HTTP API</a:t>
                      </a:r>
                      <a:endParaRPr kumimoji="1" lang="en-US" sz="900" b="0" i="0" u="none" strike="noStrike" cap="none" normalizeH="0" baseline="0" dirty="0">
                        <a:ln>
                          <a:noFill/>
                        </a:ln>
                        <a:solidFill>
                          <a:schemeClr val="accent2"/>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chemeClr val="bg2"/>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4C5958"/>
                          </a:solidFill>
                          <a:effectLst/>
                          <a:latin typeface="Arial"/>
                          <a:ea typeface="ＭＳ Ｐゴシック" charset="0"/>
                          <a:cs typeface="Arial"/>
                        </a:rPr>
                        <a:t>…</a:t>
                      </a: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Facet/Stats API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CA5F14"/>
                          </a:solidFill>
                          <a:effectLst/>
                          <a:latin typeface="Arial"/>
                          <a:ea typeface="ＭＳ Ｐゴシック" charset="0"/>
                          <a:cs typeface="Arial"/>
                        </a:rPr>
                        <a:t>Deprecate </a:t>
                      </a:r>
                      <a:r>
                        <a:rPr kumimoji="1" lang="en-US" sz="900" b="0" i="1" u="none" strike="noStrike" cap="none" normalizeH="0" baseline="0" dirty="0" err="1" smtClean="0">
                          <a:ln>
                            <a:noFill/>
                          </a:ln>
                          <a:solidFill>
                            <a:srgbClr val="CA5F14"/>
                          </a:solidFill>
                          <a:effectLst/>
                          <a:latin typeface="Arial"/>
                          <a:ea typeface="ＭＳ Ｐゴシック" charset="0"/>
                          <a:cs typeface="Arial"/>
                        </a:rPr>
                        <a:t>solr_query</a:t>
                      </a:r>
                      <a:r>
                        <a:rPr kumimoji="1" lang="en-US" sz="900" b="0" i="0" u="none" strike="noStrike" cap="none" normalizeH="0" baseline="0" dirty="0" smtClean="0">
                          <a:ln>
                            <a:noFill/>
                          </a:ln>
                          <a:solidFill>
                            <a:srgbClr val="CA5F14"/>
                          </a:solidFill>
                          <a:effectLst/>
                          <a:latin typeface="Arial"/>
                          <a:ea typeface="ＭＳ Ｐゴシック" charset="0"/>
                          <a:cs typeface="Arial"/>
                        </a:rPr>
                        <a:t> API</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007A97"/>
                          </a:solidFill>
                          <a:effectLst/>
                          <a:latin typeface="Arial"/>
                          <a:ea typeface="ＭＳ Ｐゴシック" charset="0"/>
                          <a:cs typeface="Arial"/>
                        </a:rPr>
                        <a:t>Profile single-node performance</a:t>
                      </a:r>
                      <a:endParaRPr kumimoji="1" lang="en-US" sz="900" b="0" i="0" u="none" strike="noStrike" cap="none" normalizeH="0" baseline="0" dirty="0" smtClean="0">
                        <a:ln>
                          <a:noFill/>
                        </a:ln>
                        <a:solidFill>
                          <a:srgbClr val="007A97"/>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Improvement A</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JBOD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6350"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4C5958"/>
                          </a:solidFill>
                          <a:effectLst/>
                          <a:latin typeface="Arial"/>
                          <a:ea typeface="ＭＳ Ｐゴシック" charset="0"/>
                          <a:cs typeface="Arial"/>
                        </a:rPr>
                        <a:t>…</a:t>
                      </a: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Improvement B</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en-US" sz="900" b="0" i="0" u="none" strike="noStrike" cap="none" normalizeH="0" baseline="0" dirty="0" smtClean="0">
                          <a:ln>
                            <a:noFill/>
                          </a:ln>
                          <a:solidFill>
                            <a:srgbClr val="4C5958"/>
                          </a:solidFill>
                          <a:effectLst/>
                          <a:latin typeface="Arial"/>
                          <a:ea typeface="ＭＳ Ｐゴシック" charset="0"/>
                          <a:cs typeface="Arial"/>
                        </a:rPr>
                        <a:t>Tiered storage support?</a:t>
                      </a: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FFFFF"/>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4C5958"/>
                          </a:solidFill>
                          <a:effectLst/>
                          <a:latin typeface="Arial"/>
                          <a:ea typeface="ＭＳ Ｐゴシック" charset="0"/>
                          <a:cs typeface="Arial"/>
                        </a:rPr>
                        <a:t>…</a:t>
                      </a: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chemeClr val="accent5"/>
                          </a:solidFill>
                          <a:effectLst/>
                          <a:latin typeface="Arial"/>
                          <a:ea typeface="ＭＳ Ｐゴシック" charset="0"/>
                          <a:cs typeface="Arial"/>
                        </a:rPr>
                        <a:t>Richer CQL search API</a:t>
                      </a:r>
                      <a:endParaRPr kumimoji="1" lang="en-US" sz="900" b="0" i="0" u="none" strike="noStrike" cap="none" normalizeH="0" baseline="0" dirty="0" smtClean="0">
                        <a:ln>
                          <a:noFill/>
                        </a:ln>
                        <a:solidFill>
                          <a:schemeClr val="accent5"/>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r>
                        <a:rPr kumimoji="1" lang="is-IS" sz="900" b="0" i="0" u="none" strike="noStrike" cap="none" normalizeH="0" baseline="0" dirty="0" smtClean="0">
                          <a:ln>
                            <a:noFill/>
                          </a:ln>
                          <a:solidFill>
                            <a:srgbClr val="4C5958"/>
                          </a:solidFill>
                          <a:effectLst/>
                          <a:latin typeface="Arial"/>
                          <a:ea typeface="ＭＳ Ｐゴシック" charset="0"/>
                          <a:cs typeface="Arial"/>
                        </a:rPr>
                        <a:t>?</a:t>
                      </a: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3175" cap="flat" cmpd="sng" algn="ctr">
                      <a:solidFill>
                        <a:prstClr val="white"/>
                      </a:solidFill>
                      <a:prstDash val="solid"/>
                      <a:round/>
                      <a:headEnd type="none" w="med" len="med"/>
                      <a:tailEnd type="none" w="med" len="med"/>
                    </a:lnB>
                    <a:solidFill>
                      <a:srgbClr val="F7F8F5"/>
                    </a:solidFill>
                  </a:tcPr>
                </a:tc>
              </a:tr>
              <a:tr h="375288">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
                          <a:schemeClr val="tx2"/>
                        </a:buClr>
                        <a:buSzTx/>
                        <a:buFontTx/>
                        <a:buNone/>
                        <a:tabLst/>
                        <a:defRPr/>
                      </a:pPr>
                      <a:endParaRPr kumimoji="1" lang="en-US" sz="900" b="0" i="0" u="none" strike="noStrike" cap="none" normalizeH="0" baseline="0" dirty="0" smtClean="0">
                        <a:ln>
                          <a:noFill/>
                        </a:ln>
                        <a:solidFill>
                          <a:srgbClr val="4C5958"/>
                        </a:solidFill>
                        <a:effectLst/>
                        <a:latin typeface="Arial"/>
                        <a:ea typeface="ＭＳ Ｐゴシック" charset="0"/>
                        <a:cs typeface="Arial"/>
                      </a:endParaRPr>
                    </a:p>
                  </a:txBody>
                  <a:tcPr anchor="ctr" horzOverflow="overflow">
                    <a:lnL w="6350" cap="flat" cmpd="sng" algn="ctr">
                      <a:solidFill>
                        <a:prstClr val="white"/>
                      </a:solidFill>
                      <a:prstDash val="solid"/>
                      <a:round/>
                      <a:headEnd type="none" w="med" len="med"/>
                      <a:tailEnd type="none" w="med" len="med"/>
                    </a:lnL>
                    <a:lnR w="6350" cap="flat" cmpd="sng" algn="ctr">
                      <a:solidFill>
                        <a:prstClr val="white"/>
                      </a:solidFill>
                      <a:prstDash val="solid"/>
                      <a:round/>
                      <a:headEnd type="none" w="med" len="med"/>
                      <a:tailEnd type="none" w="med" len="med"/>
                    </a:lnR>
                    <a:lnT w="3175" cap="flat" cmpd="sng" algn="ctr">
                      <a:solidFill>
                        <a:prstClr val="white"/>
                      </a:solidFill>
                      <a:prstDash val="solid"/>
                      <a:round/>
                      <a:headEnd type="none" w="med" len="med"/>
                      <a:tailEnd type="none" w="med" len="med"/>
                    </a:lnT>
                    <a:lnB w="6350" cap="flat" cmpd="sng" algn="ctr">
                      <a:solidFill>
                        <a:prstClr val="white"/>
                      </a:solidFill>
                      <a:prstDash val="solid"/>
                      <a:round/>
                      <a:headEnd type="none" w="med" len="med"/>
                      <a:tailEnd type="none" w="med" len="med"/>
                    </a:lnB>
                    <a:solidFill>
                      <a:srgbClr val="FFFFFF"/>
                    </a:solidFill>
                  </a:tcPr>
                </a:tc>
              </a:tr>
            </a:tbl>
          </a:graphicData>
        </a:graphic>
      </p:graphicFrame>
      <p:sp>
        <p:nvSpPr>
          <p:cNvPr id="2" name="Footer Placeholder 1"/>
          <p:cNvSpPr>
            <a:spLocks noGrp="1"/>
          </p:cNvSpPr>
          <p:nvPr>
            <p:ph type="ftr" sz="quarter" idx="11"/>
          </p:nvPr>
        </p:nvSpPr>
        <p:spPr/>
        <p:txBody>
          <a:bodyPr/>
          <a:lstStyle/>
          <a:p>
            <a:r>
              <a:rPr lang="en-US" dirty="0">
                <a:latin typeface="Arial"/>
                <a:cs typeface="Arial"/>
              </a:rPr>
              <a:t>© DataStax, All Rights Reserved.</a:t>
            </a:r>
          </a:p>
        </p:txBody>
      </p:sp>
      <p:sp>
        <p:nvSpPr>
          <p:cNvPr id="3" name="Slide Number Placeholder 2"/>
          <p:cNvSpPr>
            <a:spLocks noGrp="1"/>
          </p:cNvSpPr>
          <p:nvPr>
            <p:ph type="sldNum" sz="quarter" idx="12"/>
          </p:nvPr>
        </p:nvSpPr>
        <p:spPr/>
        <p:txBody>
          <a:bodyPr/>
          <a:lstStyle/>
          <a:p>
            <a:fld id="{B10D5614-B734-4280-8F57-1D4947433C97}" type="slidenum">
              <a:rPr lang="en-US" smtClean="0">
                <a:latin typeface="Arial"/>
                <a:cs typeface="Arial"/>
              </a:rPr>
              <a:t>7</a:t>
            </a:fld>
            <a:endParaRPr lang="en-US" dirty="0">
              <a:latin typeface="Arial"/>
              <a:cs typeface="Arial"/>
            </a:endParaRPr>
          </a:p>
        </p:txBody>
      </p:sp>
    </p:spTree>
    <p:extLst>
      <p:ext uri="{BB962C8B-B14F-4D97-AF65-F5344CB8AC3E}">
        <p14:creationId xmlns:p14="http://schemas.microsoft.com/office/powerpoint/2010/main" val="340130467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a:t>
            </a:r>
            <a:r>
              <a:rPr lang="en-US" dirty="0" smtClean="0">
                <a:latin typeface="Arial"/>
                <a:cs typeface="Arial"/>
              </a:rPr>
              <a:t>Syntax – Core Operations</a:t>
            </a:r>
            <a:endParaRPr lang="en-US" dirty="0">
              <a:latin typeface="Arial"/>
              <a:cs typeface="Arial"/>
            </a:endParaRPr>
          </a:p>
        </p:txBody>
      </p:sp>
      <p:sp>
        <p:nvSpPr>
          <p:cNvPr id="3" name="Content Placeholder 2"/>
          <p:cNvSpPr>
            <a:spLocks noGrp="1"/>
          </p:cNvSpPr>
          <p:nvPr>
            <p:ph idx="1"/>
          </p:nvPr>
        </p:nvSpPr>
        <p:spPr>
          <a:xfrm>
            <a:off x="457200" y="971551"/>
            <a:ext cx="8229600" cy="3733799"/>
          </a:xfrm>
        </p:spPr>
        <p:txBody>
          <a:bodyPr>
            <a:noAutofit/>
          </a:bodyPr>
          <a:lstStyle/>
          <a:p>
            <a:endParaRPr lang="en-US" sz="1200" dirty="0" smtClean="0">
              <a:solidFill>
                <a:schemeClr val="accent5"/>
              </a:solidFill>
            </a:endParaRPr>
          </a:p>
          <a:p>
            <a:r>
              <a:rPr lang="en-US" sz="1200" dirty="0" smtClean="0">
                <a:solidFill>
                  <a:schemeClr val="accent5"/>
                </a:solidFill>
              </a:rPr>
              <a:t>REBUILD </a:t>
            </a:r>
            <a:r>
              <a:rPr lang="en-US" sz="1200" dirty="0">
                <a:solidFill>
                  <a:schemeClr val="accent5"/>
                </a:solidFill>
              </a:rPr>
              <a:t>SEARCH INDEX ON TABLE </a:t>
            </a:r>
            <a:r>
              <a:rPr lang="en-US" sz="1200" dirty="0" smtClean="0"/>
              <a:t>&lt;</a:t>
            </a:r>
            <a:r>
              <a:rPr lang="en-US" sz="1200" dirty="0" err="1" smtClean="0"/>
              <a:t>ks.tb</a:t>
            </a:r>
            <a:r>
              <a:rPr lang="en-US" sz="1200" dirty="0" smtClean="0"/>
              <a:t>&gt; </a:t>
            </a:r>
            <a:r>
              <a:rPr lang="en-US" sz="1200" dirty="0">
                <a:solidFill>
                  <a:srgbClr val="0CB7E1"/>
                </a:solidFill>
              </a:rPr>
              <a:t>WITH OPTIONS </a:t>
            </a:r>
            <a:r>
              <a:rPr lang="en-US" sz="1200" dirty="0"/>
              <a:t>{</a:t>
            </a:r>
            <a:r>
              <a:rPr lang="en-US" sz="1200" dirty="0" err="1"/>
              <a:t>deleteAll:true</a:t>
            </a:r>
            <a:r>
              <a:rPr lang="en-US" sz="1200" dirty="0"/>
              <a:t>}</a:t>
            </a:r>
            <a:r>
              <a:rPr lang="en-US" sz="1200" dirty="0" smtClean="0"/>
              <a:t>;</a:t>
            </a:r>
          </a:p>
          <a:p>
            <a:endParaRPr lang="en-US" sz="1200" dirty="0" smtClean="0">
              <a:solidFill>
                <a:srgbClr val="0CB7E1"/>
              </a:solidFill>
            </a:endParaRPr>
          </a:p>
          <a:p>
            <a:r>
              <a:rPr lang="en-US" sz="1200" dirty="0">
                <a:solidFill>
                  <a:schemeClr val="accent5"/>
                </a:solidFill>
              </a:rPr>
              <a:t>CREATE SEARCH INDEX ON </a:t>
            </a:r>
            <a:r>
              <a:rPr lang="en-US" sz="1200" dirty="0" err="1"/>
              <a:t>keyspace.table</a:t>
            </a:r>
            <a:r>
              <a:rPr lang="en-US" sz="1200" dirty="0"/>
              <a:t> </a:t>
            </a:r>
            <a:r>
              <a:rPr lang="en-US" sz="1200" dirty="0">
                <a:solidFill>
                  <a:srgbClr val="0CB7E1"/>
                </a:solidFill>
              </a:rPr>
              <a:t>WITH CONFIG </a:t>
            </a:r>
            <a:r>
              <a:rPr lang="en-US" sz="1200" dirty="0"/>
              <a:t>{ </a:t>
            </a:r>
            <a:r>
              <a:rPr lang="en-US" sz="1200" dirty="0" err="1"/>
              <a:t>realtime</a:t>
            </a:r>
            <a:r>
              <a:rPr lang="en-US" sz="1200" dirty="0"/>
              <a:t> : true } </a:t>
            </a:r>
            <a:r>
              <a:rPr lang="en-US" sz="1200" dirty="0">
                <a:solidFill>
                  <a:srgbClr val="0CB7E1"/>
                </a:solidFill>
              </a:rPr>
              <a:t>AND OPTIONS </a:t>
            </a:r>
            <a:r>
              <a:rPr lang="en-US" sz="1200" dirty="0"/>
              <a:t>{ </a:t>
            </a:r>
            <a:r>
              <a:rPr lang="en-US" sz="1200" dirty="0" err="1"/>
              <a:t>reindex</a:t>
            </a:r>
            <a:r>
              <a:rPr lang="en-US" sz="1200" dirty="0"/>
              <a:t> : true }</a:t>
            </a:r>
            <a:r>
              <a:rPr lang="en-US" sz="1200" dirty="0" smtClean="0"/>
              <a:t>;</a:t>
            </a:r>
          </a:p>
          <a:p>
            <a:endParaRPr lang="en-US" sz="1200" dirty="0" smtClean="0">
              <a:solidFill>
                <a:srgbClr val="0CB7E1"/>
              </a:solidFill>
            </a:endParaRPr>
          </a:p>
          <a:p>
            <a:r>
              <a:rPr lang="en-US" sz="1200" dirty="0" smtClean="0">
                <a:solidFill>
                  <a:srgbClr val="0CB7E1"/>
                </a:solidFill>
              </a:rPr>
              <a:t>ALTER </a:t>
            </a:r>
            <a:r>
              <a:rPr lang="en-US" sz="1200" dirty="0">
                <a:solidFill>
                  <a:srgbClr val="0CB7E1"/>
                </a:solidFill>
              </a:rPr>
              <a:t>SEARCH INDEX </a:t>
            </a:r>
            <a:r>
              <a:rPr lang="en-US" sz="1200" dirty="0" smtClean="0"/>
              <a:t>&lt;</a:t>
            </a:r>
            <a:r>
              <a:rPr lang="en-US" sz="1200" dirty="0" err="1"/>
              <a:t>ks.tb</a:t>
            </a:r>
            <a:r>
              <a:rPr lang="en-US" sz="1200" dirty="0"/>
              <a:t>&gt; </a:t>
            </a:r>
            <a:r>
              <a:rPr lang="en-US" sz="1200" dirty="0" smtClean="0">
                <a:solidFill>
                  <a:srgbClr val="0CB7E1"/>
                </a:solidFill>
              </a:rPr>
              <a:t>WITH </a:t>
            </a:r>
            <a:r>
              <a:rPr lang="en-US" sz="1200" dirty="0">
                <a:solidFill>
                  <a:srgbClr val="0CB7E1"/>
                </a:solidFill>
              </a:rPr>
              <a:t>SCHEMA </a:t>
            </a:r>
            <a:r>
              <a:rPr lang="en-US" sz="1200" dirty="0"/>
              <a:t>= '...' </a:t>
            </a:r>
            <a:r>
              <a:rPr lang="en-US" sz="1200" dirty="0">
                <a:solidFill>
                  <a:srgbClr val="0CB7E1"/>
                </a:solidFill>
              </a:rPr>
              <a:t>AND CONFIG </a:t>
            </a:r>
            <a:r>
              <a:rPr lang="en-US" sz="1200" dirty="0"/>
              <a:t>= '...' </a:t>
            </a:r>
            <a:r>
              <a:rPr lang="en-US" sz="1200" dirty="0">
                <a:solidFill>
                  <a:srgbClr val="0CB7E1"/>
                </a:solidFill>
              </a:rPr>
              <a:t>AND OPTIONS </a:t>
            </a:r>
            <a:r>
              <a:rPr lang="en-US" sz="1200" dirty="0"/>
              <a:t>= '..</a:t>
            </a:r>
            <a:r>
              <a:rPr lang="en-US" sz="1200" dirty="0" smtClean="0"/>
              <a:t>.’ ;</a:t>
            </a:r>
          </a:p>
          <a:p>
            <a:endParaRPr lang="en-US" sz="1200" dirty="0" smtClean="0">
              <a:solidFill>
                <a:srgbClr val="0CB7E1"/>
              </a:solidFill>
            </a:endParaRPr>
          </a:p>
          <a:p>
            <a:r>
              <a:rPr lang="en-US" sz="1200" dirty="0" smtClean="0">
                <a:solidFill>
                  <a:srgbClr val="0CB7E1"/>
                </a:solidFill>
              </a:rPr>
              <a:t>DROP </a:t>
            </a:r>
            <a:r>
              <a:rPr lang="en-US" sz="1200" dirty="0">
                <a:solidFill>
                  <a:srgbClr val="0CB7E1"/>
                </a:solidFill>
              </a:rPr>
              <a:t>SEARCH INDEX </a:t>
            </a:r>
            <a:r>
              <a:rPr lang="en-US" sz="1200" dirty="0" smtClean="0"/>
              <a:t>&lt;</a:t>
            </a:r>
            <a:r>
              <a:rPr lang="en-US" sz="1200" dirty="0" err="1"/>
              <a:t>ks.tb</a:t>
            </a:r>
            <a:r>
              <a:rPr lang="en-US" sz="1200" dirty="0" smtClean="0"/>
              <a:t>&gt;;</a:t>
            </a:r>
          </a:p>
          <a:p>
            <a:endParaRPr lang="is-IS" sz="1200" dirty="0">
              <a:latin typeface="Consolas"/>
              <a:cs typeface="Consolas"/>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8</a:t>
            </a:fld>
            <a:endParaRPr lang="en-US" dirty="0">
              <a:latin typeface="Arial"/>
              <a:cs typeface="Arial"/>
            </a:endParaRPr>
          </a:p>
        </p:txBody>
      </p:sp>
    </p:spTree>
    <p:extLst>
      <p:ext uri="{BB962C8B-B14F-4D97-AF65-F5344CB8AC3E}">
        <p14:creationId xmlns:p14="http://schemas.microsoft.com/office/powerpoint/2010/main" val="12017000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Richer </a:t>
            </a:r>
            <a:r>
              <a:rPr lang="en-US" dirty="0" smtClean="0">
                <a:latin typeface="Arial"/>
                <a:cs typeface="Arial"/>
              </a:rPr>
              <a:t>Syntax - Search</a:t>
            </a:r>
            <a:endParaRPr lang="en-US" dirty="0">
              <a:latin typeface="Arial"/>
              <a:cs typeface="Arial"/>
            </a:endParaRPr>
          </a:p>
        </p:txBody>
      </p:sp>
      <p:sp>
        <p:nvSpPr>
          <p:cNvPr id="3" name="Content Placeholder 2"/>
          <p:cNvSpPr>
            <a:spLocks noGrp="1"/>
          </p:cNvSpPr>
          <p:nvPr>
            <p:ph idx="1"/>
          </p:nvPr>
        </p:nvSpPr>
        <p:spPr>
          <a:xfrm>
            <a:off x="457200" y="971551"/>
            <a:ext cx="8229600" cy="3733799"/>
          </a:xfrm>
        </p:spPr>
        <p:txBody>
          <a:bodyPr>
            <a:noAutofit/>
          </a:bodyPr>
          <a:lstStyle/>
          <a:p>
            <a:endParaRPr lang="en-US" sz="1200" dirty="0" smtClean="0">
              <a:solidFill>
                <a:schemeClr val="accent5"/>
              </a:solidFill>
              <a:latin typeface="Consolas"/>
              <a:cs typeface="Consolas"/>
            </a:endParaRPr>
          </a:p>
          <a:p>
            <a:r>
              <a:rPr lang="en-US" sz="1200" dirty="0" smtClean="0">
                <a:solidFill>
                  <a:schemeClr val="accent5"/>
                </a:solidFill>
                <a:latin typeface="Consolas"/>
                <a:cs typeface="Consolas"/>
              </a:rPr>
              <a:t>SEARCH</a:t>
            </a:r>
            <a:r>
              <a:rPr lang="en-US" sz="1200" dirty="0" smtClean="0">
                <a:latin typeface="Consolas"/>
                <a:cs typeface="Consolas"/>
              </a:rPr>
              <a:t> &lt;</a:t>
            </a:r>
            <a:r>
              <a:rPr lang="en-US" sz="1200" dirty="0" err="1" smtClean="0">
                <a:latin typeface="Consolas"/>
                <a:cs typeface="Consolas"/>
              </a:rPr>
              <a:t>ks.tb</a:t>
            </a:r>
            <a:r>
              <a:rPr lang="en-US" sz="1200" dirty="0" smtClean="0">
                <a:latin typeface="Consolas"/>
                <a:cs typeface="Consolas"/>
              </a:rPr>
              <a:t>&gt; </a:t>
            </a:r>
            <a:r>
              <a:rPr lang="en-US" sz="1200" dirty="0">
                <a:latin typeface="Consolas"/>
                <a:cs typeface="Consolas"/>
              </a:rPr>
              <a:t>[AS JSON]</a:t>
            </a:r>
          </a:p>
          <a:p>
            <a:r>
              <a:rPr lang="is-IS" sz="1200" dirty="0">
                <a:latin typeface="Consolas"/>
                <a:cs typeface="Consolas"/>
              </a:rPr>
              <a:t>               </a:t>
            </a:r>
            <a:r>
              <a:rPr lang="is-IS" sz="1200" dirty="0">
                <a:solidFill>
                  <a:srgbClr val="0CB7E1"/>
                </a:solidFill>
                <a:latin typeface="Consolas"/>
                <a:cs typeface="Consolas"/>
              </a:rPr>
              <a:t>FOR AGGREGATE</a:t>
            </a:r>
            <a:r>
              <a:rPr lang="is-IS" sz="1200" dirty="0">
                <a:latin typeface="Consolas"/>
                <a:cs typeface="Consolas"/>
              </a:rPr>
              <a:t>  [</a:t>
            </a:r>
          </a:p>
          <a:p>
            <a:r>
              <a:rPr lang="is-IS" sz="1200" dirty="0">
                <a:latin typeface="Consolas"/>
                <a:cs typeface="Consolas"/>
              </a:rPr>
              <a:t>                              </a:t>
            </a:r>
            <a:r>
              <a:rPr lang="is-IS" sz="1200" dirty="0" smtClean="0">
                <a:latin typeface="Consolas"/>
                <a:cs typeface="Consolas"/>
              </a:rPr>
              <a:t>...</a:t>
            </a:r>
            <a:endParaRPr lang="is-IS" sz="1200" dirty="0">
              <a:latin typeface="Consolas"/>
              <a:cs typeface="Consolas"/>
            </a:endParaRPr>
          </a:p>
          <a:p>
            <a:r>
              <a:rPr lang="is-IS" sz="1200" dirty="0">
                <a:latin typeface="Consolas"/>
                <a:cs typeface="Consolas"/>
              </a:rPr>
              <a:t>                    | &lt;selectionClause&gt;</a:t>
            </a:r>
          </a:p>
          <a:p>
            <a:r>
              <a:rPr lang="is-IS" sz="1200" dirty="0">
                <a:latin typeface="Consolas"/>
                <a:cs typeface="Consolas"/>
              </a:rPr>
              <a:t>                    | </a:t>
            </a:r>
            <a:r>
              <a:rPr lang="is-IS" sz="1200" dirty="0">
                <a:solidFill>
                  <a:srgbClr val="0CB7E1"/>
                </a:solidFill>
                <a:latin typeface="Consolas"/>
                <a:cs typeface="Consolas"/>
              </a:rPr>
              <a:t>COUNT</a:t>
            </a:r>
            <a:r>
              <a:rPr lang="is-IS" sz="1200" dirty="0">
                <a:latin typeface="Consolas"/>
                <a:cs typeface="Consolas"/>
              </a:rPr>
              <a:t>(*|1)</a:t>
            </a:r>
          </a:p>
          <a:p>
            <a:r>
              <a:rPr lang="de-DE" sz="1200" dirty="0">
                <a:latin typeface="Consolas"/>
                <a:cs typeface="Consolas"/>
              </a:rPr>
              <a:t>               [</a:t>
            </a:r>
            <a:r>
              <a:rPr lang="de-DE" sz="1200" dirty="0">
                <a:solidFill>
                  <a:srgbClr val="0CB7E1"/>
                </a:solidFill>
                <a:latin typeface="Consolas"/>
                <a:cs typeface="Consolas"/>
              </a:rPr>
              <a:t>WITHIN</a:t>
            </a:r>
            <a:r>
              <a:rPr lang="de-DE" sz="1200" dirty="0">
                <a:latin typeface="Consolas"/>
                <a:cs typeface="Consolas"/>
              </a:rPr>
              <a:t> &lt;</a:t>
            </a:r>
            <a:r>
              <a:rPr lang="de-DE" sz="1200" dirty="0" err="1">
                <a:latin typeface="Consolas"/>
                <a:cs typeface="Consolas"/>
              </a:rPr>
              <a:t>pk</a:t>
            </a:r>
            <a:r>
              <a:rPr lang="de-DE" sz="1200" dirty="0">
                <a:latin typeface="Consolas"/>
                <a:cs typeface="Consolas"/>
              </a:rPr>
              <a:t> | </a:t>
            </a:r>
            <a:r>
              <a:rPr lang="de-DE" sz="1200" dirty="0" err="1">
                <a:latin typeface="Consolas"/>
                <a:cs typeface="Consolas"/>
              </a:rPr>
              <a:t>token</a:t>
            </a:r>
            <a:r>
              <a:rPr lang="de-DE" sz="1200" dirty="0">
                <a:latin typeface="Consolas"/>
                <a:cs typeface="Consolas"/>
              </a:rPr>
              <a:t> </a:t>
            </a:r>
            <a:r>
              <a:rPr lang="de-DE" sz="1200" dirty="0" err="1">
                <a:latin typeface="Consolas"/>
                <a:cs typeface="Consolas"/>
              </a:rPr>
              <a:t>restriction</a:t>
            </a:r>
            <a:r>
              <a:rPr lang="de-DE" sz="1200" dirty="0">
                <a:latin typeface="Consolas"/>
                <a:cs typeface="Consolas"/>
              </a:rPr>
              <a:t>&gt;]</a:t>
            </a:r>
          </a:p>
          <a:p>
            <a:r>
              <a:rPr lang="de-DE" sz="1200" dirty="0">
                <a:latin typeface="Consolas"/>
                <a:cs typeface="Consolas"/>
              </a:rPr>
              <a:t>               </a:t>
            </a:r>
            <a:r>
              <a:rPr lang="de-DE" sz="1200" dirty="0">
                <a:solidFill>
                  <a:srgbClr val="0CB7E1"/>
                </a:solidFill>
                <a:latin typeface="Consolas"/>
                <a:cs typeface="Consolas"/>
              </a:rPr>
              <a:t>WITH</a:t>
            </a:r>
            <a:r>
              <a:rPr lang="de-DE" sz="1200" dirty="0">
                <a:latin typeface="Consolas"/>
                <a:cs typeface="Consolas"/>
              </a:rPr>
              <a:t> [</a:t>
            </a:r>
            <a:r>
              <a:rPr lang="de-DE" sz="1200" dirty="0">
                <a:solidFill>
                  <a:srgbClr val="0CB7E1"/>
                </a:solidFill>
                <a:latin typeface="Consolas"/>
                <a:cs typeface="Consolas"/>
              </a:rPr>
              <a:t>QUERY</a:t>
            </a:r>
            <a:r>
              <a:rPr lang="de-DE" sz="1200" dirty="0">
                <a:latin typeface="Consolas"/>
                <a:cs typeface="Consolas"/>
              </a:rPr>
              <a:t> &lt;</a:t>
            </a:r>
            <a:r>
              <a:rPr lang="de-DE" sz="1200" dirty="0" err="1">
                <a:latin typeface="Consolas"/>
                <a:cs typeface="Consolas"/>
              </a:rPr>
              <a:t>query</a:t>
            </a:r>
            <a:r>
              <a:rPr lang="de-DE" sz="1200" dirty="0">
                <a:latin typeface="Consolas"/>
                <a:cs typeface="Consolas"/>
              </a:rPr>
              <a:t>&gt;] [</a:t>
            </a:r>
            <a:r>
              <a:rPr lang="de-DE" sz="1200" dirty="0">
                <a:solidFill>
                  <a:srgbClr val="0CB7E1"/>
                </a:solidFill>
                <a:latin typeface="Consolas"/>
                <a:cs typeface="Consolas"/>
              </a:rPr>
              <a:t>FILTER</a:t>
            </a:r>
            <a:r>
              <a:rPr lang="de-DE" sz="1200" dirty="0">
                <a:latin typeface="Consolas"/>
                <a:cs typeface="Consolas"/>
              </a:rPr>
              <a:t> &lt;filter1&gt; ...[</a:t>
            </a:r>
            <a:r>
              <a:rPr lang="de-DE" sz="1200" dirty="0">
                <a:solidFill>
                  <a:srgbClr val="0CB7E1"/>
                </a:solidFill>
                <a:latin typeface="Consolas"/>
                <a:cs typeface="Consolas"/>
              </a:rPr>
              <a:t>AND</a:t>
            </a:r>
            <a:r>
              <a:rPr lang="de-DE" sz="1200" dirty="0">
                <a:latin typeface="Consolas"/>
                <a:cs typeface="Consolas"/>
              </a:rPr>
              <a:t> </a:t>
            </a:r>
            <a:r>
              <a:rPr lang="de-DE" sz="1200" dirty="0" err="1">
                <a:latin typeface="Consolas"/>
                <a:cs typeface="Consolas"/>
              </a:rPr>
              <a:t>filterN</a:t>
            </a:r>
            <a:r>
              <a:rPr lang="de-DE" sz="1200" dirty="0">
                <a:latin typeface="Consolas"/>
                <a:cs typeface="Consolas"/>
              </a:rPr>
              <a:t>]]</a:t>
            </a:r>
          </a:p>
          <a:p>
            <a:r>
              <a:rPr lang="is-IS" sz="1200" dirty="0">
                <a:latin typeface="Consolas"/>
                <a:cs typeface="Consolas"/>
              </a:rPr>
              <a:t>               [</a:t>
            </a:r>
            <a:r>
              <a:rPr lang="is-IS" sz="1200" dirty="0">
                <a:solidFill>
                  <a:srgbClr val="0CB7E1"/>
                </a:solidFill>
                <a:latin typeface="Consolas"/>
                <a:cs typeface="Consolas"/>
              </a:rPr>
              <a:t>PARAMS</a:t>
            </a:r>
            <a:r>
              <a:rPr lang="is-IS" sz="1200" dirty="0">
                <a:latin typeface="Consolas"/>
                <a:cs typeface="Consolas"/>
              </a:rPr>
              <a:t> &lt;name1&gt;=&lt;value1&gt;, ..., &lt;nameN&gt;=&lt;valueN&gt;]</a:t>
            </a:r>
          </a:p>
          <a:p>
            <a:r>
              <a:rPr lang="is-IS" sz="1200" dirty="0">
                <a:latin typeface="Consolas"/>
                <a:cs typeface="Consolas"/>
              </a:rPr>
              <a:t>               [</a:t>
            </a:r>
            <a:r>
              <a:rPr lang="is-IS" sz="1200" dirty="0">
                <a:solidFill>
                  <a:srgbClr val="0CB7E1"/>
                </a:solidFill>
                <a:latin typeface="Consolas"/>
                <a:cs typeface="Consolas"/>
              </a:rPr>
              <a:t>ORDER BY</a:t>
            </a:r>
            <a:r>
              <a:rPr lang="is-IS" sz="1200" dirty="0">
                <a:latin typeface="Consolas"/>
                <a:cs typeface="Consolas"/>
              </a:rPr>
              <a:t> &lt;sort&gt;]</a:t>
            </a:r>
          </a:p>
          <a:p>
            <a:r>
              <a:rPr lang="pl-PL" sz="1200" dirty="0">
                <a:latin typeface="Consolas"/>
                <a:cs typeface="Consolas"/>
              </a:rPr>
              <a:t>               [</a:t>
            </a:r>
            <a:r>
              <a:rPr lang="pl-PL" sz="1200" dirty="0">
                <a:solidFill>
                  <a:srgbClr val="0CB7E1"/>
                </a:solidFill>
                <a:latin typeface="Consolas"/>
                <a:cs typeface="Consolas"/>
              </a:rPr>
              <a:t>OFFSET</a:t>
            </a:r>
            <a:r>
              <a:rPr lang="pl-PL" sz="1200" dirty="0">
                <a:latin typeface="Consolas"/>
                <a:cs typeface="Consolas"/>
              </a:rPr>
              <a:t> &lt;offset&gt;]</a:t>
            </a:r>
          </a:p>
          <a:p>
            <a:r>
              <a:rPr lang="is-IS" sz="1200" dirty="0">
                <a:latin typeface="Consolas"/>
                <a:cs typeface="Consolas"/>
              </a:rPr>
              <a:t>               [</a:t>
            </a:r>
            <a:r>
              <a:rPr lang="is-IS" sz="1200" dirty="0">
                <a:solidFill>
                  <a:srgbClr val="0CB7E1"/>
                </a:solidFill>
                <a:latin typeface="Consolas"/>
                <a:cs typeface="Consolas"/>
              </a:rPr>
              <a:t>LIMIT</a:t>
            </a:r>
            <a:r>
              <a:rPr lang="is-IS" sz="1200" dirty="0">
                <a:latin typeface="Consolas"/>
                <a:cs typeface="Consolas"/>
              </a:rPr>
              <a:t> &lt;limit&gt;]</a:t>
            </a:r>
          </a:p>
          <a:p>
            <a:r>
              <a:rPr lang="en-US" sz="1200" dirty="0">
                <a:latin typeface="Consolas"/>
                <a:cs typeface="Consolas"/>
              </a:rPr>
              <a:t>           </a:t>
            </a:r>
            <a:r>
              <a:rPr lang="en-US" sz="1200" dirty="0" smtClean="0">
                <a:latin typeface="Consolas"/>
                <a:cs typeface="Consolas"/>
              </a:rPr>
              <a:t>    ...;</a:t>
            </a:r>
            <a:endParaRPr lang="is-IS" sz="1200" dirty="0">
              <a:latin typeface="Consolas"/>
              <a:cs typeface="Consolas"/>
            </a:endParaRPr>
          </a:p>
        </p:txBody>
      </p:sp>
      <p:sp>
        <p:nvSpPr>
          <p:cNvPr id="4" name="Footer Placeholder 3"/>
          <p:cNvSpPr>
            <a:spLocks noGrp="1"/>
          </p:cNvSpPr>
          <p:nvPr>
            <p:ph type="ftr" sz="quarter" idx="11"/>
          </p:nvPr>
        </p:nvSpPr>
        <p:spPr/>
        <p:txBody>
          <a:bodyPr/>
          <a:lstStyle/>
          <a:p>
            <a:r>
              <a:rPr lang="en-US" dirty="0">
                <a:latin typeface="Arial"/>
                <a:cs typeface="Arial"/>
              </a:rPr>
              <a:t>© </a:t>
            </a:r>
            <a:r>
              <a:rPr lang="en-US" dirty="0" smtClean="0">
                <a:latin typeface="Arial"/>
                <a:cs typeface="Arial"/>
              </a:rPr>
              <a:t>DataStax</a:t>
            </a:r>
            <a:r>
              <a:rPr lang="en-US" dirty="0">
                <a:latin typeface="Arial"/>
                <a:cs typeface="Arial"/>
              </a:rPr>
              <a:t>, All Rights Reserved.</a:t>
            </a:r>
          </a:p>
        </p:txBody>
      </p:sp>
      <p:sp>
        <p:nvSpPr>
          <p:cNvPr id="5" name="Slide Number Placeholder 4"/>
          <p:cNvSpPr>
            <a:spLocks noGrp="1"/>
          </p:cNvSpPr>
          <p:nvPr>
            <p:ph type="sldNum" sz="quarter" idx="12"/>
          </p:nvPr>
        </p:nvSpPr>
        <p:spPr/>
        <p:txBody>
          <a:bodyPr/>
          <a:lstStyle/>
          <a:p>
            <a:fld id="{B10D5614-B734-4280-8F57-1D4947433C97}" type="slidenum">
              <a:rPr lang="en-US" smtClean="0">
                <a:latin typeface="Arial"/>
                <a:cs typeface="Arial"/>
              </a:rPr>
              <a:t>9</a:t>
            </a:fld>
            <a:endParaRPr lang="en-US" dirty="0">
              <a:latin typeface="Arial"/>
              <a:cs typeface="Arial"/>
            </a:endParaRPr>
          </a:p>
        </p:txBody>
      </p:sp>
    </p:spTree>
    <p:extLst>
      <p:ext uri="{BB962C8B-B14F-4D97-AF65-F5344CB8AC3E}">
        <p14:creationId xmlns:p14="http://schemas.microsoft.com/office/powerpoint/2010/main" val="220142743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DataStax_Template">
  <a:themeElements>
    <a:clrScheme name="DataStax">
      <a:dk1>
        <a:sysClr val="windowText" lastClr="000000"/>
      </a:dk1>
      <a:lt1>
        <a:sysClr val="window" lastClr="FFFFFF"/>
      </a:lt1>
      <a:dk2>
        <a:srgbClr val="9EACAB"/>
      </a:dk2>
      <a:lt2>
        <a:srgbClr val="F8F9F7"/>
      </a:lt2>
      <a:accent1>
        <a:srgbClr val="007A97"/>
      </a:accent1>
      <a:accent2>
        <a:srgbClr val="CA5F14"/>
      </a:accent2>
      <a:accent3>
        <a:srgbClr val="FFC72C"/>
      </a:accent3>
      <a:accent4>
        <a:srgbClr val="A4D233"/>
      </a:accent4>
      <a:accent5>
        <a:srgbClr val="0CB7E1"/>
      </a:accent5>
      <a:accent6>
        <a:srgbClr val="8031A7"/>
      </a:accent6>
      <a:hlink>
        <a:srgbClr val="CA5F14"/>
      </a:hlink>
      <a:folHlink>
        <a:srgbClr val="374C5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1" id="{872FB066-11D9-3941-A02B-87679BC2FB76}" vid="{EC15C60F-803D-2D48-BB80-27CDBFDDD7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CSummit_template</Template>
  <TotalTime>10354</TotalTime>
  <Words>1149</Words>
  <Application>Microsoft Macintosh PowerPoint</Application>
  <PresentationFormat>On-screen Show (16:9)</PresentationFormat>
  <Paragraphs>288</Paragraphs>
  <Slides>28</Slides>
  <Notes>10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DataStax_Template</vt:lpstr>
      <vt:lpstr>Nick Panahi – Sr. Product Manager, Search</vt:lpstr>
      <vt:lpstr>PowerPoint Presentation</vt:lpstr>
      <vt:lpstr>Last Year…</vt:lpstr>
      <vt:lpstr>Last Year…</vt:lpstr>
      <vt:lpstr>Current State of DSE Search</vt:lpstr>
      <vt:lpstr>PowerPoint Presentation</vt:lpstr>
      <vt:lpstr>Trail Map</vt:lpstr>
      <vt:lpstr>Richer Syntax – Core Operations</vt:lpstr>
      <vt:lpstr>Richer Syntax - Search</vt:lpstr>
      <vt:lpstr>PowerPoint Presentation</vt:lpstr>
      <vt:lpstr>Ariel Weisberg</vt:lpstr>
      <vt:lpstr>Lucene &amp; Solr are not a database</vt:lpstr>
      <vt:lpstr>Deletes, Cassandra vs. Lucene</vt:lpstr>
      <vt:lpstr>Lucene Deletes</vt:lpstr>
      <vt:lpstr>Lucene LSM</vt:lpstr>
      <vt:lpstr>Lucene Segment</vt:lpstr>
      <vt:lpstr>PowerPoint Presentation</vt:lpstr>
      <vt:lpstr>PowerPoint Presentation</vt:lpstr>
      <vt:lpstr>Applying delete to segment</vt:lpstr>
      <vt:lpstr>Lucene &amp; Global Locks</vt:lpstr>
      <vt:lpstr>Cassandra Deletes</vt:lpstr>
      <vt:lpstr>Cassandra Tombstones</vt:lpstr>
      <vt:lpstr>Compacting tombstones</vt:lpstr>
      <vt:lpstr>Cassandra Deletes</vt:lpstr>
      <vt:lpstr>Future work</vt:lpstr>
      <vt:lpstr>Locks and stalls</vt:lpstr>
      <vt:lpstr>FIN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Fong</dc:creator>
  <cp:lastModifiedBy>Nick Panahi</cp:lastModifiedBy>
  <cp:revision>47</cp:revision>
  <dcterms:created xsi:type="dcterms:W3CDTF">2016-06-30T20:15:45Z</dcterms:created>
  <dcterms:modified xsi:type="dcterms:W3CDTF">2016-09-07T14:33:52Z</dcterms:modified>
</cp:coreProperties>
</file>