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344" r:id="rId2"/>
    <p:sldId id="338" r:id="rId3"/>
    <p:sldId id="393" r:id="rId4"/>
    <p:sldId id="390" r:id="rId5"/>
    <p:sldId id="360" r:id="rId6"/>
    <p:sldId id="378" r:id="rId7"/>
    <p:sldId id="381" r:id="rId8"/>
    <p:sldId id="391" r:id="rId9"/>
    <p:sldId id="364" r:id="rId10"/>
    <p:sldId id="430" r:id="rId11"/>
    <p:sldId id="389" r:id="rId12"/>
    <p:sldId id="396" r:id="rId13"/>
    <p:sldId id="431" r:id="rId14"/>
    <p:sldId id="416" r:id="rId15"/>
    <p:sldId id="367" r:id="rId16"/>
    <p:sldId id="406" r:id="rId17"/>
    <p:sldId id="407" r:id="rId18"/>
    <p:sldId id="418" r:id="rId19"/>
    <p:sldId id="408" r:id="rId20"/>
    <p:sldId id="409" r:id="rId21"/>
    <p:sldId id="411" r:id="rId22"/>
    <p:sldId id="412" r:id="rId23"/>
    <p:sldId id="413" r:id="rId24"/>
    <p:sldId id="414" r:id="rId25"/>
    <p:sldId id="415" r:id="rId26"/>
    <p:sldId id="402" r:id="rId27"/>
    <p:sldId id="419" r:id="rId28"/>
    <p:sldId id="417" r:id="rId29"/>
    <p:sldId id="395" r:id="rId30"/>
    <p:sldId id="379" r:id="rId31"/>
    <p:sldId id="372" r:id="rId32"/>
    <p:sldId id="368" r:id="rId33"/>
    <p:sldId id="421" r:id="rId34"/>
    <p:sldId id="397" r:id="rId35"/>
    <p:sldId id="420" r:id="rId36"/>
    <p:sldId id="445" r:id="rId37"/>
    <p:sldId id="385" r:id="rId38"/>
    <p:sldId id="399" r:id="rId39"/>
    <p:sldId id="442" r:id="rId40"/>
    <p:sldId id="377" r:id="rId41"/>
    <p:sldId id="448" r:id="rId42"/>
    <p:sldId id="443" r:id="rId43"/>
    <p:sldId id="376" r:id="rId44"/>
    <p:sldId id="339" r:id="rId45"/>
    <p:sldId id="427" r:id="rId46"/>
    <p:sldId id="428" r:id="rId47"/>
    <p:sldId id="429" r:id="rId48"/>
    <p:sldId id="432" r:id="rId49"/>
    <p:sldId id="453" r:id="rId50"/>
    <p:sldId id="433" r:id="rId51"/>
    <p:sldId id="434" r:id="rId52"/>
    <p:sldId id="435" r:id="rId53"/>
    <p:sldId id="436" r:id="rId54"/>
    <p:sldId id="437" r:id="rId55"/>
    <p:sldId id="438" r:id="rId56"/>
    <p:sldId id="454" r:id="rId57"/>
    <p:sldId id="439" r:id="rId58"/>
    <p:sldId id="447" r:id="rId59"/>
    <p:sldId id="440" r:id="rId60"/>
    <p:sldId id="400" r:id="rId61"/>
    <p:sldId id="444" r:id="rId62"/>
    <p:sldId id="449" r:id="rId63"/>
    <p:sldId id="450" r:id="rId64"/>
    <p:sldId id="451" r:id="rId65"/>
    <p:sldId id="452"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D14"/>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0" autoAdjust="0"/>
    <p:restoredTop sz="89600" autoAdjust="0"/>
  </p:normalViewPr>
  <p:slideViewPr>
    <p:cSldViewPr>
      <p:cViewPr>
        <p:scale>
          <a:sx n="150" d="100"/>
          <a:sy n="150" d="100"/>
        </p:scale>
        <p:origin x="-80" y="-64"/>
      </p:cViewPr>
      <p:guideLst>
        <p:guide orient="horz" pos="1620"/>
        <p:guide pos="2880"/>
      </p:guideLst>
    </p:cSldViewPr>
  </p:slideViewPr>
  <p:outlineViewPr>
    <p:cViewPr>
      <p:scale>
        <a:sx n="33" d="100"/>
        <a:sy n="33" d="100"/>
      </p:scale>
      <p:origin x="0" y="28048"/>
    </p:cViewPr>
  </p:outlineViewPr>
  <p:notesTextViewPr>
    <p:cViewPr>
      <p:scale>
        <a:sx n="1" d="1"/>
        <a:sy n="1" d="1"/>
      </p:scale>
      <p:origin x="0" y="0"/>
    </p:cViewPr>
  </p:notesText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3183A-1356-7A44-9854-A1D3F7EB2CB8}" type="datetimeFigureOut">
              <a:rPr lang="en-US" smtClean="0">
                <a:latin typeface="Arial"/>
                <a:cs typeface="Arial"/>
              </a:rPr>
              <a:t>9/7/16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BF052239-6C6F-472F-B175-F0FADCEE2BD3}" type="datetimeFigureOut">
              <a:rPr lang="en-US" smtClean="0"/>
              <a:pPr/>
              <a:t>9/7/16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47322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if</a:t>
            </a:r>
            <a:r>
              <a:rPr lang="en-US" baseline="0" dirty="0" smtClean="0"/>
              <a:t> we add another SSTable from flush, this diagram will be too busy and impossible to show. To reduce the clutter, I’m going to turn all of the SSTables and levels 90 degree, and remove the token values but keep the order of the partition keys. </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18</a:t>
            </a:fld>
            <a:endParaRPr lang="en-US" dirty="0"/>
          </a:p>
        </p:txBody>
      </p:sp>
    </p:spTree>
    <p:extLst>
      <p:ext uri="{BB962C8B-B14F-4D97-AF65-F5344CB8AC3E}">
        <p14:creationId xmlns:p14="http://schemas.microsoft.com/office/powerpoint/2010/main" val="100863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a:t>
            </a:r>
            <a:r>
              <a:rPr lang="en-US" baseline="0" dirty="0" smtClean="0"/>
              <a:t> downsides of having a high density node:</a:t>
            </a:r>
          </a:p>
          <a:p>
            <a:pPr marL="228600" indent="-228600">
              <a:buAutoNum type="arabicPeriod"/>
            </a:pPr>
            <a:r>
              <a:rPr lang="en-US" baseline="0" dirty="0" smtClean="0"/>
              <a:t>It’s easy to create L0 overload situation</a:t>
            </a:r>
          </a:p>
          <a:p>
            <a:pPr marL="228600" indent="-228600">
              <a:buAutoNum type="arabicPeriod"/>
            </a:pPr>
            <a:r>
              <a:rPr lang="en-US" baseline="0" dirty="0" smtClean="0"/>
              <a:t>With a lot of data per node, the number of levels needed will be more, hence higher read latency, and more write amplifications.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31</a:t>
            </a:fld>
            <a:endParaRPr lang="en-US" dirty="0"/>
          </a:p>
        </p:txBody>
      </p:sp>
    </p:spTree>
    <p:extLst>
      <p:ext uri="{BB962C8B-B14F-4D97-AF65-F5344CB8AC3E}">
        <p14:creationId xmlns:p14="http://schemas.microsoft.com/office/powerpoint/2010/main" val="252011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them may</a:t>
            </a:r>
            <a:r>
              <a:rPr lang="en-US" baseline="0" dirty="0" smtClean="0"/>
              <a:t> have also gone into 2.0 branch, and this list is mainly about the JIRAs created after Sep 2014, which was when C* 2.1 GA was announced.</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40</a:t>
            </a:fld>
            <a:endParaRPr lang="en-US" dirty="0"/>
          </a:p>
        </p:txBody>
      </p:sp>
    </p:spTree>
    <p:extLst>
      <p:ext uri="{BB962C8B-B14F-4D97-AF65-F5344CB8AC3E}">
        <p14:creationId xmlns:p14="http://schemas.microsoft.com/office/powerpoint/2010/main" val="162861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them may</a:t>
            </a:r>
            <a:r>
              <a:rPr lang="en-US" baseline="0" dirty="0" smtClean="0"/>
              <a:t> have also gone into 2.0 branch, and this list is mainly about the JIRAs created after Sep 2014, which was when C* 2.1 GA was announced.</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41</a:t>
            </a:fld>
            <a:endParaRPr lang="en-US" dirty="0"/>
          </a:p>
        </p:txBody>
      </p:sp>
    </p:spTree>
    <p:extLst>
      <p:ext uri="{BB962C8B-B14F-4D97-AF65-F5344CB8AC3E}">
        <p14:creationId xmlns:p14="http://schemas.microsoft.com/office/powerpoint/2010/main" val="162861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Leave</a:t>
            </a:r>
            <a:r>
              <a:rPr lang="en-US" baseline="0" dirty="0" smtClean="0"/>
              <a:t> hot data in lower level to avoid write amplification, also move tombstones to the highest level as quickly as possible</a:t>
            </a:r>
          </a:p>
          <a:p>
            <a:pPr marL="0" indent="0">
              <a:buNone/>
            </a:pPr>
            <a:r>
              <a:rPr lang="en-US" baseline="0" dirty="0" smtClean="0"/>
              <a:t>3. This idea is from LevelDB, where they allow memtable flush to direct go to the highest possible level, in this case, L(N) where L(N+1) has overlap.</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42</a:t>
            </a:fld>
            <a:endParaRPr lang="en-US" dirty="0"/>
          </a:p>
        </p:txBody>
      </p:sp>
    </p:spTree>
    <p:extLst>
      <p:ext uri="{BB962C8B-B14F-4D97-AF65-F5344CB8AC3E}">
        <p14:creationId xmlns:p14="http://schemas.microsoft.com/office/powerpoint/2010/main" val="429157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a:t>
            </a:r>
            <a:r>
              <a:rPr lang="en-US" baseline="0" dirty="0" smtClean="0"/>
              <a:t> downsides of having a high density node:</a:t>
            </a:r>
          </a:p>
          <a:p>
            <a:pPr marL="228600" indent="-228600">
              <a:buAutoNum type="arabicPeriod"/>
            </a:pPr>
            <a:r>
              <a:rPr lang="en-US" baseline="0" dirty="0" smtClean="0"/>
              <a:t>It’s easy to create L0 overload situation</a:t>
            </a:r>
          </a:p>
          <a:p>
            <a:pPr marL="228600" indent="-228600">
              <a:buAutoNum type="arabicPeriod"/>
            </a:pPr>
            <a:r>
              <a:rPr lang="en-US" baseline="0" dirty="0" smtClean="0"/>
              <a:t>With a lot of data per node, the number of levels needed will be more, hence higher read latency, and more write amplifications.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51</a:t>
            </a:fld>
            <a:endParaRPr lang="en-US" dirty="0"/>
          </a:p>
        </p:txBody>
      </p:sp>
    </p:spTree>
    <p:extLst>
      <p:ext uri="{BB962C8B-B14F-4D97-AF65-F5344CB8AC3E}">
        <p14:creationId xmlns:p14="http://schemas.microsoft.com/office/powerpoint/2010/main" val="252011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a:t>
            </a:r>
            <a:r>
              <a:rPr lang="en-US" baseline="0" dirty="0" smtClean="0"/>
              <a:t> downsides of having a high density node:</a:t>
            </a:r>
          </a:p>
          <a:p>
            <a:pPr marL="228600" indent="-228600">
              <a:buAutoNum type="arabicPeriod"/>
            </a:pPr>
            <a:r>
              <a:rPr lang="en-US" baseline="0" dirty="0" smtClean="0"/>
              <a:t>It’s easy to create L0 overload situation</a:t>
            </a:r>
          </a:p>
          <a:p>
            <a:pPr marL="228600" indent="-228600">
              <a:buAutoNum type="arabicPeriod"/>
            </a:pPr>
            <a:r>
              <a:rPr lang="en-US" baseline="0" dirty="0" smtClean="0"/>
              <a:t>With a lot of data per node, the number of levels needed will be more, hence higher read latency, and more write amplifications.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53</a:t>
            </a:fld>
            <a:endParaRPr lang="en-US" dirty="0"/>
          </a:p>
        </p:txBody>
      </p:sp>
    </p:spTree>
    <p:extLst>
      <p:ext uri="{BB962C8B-B14F-4D97-AF65-F5344CB8AC3E}">
        <p14:creationId xmlns:p14="http://schemas.microsoft.com/office/powerpoint/2010/main" val="252011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people realize they have an anti-pattern, they may choose to switch</a:t>
            </a:r>
          </a:p>
        </p:txBody>
      </p:sp>
      <p:sp>
        <p:nvSpPr>
          <p:cNvPr id="4" name="Slide Number Placeholder 3"/>
          <p:cNvSpPr>
            <a:spLocks noGrp="1"/>
          </p:cNvSpPr>
          <p:nvPr>
            <p:ph type="sldNum" sz="quarter" idx="10"/>
          </p:nvPr>
        </p:nvSpPr>
        <p:spPr/>
        <p:txBody>
          <a:bodyPr/>
          <a:lstStyle/>
          <a:p>
            <a:fld id="{E4FF5570-FE69-4FDF-99DA-8CDE436443CD}" type="slidenum">
              <a:rPr lang="en-US" smtClean="0"/>
              <a:pPr/>
              <a:t>56</a:t>
            </a:fld>
            <a:endParaRPr lang="en-US" dirty="0"/>
          </a:p>
        </p:txBody>
      </p:sp>
    </p:spTree>
    <p:extLst>
      <p:ext uri="{BB962C8B-B14F-4D97-AF65-F5344CB8AC3E}">
        <p14:creationId xmlns:p14="http://schemas.microsoft.com/office/powerpoint/2010/main" val="79843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 default LevelDB algorithm blocks writers for one millisecond each time the amount of un-compacted data exceeds a predefined threshold, thus limiting further writes to at most one-thousand writes per second. This effectively stops writes until compaction. By limiting writes in this manner, LevelDB ensures that the cost of a read will not grow without bound -- effectively trading write throughput for read throughput.</a:t>
            </a: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382319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a:cs typeface="Arial"/>
              </a:rPr>
              <a:t>Before we move onto introduce design principles of LCS, let’s first take a look at a key concept – overlap.</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latin typeface="Arial"/>
                <a:cs typeface="Arial"/>
              </a:rPr>
              <a:t>Even though this</a:t>
            </a:r>
            <a:r>
              <a:rPr lang="en-US" baseline="0" dirty="0" smtClean="0">
                <a:latin typeface="Arial"/>
                <a:cs typeface="Arial"/>
              </a:rPr>
              <a:t> is not a LCS-specific concept, if you want to read LCS source code or related JIRA, being crispy clear on what overlap truly means can help you a lot.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I’ve copy/pasted a tiny piece from the source code here. In the code, assume we have two SSTable objects (current and previous), we use this formula to compare </a:t>
            </a:r>
            <a:r>
              <a:rPr lang="en-US" baseline="0" dirty="0" err="1" smtClean="0">
                <a:latin typeface="Arial"/>
                <a:cs typeface="Arial"/>
              </a:rPr>
              <a:t>current.first</a:t>
            </a:r>
            <a:r>
              <a:rPr lang="en-US" baseline="0" dirty="0" smtClean="0">
                <a:latin typeface="Arial"/>
                <a:cs typeface="Arial"/>
              </a:rPr>
              <a:t> &lt;= previous.last, if it’s true, then overlap exists between the two SSTables.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Now let’s look at an example: assuming I’ve got a really simple single-column table, with the only partition key column called ‘key’, now I’m inserting P1, P2, P3, P4 in that order, and then flush, this will now generate a SSTable on disk represented by ‘previous’, in blue color, then I insert P5, P6, P7, P8 in that order, and do another flush, and 2</a:t>
            </a:r>
            <a:r>
              <a:rPr lang="en-US" baseline="30000" dirty="0" smtClean="0">
                <a:latin typeface="Arial"/>
                <a:cs typeface="Arial"/>
              </a:rPr>
              <a:t>nd</a:t>
            </a:r>
            <a:r>
              <a:rPr lang="en-US" baseline="0" dirty="0" smtClean="0">
                <a:latin typeface="Arial"/>
                <a:cs typeface="Arial"/>
              </a:rPr>
              <a:t> SSTable represented by ‘current’ shows up on disk, in black color.</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Note in both SSTables, I deliberately added a column before the partition key. This is the token value corresponding to the partition key.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Another immediate observation you may have is, no matter what order the partitions were originally inserted, in SSTable they’re neither sorted by the insertion order, nor by the partition key, instead they’re sorted by the token values.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Now if we want to use the earlier formula to check overlap, </a:t>
            </a:r>
            <a:r>
              <a:rPr lang="en-US" baseline="0" dirty="0" err="1" smtClean="0">
                <a:latin typeface="Arial"/>
                <a:cs typeface="Arial"/>
              </a:rPr>
              <a:t>current.first</a:t>
            </a:r>
            <a:r>
              <a:rPr lang="en-US" baseline="0" dirty="0" smtClean="0">
                <a:latin typeface="Arial"/>
                <a:cs typeface="Arial"/>
              </a:rPr>
              <a:t> is indeed less than previous.last, as we’re comparing their token values, instead of the partition key values.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latin typeface="Arial"/>
                <a:cs typeface="Arial"/>
              </a:rPr>
              <a:t>Intuitively if you run a select statement to get data from these two SSTables, you will see their colors are mixed together so they’re indeed overlapping.</a:t>
            </a: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284422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2.</a:t>
            </a:r>
            <a:r>
              <a:rPr lang="en-US" baseline="0" dirty="0" smtClean="0">
                <a:latin typeface="Arial"/>
                <a:cs typeface="Arial"/>
              </a:rPr>
              <a:t> </a:t>
            </a:r>
            <a:r>
              <a:rPr lang="en-US" dirty="0" smtClean="0">
                <a:latin typeface="Arial"/>
                <a:cs typeface="Arial"/>
              </a:rPr>
              <a:t>Only exception is bootstrap, where freshly streamed SSTable can keep their level from source node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 anti-pattern</a:t>
            </a:r>
            <a:r>
              <a:rPr lang="en-US" baseline="0" dirty="0" smtClean="0">
                <a:latin typeface="Arial"/>
                <a:cs typeface="Arial"/>
              </a:rPr>
              <a:t> can cause &gt;160MB SSTables in higher level, also the last written SSTables may have less-than-160MB due to not having enough padding.</a:t>
            </a:r>
            <a:endParaRPr lang="en-US"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a:t>
            </a:r>
            <a:r>
              <a:rPr lang="en-US" baseline="0" dirty="0" smtClean="0">
                <a:latin typeface="Arial"/>
                <a:cs typeface="Arial"/>
              </a:rPr>
              <a:t> </a:t>
            </a:r>
            <a:r>
              <a:rPr lang="en-US" dirty="0" smtClean="0">
                <a:latin typeface="Arial"/>
                <a:cs typeface="Arial"/>
              </a:rPr>
              <a:t>160MB</a:t>
            </a:r>
            <a:r>
              <a:rPr lang="en-US" baseline="0" dirty="0" smtClean="0">
                <a:latin typeface="Arial"/>
                <a:cs typeface="Arial"/>
              </a:rPr>
              <a:t> is a table compaction parameter that can be adjusted, and we will talk about that in detail later.</a:t>
            </a: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387966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2.</a:t>
            </a:r>
            <a:r>
              <a:rPr lang="en-US" baseline="0" dirty="0" smtClean="0">
                <a:latin typeface="Arial"/>
                <a:cs typeface="Arial"/>
              </a:rPr>
              <a:t> </a:t>
            </a:r>
            <a:r>
              <a:rPr lang="en-US" dirty="0" smtClean="0">
                <a:latin typeface="Arial"/>
                <a:cs typeface="Arial"/>
              </a:rPr>
              <a:t>Only exception is bootstrap, where freshly streamed SSTable can keep their level from source node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 anti-pattern</a:t>
            </a:r>
            <a:r>
              <a:rPr lang="en-US" baseline="0" dirty="0" smtClean="0">
                <a:latin typeface="Arial"/>
                <a:cs typeface="Arial"/>
              </a:rPr>
              <a:t> can cause &gt;160MB SSTables in higher level, also the last written SSTables may have less-than-160MB due to not having enough padding.</a:t>
            </a:r>
            <a:endParaRPr lang="en-US"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a:t>
            </a:r>
            <a:r>
              <a:rPr lang="en-US" baseline="0" dirty="0" smtClean="0">
                <a:latin typeface="Arial"/>
                <a:cs typeface="Arial"/>
              </a:rPr>
              <a:t> </a:t>
            </a:r>
            <a:r>
              <a:rPr lang="en-US" dirty="0" smtClean="0">
                <a:latin typeface="Arial"/>
                <a:cs typeface="Arial"/>
              </a:rPr>
              <a:t>160MB</a:t>
            </a:r>
            <a:r>
              <a:rPr lang="en-US" baseline="0" dirty="0" smtClean="0">
                <a:latin typeface="Arial"/>
                <a:cs typeface="Arial"/>
              </a:rPr>
              <a:t> is a table compaction parameter that can be adjusted, and we will talk about that in detail later.</a:t>
            </a: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387966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latin typeface="Arial"/>
                <a:cs typeface="Arial"/>
              </a:rPr>
              <a:t>Only exception is bootstrap, where freshly streamed SSTable can keep their level from source node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latin typeface="Arial"/>
                <a:cs typeface="Arial"/>
              </a:rPr>
              <a:t>Explain the motivation for STCS in L0, to allow read latenc</a:t>
            </a:r>
            <a:r>
              <a:rPr lang="en-US" baseline="0" dirty="0" smtClean="0">
                <a:latin typeface="Arial"/>
                <a:cs typeface="Arial"/>
              </a:rPr>
              <a:t>y doesn’t </a:t>
            </a:r>
            <a:r>
              <a:rPr lang="en-US" baseline="0" dirty="0" err="1" smtClean="0">
                <a:latin typeface="Arial"/>
                <a:cs typeface="Arial"/>
              </a:rPr>
              <a:t>deteriate</a:t>
            </a:r>
            <a:r>
              <a:rPr lang="en-US" baseline="0" dirty="0" smtClean="0">
                <a:latin typeface="Arial"/>
                <a:cs typeface="Arial"/>
              </a:rPr>
              <a:t> too much when there’s a backlog in L0</a:t>
            </a:r>
            <a:endParaRPr lang="en-US"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 160MB</a:t>
            </a:r>
            <a:r>
              <a:rPr lang="en-US" baseline="0" dirty="0" smtClean="0">
                <a:latin typeface="Arial"/>
                <a:cs typeface="Arial"/>
              </a:rPr>
              <a:t> is a table compaction parameter that can be adjusted, and we will talk about that in detail later.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a:cs typeface="Arial"/>
              </a:rPr>
              <a:t>5. If we do something that makes many levels contain too little data (cleanup, change </a:t>
            </a:r>
            <a:r>
              <a:rPr lang="en-US" baseline="0" dirty="0" err="1" smtClean="0">
                <a:latin typeface="Arial"/>
                <a:cs typeface="Arial"/>
              </a:rPr>
              <a:t>sstable</a:t>
            </a:r>
            <a:r>
              <a:rPr lang="en-US" baseline="0" dirty="0" smtClean="0">
                <a:latin typeface="Arial"/>
                <a:cs typeface="Arial"/>
              </a:rPr>
              <a:t> size) we will "never” compact the high levels. This method finds if we have gone many compaction rounds without doing any high-level compaction, if so we start bringing in one </a:t>
            </a:r>
            <a:r>
              <a:rPr lang="en-US" baseline="0" dirty="0" err="1" smtClean="0">
                <a:latin typeface="Arial"/>
                <a:cs typeface="Arial"/>
              </a:rPr>
              <a:t>sstable</a:t>
            </a:r>
            <a:r>
              <a:rPr lang="en-US" baseline="0" dirty="0" smtClean="0">
                <a:latin typeface="Arial"/>
                <a:cs typeface="Arial"/>
              </a:rPr>
              <a:t> from the highest level until that level is either empty or is doing compaction.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a:cs typeface="Arial"/>
              </a:rPr>
              <a:t>6. When picking compaction candidates we have to make sure that the compaction does not create overlap in the target level. This is done by always including all overlapping sstables in the next level.</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38796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latin typeface="Arial"/>
                <a:cs typeface="Arial"/>
              </a:rPr>
              <a:t>Only exception is bootstrap, where freshly streamed SSTable can keep their level from source node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latin typeface="Arial"/>
                <a:cs typeface="Arial"/>
              </a:rPr>
              <a:t>Explain the motivation for STCS in L0, to allow read latenc</a:t>
            </a:r>
            <a:r>
              <a:rPr lang="en-US" baseline="0" dirty="0" smtClean="0">
                <a:latin typeface="Arial"/>
                <a:cs typeface="Arial"/>
              </a:rPr>
              <a:t>y doesn’t </a:t>
            </a:r>
            <a:r>
              <a:rPr lang="en-US" baseline="0" dirty="0" err="1" smtClean="0">
                <a:latin typeface="Arial"/>
                <a:cs typeface="Arial"/>
              </a:rPr>
              <a:t>deteriate</a:t>
            </a:r>
            <a:r>
              <a:rPr lang="en-US" baseline="0" dirty="0" smtClean="0">
                <a:latin typeface="Arial"/>
                <a:cs typeface="Arial"/>
              </a:rPr>
              <a:t> too much when there’s a backlog in L0</a:t>
            </a:r>
            <a:endParaRPr lang="en-US"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3. 160MB</a:t>
            </a:r>
            <a:r>
              <a:rPr lang="en-US" baseline="0" dirty="0" smtClean="0">
                <a:latin typeface="Arial"/>
                <a:cs typeface="Arial"/>
              </a:rPr>
              <a:t> is a table compaction parameter that can be adjusted, and we will talk about that in detail later.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a:cs typeface="Arial"/>
              </a:rPr>
              <a:t>5. If we do something that makes many levels contain too little data (cleanup, change </a:t>
            </a:r>
            <a:r>
              <a:rPr lang="en-US" baseline="0" dirty="0" err="1" smtClean="0">
                <a:latin typeface="Arial"/>
                <a:cs typeface="Arial"/>
              </a:rPr>
              <a:t>sstable</a:t>
            </a:r>
            <a:r>
              <a:rPr lang="en-US" baseline="0" dirty="0" smtClean="0">
                <a:latin typeface="Arial"/>
                <a:cs typeface="Arial"/>
              </a:rPr>
              <a:t> size) we will "never” compact the high levels. This method finds if we have gone many compaction rounds without doing any high-level compaction, if so we start bringing in one </a:t>
            </a:r>
            <a:r>
              <a:rPr lang="en-US" baseline="0" dirty="0" err="1" smtClean="0">
                <a:latin typeface="Arial"/>
                <a:cs typeface="Arial"/>
              </a:rPr>
              <a:t>sstable</a:t>
            </a:r>
            <a:r>
              <a:rPr lang="en-US" baseline="0" dirty="0" smtClean="0">
                <a:latin typeface="Arial"/>
                <a:cs typeface="Arial"/>
              </a:rPr>
              <a:t> from the highest level until that level is either empty or is doing compaction.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a:cs typeface="Arial"/>
              </a:rPr>
              <a:t>6. When picking compaction candidates we have to make sure that the compaction does not create overlap in the target level. This is done by always including all overlapping sstables in the next level.</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387966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40MB blob for the value is </a:t>
            </a:r>
            <a:r>
              <a:rPr lang="en-US" baseline="0" dirty="0" smtClean="0"/>
              <a:t>not a realistic data model, but it is good enough and simple to demonstrate the up-level behavior</a:t>
            </a:r>
          </a:p>
          <a:p>
            <a:pPr marL="171450" indent="-171450">
              <a:buFont typeface="Arial"/>
              <a:buChar char="•"/>
            </a:pPr>
            <a:r>
              <a:rPr lang="en-US" dirty="0" smtClean="0"/>
              <a:t>Each flush will be represented</a:t>
            </a:r>
            <a:r>
              <a:rPr lang="en-US" baseline="0" dirty="0" smtClean="0"/>
              <a:t> by a different color, so you will see four different colors of SSTables.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128746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if</a:t>
            </a:r>
            <a:r>
              <a:rPr lang="en-US" baseline="0" dirty="0" smtClean="0"/>
              <a:t> we add another SSTable from flush, this diagram will be too busy and impossible to show. To reduce the clutter, I’m going to turn all of the SSTables and levels 90 degree, and remove the token values but keep the order of the partition keys. </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100863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smtClean="0"/>
              <a:t>Presenter Name</a:t>
            </a:r>
            <a:endParaRPr lang="en-US" dirty="0"/>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spTree>
    <p:extLst>
      <p:ext uri="{BB962C8B-B14F-4D97-AF65-F5344CB8AC3E}">
        <p14:creationId xmlns:p14="http://schemas.microsoft.com/office/powerpoint/2010/main" val="30484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Image + Caption Style 1</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217726070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smtClean="0"/>
              <a:t>Image + Caption Style 2</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42124351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smtClean="0"/>
              <a:t>Divider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spTree>
    <p:extLst>
      <p:ext uri="{BB962C8B-B14F-4D97-AF65-F5344CB8AC3E}">
        <p14:creationId xmlns:p14="http://schemas.microsoft.com/office/powerpoint/2010/main" val="321538419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Confidential</a:t>
            </a:r>
            <a:endParaRPr lang="en-US" dirty="0"/>
          </a:p>
        </p:txBody>
      </p:sp>
      <p:sp>
        <p:nvSpPr>
          <p:cNvPr id="8" name="Footer Placeholder 7"/>
          <p:cNvSpPr>
            <a:spLocks noGrp="1"/>
          </p:cNvSpPr>
          <p:nvPr>
            <p:ph type="ftr" sz="quarter" idx="11"/>
          </p:nvPr>
        </p:nvSpPr>
        <p:spPr/>
        <p:txBody>
          <a:bodyPr/>
          <a:lstStyle/>
          <a:p>
            <a:r>
              <a:rPr lang="en-US" dirty="0" smtClean="0"/>
              <a:t>© DataStax, All Rights Reserved.</a:t>
            </a:r>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Confidential</a:t>
            </a:r>
            <a:endParaRPr lang="en-US" dirty="0"/>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 </a:t>
            </a:r>
            <a:r>
              <a:rPr lang="en-US" dirty="0" err="1" smtClean="0"/>
              <a:t>DataStax</a:t>
            </a:r>
            <a:r>
              <a:rPr lang="en-US" dirty="0" smtClean="0"/>
              <a:t>, All Rights Reserved.</a:t>
            </a:r>
            <a:endParaRPr lang="en-US" dirty="0"/>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hyperlink" Target="http://www.datastax.com/dev/blog/when-to-use-leveled-compaction" TargetMode="External"/><Relationship Id="rId4" Type="http://schemas.openxmlformats.org/officeDocument/2006/relationships/hyperlink" Target="https://github.com/apache/cassandra/blob/8a3f0e11fecde964730cd67d6376660ae562b208/src/java/org/apache/cassandra/db/compaction/LeveledManifest.java" TargetMode="External"/><Relationship Id="rId5" Type="http://schemas.openxmlformats.org/officeDocument/2006/relationships/hyperlink" Target="https://github.com/apache/cassandra/blob/8a3f0e11fecde964730cd67d6376660ae562b208/src/java/org/apache/cassandra/db/compaction/LeveledCompactionStrategy.java"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hyperlink" Target="http://www.datastax.com/dev/blog/when-to-use-leveled-compaction" TargetMode="External"/><Relationship Id="rId4" Type="http://schemas.openxmlformats.org/officeDocument/2006/relationships/hyperlink" Target="https://github.com/apache/cassandra/blob/8a3f0e11fecde964730cd67d6376660ae562b208/src/java/org/apache/cassandra/db/compaction/LeveledManifest.java" TargetMode="External"/><Relationship Id="rId5" Type="http://schemas.openxmlformats.org/officeDocument/2006/relationships/hyperlink" Target="https://github.com/apache/cassandra/blob/8a3f0e11fecde964730cd67d6376660ae562b208/src/java/org/apache/cassandra/db/compaction/LeveledCompactionStrategy.java"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issues.apache.org/jira/browse/CASSANDRA-7987" TargetMode="External"/><Relationship Id="rId3" Type="http://schemas.openxmlformats.org/officeDocument/2006/relationships/hyperlink" Target="https://issues.apache.org/jira/browse/CASSANDRA-12209"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pache/cassandra/blob/a7926b33968b9b1497fe281547e0cd0c656c7364/src/java/org/apache/cassandra/db/compaction/LeveledManifest.java%23L770-L776"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vo88IdglU_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pache/cassandra/blob/8a3f0e11fecde964730cd67d6376660ae562b208/src/java/org/apache/cassandra/db/compaction/LeveledManifest.java%23L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Wei Deng, Ryan Svihla</a:t>
            </a:r>
            <a:endParaRPr lang="en-US" dirty="0">
              <a:latin typeface="Arial"/>
              <a:cs typeface="Arial"/>
            </a:endParaRPr>
          </a:p>
        </p:txBody>
      </p:sp>
      <p:sp>
        <p:nvSpPr>
          <p:cNvPr id="3" name="Text Placeholder 2"/>
          <p:cNvSpPr>
            <a:spLocks noGrp="1"/>
          </p:cNvSpPr>
          <p:nvPr>
            <p:ph type="body" sz="quarter" idx="10"/>
          </p:nvPr>
        </p:nvSpPr>
        <p:spPr/>
        <p:txBody>
          <a:bodyPr/>
          <a:lstStyle/>
          <a:p>
            <a:r>
              <a:rPr lang="en-US" dirty="0" smtClean="0">
                <a:latin typeface="Arial"/>
                <a:cs typeface="Arial"/>
              </a:rPr>
              <a:t>The </a:t>
            </a:r>
            <a:r>
              <a:rPr lang="en-US" dirty="0" smtClean="0">
                <a:latin typeface="Arial"/>
                <a:cs typeface="Arial"/>
              </a:rPr>
              <a:t>Missing Manual: Leveled Compaction Strategy</a:t>
            </a:r>
            <a:endParaRPr lang="en-US" dirty="0">
              <a:latin typeface="Arial"/>
              <a:cs typeface="Arial"/>
            </a:endParaRPr>
          </a:p>
        </p:txBody>
      </p:sp>
    </p:spTree>
    <p:extLst>
      <p:ext uri="{BB962C8B-B14F-4D97-AF65-F5344CB8AC3E}">
        <p14:creationId xmlns:p14="http://schemas.microsoft.com/office/powerpoint/2010/main" val="33848978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Basic Design Principles</a:t>
            </a:r>
            <a:endParaRPr lang="en-US" dirty="0">
              <a:latin typeface="Arial"/>
              <a:cs typeface="Arial"/>
            </a:endParaRPr>
          </a:p>
        </p:txBody>
      </p:sp>
      <p:sp>
        <p:nvSpPr>
          <p:cNvPr id="3" name="Content Placeholder 2"/>
          <p:cNvSpPr>
            <a:spLocks noGrp="1"/>
          </p:cNvSpPr>
          <p:nvPr>
            <p:ph idx="1"/>
          </p:nvPr>
        </p:nvSpPr>
        <p:spPr>
          <a:xfrm>
            <a:off x="76200" y="895350"/>
            <a:ext cx="8991600" cy="3428999"/>
          </a:xfrm>
        </p:spPr>
        <p:txBody>
          <a:bodyPr>
            <a:noAutofit/>
          </a:bodyPr>
          <a:lstStyle/>
          <a:p>
            <a:pPr marL="285750" indent="-285750">
              <a:buFont typeface="Arial"/>
              <a:buChar char="•"/>
            </a:pPr>
            <a:r>
              <a:rPr lang="en-US" sz="1300" dirty="0" smtClean="0"/>
              <a:t>LCS arranges data in SSTables on multiple levels</a:t>
            </a:r>
          </a:p>
          <a:p>
            <a:pPr marL="285750" indent="-285750">
              <a:buFont typeface="Arial"/>
              <a:buChar char="•"/>
            </a:pPr>
            <a:r>
              <a:rPr lang="en-US" sz="1300" dirty="0" smtClean="0"/>
              <a:t>Newly appeared SSTables (not from compaction) almost always show up in L0</a:t>
            </a:r>
          </a:p>
          <a:p>
            <a:pPr marL="285750" indent="-285750">
              <a:buFont typeface="Arial"/>
              <a:buChar char="•"/>
            </a:pPr>
            <a:r>
              <a:rPr lang="en-US" sz="1300" dirty="0" smtClean="0"/>
              <a:t>Only L0 is allowed to have SSTables of any size, L1+ levels can only have 160MB SSTables (with minor exceptions)</a:t>
            </a:r>
          </a:p>
          <a:p>
            <a:pPr marL="285750" indent="-285750">
              <a:buFont typeface="Arial"/>
              <a:buChar char="•"/>
            </a:pPr>
            <a:r>
              <a:rPr lang="en-US" sz="1300" dirty="0"/>
              <a:t>Only L0 can allow SSTables to overlap, for all other levels, it’s guaranteed to not overlap within the level</a:t>
            </a:r>
          </a:p>
          <a:p>
            <a:pPr marL="285750" indent="-285750">
              <a:buFont typeface="Arial"/>
              <a:buChar char="•"/>
            </a:pPr>
            <a:r>
              <a:rPr lang="en-US" sz="1300" dirty="0"/>
              <a:t>When LCS is able to catch up (i.e. no SSTable in L0), a read in the worst case just need to read from N SSTables (N = the highest level that has data), i.e. at most one SSTable from each L(N&gt;=1) level; ideally 90% of the read will hit the highest level and be satisfied by one SSTable</a:t>
            </a:r>
          </a:p>
          <a:p>
            <a:pPr marL="285750" indent="-285750">
              <a:buFont typeface="Arial"/>
              <a:buChar char="•"/>
            </a:pPr>
            <a:r>
              <a:rPr lang="en-US" sz="1300" dirty="0"/>
              <a:t>Each L(N) level (N&gt;=1) is supposed to accommodate 10</a:t>
            </a:r>
            <a:r>
              <a:rPr lang="en-US" sz="1300" baseline="30000" dirty="0"/>
              <a:t>N</a:t>
            </a:r>
            <a:r>
              <a:rPr lang="en-US" sz="1300" dirty="0"/>
              <a:t> SSTables. So going one level higher, you will be able to accommodate 10x more </a:t>
            </a:r>
            <a:r>
              <a:rPr lang="en-US" sz="1300" dirty="0" smtClean="0"/>
              <a:t>SSTables</a:t>
            </a:r>
            <a:endParaRPr lang="en-US" sz="1300" dirty="0"/>
          </a:p>
          <a:p>
            <a:pPr marL="285750" indent="-285750">
              <a:buFont typeface="Arial"/>
              <a:buChar char="•"/>
            </a:pPr>
            <a:r>
              <a:rPr lang="en-US" sz="1300" dirty="0" smtClean="0"/>
              <a:t>When </a:t>
            </a:r>
            <a:r>
              <a:rPr lang="en-US" sz="1300" dirty="0"/>
              <a:t>a L0 SSTable is picked as a compaction candidate, it will find all other overlapping L0 SSTables (maximum 32), as well as all of the overlapping L1 SSTables (most likely all 10 L1s), to perform a compaction, and the result will be written into multiple SSTables in L1</a:t>
            </a:r>
          </a:p>
          <a:p>
            <a:pPr marL="285750" indent="-285750">
              <a:buFont typeface="Arial"/>
              <a:buChar char="•"/>
            </a:pPr>
            <a:r>
              <a:rPr lang="en-US" sz="1300" dirty="0"/>
              <a:t>When the total size of all SSTables in L1 is greater than 10 x 160MB, the first L1 SSTable since the last compacted key could be picked as the next compaction candidate, and it will be compacted together with all overlapping L2 SSTables, and the result will be written into multiple SSTables in L2</a:t>
            </a:r>
          </a:p>
          <a:p>
            <a:pPr marL="285750" indent="-285750">
              <a:buFont typeface="Arial"/>
              <a:buChar char="•"/>
            </a:pPr>
            <a:r>
              <a:rPr lang="en-US" sz="1300" dirty="0"/>
              <a:t>For higher levels, it will follow the same fashion, adding candidates from highest level to the </a:t>
            </a:r>
            <a:r>
              <a:rPr lang="en-US" sz="1300" dirty="0" smtClean="0"/>
              <a:t>lowest</a:t>
            </a:r>
          </a:p>
          <a:p>
            <a:pPr marL="285750" indent="-285750">
              <a:buFont typeface="Arial"/>
              <a:buChar char="•"/>
            </a:pPr>
            <a:endParaRPr lang="en-US" sz="1300"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10</a:t>
            </a:fld>
            <a:endParaRPr lang="en-US" dirty="0">
              <a:latin typeface="Arial"/>
              <a:cs typeface="Arial"/>
            </a:endParaRPr>
          </a:p>
        </p:txBody>
      </p:sp>
    </p:spTree>
    <p:extLst>
      <p:ext uri="{BB962C8B-B14F-4D97-AF65-F5344CB8AC3E}">
        <p14:creationId xmlns:p14="http://schemas.microsoft.com/office/powerpoint/2010/main" val="30064798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Basic Design Principles</a:t>
            </a:r>
            <a:endParaRPr lang="en-US" dirty="0">
              <a:latin typeface="Arial"/>
              <a:cs typeface="Arial"/>
            </a:endParaRPr>
          </a:p>
        </p:txBody>
      </p:sp>
      <p:sp>
        <p:nvSpPr>
          <p:cNvPr id="3" name="Content Placeholder 2"/>
          <p:cNvSpPr>
            <a:spLocks noGrp="1"/>
          </p:cNvSpPr>
          <p:nvPr>
            <p:ph idx="1"/>
          </p:nvPr>
        </p:nvSpPr>
        <p:spPr>
          <a:xfrm>
            <a:off x="76200" y="895350"/>
            <a:ext cx="8991600" cy="3428999"/>
          </a:xfrm>
        </p:spPr>
        <p:txBody>
          <a:bodyPr>
            <a:noAutofit/>
          </a:bodyPr>
          <a:lstStyle/>
          <a:p>
            <a:pPr marL="285750" indent="-285750">
              <a:buFont typeface="Arial"/>
              <a:buChar char="•"/>
            </a:pPr>
            <a:r>
              <a:rPr lang="en-US" sz="1300" dirty="0" smtClean="0">
                <a:solidFill>
                  <a:srgbClr val="000000"/>
                </a:solidFill>
              </a:rPr>
              <a:t>LCS</a:t>
            </a:r>
            <a:r>
              <a:rPr lang="en-US" sz="1300" dirty="0" smtClean="0">
                <a:solidFill>
                  <a:schemeClr val="tx2"/>
                </a:solidFill>
              </a:rPr>
              <a:t> </a:t>
            </a:r>
            <a:r>
              <a:rPr lang="en-US" sz="1300" dirty="0" smtClean="0">
                <a:solidFill>
                  <a:schemeClr val="tx1"/>
                </a:solidFill>
              </a:rPr>
              <a:t>arranges</a:t>
            </a:r>
            <a:r>
              <a:rPr lang="en-US" sz="1300" dirty="0" smtClean="0">
                <a:solidFill>
                  <a:schemeClr val="tx2"/>
                </a:solidFill>
              </a:rPr>
              <a:t> data in </a:t>
            </a:r>
            <a:r>
              <a:rPr lang="en-US" sz="1300" dirty="0" smtClean="0">
                <a:solidFill>
                  <a:srgbClr val="000000"/>
                </a:solidFill>
              </a:rPr>
              <a:t>SSTables on multiple levels</a:t>
            </a:r>
          </a:p>
          <a:p>
            <a:pPr marL="285750" indent="-285750">
              <a:buFont typeface="Arial"/>
              <a:buChar char="•"/>
            </a:pPr>
            <a:r>
              <a:rPr lang="en-US" sz="1300" dirty="0" smtClean="0">
                <a:solidFill>
                  <a:srgbClr val="000000"/>
                </a:solidFill>
              </a:rPr>
              <a:t>New</a:t>
            </a:r>
            <a:r>
              <a:rPr lang="en-US" sz="1300" dirty="0" smtClean="0">
                <a:solidFill>
                  <a:schemeClr val="tx2"/>
                </a:solidFill>
              </a:rPr>
              <a:t>ly appeared </a:t>
            </a:r>
            <a:r>
              <a:rPr lang="en-US" sz="1300" dirty="0" smtClean="0">
                <a:solidFill>
                  <a:srgbClr val="000000"/>
                </a:solidFill>
              </a:rPr>
              <a:t>SSTables</a:t>
            </a:r>
            <a:r>
              <a:rPr lang="en-US" sz="1300" dirty="0" smtClean="0">
                <a:solidFill>
                  <a:schemeClr val="tx2"/>
                </a:solidFill>
              </a:rPr>
              <a:t> (not from compaction) </a:t>
            </a:r>
            <a:r>
              <a:rPr lang="en-US" sz="1300" dirty="0" smtClean="0">
                <a:solidFill>
                  <a:srgbClr val="000000"/>
                </a:solidFill>
              </a:rPr>
              <a:t>almost always</a:t>
            </a:r>
            <a:r>
              <a:rPr lang="en-US" sz="1300" dirty="0" smtClean="0">
                <a:solidFill>
                  <a:schemeClr val="tx2"/>
                </a:solidFill>
              </a:rPr>
              <a:t> show up in </a:t>
            </a:r>
            <a:r>
              <a:rPr lang="en-US" sz="1300" dirty="0" smtClean="0">
                <a:solidFill>
                  <a:srgbClr val="000000"/>
                </a:solidFill>
              </a:rPr>
              <a:t>L0</a:t>
            </a:r>
          </a:p>
          <a:p>
            <a:pPr marL="285750" indent="-285750">
              <a:buFont typeface="Arial"/>
              <a:buChar char="•"/>
            </a:pPr>
            <a:r>
              <a:rPr lang="en-US" sz="1300" dirty="0" smtClean="0">
                <a:solidFill>
                  <a:srgbClr val="000000"/>
                </a:solidFill>
              </a:rPr>
              <a:t>Only L0</a:t>
            </a:r>
            <a:r>
              <a:rPr lang="en-US" sz="1300" dirty="0" smtClean="0">
                <a:solidFill>
                  <a:schemeClr val="tx2"/>
                </a:solidFill>
              </a:rPr>
              <a:t> is allowed to have </a:t>
            </a:r>
            <a:r>
              <a:rPr lang="en-US" sz="1300" dirty="0" smtClean="0">
                <a:solidFill>
                  <a:srgbClr val="000000"/>
                </a:solidFill>
              </a:rPr>
              <a:t>SSTables of any size</a:t>
            </a:r>
            <a:r>
              <a:rPr lang="en-US" sz="1300" dirty="0" smtClean="0">
                <a:solidFill>
                  <a:schemeClr val="tx2"/>
                </a:solidFill>
              </a:rPr>
              <a:t>, </a:t>
            </a:r>
            <a:r>
              <a:rPr lang="en-US" sz="1300" dirty="0" smtClean="0">
                <a:solidFill>
                  <a:srgbClr val="000000"/>
                </a:solidFill>
              </a:rPr>
              <a:t>L1+ levels</a:t>
            </a:r>
            <a:r>
              <a:rPr lang="en-US" sz="1300" dirty="0" smtClean="0">
                <a:solidFill>
                  <a:schemeClr val="tx2"/>
                </a:solidFill>
              </a:rPr>
              <a:t> can only have </a:t>
            </a:r>
            <a:r>
              <a:rPr lang="en-US" sz="1300" dirty="0" smtClean="0">
                <a:solidFill>
                  <a:srgbClr val="000000"/>
                </a:solidFill>
              </a:rPr>
              <a:t>160MB SSTables </a:t>
            </a:r>
            <a:r>
              <a:rPr lang="en-US" sz="1300" dirty="0" smtClean="0">
                <a:solidFill>
                  <a:schemeClr val="tx2"/>
                </a:solidFill>
              </a:rPr>
              <a:t>(with minor exceptions)</a:t>
            </a:r>
          </a:p>
          <a:p>
            <a:pPr marL="285750" indent="-285750">
              <a:buFont typeface="Arial"/>
              <a:buChar char="•"/>
            </a:pPr>
            <a:r>
              <a:rPr lang="en-US" sz="1300" dirty="0">
                <a:solidFill>
                  <a:srgbClr val="000000"/>
                </a:solidFill>
              </a:rPr>
              <a:t>Only L0 can</a:t>
            </a:r>
            <a:r>
              <a:rPr lang="en-US" sz="1300" dirty="0">
                <a:solidFill>
                  <a:schemeClr val="tx2"/>
                </a:solidFill>
              </a:rPr>
              <a:t> allow SSTables to </a:t>
            </a:r>
            <a:r>
              <a:rPr lang="en-US" sz="1300" dirty="0">
                <a:solidFill>
                  <a:srgbClr val="000000"/>
                </a:solidFill>
              </a:rPr>
              <a:t>overlap</a:t>
            </a:r>
            <a:r>
              <a:rPr lang="en-US" sz="1300" dirty="0">
                <a:solidFill>
                  <a:schemeClr val="tx2"/>
                </a:solidFill>
              </a:rPr>
              <a:t>, for all other levels, it’s guaranteed to not overlap within the level</a:t>
            </a:r>
          </a:p>
          <a:p>
            <a:pPr marL="285750" indent="-285750">
              <a:buFont typeface="Arial"/>
              <a:buChar char="•"/>
            </a:pPr>
            <a:r>
              <a:rPr lang="en-US" sz="1300" dirty="0">
                <a:solidFill>
                  <a:schemeClr val="tx2"/>
                </a:solidFill>
              </a:rPr>
              <a:t>When LCS is able to catch up (i.e. no SSTable in L0), a read in the worst case just need to read from N SSTables (N = the highest level that has data), i.e. at most one SSTable from each L(N&gt;=1) level; ideally 90% of the read will hit the highest level and be satisfied by one SSTable</a:t>
            </a:r>
          </a:p>
          <a:p>
            <a:pPr marL="285750" indent="-285750">
              <a:buFont typeface="Arial"/>
              <a:buChar char="•"/>
            </a:pPr>
            <a:r>
              <a:rPr lang="en-US" sz="1300" dirty="0">
                <a:solidFill>
                  <a:schemeClr val="tx2"/>
                </a:solidFill>
              </a:rPr>
              <a:t>Each </a:t>
            </a:r>
            <a:r>
              <a:rPr lang="en-US" sz="1300" dirty="0">
                <a:solidFill>
                  <a:schemeClr val="tx1"/>
                </a:solidFill>
              </a:rPr>
              <a:t>L(N)</a:t>
            </a:r>
            <a:r>
              <a:rPr lang="en-US" sz="1300" dirty="0">
                <a:solidFill>
                  <a:schemeClr val="tx2"/>
                </a:solidFill>
              </a:rPr>
              <a:t> level (N&gt;=1) is supposed to accommodate </a:t>
            </a:r>
            <a:r>
              <a:rPr lang="en-US" sz="1300" dirty="0">
                <a:solidFill>
                  <a:srgbClr val="000000"/>
                </a:solidFill>
              </a:rPr>
              <a:t>10</a:t>
            </a:r>
            <a:r>
              <a:rPr lang="en-US" sz="1300" baseline="30000" dirty="0">
                <a:solidFill>
                  <a:srgbClr val="000000"/>
                </a:solidFill>
              </a:rPr>
              <a:t>N</a:t>
            </a:r>
            <a:r>
              <a:rPr lang="en-US" sz="1300" dirty="0">
                <a:solidFill>
                  <a:srgbClr val="000000"/>
                </a:solidFill>
              </a:rPr>
              <a:t> SSTables</a:t>
            </a:r>
            <a:r>
              <a:rPr lang="en-US" sz="1300" dirty="0">
                <a:solidFill>
                  <a:schemeClr val="tx2"/>
                </a:solidFill>
              </a:rPr>
              <a:t>. So going one level higher, you will be able to accommodate 10x more </a:t>
            </a:r>
            <a:r>
              <a:rPr lang="en-US" sz="1300" dirty="0" smtClean="0">
                <a:solidFill>
                  <a:schemeClr val="tx2"/>
                </a:solidFill>
              </a:rPr>
              <a:t>SSTables</a:t>
            </a:r>
            <a:endParaRPr lang="en-US" sz="1300" dirty="0">
              <a:solidFill>
                <a:schemeClr val="tx2"/>
              </a:solidFill>
            </a:endParaRPr>
          </a:p>
          <a:p>
            <a:pPr marL="285750" indent="-285750">
              <a:buFont typeface="Arial"/>
              <a:buChar char="•"/>
            </a:pPr>
            <a:r>
              <a:rPr lang="en-US" sz="1300" dirty="0" smtClean="0">
                <a:solidFill>
                  <a:schemeClr val="tx2"/>
                </a:solidFill>
              </a:rPr>
              <a:t>When </a:t>
            </a:r>
            <a:r>
              <a:rPr lang="en-US" sz="1300" dirty="0">
                <a:solidFill>
                  <a:schemeClr val="tx2"/>
                </a:solidFill>
              </a:rPr>
              <a:t>a L0 SSTable is picked as a compaction candidate, it will find all other overlapping L0 SSTables (maximum 32), as well as all of the overlapping L1 SSTables (most likely all 10 L1s), to perform a compaction, and the result will be written into multiple SSTables in L1</a:t>
            </a:r>
          </a:p>
          <a:p>
            <a:pPr marL="285750" indent="-285750">
              <a:buFont typeface="Arial"/>
              <a:buChar char="•"/>
            </a:pPr>
            <a:r>
              <a:rPr lang="en-US" sz="1300" dirty="0">
                <a:solidFill>
                  <a:schemeClr val="tx2"/>
                </a:solidFill>
              </a:rPr>
              <a:t>When the total size of all SSTables in L1 is greater than 10 x 160MB, the first L1 SSTable since the last compacted key could be picked as the next compaction candidate, and it will be compacted together with all overlapping L2 SSTables, and the result will be written into multiple SSTables in L2</a:t>
            </a:r>
          </a:p>
          <a:p>
            <a:pPr marL="285750" indent="-285750">
              <a:buFont typeface="Arial"/>
              <a:buChar char="•"/>
            </a:pPr>
            <a:r>
              <a:rPr lang="en-US" sz="1300" dirty="0">
                <a:solidFill>
                  <a:schemeClr val="tx2"/>
                </a:solidFill>
              </a:rPr>
              <a:t>For higher levels, it will follow the same fashion, adding candidates from highest level to the </a:t>
            </a:r>
            <a:r>
              <a:rPr lang="en-US" sz="1300" dirty="0" smtClean="0">
                <a:solidFill>
                  <a:schemeClr val="tx2"/>
                </a:solidFill>
              </a:rPr>
              <a:t>lowest</a:t>
            </a:r>
          </a:p>
          <a:p>
            <a:pPr marL="285750" indent="-285750">
              <a:buFont typeface="Arial"/>
              <a:buChar char="•"/>
            </a:pPr>
            <a:endParaRPr lang="en-US" sz="1300"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11</a:t>
            </a:fld>
            <a:endParaRPr lang="en-US" dirty="0">
              <a:latin typeface="Arial"/>
              <a:cs typeface="Arial"/>
            </a:endParaRPr>
          </a:p>
        </p:txBody>
      </p:sp>
    </p:spTree>
    <p:extLst>
      <p:ext uri="{BB962C8B-B14F-4D97-AF65-F5344CB8AC3E}">
        <p14:creationId xmlns:p14="http://schemas.microsoft.com/office/powerpoint/2010/main" val="26831833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Basic Design Principles (cont.)</a:t>
            </a:r>
            <a:endParaRPr lang="en-US" dirty="0">
              <a:latin typeface="Arial"/>
              <a:cs typeface="Arial"/>
            </a:endParaRPr>
          </a:p>
        </p:txBody>
      </p:sp>
      <p:sp>
        <p:nvSpPr>
          <p:cNvPr id="3" name="Content Placeholder 2"/>
          <p:cNvSpPr>
            <a:spLocks noGrp="1"/>
          </p:cNvSpPr>
          <p:nvPr>
            <p:ph idx="1"/>
          </p:nvPr>
        </p:nvSpPr>
        <p:spPr>
          <a:xfrm>
            <a:off x="457200" y="1047750"/>
            <a:ext cx="8229600" cy="3886200"/>
          </a:xfrm>
        </p:spPr>
        <p:txBody>
          <a:bodyPr>
            <a:normAutofit lnSpcReduction="10000"/>
          </a:bodyPr>
          <a:lstStyle/>
          <a:p>
            <a:pPr marL="285750" indent="-285750">
              <a:buFont typeface="Arial"/>
              <a:buChar char="•"/>
            </a:pPr>
            <a:r>
              <a:rPr lang="en-US" sz="1300" dirty="0" smtClean="0"/>
              <a:t>On all levels, a Compaction Score will be periodically calculated, based on the total size of all non-compacting SSTables in each level, divided by this level’s capacity (for example, L1 is supposed to accommodate 1.6GB, L2 is supposed to accommodate 16GB). Going from highest level, any level having score higher than 1.001 can be picked by a compaction thread</a:t>
            </a:r>
          </a:p>
          <a:p>
            <a:pPr marL="285750" indent="-285750">
              <a:buFont typeface="Arial"/>
              <a:buChar char="•"/>
            </a:pPr>
            <a:r>
              <a:rPr lang="en-US" sz="1300" dirty="0" smtClean="0"/>
              <a:t>Before any one of the higher-level compaction starts, check if L0 is too far-behind (i.e. having &gt; 32 SSTables that are not yet in a compaction), if yes, do STCS in L0 first before doing higher level LCS compaction</a:t>
            </a:r>
          </a:p>
          <a:p>
            <a:pPr marL="285750" indent="-285750">
              <a:buFont typeface="Arial"/>
              <a:buChar char="•"/>
            </a:pPr>
            <a:r>
              <a:rPr lang="en-US" sz="1300" dirty="0" smtClean="0"/>
              <a:t>After going through compactions at all higher levels, move onto doing regular LCS compaction in L0</a:t>
            </a:r>
          </a:p>
          <a:p>
            <a:pPr marL="285750" indent="-285750">
              <a:buFont typeface="Arial"/>
              <a:buChar char="•"/>
            </a:pPr>
            <a:r>
              <a:rPr lang="en-US" sz="1300" dirty="0" smtClean="0"/>
              <a:t>The number of compaction threads is capped by </a:t>
            </a:r>
            <a:r>
              <a:rPr lang="en-US" sz="1300" dirty="0" err="1" smtClean="0"/>
              <a:t>concurrent_compactors</a:t>
            </a:r>
            <a:r>
              <a:rPr lang="en-US" sz="1300" dirty="0" smtClean="0"/>
              <a:t>, and throughput throttled</a:t>
            </a:r>
          </a:p>
          <a:p>
            <a:pPr marL="285750" indent="-285750">
              <a:buFont typeface="Arial"/>
              <a:buChar char="•"/>
            </a:pPr>
            <a:r>
              <a:rPr lang="en-US" sz="1300" dirty="0" smtClean="0"/>
              <a:t>For each </a:t>
            </a:r>
            <a:r>
              <a:rPr lang="en-US" sz="1300" dirty="0"/>
              <a:t>compaction session, the level for the added sstables is the max of the removed ones, plus one if the removed were all on the same </a:t>
            </a:r>
            <a:r>
              <a:rPr lang="en-US" sz="1300" dirty="0" smtClean="0"/>
              <a:t>level</a:t>
            </a:r>
          </a:p>
          <a:p>
            <a:pPr marL="285750" indent="-285750">
              <a:buFont typeface="Arial"/>
              <a:buChar char="•"/>
            </a:pPr>
            <a:r>
              <a:rPr lang="en-US" sz="1300" dirty="0"/>
              <a:t>If we go </a:t>
            </a:r>
            <a:r>
              <a:rPr lang="en-US" sz="1300" dirty="0" smtClean="0"/>
              <a:t>25 </a:t>
            </a:r>
            <a:r>
              <a:rPr lang="en-US" sz="1300" dirty="0"/>
              <a:t>rounds without </a:t>
            </a:r>
            <a:r>
              <a:rPr lang="en-US" sz="1300" dirty="0" smtClean="0"/>
              <a:t>compacting in </a:t>
            </a:r>
            <a:r>
              <a:rPr lang="en-US" sz="1300" dirty="0"/>
              <a:t>the highest level, we start bringing in sstables </a:t>
            </a:r>
            <a:r>
              <a:rPr lang="en-US" sz="1300" dirty="0" smtClean="0"/>
              <a:t>from that </a:t>
            </a:r>
            <a:r>
              <a:rPr lang="en-US" sz="1300" dirty="0"/>
              <a:t>level into lower level compactions</a:t>
            </a:r>
            <a:endParaRPr lang="en-US" sz="1300" dirty="0" smtClean="0"/>
          </a:p>
          <a:p>
            <a:pPr marL="285750" indent="-285750">
              <a:buFont typeface="Arial"/>
              <a:buChar char="•"/>
            </a:pPr>
            <a:r>
              <a:rPr lang="en-US" sz="1300" dirty="0" smtClean="0"/>
              <a:t>In addition to the DataStax blog post on LCS, more details are explained in the code comments</a:t>
            </a:r>
          </a:p>
          <a:p>
            <a:pPr marL="742950" lvl="1" indent="-285750">
              <a:buFont typeface="Arial"/>
              <a:buChar char="•"/>
            </a:pPr>
            <a:r>
              <a:rPr lang="en-US" dirty="0" smtClean="0">
                <a:hlinkClick r:id="rId3"/>
              </a:rPr>
              <a:t>http</a:t>
            </a:r>
            <a:r>
              <a:rPr lang="en-US" dirty="0">
                <a:hlinkClick r:id="rId3"/>
              </a:rPr>
              <a:t>://www.datastax.com/dev/blog/when-to-use-leveled-</a:t>
            </a:r>
            <a:r>
              <a:rPr lang="en-US" dirty="0" smtClean="0">
                <a:hlinkClick r:id="rId3"/>
              </a:rPr>
              <a:t>compaction</a:t>
            </a:r>
            <a:endParaRPr lang="en-US" dirty="0" smtClean="0"/>
          </a:p>
          <a:p>
            <a:pPr marL="742950" lvl="1" indent="-285750">
              <a:buFont typeface="Arial"/>
              <a:buChar char="•"/>
            </a:pPr>
            <a:r>
              <a:rPr lang="en-US" dirty="0" smtClean="0">
                <a:hlinkClick r:id="rId4"/>
              </a:rPr>
              <a:t>org.apache.cassandra.db.compaction.LeveledManifest.java</a:t>
            </a:r>
            <a:endParaRPr lang="en-US" dirty="0" smtClean="0"/>
          </a:p>
          <a:p>
            <a:pPr marL="742950" lvl="1" indent="-285750">
              <a:buFont typeface="Arial"/>
              <a:buChar char="•"/>
            </a:pPr>
            <a:r>
              <a:rPr lang="en-US" dirty="0" smtClean="0">
                <a:latin typeface="Arial"/>
                <a:cs typeface="Arial"/>
                <a:hlinkClick r:id="rId5"/>
              </a:rPr>
              <a:t>org.apache.cassandra.db.compaction.LeveledCompactionStrategy.java</a:t>
            </a:r>
            <a:endParaRPr lang="en-US" dirty="0" smtClean="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12</a:t>
            </a:fld>
            <a:endParaRPr lang="en-US" dirty="0">
              <a:latin typeface="Arial"/>
              <a:cs typeface="Arial"/>
            </a:endParaRPr>
          </a:p>
        </p:txBody>
      </p:sp>
    </p:spTree>
    <p:extLst>
      <p:ext uri="{BB962C8B-B14F-4D97-AF65-F5344CB8AC3E}">
        <p14:creationId xmlns:p14="http://schemas.microsoft.com/office/powerpoint/2010/main" val="25756458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Basic Design Principles (cont.)</a:t>
            </a:r>
            <a:endParaRPr lang="en-US" dirty="0">
              <a:latin typeface="Arial"/>
              <a:cs typeface="Arial"/>
            </a:endParaRPr>
          </a:p>
        </p:txBody>
      </p:sp>
      <p:sp>
        <p:nvSpPr>
          <p:cNvPr id="3" name="Content Placeholder 2"/>
          <p:cNvSpPr>
            <a:spLocks noGrp="1"/>
          </p:cNvSpPr>
          <p:nvPr>
            <p:ph idx="1"/>
          </p:nvPr>
        </p:nvSpPr>
        <p:spPr>
          <a:xfrm>
            <a:off x="457200" y="1047750"/>
            <a:ext cx="8229600" cy="3886200"/>
          </a:xfrm>
        </p:spPr>
        <p:txBody>
          <a:bodyPr>
            <a:normAutofit lnSpcReduction="10000"/>
          </a:bodyPr>
          <a:lstStyle/>
          <a:p>
            <a:pPr marL="285750" indent="-285750">
              <a:buFont typeface="Arial"/>
              <a:buChar char="•"/>
            </a:pPr>
            <a:r>
              <a:rPr lang="en-US" sz="1300" dirty="0" smtClean="0">
                <a:solidFill>
                  <a:srgbClr val="9EACAB"/>
                </a:solidFill>
              </a:rPr>
              <a:t>On all levels, a </a:t>
            </a:r>
            <a:r>
              <a:rPr lang="en-US" sz="1300" dirty="0" smtClean="0">
                <a:solidFill>
                  <a:schemeClr val="tx1"/>
                </a:solidFill>
              </a:rPr>
              <a:t>Compaction Score</a:t>
            </a:r>
            <a:r>
              <a:rPr lang="en-US" sz="1300" dirty="0" smtClean="0">
                <a:solidFill>
                  <a:srgbClr val="9EACAB"/>
                </a:solidFill>
              </a:rPr>
              <a:t> will be periodically calculated, </a:t>
            </a:r>
            <a:r>
              <a:rPr lang="en-US" sz="1300" dirty="0" smtClean="0">
                <a:solidFill>
                  <a:srgbClr val="000000"/>
                </a:solidFill>
              </a:rPr>
              <a:t>based on the total size of </a:t>
            </a:r>
            <a:r>
              <a:rPr lang="en-US" sz="1300" dirty="0" smtClean="0">
                <a:solidFill>
                  <a:srgbClr val="9EACAB"/>
                </a:solidFill>
              </a:rPr>
              <a:t>all non-compacting SSTables in each </a:t>
            </a:r>
            <a:r>
              <a:rPr lang="en-US" sz="1300" dirty="0" smtClean="0">
                <a:solidFill>
                  <a:srgbClr val="000000"/>
                </a:solidFill>
              </a:rPr>
              <a:t>level</a:t>
            </a:r>
            <a:r>
              <a:rPr lang="en-US" sz="1300" dirty="0" smtClean="0">
                <a:solidFill>
                  <a:srgbClr val="9EACAB"/>
                </a:solidFill>
              </a:rPr>
              <a:t>, </a:t>
            </a:r>
            <a:r>
              <a:rPr lang="en-US" sz="1300" dirty="0" smtClean="0">
                <a:solidFill>
                  <a:srgbClr val="000000"/>
                </a:solidFill>
              </a:rPr>
              <a:t>divided by this level’s capacity</a:t>
            </a:r>
            <a:r>
              <a:rPr lang="en-US" sz="1300" dirty="0" smtClean="0">
                <a:solidFill>
                  <a:srgbClr val="9EACAB"/>
                </a:solidFill>
              </a:rPr>
              <a:t> (for example, L1 is supposed to accommodate 1.6GB, L2 is supposed to accommodate 16GB). Going from highest level, any level having score </a:t>
            </a:r>
            <a:r>
              <a:rPr lang="en-US" sz="1300" dirty="0" smtClean="0">
                <a:solidFill>
                  <a:srgbClr val="000000"/>
                </a:solidFill>
              </a:rPr>
              <a:t>higher than 1.001 can be picked </a:t>
            </a:r>
            <a:r>
              <a:rPr lang="en-US" sz="1300" dirty="0" smtClean="0">
                <a:solidFill>
                  <a:srgbClr val="9EACAB"/>
                </a:solidFill>
              </a:rPr>
              <a:t>by a compaction thread</a:t>
            </a:r>
          </a:p>
          <a:p>
            <a:pPr marL="285750" indent="-285750">
              <a:buFont typeface="Arial"/>
              <a:buChar char="•"/>
            </a:pPr>
            <a:r>
              <a:rPr lang="en-US" sz="1300" dirty="0" smtClean="0">
                <a:solidFill>
                  <a:srgbClr val="9EACAB"/>
                </a:solidFill>
              </a:rPr>
              <a:t>Before any one of the higher-level compaction starts, check </a:t>
            </a:r>
            <a:r>
              <a:rPr lang="en-US" sz="1300" dirty="0" smtClean="0">
                <a:solidFill>
                  <a:srgbClr val="000000"/>
                </a:solidFill>
              </a:rPr>
              <a:t>if L0 is too far-behind</a:t>
            </a:r>
            <a:r>
              <a:rPr lang="en-US" sz="1300" dirty="0" smtClean="0">
                <a:solidFill>
                  <a:srgbClr val="9EACAB"/>
                </a:solidFill>
              </a:rPr>
              <a:t> (i.e. having &gt; 32 SSTables that are not yet in a compaction), if yes, </a:t>
            </a:r>
            <a:r>
              <a:rPr lang="en-US" sz="1300" dirty="0" smtClean="0">
                <a:solidFill>
                  <a:srgbClr val="000000"/>
                </a:solidFill>
              </a:rPr>
              <a:t>do STCS in L0 first </a:t>
            </a:r>
            <a:r>
              <a:rPr lang="en-US" sz="1300" dirty="0" smtClean="0">
                <a:solidFill>
                  <a:srgbClr val="9EACAB"/>
                </a:solidFill>
              </a:rPr>
              <a:t>before doing higher level LCS compaction</a:t>
            </a:r>
          </a:p>
          <a:p>
            <a:pPr marL="285750" indent="-285750">
              <a:buFont typeface="Arial"/>
              <a:buChar char="•"/>
            </a:pPr>
            <a:r>
              <a:rPr lang="en-US" sz="1300" dirty="0" smtClean="0">
                <a:solidFill>
                  <a:srgbClr val="000000"/>
                </a:solidFill>
              </a:rPr>
              <a:t>After</a:t>
            </a:r>
            <a:r>
              <a:rPr lang="en-US" sz="1300" dirty="0" smtClean="0">
                <a:solidFill>
                  <a:srgbClr val="9EACAB"/>
                </a:solidFill>
              </a:rPr>
              <a:t> going through compactions at all </a:t>
            </a:r>
            <a:r>
              <a:rPr lang="en-US" sz="1300" dirty="0" smtClean="0">
                <a:solidFill>
                  <a:srgbClr val="000000"/>
                </a:solidFill>
              </a:rPr>
              <a:t>higher levels</a:t>
            </a:r>
            <a:r>
              <a:rPr lang="en-US" sz="1300" dirty="0" smtClean="0">
                <a:solidFill>
                  <a:srgbClr val="9EACAB"/>
                </a:solidFill>
              </a:rPr>
              <a:t>, move onto </a:t>
            </a:r>
            <a:r>
              <a:rPr lang="en-US" sz="1300" dirty="0" smtClean="0">
                <a:solidFill>
                  <a:srgbClr val="000000"/>
                </a:solidFill>
              </a:rPr>
              <a:t>do</a:t>
            </a:r>
            <a:r>
              <a:rPr lang="en-US" sz="1300" dirty="0" smtClean="0">
                <a:solidFill>
                  <a:srgbClr val="9EACAB"/>
                </a:solidFill>
              </a:rPr>
              <a:t>ing </a:t>
            </a:r>
            <a:r>
              <a:rPr lang="en-US" sz="1300" dirty="0" smtClean="0">
                <a:solidFill>
                  <a:srgbClr val="000000"/>
                </a:solidFill>
              </a:rPr>
              <a:t>regular</a:t>
            </a:r>
            <a:r>
              <a:rPr lang="en-US" sz="1300" dirty="0" smtClean="0">
                <a:solidFill>
                  <a:srgbClr val="9EACAB"/>
                </a:solidFill>
              </a:rPr>
              <a:t> LCS compaction in </a:t>
            </a:r>
            <a:r>
              <a:rPr lang="en-US" sz="1300" dirty="0" smtClean="0">
                <a:solidFill>
                  <a:srgbClr val="000000"/>
                </a:solidFill>
              </a:rPr>
              <a:t>L0</a:t>
            </a:r>
          </a:p>
          <a:p>
            <a:pPr marL="285750" indent="-285750">
              <a:buFont typeface="Arial"/>
              <a:buChar char="•"/>
            </a:pPr>
            <a:r>
              <a:rPr lang="en-US" sz="1300" dirty="0" smtClean="0">
                <a:solidFill>
                  <a:srgbClr val="9EACAB"/>
                </a:solidFill>
              </a:rPr>
              <a:t>The number of compaction threads is capped by </a:t>
            </a:r>
            <a:r>
              <a:rPr lang="en-US" sz="1300" dirty="0" err="1" smtClean="0">
                <a:solidFill>
                  <a:srgbClr val="9EACAB"/>
                </a:solidFill>
              </a:rPr>
              <a:t>concurrent_compactors</a:t>
            </a:r>
            <a:r>
              <a:rPr lang="en-US" sz="1300" dirty="0" smtClean="0">
                <a:solidFill>
                  <a:srgbClr val="9EACAB"/>
                </a:solidFill>
              </a:rPr>
              <a:t>, and throughput throttled</a:t>
            </a:r>
          </a:p>
          <a:p>
            <a:pPr marL="285750" indent="-285750">
              <a:buFont typeface="Arial"/>
              <a:buChar char="•"/>
            </a:pPr>
            <a:r>
              <a:rPr lang="en-US" sz="1300" dirty="0" smtClean="0">
                <a:solidFill>
                  <a:srgbClr val="9EACAB"/>
                </a:solidFill>
              </a:rPr>
              <a:t>For each </a:t>
            </a:r>
            <a:r>
              <a:rPr lang="en-US" sz="1300" dirty="0">
                <a:solidFill>
                  <a:srgbClr val="9EACAB"/>
                </a:solidFill>
              </a:rPr>
              <a:t>compaction session, the level for the added sstables is the max of the removed ones, plus one if the removed were all on the same </a:t>
            </a:r>
            <a:r>
              <a:rPr lang="en-US" sz="1300" dirty="0" smtClean="0">
                <a:solidFill>
                  <a:srgbClr val="9EACAB"/>
                </a:solidFill>
              </a:rPr>
              <a:t>level</a:t>
            </a:r>
          </a:p>
          <a:p>
            <a:pPr marL="285750" indent="-285750">
              <a:buFont typeface="Arial"/>
              <a:buChar char="•"/>
            </a:pPr>
            <a:r>
              <a:rPr lang="en-US" sz="1300" dirty="0">
                <a:solidFill>
                  <a:srgbClr val="9EACAB"/>
                </a:solidFill>
              </a:rPr>
              <a:t>If we go </a:t>
            </a:r>
            <a:r>
              <a:rPr lang="en-US" sz="1300" dirty="0" smtClean="0">
                <a:solidFill>
                  <a:srgbClr val="9EACAB"/>
                </a:solidFill>
              </a:rPr>
              <a:t>25 </a:t>
            </a:r>
            <a:r>
              <a:rPr lang="en-US" sz="1300" dirty="0">
                <a:solidFill>
                  <a:srgbClr val="9EACAB"/>
                </a:solidFill>
              </a:rPr>
              <a:t>rounds without </a:t>
            </a:r>
            <a:r>
              <a:rPr lang="en-US" sz="1300" dirty="0" smtClean="0">
                <a:solidFill>
                  <a:srgbClr val="9EACAB"/>
                </a:solidFill>
              </a:rPr>
              <a:t>compacting in </a:t>
            </a:r>
            <a:r>
              <a:rPr lang="en-US" sz="1300" dirty="0">
                <a:solidFill>
                  <a:srgbClr val="9EACAB"/>
                </a:solidFill>
              </a:rPr>
              <a:t>the highest level, we start bringing in sstables </a:t>
            </a:r>
            <a:r>
              <a:rPr lang="en-US" sz="1300" dirty="0" smtClean="0">
                <a:solidFill>
                  <a:srgbClr val="9EACAB"/>
                </a:solidFill>
              </a:rPr>
              <a:t>from that </a:t>
            </a:r>
            <a:r>
              <a:rPr lang="en-US" sz="1300" dirty="0">
                <a:solidFill>
                  <a:srgbClr val="9EACAB"/>
                </a:solidFill>
              </a:rPr>
              <a:t>level into lower level compactions</a:t>
            </a:r>
            <a:endParaRPr lang="en-US" sz="1300" dirty="0" smtClean="0">
              <a:solidFill>
                <a:srgbClr val="9EACAB"/>
              </a:solidFill>
            </a:endParaRPr>
          </a:p>
          <a:p>
            <a:pPr marL="285750" indent="-285750">
              <a:buFont typeface="Arial"/>
              <a:buChar char="•"/>
            </a:pPr>
            <a:r>
              <a:rPr lang="en-US" sz="1300" dirty="0" smtClean="0">
                <a:solidFill>
                  <a:srgbClr val="9EACAB"/>
                </a:solidFill>
              </a:rPr>
              <a:t>In addition to the DataStax blog post on LCS, more details are explained in the code comments</a:t>
            </a:r>
          </a:p>
          <a:p>
            <a:pPr marL="742950" lvl="1" indent="-285750">
              <a:buFont typeface="Arial"/>
              <a:buChar char="•"/>
            </a:pPr>
            <a:r>
              <a:rPr lang="en-US" dirty="0" smtClean="0">
                <a:solidFill>
                  <a:srgbClr val="9EACAB"/>
                </a:solidFill>
                <a:hlinkClick r:id="rId3"/>
              </a:rPr>
              <a:t>http</a:t>
            </a:r>
            <a:r>
              <a:rPr lang="en-US" dirty="0">
                <a:solidFill>
                  <a:srgbClr val="9EACAB"/>
                </a:solidFill>
                <a:hlinkClick r:id="rId3"/>
              </a:rPr>
              <a:t>://www.datastax.com/dev/blog/when-to-use-leveled-</a:t>
            </a:r>
            <a:r>
              <a:rPr lang="en-US" dirty="0" smtClean="0">
                <a:solidFill>
                  <a:srgbClr val="9EACAB"/>
                </a:solidFill>
                <a:hlinkClick r:id="rId3"/>
              </a:rPr>
              <a:t>compaction</a:t>
            </a:r>
            <a:endParaRPr lang="en-US" dirty="0" smtClean="0">
              <a:solidFill>
                <a:srgbClr val="9EACAB"/>
              </a:solidFill>
            </a:endParaRPr>
          </a:p>
          <a:p>
            <a:pPr marL="742950" lvl="1" indent="-285750">
              <a:buFont typeface="Arial"/>
              <a:buChar char="•"/>
            </a:pPr>
            <a:r>
              <a:rPr lang="en-US" dirty="0" smtClean="0">
                <a:solidFill>
                  <a:srgbClr val="9EACAB"/>
                </a:solidFill>
                <a:hlinkClick r:id="rId4"/>
              </a:rPr>
              <a:t>org.apache.cassandra.db.compaction.LeveledManifest.java</a:t>
            </a:r>
            <a:endParaRPr lang="en-US" dirty="0" smtClean="0">
              <a:solidFill>
                <a:srgbClr val="9EACAB"/>
              </a:solidFill>
            </a:endParaRPr>
          </a:p>
          <a:p>
            <a:pPr marL="742950" lvl="1" indent="-285750">
              <a:buFont typeface="Arial"/>
              <a:buChar char="•"/>
            </a:pPr>
            <a:r>
              <a:rPr lang="en-US" dirty="0" smtClean="0">
                <a:solidFill>
                  <a:srgbClr val="9EACAB"/>
                </a:solidFill>
                <a:latin typeface="Arial"/>
                <a:cs typeface="Arial"/>
                <a:hlinkClick r:id="rId5"/>
              </a:rPr>
              <a:t>org.apache.cassandra.db.compaction.LeveledCompactionStrategy.java</a:t>
            </a:r>
            <a:endParaRPr lang="en-US" dirty="0" smtClean="0">
              <a:solidFill>
                <a:srgbClr val="9EACAB"/>
              </a:solidFill>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13</a:t>
            </a:fld>
            <a:endParaRPr lang="en-US" dirty="0">
              <a:latin typeface="Arial"/>
              <a:cs typeface="Arial"/>
            </a:endParaRPr>
          </a:p>
        </p:txBody>
      </p:sp>
    </p:spTree>
    <p:extLst>
      <p:ext uri="{BB962C8B-B14F-4D97-AF65-F5344CB8AC3E}">
        <p14:creationId xmlns:p14="http://schemas.microsoft.com/office/powerpoint/2010/main" val="17219825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up-level is happening</a:t>
            </a:r>
            <a:endParaRPr lang="en-US" dirty="0">
              <a:latin typeface="Arial"/>
              <a:cs typeface="Arial"/>
            </a:endParaRPr>
          </a:p>
        </p:txBody>
      </p:sp>
      <p:sp>
        <p:nvSpPr>
          <p:cNvPr id="3" name="Content Placeholder 2"/>
          <p:cNvSpPr>
            <a:spLocks noGrp="1"/>
          </p:cNvSpPr>
          <p:nvPr>
            <p:ph idx="1"/>
          </p:nvPr>
        </p:nvSpPr>
        <p:spPr>
          <a:xfrm>
            <a:off x="457200" y="1200151"/>
            <a:ext cx="4876800" cy="3581399"/>
          </a:xfrm>
        </p:spPr>
        <p:txBody>
          <a:bodyPr>
            <a:normAutofit/>
          </a:bodyPr>
          <a:lstStyle/>
          <a:p>
            <a:pPr marL="285750" indent="-285750">
              <a:buFont typeface="Arial"/>
              <a:buChar char="•"/>
            </a:pPr>
            <a:r>
              <a:rPr lang="en-US" sz="1600" dirty="0" smtClean="0">
                <a:latin typeface="Arial"/>
                <a:cs typeface="Arial"/>
              </a:rPr>
              <a:t>Use a very simple key/value table </a:t>
            </a:r>
            <a:r>
              <a:rPr lang="en-US" sz="1600" dirty="0" smtClean="0"/>
              <a:t>in our demo</a:t>
            </a:r>
            <a:endParaRPr lang="en-US" sz="1600" dirty="0" smtClean="0">
              <a:latin typeface="Arial"/>
              <a:cs typeface="Arial"/>
            </a:endParaRPr>
          </a:p>
          <a:p>
            <a:pPr marL="285750" indent="-285750">
              <a:buFont typeface="Arial"/>
              <a:buChar char="•"/>
            </a:pPr>
            <a:r>
              <a:rPr lang="en-US" sz="1600" dirty="0" smtClean="0"/>
              <a:t>For each partition, the key is an integer, and the value is a 40MB blob, so each partition is about 40MB and 4 partitions can fill up a 160MB SSTable</a:t>
            </a:r>
            <a:endParaRPr lang="en-US" sz="1600" dirty="0"/>
          </a:p>
          <a:p>
            <a:pPr marL="285750" indent="-285750">
              <a:buFont typeface="Arial"/>
              <a:buChar char="•"/>
            </a:pPr>
            <a:r>
              <a:rPr lang="en-US" sz="1600" dirty="0" smtClean="0">
                <a:latin typeface="Arial"/>
                <a:cs typeface="Arial"/>
              </a:rPr>
              <a:t>Insert partitions with key 1-8, trigger a flush, then insert 9-16, another flush, then insert 17-24, flush</a:t>
            </a:r>
            <a:r>
              <a:rPr lang="is-IS" sz="1600" dirty="0" smtClean="0">
                <a:latin typeface="Arial"/>
                <a:cs typeface="Arial"/>
              </a:rPr>
              <a:t>, insert 25-32, and so on</a:t>
            </a:r>
            <a:endParaRPr lang="en-US" sz="1600" dirty="0" smtClean="0">
              <a:latin typeface="Arial"/>
              <a:cs typeface="Arial"/>
            </a:endParaRPr>
          </a:p>
          <a:p>
            <a:pPr marL="285750" indent="-285750">
              <a:buFont typeface="Arial"/>
              <a:buChar char="•"/>
            </a:pPr>
            <a:r>
              <a:rPr lang="en-US" sz="1600" dirty="0" smtClean="0"/>
              <a:t>Each L(N&gt;0) level has capacity of 160MB x 4</a:t>
            </a:r>
            <a:r>
              <a:rPr lang="en-US" sz="1600" baseline="30000" dirty="0" smtClean="0"/>
              <a:t>N</a:t>
            </a:r>
            <a:r>
              <a:rPr lang="en-US" sz="1600" dirty="0" smtClean="0">
                <a:latin typeface="Arial"/>
                <a:cs typeface="Arial"/>
              </a:rPr>
              <a:t> , so L1 has max capacity of 640MB, L2 has max capacity of 2.56GB and so on, for easier illustration of levels</a:t>
            </a:r>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14</a:t>
            </a:fld>
            <a:endParaRPr lang="en-US" dirty="0">
              <a:latin typeface="Arial"/>
              <a:cs typeface="Arial"/>
            </a:endParaRPr>
          </a:p>
        </p:txBody>
      </p:sp>
      <p:sp>
        <p:nvSpPr>
          <p:cNvPr id="6" name="Content Placeholder 5"/>
          <p:cNvSpPr txBox="1">
            <a:spLocks/>
          </p:cNvSpPr>
          <p:nvPr/>
        </p:nvSpPr>
        <p:spPr>
          <a:xfrm>
            <a:off x="6096000" y="3105150"/>
            <a:ext cx="2286000" cy="1371599"/>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000" dirty="0">
                <a:latin typeface="Consolas"/>
                <a:cs typeface="Consolas"/>
              </a:rPr>
              <a:t>CREATE TABLE </a:t>
            </a:r>
            <a:r>
              <a:rPr lang="de-DE" sz="1000" dirty="0" smtClean="0">
                <a:latin typeface="Consolas"/>
                <a:cs typeface="Consolas"/>
              </a:rPr>
              <a:t>kvstore </a:t>
            </a:r>
            <a:r>
              <a:rPr lang="de-DE" sz="1000" dirty="0">
                <a:latin typeface="Consolas"/>
                <a:cs typeface="Consolas"/>
              </a:rPr>
              <a:t>(</a:t>
            </a:r>
          </a:p>
          <a:p>
            <a:r>
              <a:rPr lang="de-DE" sz="1000" dirty="0">
                <a:latin typeface="Consolas"/>
                <a:cs typeface="Consolas"/>
              </a:rPr>
              <a:t>    key int PRIMARY KEY,</a:t>
            </a:r>
          </a:p>
          <a:p>
            <a:r>
              <a:rPr lang="de-DE" sz="1000" dirty="0">
                <a:latin typeface="Consolas"/>
                <a:cs typeface="Consolas"/>
              </a:rPr>
              <a:t>    value text</a:t>
            </a:r>
          </a:p>
          <a:p>
            <a:r>
              <a:rPr lang="de-DE" sz="1000" dirty="0" smtClean="0">
                <a:latin typeface="Consolas"/>
                <a:cs typeface="Consolas"/>
              </a:rPr>
              <a:t>);</a:t>
            </a:r>
            <a:endParaRPr lang="en-US" sz="1000" dirty="0">
              <a:solidFill>
                <a:srgbClr val="0000FF"/>
              </a:solidFill>
              <a:latin typeface="Consolas"/>
              <a:cs typeface="Consolas"/>
            </a:endParaRPr>
          </a:p>
        </p:txBody>
      </p:sp>
      <p:pic>
        <p:nvPicPr>
          <p:cNvPr id="7" name="Picture 6" descr="Level-U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1204912"/>
            <a:ext cx="2971800" cy="1671638"/>
          </a:xfrm>
          <a:prstGeom prst="rect">
            <a:avLst/>
          </a:prstGeom>
        </p:spPr>
      </p:pic>
    </p:spTree>
    <p:extLst>
      <p:ext uri="{BB962C8B-B14F-4D97-AF65-F5344CB8AC3E}">
        <p14:creationId xmlns:p14="http://schemas.microsoft.com/office/powerpoint/2010/main" val="36060034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15</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latin typeface="Consolas"/>
                <a:cs typeface="Consolas"/>
              </a:rPr>
              <a:t> </a:t>
            </a:r>
            <a:r>
              <a:rPr lang="de-DE" dirty="0">
                <a:solidFill>
                  <a:srgbClr val="FCFCFC"/>
                </a:solidFill>
                <a:latin typeface="Consolas"/>
                <a:cs typeface="Consolas"/>
              </a:rPr>
              <a:t>-9157060164899361011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FCFCFC"/>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FCFCFC"/>
                </a:solidFill>
                <a:latin typeface="Consolas"/>
                <a:cs typeface="Consolas"/>
              </a:rPr>
              <a:t>-1117083337304738213 |  22 |   aaa</a:t>
            </a:r>
          </a:p>
          <a:p>
            <a:r>
              <a:rPr lang="de-DE" dirty="0">
                <a:latin typeface="Consolas"/>
                <a:cs typeface="Consolas"/>
              </a:rPr>
              <a:t> </a:t>
            </a:r>
            <a:r>
              <a:rPr lang="de-DE" dirty="0">
                <a:solidFill>
                  <a:srgbClr val="FCFCFC"/>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latin typeface="Consolas"/>
                <a:cs typeface="Consolas"/>
              </a:rPr>
              <a:t> </a:t>
            </a:r>
            <a:r>
              <a:rPr lang="de-DE" dirty="0">
                <a:solidFill>
                  <a:srgbClr val="FCFCFC"/>
                </a:solidFill>
                <a:latin typeface="Consolas"/>
                <a:cs typeface="Consolas"/>
              </a:rPr>
              <a:t> 5176205029172940157 |  21 |   aaa</a:t>
            </a:r>
          </a:p>
          <a:p>
            <a:r>
              <a:rPr lang="de-DE" dirty="0">
                <a:solidFill>
                  <a:srgbClr val="FCFCFC"/>
                </a:solidFill>
                <a:latin typeface="Consolas"/>
                <a:cs typeface="Consolas"/>
              </a:rPr>
              <a:t>  5467144456125416399 |  17 |   aaa</a:t>
            </a:r>
          </a:p>
          <a:p>
            <a:r>
              <a:rPr lang="de-DE" dirty="0">
                <a:solidFill>
                  <a:srgbClr val="FCFCFC"/>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7" name="Content Placeholder 5"/>
          <p:cNvSpPr txBox="1">
            <a:spLocks/>
          </p:cNvSpPr>
          <p:nvPr/>
        </p:nvSpPr>
        <p:spPr>
          <a:xfrm>
            <a:off x="2590800" y="1047751"/>
            <a:ext cx="1371600" cy="121919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 -7509452495886106294 |   5</a:t>
            </a:r>
          </a:p>
          <a:p>
            <a:r>
              <a:rPr lang="de-DE" dirty="0" smtClean="0">
                <a:solidFill>
                  <a:srgbClr val="0000FF"/>
                </a:solidFill>
                <a:latin typeface="Consolas"/>
                <a:cs typeface="Consolas"/>
              </a:rPr>
              <a:t> -4069959284402364209 |   1</a:t>
            </a:r>
          </a:p>
          <a:p>
            <a:r>
              <a:rPr lang="de-DE" dirty="0" smtClean="0">
                <a:solidFill>
                  <a:srgbClr val="0000FF"/>
                </a:solidFill>
                <a:latin typeface="Consolas"/>
                <a:cs typeface="Consolas"/>
              </a:rPr>
              <a:t> -3799847372828181882 |   8</a:t>
            </a:r>
          </a:p>
          <a:p>
            <a:r>
              <a:rPr lang="de-DE" dirty="0" smtClean="0">
                <a:latin typeface="Consolas"/>
                <a:cs typeface="Consolas"/>
              </a:rPr>
              <a:t> </a:t>
            </a:r>
            <a:r>
              <a:rPr lang="de-DE" dirty="0" smtClean="0">
                <a:solidFill>
                  <a:srgbClr val="0000FF"/>
                </a:solidFill>
                <a:latin typeface="Consolas"/>
                <a:cs typeface="Consolas"/>
              </a:rPr>
              <a:t>-3248873570005575792 |   2</a:t>
            </a:r>
          </a:p>
          <a:p>
            <a:r>
              <a:rPr lang="de-DE" dirty="0" smtClean="0">
                <a:solidFill>
                  <a:srgbClr val="0000FF"/>
                </a:solidFill>
                <a:latin typeface="Consolas"/>
                <a:cs typeface="Consolas"/>
              </a:rPr>
              <a:t> -2729420104000364805 |   4</a:t>
            </a:r>
          </a:p>
          <a:p>
            <a:r>
              <a:rPr lang="de-DE" dirty="0" smtClean="0">
                <a:solidFill>
                  <a:srgbClr val="0000FF"/>
                </a:solidFill>
                <a:latin typeface="Consolas"/>
                <a:cs typeface="Consolas"/>
              </a:rPr>
              <a:t>  1634052884888577606 |   7</a:t>
            </a:r>
          </a:p>
          <a:p>
            <a:r>
              <a:rPr lang="de-DE" dirty="0" smtClean="0">
                <a:solidFill>
                  <a:srgbClr val="0000FF"/>
                </a:solidFill>
                <a:latin typeface="Consolas"/>
                <a:cs typeface="Consolas"/>
              </a:rPr>
              <a:t>  2705480034054113608 |   6</a:t>
            </a:r>
          </a:p>
          <a:p>
            <a:r>
              <a:rPr lang="de-DE" dirty="0" smtClean="0">
                <a:solidFill>
                  <a:srgbClr val="0000FF"/>
                </a:solidFill>
                <a:latin typeface="Consolas"/>
                <a:cs typeface="Consolas"/>
              </a:rPr>
              <a:t>  9010454139840013625 |   3</a:t>
            </a:r>
            <a:endParaRPr lang="en-US" dirty="0">
              <a:solidFill>
                <a:srgbClr val="0000FF"/>
              </a:solidFill>
              <a:latin typeface="Consolas"/>
              <a:cs typeface="Consolas"/>
            </a:endParaRPr>
          </a:p>
        </p:txBody>
      </p:sp>
      <p:sp>
        <p:nvSpPr>
          <p:cNvPr id="9" name="Content Placeholder 5"/>
          <p:cNvSpPr txBox="1">
            <a:spLocks/>
          </p:cNvSpPr>
          <p:nvPr/>
        </p:nvSpPr>
        <p:spPr>
          <a:xfrm>
            <a:off x="2590800" y="2800351"/>
            <a:ext cx="1371600" cy="121919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 </a:t>
            </a:r>
            <a:r>
              <a:rPr lang="de-DE" dirty="0">
                <a:latin typeface="Consolas"/>
                <a:cs typeface="Consolas"/>
              </a:rPr>
              <a:t>-6715243485458697746 |  </a:t>
            </a:r>
            <a:r>
              <a:rPr lang="de-DE" dirty="0" smtClean="0">
                <a:latin typeface="Consolas"/>
                <a:cs typeface="Consolas"/>
              </a:rPr>
              <a:t>10</a:t>
            </a:r>
            <a:endParaRPr lang="de-DE" dirty="0">
              <a:latin typeface="Consolas"/>
              <a:cs typeface="Consolas"/>
            </a:endParaRPr>
          </a:p>
          <a:p>
            <a:r>
              <a:rPr lang="de-DE" dirty="0">
                <a:latin typeface="Consolas"/>
                <a:cs typeface="Consolas"/>
              </a:rPr>
              <a:t> -5477287129830487822 |  </a:t>
            </a:r>
            <a:r>
              <a:rPr lang="de-DE" dirty="0" smtClean="0">
                <a:latin typeface="Consolas"/>
                <a:cs typeface="Consolas"/>
              </a:rPr>
              <a:t>16</a:t>
            </a:r>
            <a:endParaRPr lang="de-DE" dirty="0">
              <a:latin typeface="Consolas"/>
              <a:cs typeface="Consolas"/>
            </a:endParaRPr>
          </a:p>
          <a:p>
            <a:r>
              <a:rPr lang="de-DE" dirty="0">
                <a:latin typeface="Consolas"/>
                <a:cs typeface="Consolas"/>
              </a:rPr>
              <a:t> -5034495173465742853 |  </a:t>
            </a:r>
            <a:r>
              <a:rPr lang="de-DE" dirty="0" smtClean="0">
                <a:latin typeface="Consolas"/>
                <a:cs typeface="Consolas"/>
              </a:rPr>
              <a:t>13</a:t>
            </a:r>
            <a:endParaRPr lang="de-DE" dirty="0">
              <a:latin typeface="Consolas"/>
              <a:cs typeface="Consolas"/>
            </a:endParaRPr>
          </a:p>
          <a:p>
            <a:r>
              <a:rPr lang="de-DE" dirty="0">
                <a:latin typeface="Consolas"/>
                <a:cs typeface="Consolas"/>
              </a:rPr>
              <a:t> -4156302194539278891 |  </a:t>
            </a:r>
            <a:r>
              <a:rPr lang="de-DE" dirty="0" smtClean="0">
                <a:latin typeface="Consolas"/>
                <a:cs typeface="Consolas"/>
              </a:rPr>
              <a:t>11</a:t>
            </a:r>
            <a:endParaRPr lang="de-DE" dirty="0">
              <a:latin typeface="Consolas"/>
              <a:cs typeface="Consolas"/>
            </a:endParaRPr>
          </a:p>
          <a:p>
            <a:r>
              <a:rPr lang="de-DE" dirty="0" smtClean="0">
                <a:solidFill>
                  <a:srgbClr val="0000FF"/>
                </a:solidFill>
                <a:latin typeface="Consolas"/>
                <a:cs typeface="Consolas"/>
              </a:rPr>
              <a:t> </a:t>
            </a:r>
            <a:r>
              <a:rPr lang="de-DE" dirty="0">
                <a:latin typeface="Consolas"/>
                <a:cs typeface="Consolas"/>
              </a:rPr>
              <a:t>-1191135763843456182 |  </a:t>
            </a:r>
            <a:r>
              <a:rPr lang="de-DE" dirty="0" smtClean="0">
                <a:latin typeface="Consolas"/>
                <a:cs typeface="Consolas"/>
              </a:rPr>
              <a:t>15</a:t>
            </a:r>
            <a:endParaRPr lang="de-DE" dirty="0" smtClean="0">
              <a:solidFill>
                <a:srgbClr val="0000FF"/>
              </a:solidFill>
              <a:latin typeface="Consolas"/>
              <a:cs typeface="Consolas"/>
            </a:endParaRPr>
          </a:p>
          <a:p>
            <a:r>
              <a:rPr lang="de-DE" dirty="0">
                <a:latin typeface="Consolas"/>
                <a:cs typeface="Consolas"/>
              </a:rPr>
              <a:t> </a:t>
            </a:r>
            <a:r>
              <a:rPr lang="de-DE" dirty="0" smtClean="0">
                <a:latin typeface="Consolas"/>
                <a:cs typeface="Consolas"/>
              </a:rPr>
              <a:t> 3728482343045213994 </a:t>
            </a:r>
            <a:r>
              <a:rPr lang="de-DE" dirty="0">
                <a:latin typeface="Consolas"/>
                <a:cs typeface="Consolas"/>
              </a:rPr>
              <a:t>|   </a:t>
            </a:r>
            <a:r>
              <a:rPr lang="de-DE" dirty="0" smtClean="0">
                <a:latin typeface="Consolas"/>
                <a:cs typeface="Consolas"/>
              </a:rPr>
              <a:t>9</a:t>
            </a:r>
            <a:endParaRPr lang="de-DE" dirty="0">
              <a:latin typeface="Consolas"/>
              <a:cs typeface="Consolas"/>
            </a:endParaRPr>
          </a:p>
          <a:p>
            <a:r>
              <a:rPr lang="de-DE" dirty="0">
                <a:latin typeface="Consolas"/>
                <a:cs typeface="Consolas"/>
              </a:rPr>
              <a:t>  4279681877540623768 |  </a:t>
            </a:r>
            <a:r>
              <a:rPr lang="de-DE" dirty="0" smtClean="0">
                <a:latin typeface="Consolas"/>
                <a:cs typeface="Consolas"/>
              </a:rPr>
              <a:t>14</a:t>
            </a:r>
            <a:endParaRPr lang="de-DE" dirty="0">
              <a:latin typeface="Consolas"/>
              <a:cs typeface="Consolas"/>
            </a:endParaRPr>
          </a:p>
          <a:p>
            <a:r>
              <a:rPr lang="de-DE" dirty="0" smtClean="0">
                <a:solidFill>
                  <a:srgbClr val="0000FF"/>
                </a:solidFill>
                <a:latin typeface="Consolas"/>
                <a:cs typeface="Consolas"/>
              </a:rPr>
              <a:t>  </a:t>
            </a:r>
            <a:r>
              <a:rPr lang="de-DE" dirty="0" smtClean="0">
                <a:latin typeface="Consolas"/>
                <a:cs typeface="Consolas"/>
              </a:rPr>
              <a:t>8582886034424406875 </a:t>
            </a:r>
            <a:r>
              <a:rPr lang="de-DE" dirty="0">
                <a:latin typeface="Consolas"/>
                <a:cs typeface="Consolas"/>
              </a:rPr>
              <a:t>|  </a:t>
            </a:r>
            <a:r>
              <a:rPr lang="de-DE" dirty="0" smtClean="0">
                <a:latin typeface="Consolas"/>
                <a:cs typeface="Consolas"/>
              </a:rPr>
              <a:t>12</a:t>
            </a:r>
            <a:endParaRPr lang="de-DE" dirty="0">
              <a:latin typeface="Consolas"/>
              <a:cs typeface="Consolas"/>
            </a:endParaRPr>
          </a:p>
        </p:txBody>
      </p:sp>
      <p:sp>
        <p:nvSpPr>
          <p:cNvPr id="14" name="TextBox 13"/>
          <p:cNvSpPr txBox="1"/>
          <p:nvPr/>
        </p:nvSpPr>
        <p:spPr>
          <a:xfrm>
            <a:off x="2834456" y="44005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17" name="Content Placeholder 5"/>
          <p:cNvSpPr txBox="1">
            <a:spLocks/>
          </p:cNvSpPr>
          <p:nvPr/>
        </p:nvSpPr>
        <p:spPr>
          <a:xfrm>
            <a:off x="4495800" y="9715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-7509452495886106294 |   5</a:t>
            </a:r>
          </a:p>
          <a:p>
            <a:r>
              <a:rPr lang="de-DE" sz="600" dirty="0" smtClean="0">
                <a:solidFill>
                  <a:srgbClr val="0000FF"/>
                </a:solidFill>
                <a:latin typeface="Consolas"/>
                <a:cs typeface="Consolas"/>
              </a:rPr>
              <a:t> </a:t>
            </a:r>
            <a:r>
              <a:rPr lang="de-DE" sz="600" dirty="0">
                <a:latin typeface="Consolas"/>
                <a:cs typeface="Consolas"/>
              </a:rPr>
              <a:t>-6715243485458697746 |  10</a:t>
            </a:r>
          </a:p>
          <a:p>
            <a:r>
              <a:rPr lang="de-DE" sz="600" dirty="0" smtClean="0">
                <a:solidFill>
                  <a:srgbClr val="0000FF"/>
                </a:solidFill>
                <a:latin typeface="Consolas"/>
                <a:cs typeface="Consolas"/>
              </a:rPr>
              <a:t> </a:t>
            </a:r>
            <a:r>
              <a:rPr lang="de-DE" sz="600" dirty="0">
                <a:latin typeface="Consolas"/>
                <a:cs typeface="Consolas"/>
              </a:rPr>
              <a:t>-5477287129830487822 |  16</a:t>
            </a:r>
          </a:p>
          <a:p>
            <a:r>
              <a:rPr lang="de-DE" sz="600" dirty="0">
                <a:latin typeface="Consolas"/>
                <a:cs typeface="Consolas"/>
              </a:rPr>
              <a:t> -5034495173465742853 |  </a:t>
            </a:r>
            <a:r>
              <a:rPr lang="de-DE" sz="600" dirty="0" smtClean="0">
                <a:latin typeface="Consolas"/>
                <a:cs typeface="Consolas"/>
              </a:rPr>
              <a:t>13</a:t>
            </a:r>
            <a:endParaRPr lang="de-DE" sz="600" dirty="0">
              <a:latin typeface="Consolas"/>
              <a:cs typeface="Consolas"/>
            </a:endParaRPr>
          </a:p>
        </p:txBody>
      </p:sp>
      <p:sp>
        <p:nvSpPr>
          <p:cNvPr id="19" name="Content Placeholder 5"/>
          <p:cNvSpPr txBox="1">
            <a:spLocks/>
          </p:cNvSpPr>
          <p:nvPr/>
        </p:nvSpPr>
        <p:spPr>
          <a:xfrm>
            <a:off x="4495800" y="1809751"/>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latin typeface="Consolas"/>
                <a:cs typeface="Consolas"/>
              </a:rPr>
              <a:t> -</a:t>
            </a:r>
            <a:r>
              <a:rPr lang="de-DE" sz="600" dirty="0">
                <a:latin typeface="Consolas"/>
                <a:cs typeface="Consolas"/>
              </a:rPr>
              <a:t>4156302194539278891 |  11</a:t>
            </a:r>
          </a:p>
          <a:p>
            <a:r>
              <a:rPr lang="de-DE" sz="600" dirty="0" smtClean="0">
                <a:solidFill>
                  <a:srgbClr val="0000FF"/>
                </a:solidFill>
                <a:latin typeface="Consolas"/>
                <a:cs typeface="Consolas"/>
              </a:rPr>
              <a:t> </a:t>
            </a:r>
            <a:r>
              <a:rPr lang="de-DE" sz="600" dirty="0">
                <a:solidFill>
                  <a:srgbClr val="0000FF"/>
                </a:solidFill>
                <a:latin typeface="Consolas"/>
                <a:cs typeface="Consolas"/>
              </a:rPr>
              <a:t>-4069959284402364209 |   1</a:t>
            </a:r>
          </a:p>
          <a:p>
            <a:r>
              <a:rPr lang="de-DE" sz="600" dirty="0" smtClean="0">
                <a:solidFill>
                  <a:srgbClr val="0000FF"/>
                </a:solidFill>
                <a:latin typeface="Consolas"/>
                <a:cs typeface="Consolas"/>
              </a:rPr>
              <a:t> -</a:t>
            </a:r>
            <a:r>
              <a:rPr lang="de-DE" sz="600" dirty="0">
                <a:solidFill>
                  <a:srgbClr val="0000FF"/>
                </a:solidFill>
                <a:latin typeface="Consolas"/>
                <a:cs typeface="Consolas"/>
              </a:rPr>
              <a:t>3799847372828181882 |   8</a:t>
            </a:r>
          </a:p>
          <a:p>
            <a:r>
              <a:rPr lang="de-DE" sz="600" dirty="0">
                <a:latin typeface="Consolas"/>
                <a:cs typeface="Consolas"/>
              </a:rPr>
              <a:t> </a:t>
            </a:r>
            <a:r>
              <a:rPr lang="de-DE" sz="600" dirty="0">
                <a:solidFill>
                  <a:srgbClr val="0000FF"/>
                </a:solidFill>
                <a:latin typeface="Consolas"/>
                <a:cs typeface="Consolas"/>
              </a:rPr>
              <a:t>-3248873570005575792 |   2</a:t>
            </a:r>
          </a:p>
        </p:txBody>
      </p:sp>
      <p:sp>
        <p:nvSpPr>
          <p:cNvPr id="20" name="Content Placeholder 5"/>
          <p:cNvSpPr txBox="1">
            <a:spLocks/>
          </p:cNvSpPr>
          <p:nvPr/>
        </p:nvSpPr>
        <p:spPr>
          <a:xfrm>
            <a:off x="4495800" y="26479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solidFill>
                  <a:srgbClr val="0000FF"/>
                </a:solidFill>
                <a:latin typeface="Consolas"/>
                <a:cs typeface="Consolas"/>
              </a:rPr>
              <a:t>-2729420104000364805 |   </a:t>
            </a:r>
            <a:r>
              <a:rPr lang="de-DE" sz="600" dirty="0" smtClean="0">
                <a:solidFill>
                  <a:srgbClr val="0000FF"/>
                </a:solidFill>
                <a:latin typeface="Consolas"/>
                <a:cs typeface="Consolas"/>
              </a:rPr>
              <a:t>4</a:t>
            </a:r>
          </a:p>
          <a:p>
            <a:r>
              <a:rPr lang="de-DE" sz="600" dirty="0" smtClean="0">
                <a:latin typeface="Consolas"/>
                <a:cs typeface="Consolas"/>
              </a:rPr>
              <a:t> -</a:t>
            </a:r>
            <a:r>
              <a:rPr lang="de-DE" sz="600" dirty="0">
                <a:latin typeface="Consolas"/>
                <a:cs typeface="Consolas"/>
              </a:rPr>
              <a:t>1191135763843456182 |  15</a:t>
            </a:r>
            <a:endParaRPr lang="de-DE" sz="600" dirty="0">
              <a:solidFill>
                <a:srgbClr val="0000FF"/>
              </a:solidFill>
              <a:latin typeface="Consolas"/>
              <a:cs typeface="Consolas"/>
            </a:endParaRPr>
          </a:p>
          <a:p>
            <a:r>
              <a:rPr lang="de-DE" sz="600" dirty="0" smtClean="0">
                <a:solidFill>
                  <a:srgbClr val="0000FF"/>
                </a:solidFill>
                <a:latin typeface="Consolas"/>
                <a:cs typeface="Consolas"/>
              </a:rPr>
              <a:t>  1634052884888577606 </a:t>
            </a:r>
            <a:r>
              <a:rPr lang="de-DE" sz="600" dirty="0">
                <a:solidFill>
                  <a:srgbClr val="0000FF"/>
                </a:solidFill>
                <a:latin typeface="Consolas"/>
                <a:cs typeface="Consolas"/>
              </a:rPr>
              <a:t>|   7</a:t>
            </a:r>
          </a:p>
          <a:p>
            <a:r>
              <a:rPr lang="de-DE" sz="600" dirty="0">
                <a:solidFill>
                  <a:srgbClr val="0000FF"/>
                </a:solidFill>
                <a:latin typeface="Consolas"/>
                <a:cs typeface="Consolas"/>
              </a:rPr>
              <a:t>  2705480034054113608 |   6</a:t>
            </a:r>
          </a:p>
        </p:txBody>
      </p:sp>
      <p:sp>
        <p:nvSpPr>
          <p:cNvPr id="21" name="Content Placeholder 5"/>
          <p:cNvSpPr txBox="1">
            <a:spLocks/>
          </p:cNvSpPr>
          <p:nvPr/>
        </p:nvSpPr>
        <p:spPr>
          <a:xfrm>
            <a:off x="4495800" y="34861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latin typeface="Consolas"/>
                <a:cs typeface="Consolas"/>
              </a:rPr>
              <a:t> 3728482343045213994 |   9</a:t>
            </a:r>
          </a:p>
          <a:p>
            <a:r>
              <a:rPr lang="de-DE" sz="600" dirty="0">
                <a:latin typeface="Consolas"/>
                <a:cs typeface="Consolas"/>
              </a:rPr>
              <a:t>  4279681877540623768 |  14</a:t>
            </a:r>
          </a:p>
          <a:p>
            <a:r>
              <a:rPr lang="de-DE" sz="600" dirty="0">
                <a:solidFill>
                  <a:srgbClr val="0000FF"/>
                </a:solidFill>
                <a:latin typeface="Consolas"/>
                <a:cs typeface="Consolas"/>
              </a:rPr>
              <a:t>  </a:t>
            </a:r>
            <a:r>
              <a:rPr lang="de-DE" sz="600" dirty="0">
                <a:latin typeface="Consolas"/>
                <a:cs typeface="Consolas"/>
              </a:rPr>
              <a:t>8582886034424406875 |  12</a:t>
            </a:r>
          </a:p>
          <a:p>
            <a:r>
              <a:rPr lang="de-DE" sz="600" dirty="0" smtClean="0">
                <a:solidFill>
                  <a:srgbClr val="0000FF"/>
                </a:solidFill>
                <a:latin typeface="Consolas"/>
                <a:cs typeface="Consolas"/>
              </a:rPr>
              <a:t>  9010454139840013625 </a:t>
            </a:r>
            <a:r>
              <a:rPr lang="de-DE" sz="600" dirty="0">
                <a:solidFill>
                  <a:srgbClr val="0000FF"/>
                </a:solidFill>
                <a:latin typeface="Consolas"/>
                <a:cs typeface="Consolas"/>
              </a:rPr>
              <a:t>|   3</a:t>
            </a:r>
            <a:endParaRPr lang="en-US" sz="600" dirty="0">
              <a:solidFill>
                <a:srgbClr val="0000FF"/>
              </a:solidFill>
              <a:latin typeface="Consolas"/>
              <a:cs typeface="Consolas"/>
            </a:endParaRPr>
          </a:p>
        </p:txBody>
      </p:sp>
      <p:cxnSp>
        <p:nvCxnSpPr>
          <p:cNvPr id="25" name="Straight Arrow Connector 24"/>
          <p:cNvCxnSpPr/>
          <p:nvPr/>
        </p:nvCxnSpPr>
        <p:spPr>
          <a:xfrm>
            <a:off x="3962400" y="2571750"/>
            <a:ext cx="533400"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754651" y="4393853"/>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6525912" y="4393853"/>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7467600" y="4336018"/>
            <a:ext cx="415498" cy="369332"/>
          </a:xfrm>
          <a:prstGeom prst="rect">
            <a:avLst/>
          </a:prstGeom>
          <a:noFill/>
        </p:spPr>
        <p:txBody>
          <a:bodyPr wrap="none" rtlCol="0">
            <a:spAutoFit/>
          </a:bodyPr>
          <a:lstStyle/>
          <a:p>
            <a:r>
              <a:rPr lang="is-IS" dirty="0" smtClean="0"/>
              <a:t>…</a:t>
            </a:r>
            <a:endParaRPr lang="en-US" dirty="0"/>
          </a:p>
        </p:txBody>
      </p:sp>
      <p:grpSp>
        <p:nvGrpSpPr>
          <p:cNvPr id="10" name="Group 9"/>
          <p:cNvGrpSpPr/>
          <p:nvPr/>
        </p:nvGrpSpPr>
        <p:grpSpPr>
          <a:xfrm>
            <a:off x="2020199" y="1657350"/>
            <a:ext cx="494401" cy="381000"/>
            <a:chOff x="2020199" y="1657350"/>
            <a:chExt cx="494401" cy="381000"/>
          </a:xfrm>
        </p:grpSpPr>
        <p:cxnSp>
          <p:nvCxnSpPr>
            <p:cNvPr id="8" name="Straight Arrow Connector 7"/>
            <p:cNvCxnSpPr/>
            <p:nvPr/>
          </p:nvCxnSpPr>
          <p:spPr>
            <a:xfrm flipV="1">
              <a:off x="2133600" y="1657350"/>
              <a:ext cx="381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rot="19080000">
              <a:off x="2020199" y="1698620"/>
              <a:ext cx="441146" cy="230832"/>
            </a:xfrm>
            <a:prstGeom prst="rect">
              <a:avLst/>
            </a:prstGeom>
            <a:noFill/>
          </p:spPr>
          <p:txBody>
            <a:bodyPr wrap="none" rtlCol="0">
              <a:spAutoFit/>
            </a:bodyPr>
            <a:lstStyle/>
            <a:p>
              <a:r>
                <a:rPr lang="en-US" sz="900" dirty="0" smtClean="0">
                  <a:solidFill>
                    <a:schemeClr val="accent1"/>
                  </a:solidFill>
                </a:rPr>
                <a:t>flush</a:t>
              </a:r>
              <a:endParaRPr lang="en-US" sz="900" dirty="0">
                <a:solidFill>
                  <a:schemeClr val="accent1"/>
                </a:solidFill>
              </a:endParaRPr>
            </a:p>
          </p:txBody>
        </p:sp>
      </p:grpSp>
      <p:grpSp>
        <p:nvGrpSpPr>
          <p:cNvPr id="12" name="Group 11"/>
          <p:cNvGrpSpPr/>
          <p:nvPr/>
        </p:nvGrpSpPr>
        <p:grpSpPr>
          <a:xfrm>
            <a:off x="2133600" y="3005489"/>
            <a:ext cx="381000" cy="556861"/>
            <a:chOff x="2133600" y="3005489"/>
            <a:chExt cx="381000" cy="556861"/>
          </a:xfrm>
        </p:grpSpPr>
        <p:cxnSp>
          <p:nvCxnSpPr>
            <p:cNvPr id="11" name="Straight Arrow Connector 10"/>
            <p:cNvCxnSpPr/>
            <p:nvPr/>
          </p:nvCxnSpPr>
          <p:spPr>
            <a:xfrm>
              <a:off x="2133600" y="3028950"/>
              <a:ext cx="3810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3420000">
              <a:off x="2155665" y="3110646"/>
              <a:ext cx="441146" cy="230832"/>
            </a:xfrm>
            <a:prstGeom prst="rect">
              <a:avLst/>
            </a:prstGeom>
            <a:noFill/>
          </p:spPr>
          <p:txBody>
            <a:bodyPr wrap="none" rtlCol="0">
              <a:spAutoFit/>
            </a:bodyPr>
            <a:lstStyle/>
            <a:p>
              <a:r>
                <a:rPr lang="en-US" sz="900" dirty="0" smtClean="0">
                  <a:solidFill>
                    <a:schemeClr val="accent1"/>
                  </a:solidFill>
                </a:rPr>
                <a:t>flush</a:t>
              </a:r>
              <a:endParaRPr lang="en-US" sz="900" dirty="0">
                <a:solidFill>
                  <a:schemeClr val="accent1"/>
                </a:solidFill>
              </a:endParaRPr>
            </a:p>
          </p:txBody>
        </p:sp>
      </p:grpSp>
    </p:spTree>
    <p:extLst>
      <p:ext uri="{BB962C8B-B14F-4D97-AF65-F5344CB8AC3E}">
        <p14:creationId xmlns:p14="http://schemas.microsoft.com/office/powerpoint/2010/main" val="11008285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7" grpId="0" animBg="1"/>
      <p:bldP spid="9" grpId="0" animBg="1"/>
      <p:bldP spid="14" grpId="0"/>
      <p:bldP spid="17" grpId="0" animBg="1"/>
      <p:bldP spid="19" grpId="0" animBg="1"/>
      <p:bldP spid="20" grpId="0" animBg="1"/>
      <p:bldP spid="21" grpId="0" animBg="1"/>
      <p:bldP spid="26" grpId="0"/>
      <p:bldP spid="27"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16</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latin typeface="Consolas"/>
                <a:cs typeface="Consolas"/>
              </a:rPr>
              <a:t> </a:t>
            </a:r>
            <a:r>
              <a:rPr lang="de-DE" dirty="0">
                <a:solidFill>
                  <a:srgbClr val="FCFCFC"/>
                </a:solidFill>
                <a:latin typeface="Consolas"/>
                <a:cs typeface="Consolas"/>
              </a:rPr>
              <a:t>-9157060164899361011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FCFCFC"/>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FCFCFC"/>
                </a:solidFill>
                <a:latin typeface="Consolas"/>
                <a:cs typeface="Consolas"/>
              </a:rPr>
              <a:t>-1117083337304738213 |  22 |   aaa</a:t>
            </a:r>
          </a:p>
          <a:p>
            <a:r>
              <a:rPr lang="de-DE" dirty="0">
                <a:latin typeface="Consolas"/>
                <a:cs typeface="Consolas"/>
              </a:rPr>
              <a:t> </a:t>
            </a:r>
            <a:r>
              <a:rPr lang="de-DE" dirty="0">
                <a:solidFill>
                  <a:srgbClr val="FCFCFC"/>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latin typeface="Consolas"/>
                <a:cs typeface="Consolas"/>
              </a:rPr>
              <a:t> </a:t>
            </a:r>
            <a:r>
              <a:rPr lang="de-DE" dirty="0">
                <a:solidFill>
                  <a:srgbClr val="FCFCFC"/>
                </a:solidFill>
                <a:latin typeface="Consolas"/>
                <a:cs typeface="Consolas"/>
              </a:rPr>
              <a:t> 5176205029172940157 |  21 |   aaa</a:t>
            </a:r>
          </a:p>
          <a:p>
            <a:r>
              <a:rPr lang="de-DE" dirty="0">
                <a:solidFill>
                  <a:srgbClr val="FCFCFC"/>
                </a:solidFill>
                <a:latin typeface="Consolas"/>
                <a:cs typeface="Consolas"/>
              </a:rPr>
              <a:t>  5467144456125416399 |  17 |   aaa</a:t>
            </a:r>
          </a:p>
          <a:p>
            <a:r>
              <a:rPr lang="de-DE" dirty="0">
                <a:solidFill>
                  <a:srgbClr val="FCFCFC"/>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2834456" y="44005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17" name="Content Placeholder 5"/>
          <p:cNvSpPr txBox="1">
            <a:spLocks/>
          </p:cNvSpPr>
          <p:nvPr/>
        </p:nvSpPr>
        <p:spPr>
          <a:xfrm>
            <a:off x="4495800" y="9715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-7509452495886106294 |   5</a:t>
            </a:r>
          </a:p>
          <a:p>
            <a:r>
              <a:rPr lang="de-DE" sz="600" dirty="0" smtClean="0">
                <a:solidFill>
                  <a:srgbClr val="0000FF"/>
                </a:solidFill>
                <a:latin typeface="Consolas"/>
                <a:cs typeface="Consolas"/>
              </a:rPr>
              <a:t> </a:t>
            </a:r>
            <a:r>
              <a:rPr lang="de-DE" sz="600" dirty="0">
                <a:latin typeface="Consolas"/>
                <a:cs typeface="Consolas"/>
              </a:rPr>
              <a:t>-6715243485458697746 |  10</a:t>
            </a:r>
          </a:p>
          <a:p>
            <a:r>
              <a:rPr lang="de-DE" sz="600" dirty="0" smtClean="0">
                <a:solidFill>
                  <a:srgbClr val="0000FF"/>
                </a:solidFill>
                <a:latin typeface="Consolas"/>
                <a:cs typeface="Consolas"/>
              </a:rPr>
              <a:t> </a:t>
            </a:r>
            <a:r>
              <a:rPr lang="de-DE" sz="600" dirty="0">
                <a:latin typeface="Consolas"/>
                <a:cs typeface="Consolas"/>
              </a:rPr>
              <a:t>-5477287129830487822 |  16</a:t>
            </a:r>
          </a:p>
          <a:p>
            <a:r>
              <a:rPr lang="de-DE" sz="600" dirty="0">
                <a:latin typeface="Consolas"/>
                <a:cs typeface="Consolas"/>
              </a:rPr>
              <a:t> -5034495173465742853 |  </a:t>
            </a:r>
            <a:r>
              <a:rPr lang="de-DE" sz="600" dirty="0" smtClean="0">
                <a:latin typeface="Consolas"/>
                <a:cs typeface="Consolas"/>
              </a:rPr>
              <a:t>13</a:t>
            </a:r>
            <a:endParaRPr lang="de-DE" sz="600" dirty="0">
              <a:latin typeface="Consolas"/>
              <a:cs typeface="Consolas"/>
            </a:endParaRPr>
          </a:p>
        </p:txBody>
      </p:sp>
      <p:sp>
        <p:nvSpPr>
          <p:cNvPr id="19" name="Content Placeholder 5"/>
          <p:cNvSpPr txBox="1">
            <a:spLocks/>
          </p:cNvSpPr>
          <p:nvPr/>
        </p:nvSpPr>
        <p:spPr>
          <a:xfrm>
            <a:off x="4495800" y="1809751"/>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latin typeface="Consolas"/>
                <a:cs typeface="Consolas"/>
              </a:rPr>
              <a:t> -</a:t>
            </a:r>
            <a:r>
              <a:rPr lang="de-DE" sz="600" dirty="0">
                <a:latin typeface="Consolas"/>
                <a:cs typeface="Consolas"/>
              </a:rPr>
              <a:t>4156302194539278891 |  11</a:t>
            </a:r>
          </a:p>
          <a:p>
            <a:r>
              <a:rPr lang="de-DE" sz="600" dirty="0" smtClean="0">
                <a:solidFill>
                  <a:srgbClr val="0000FF"/>
                </a:solidFill>
                <a:latin typeface="Consolas"/>
                <a:cs typeface="Consolas"/>
              </a:rPr>
              <a:t> </a:t>
            </a:r>
            <a:r>
              <a:rPr lang="de-DE" sz="600" dirty="0">
                <a:solidFill>
                  <a:srgbClr val="0000FF"/>
                </a:solidFill>
                <a:latin typeface="Consolas"/>
                <a:cs typeface="Consolas"/>
              </a:rPr>
              <a:t>-4069959284402364209 |   1</a:t>
            </a:r>
          </a:p>
          <a:p>
            <a:r>
              <a:rPr lang="de-DE" sz="600" dirty="0" smtClean="0">
                <a:solidFill>
                  <a:srgbClr val="0000FF"/>
                </a:solidFill>
                <a:latin typeface="Consolas"/>
                <a:cs typeface="Consolas"/>
              </a:rPr>
              <a:t> -</a:t>
            </a:r>
            <a:r>
              <a:rPr lang="de-DE" sz="600" dirty="0">
                <a:solidFill>
                  <a:srgbClr val="0000FF"/>
                </a:solidFill>
                <a:latin typeface="Consolas"/>
                <a:cs typeface="Consolas"/>
              </a:rPr>
              <a:t>3799847372828181882 |   8</a:t>
            </a:r>
          </a:p>
          <a:p>
            <a:r>
              <a:rPr lang="de-DE" sz="600" dirty="0">
                <a:latin typeface="Consolas"/>
                <a:cs typeface="Consolas"/>
              </a:rPr>
              <a:t> </a:t>
            </a:r>
            <a:r>
              <a:rPr lang="de-DE" sz="600" dirty="0">
                <a:solidFill>
                  <a:srgbClr val="0000FF"/>
                </a:solidFill>
                <a:latin typeface="Consolas"/>
                <a:cs typeface="Consolas"/>
              </a:rPr>
              <a:t>-3248873570005575792 |   2</a:t>
            </a:r>
          </a:p>
        </p:txBody>
      </p:sp>
      <p:sp>
        <p:nvSpPr>
          <p:cNvPr id="20" name="Content Placeholder 5"/>
          <p:cNvSpPr txBox="1">
            <a:spLocks/>
          </p:cNvSpPr>
          <p:nvPr/>
        </p:nvSpPr>
        <p:spPr>
          <a:xfrm>
            <a:off x="4495800" y="26479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solidFill>
                  <a:srgbClr val="0000FF"/>
                </a:solidFill>
                <a:latin typeface="Consolas"/>
                <a:cs typeface="Consolas"/>
              </a:rPr>
              <a:t>-2729420104000364805 |   </a:t>
            </a:r>
            <a:r>
              <a:rPr lang="de-DE" sz="600" dirty="0" smtClean="0">
                <a:solidFill>
                  <a:srgbClr val="0000FF"/>
                </a:solidFill>
                <a:latin typeface="Consolas"/>
                <a:cs typeface="Consolas"/>
              </a:rPr>
              <a:t>4</a:t>
            </a:r>
          </a:p>
          <a:p>
            <a:r>
              <a:rPr lang="de-DE" sz="600" dirty="0" smtClean="0">
                <a:latin typeface="Consolas"/>
                <a:cs typeface="Consolas"/>
              </a:rPr>
              <a:t> -</a:t>
            </a:r>
            <a:r>
              <a:rPr lang="de-DE" sz="600" dirty="0">
                <a:latin typeface="Consolas"/>
                <a:cs typeface="Consolas"/>
              </a:rPr>
              <a:t>1191135763843456182 |  15</a:t>
            </a:r>
            <a:endParaRPr lang="de-DE" sz="600" dirty="0">
              <a:solidFill>
                <a:srgbClr val="0000FF"/>
              </a:solidFill>
              <a:latin typeface="Consolas"/>
              <a:cs typeface="Consolas"/>
            </a:endParaRPr>
          </a:p>
          <a:p>
            <a:r>
              <a:rPr lang="de-DE" sz="600" dirty="0" smtClean="0">
                <a:solidFill>
                  <a:srgbClr val="0000FF"/>
                </a:solidFill>
                <a:latin typeface="Consolas"/>
                <a:cs typeface="Consolas"/>
              </a:rPr>
              <a:t>  1634052884888577606 </a:t>
            </a:r>
            <a:r>
              <a:rPr lang="de-DE" sz="600" dirty="0">
                <a:solidFill>
                  <a:srgbClr val="0000FF"/>
                </a:solidFill>
                <a:latin typeface="Consolas"/>
                <a:cs typeface="Consolas"/>
              </a:rPr>
              <a:t>|   7</a:t>
            </a:r>
          </a:p>
          <a:p>
            <a:r>
              <a:rPr lang="de-DE" sz="600" dirty="0">
                <a:solidFill>
                  <a:srgbClr val="0000FF"/>
                </a:solidFill>
                <a:latin typeface="Consolas"/>
                <a:cs typeface="Consolas"/>
              </a:rPr>
              <a:t>  2705480034054113608 |   6</a:t>
            </a:r>
          </a:p>
        </p:txBody>
      </p:sp>
      <p:sp>
        <p:nvSpPr>
          <p:cNvPr id="21" name="Content Placeholder 5"/>
          <p:cNvSpPr txBox="1">
            <a:spLocks/>
          </p:cNvSpPr>
          <p:nvPr/>
        </p:nvSpPr>
        <p:spPr>
          <a:xfrm>
            <a:off x="4495800" y="34861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latin typeface="Consolas"/>
                <a:cs typeface="Consolas"/>
              </a:rPr>
              <a:t> 3728482343045213994 |   9</a:t>
            </a:r>
          </a:p>
          <a:p>
            <a:r>
              <a:rPr lang="de-DE" sz="600" dirty="0">
                <a:latin typeface="Consolas"/>
                <a:cs typeface="Consolas"/>
              </a:rPr>
              <a:t>  4279681877540623768 |  14</a:t>
            </a:r>
          </a:p>
          <a:p>
            <a:r>
              <a:rPr lang="de-DE" sz="600" dirty="0">
                <a:solidFill>
                  <a:srgbClr val="0000FF"/>
                </a:solidFill>
                <a:latin typeface="Consolas"/>
                <a:cs typeface="Consolas"/>
              </a:rPr>
              <a:t>  </a:t>
            </a:r>
            <a:r>
              <a:rPr lang="de-DE" sz="600" dirty="0">
                <a:latin typeface="Consolas"/>
                <a:cs typeface="Consolas"/>
              </a:rPr>
              <a:t>8582886034424406875 |  12</a:t>
            </a:r>
          </a:p>
          <a:p>
            <a:r>
              <a:rPr lang="de-DE" sz="600" dirty="0" smtClean="0">
                <a:solidFill>
                  <a:srgbClr val="0000FF"/>
                </a:solidFill>
                <a:latin typeface="Consolas"/>
                <a:cs typeface="Consolas"/>
              </a:rPr>
              <a:t>  9010454139840013625 </a:t>
            </a:r>
            <a:r>
              <a:rPr lang="de-DE" sz="600" dirty="0">
                <a:solidFill>
                  <a:srgbClr val="0000FF"/>
                </a:solidFill>
                <a:latin typeface="Consolas"/>
                <a:cs typeface="Consolas"/>
              </a:rPr>
              <a:t>|   3</a:t>
            </a:r>
            <a:endParaRPr lang="en-US" sz="600" dirty="0">
              <a:solidFill>
                <a:srgbClr val="0000FF"/>
              </a:solidFill>
              <a:latin typeface="Consolas"/>
              <a:cs typeface="Consolas"/>
            </a:endParaRPr>
          </a:p>
        </p:txBody>
      </p:sp>
      <p:sp>
        <p:nvSpPr>
          <p:cNvPr id="26" name="TextBox 25"/>
          <p:cNvSpPr txBox="1"/>
          <p:nvPr/>
        </p:nvSpPr>
        <p:spPr>
          <a:xfrm>
            <a:off x="4754651" y="4393853"/>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6525912" y="4393853"/>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7467600" y="4336018"/>
            <a:ext cx="415498" cy="369332"/>
          </a:xfrm>
          <a:prstGeom prst="rect">
            <a:avLst/>
          </a:prstGeom>
          <a:noFill/>
        </p:spPr>
        <p:txBody>
          <a:bodyPr wrap="none" rtlCol="0">
            <a:spAutoFit/>
          </a:bodyPr>
          <a:lstStyle/>
          <a:p>
            <a:r>
              <a:rPr lang="is-IS" dirty="0" smtClean="0"/>
              <a:t>…</a:t>
            </a:r>
            <a:endParaRPr lang="en-US" dirty="0"/>
          </a:p>
        </p:txBody>
      </p:sp>
    </p:spTree>
    <p:extLst>
      <p:ext uri="{BB962C8B-B14F-4D97-AF65-F5344CB8AC3E}">
        <p14:creationId xmlns:p14="http://schemas.microsoft.com/office/powerpoint/2010/main" val="14472039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17" grpId="0" animBg="1"/>
      <p:bldP spid="19" grpId="0" animBg="1"/>
      <p:bldP spid="20" grpId="0" animBg="1"/>
      <p:bldP spid="21" grpId="0" animBg="1"/>
      <p:bldP spid="26" grpId="0"/>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17</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660066"/>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a:t>
            </a:r>
            <a:r>
              <a:rPr lang="de-DE" dirty="0">
                <a:solidFill>
                  <a:srgbClr val="660066"/>
                </a:solidFill>
                <a:latin typeface="Consolas"/>
                <a:cs typeface="Consolas"/>
              </a:rPr>
              <a:t>-2695747960476065067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660066"/>
                </a:solidFill>
                <a:latin typeface="Consolas"/>
                <a:cs typeface="Consolas"/>
              </a:rPr>
              <a:t>-1117083337304738213 |  22 |   aaa</a:t>
            </a:r>
          </a:p>
          <a:p>
            <a:r>
              <a:rPr lang="de-DE" dirty="0">
                <a:solidFill>
                  <a:srgbClr val="660066"/>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solidFill>
                  <a:srgbClr val="660066"/>
                </a:solidFill>
                <a:latin typeface="Consolas"/>
                <a:cs typeface="Consolas"/>
              </a:rPr>
              <a:t>  5176205029172940157 |  21 |   aaa</a:t>
            </a:r>
          </a:p>
          <a:p>
            <a:r>
              <a:rPr lang="de-DE" dirty="0">
                <a:solidFill>
                  <a:srgbClr val="660066"/>
                </a:solidFill>
                <a:latin typeface="Consolas"/>
                <a:cs typeface="Consolas"/>
              </a:rPr>
              <a:t>  5467144456125416399 |  17 |   aaa</a:t>
            </a:r>
          </a:p>
          <a:p>
            <a:r>
              <a:rPr lang="de-DE" dirty="0">
                <a:solidFill>
                  <a:srgbClr val="660066"/>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2834456" y="44005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17" name="Content Placeholder 5"/>
          <p:cNvSpPr txBox="1">
            <a:spLocks/>
          </p:cNvSpPr>
          <p:nvPr/>
        </p:nvSpPr>
        <p:spPr>
          <a:xfrm>
            <a:off x="4495800" y="9715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-7509452495886106294 |   5</a:t>
            </a:r>
          </a:p>
          <a:p>
            <a:r>
              <a:rPr lang="de-DE" sz="600" dirty="0" smtClean="0">
                <a:solidFill>
                  <a:srgbClr val="0000FF"/>
                </a:solidFill>
                <a:latin typeface="Consolas"/>
                <a:cs typeface="Consolas"/>
              </a:rPr>
              <a:t> </a:t>
            </a:r>
            <a:r>
              <a:rPr lang="de-DE" sz="600" dirty="0">
                <a:latin typeface="Consolas"/>
                <a:cs typeface="Consolas"/>
              </a:rPr>
              <a:t>-6715243485458697746 |  10</a:t>
            </a:r>
          </a:p>
          <a:p>
            <a:r>
              <a:rPr lang="de-DE" sz="600" dirty="0" smtClean="0">
                <a:solidFill>
                  <a:srgbClr val="0000FF"/>
                </a:solidFill>
                <a:latin typeface="Consolas"/>
                <a:cs typeface="Consolas"/>
              </a:rPr>
              <a:t> </a:t>
            </a:r>
            <a:r>
              <a:rPr lang="de-DE" sz="600" dirty="0">
                <a:latin typeface="Consolas"/>
                <a:cs typeface="Consolas"/>
              </a:rPr>
              <a:t>-5477287129830487822 |  16</a:t>
            </a:r>
          </a:p>
          <a:p>
            <a:r>
              <a:rPr lang="de-DE" sz="600" dirty="0">
                <a:latin typeface="Consolas"/>
                <a:cs typeface="Consolas"/>
              </a:rPr>
              <a:t> -5034495173465742853 |  </a:t>
            </a:r>
            <a:r>
              <a:rPr lang="de-DE" sz="600" dirty="0" smtClean="0">
                <a:latin typeface="Consolas"/>
                <a:cs typeface="Consolas"/>
              </a:rPr>
              <a:t>13</a:t>
            </a:r>
            <a:endParaRPr lang="de-DE" sz="600" dirty="0">
              <a:latin typeface="Consolas"/>
              <a:cs typeface="Consolas"/>
            </a:endParaRPr>
          </a:p>
        </p:txBody>
      </p:sp>
      <p:sp>
        <p:nvSpPr>
          <p:cNvPr id="19" name="Content Placeholder 5"/>
          <p:cNvSpPr txBox="1">
            <a:spLocks/>
          </p:cNvSpPr>
          <p:nvPr/>
        </p:nvSpPr>
        <p:spPr>
          <a:xfrm>
            <a:off x="4495800" y="1809751"/>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latin typeface="Consolas"/>
                <a:cs typeface="Consolas"/>
              </a:rPr>
              <a:t> -</a:t>
            </a:r>
            <a:r>
              <a:rPr lang="de-DE" sz="600" dirty="0">
                <a:latin typeface="Consolas"/>
                <a:cs typeface="Consolas"/>
              </a:rPr>
              <a:t>4156302194539278891 |  11</a:t>
            </a:r>
          </a:p>
          <a:p>
            <a:r>
              <a:rPr lang="de-DE" sz="600" dirty="0" smtClean="0">
                <a:solidFill>
                  <a:srgbClr val="0000FF"/>
                </a:solidFill>
                <a:latin typeface="Consolas"/>
                <a:cs typeface="Consolas"/>
              </a:rPr>
              <a:t> </a:t>
            </a:r>
            <a:r>
              <a:rPr lang="de-DE" sz="600" dirty="0">
                <a:solidFill>
                  <a:srgbClr val="0000FF"/>
                </a:solidFill>
                <a:latin typeface="Consolas"/>
                <a:cs typeface="Consolas"/>
              </a:rPr>
              <a:t>-4069959284402364209 |   1</a:t>
            </a:r>
          </a:p>
          <a:p>
            <a:r>
              <a:rPr lang="de-DE" sz="600" dirty="0" smtClean="0">
                <a:solidFill>
                  <a:srgbClr val="0000FF"/>
                </a:solidFill>
                <a:latin typeface="Consolas"/>
                <a:cs typeface="Consolas"/>
              </a:rPr>
              <a:t> -</a:t>
            </a:r>
            <a:r>
              <a:rPr lang="de-DE" sz="600" dirty="0">
                <a:solidFill>
                  <a:srgbClr val="0000FF"/>
                </a:solidFill>
                <a:latin typeface="Consolas"/>
                <a:cs typeface="Consolas"/>
              </a:rPr>
              <a:t>3799847372828181882 |   8</a:t>
            </a:r>
          </a:p>
          <a:p>
            <a:r>
              <a:rPr lang="de-DE" sz="600" dirty="0">
                <a:latin typeface="Consolas"/>
                <a:cs typeface="Consolas"/>
              </a:rPr>
              <a:t> </a:t>
            </a:r>
            <a:r>
              <a:rPr lang="de-DE" sz="600" dirty="0">
                <a:solidFill>
                  <a:srgbClr val="0000FF"/>
                </a:solidFill>
                <a:latin typeface="Consolas"/>
                <a:cs typeface="Consolas"/>
              </a:rPr>
              <a:t>-3248873570005575792 |   2</a:t>
            </a:r>
          </a:p>
        </p:txBody>
      </p:sp>
      <p:sp>
        <p:nvSpPr>
          <p:cNvPr id="20" name="Content Placeholder 5"/>
          <p:cNvSpPr txBox="1">
            <a:spLocks/>
          </p:cNvSpPr>
          <p:nvPr/>
        </p:nvSpPr>
        <p:spPr>
          <a:xfrm>
            <a:off x="4495800" y="26479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solidFill>
                  <a:srgbClr val="0000FF"/>
                </a:solidFill>
                <a:latin typeface="Consolas"/>
                <a:cs typeface="Consolas"/>
              </a:rPr>
              <a:t>-2729420104000364805 |   </a:t>
            </a:r>
            <a:r>
              <a:rPr lang="de-DE" sz="600" dirty="0" smtClean="0">
                <a:solidFill>
                  <a:srgbClr val="0000FF"/>
                </a:solidFill>
                <a:latin typeface="Consolas"/>
                <a:cs typeface="Consolas"/>
              </a:rPr>
              <a:t>4</a:t>
            </a:r>
          </a:p>
          <a:p>
            <a:r>
              <a:rPr lang="de-DE" sz="600" dirty="0" smtClean="0">
                <a:latin typeface="Consolas"/>
                <a:cs typeface="Consolas"/>
              </a:rPr>
              <a:t> -</a:t>
            </a:r>
            <a:r>
              <a:rPr lang="de-DE" sz="600" dirty="0">
                <a:latin typeface="Consolas"/>
                <a:cs typeface="Consolas"/>
              </a:rPr>
              <a:t>1191135763843456182 |  15</a:t>
            </a:r>
            <a:endParaRPr lang="de-DE" sz="600" dirty="0">
              <a:solidFill>
                <a:srgbClr val="0000FF"/>
              </a:solidFill>
              <a:latin typeface="Consolas"/>
              <a:cs typeface="Consolas"/>
            </a:endParaRPr>
          </a:p>
          <a:p>
            <a:r>
              <a:rPr lang="de-DE" sz="600" dirty="0" smtClean="0">
                <a:solidFill>
                  <a:srgbClr val="0000FF"/>
                </a:solidFill>
                <a:latin typeface="Consolas"/>
                <a:cs typeface="Consolas"/>
              </a:rPr>
              <a:t>  1634052884888577606 </a:t>
            </a:r>
            <a:r>
              <a:rPr lang="de-DE" sz="600" dirty="0">
                <a:solidFill>
                  <a:srgbClr val="0000FF"/>
                </a:solidFill>
                <a:latin typeface="Consolas"/>
                <a:cs typeface="Consolas"/>
              </a:rPr>
              <a:t>|   7</a:t>
            </a:r>
          </a:p>
          <a:p>
            <a:r>
              <a:rPr lang="de-DE" sz="600" dirty="0">
                <a:solidFill>
                  <a:srgbClr val="0000FF"/>
                </a:solidFill>
                <a:latin typeface="Consolas"/>
                <a:cs typeface="Consolas"/>
              </a:rPr>
              <a:t>  2705480034054113608 |   6</a:t>
            </a:r>
          </a:p>
        </p:txBody>
      </p:sp>
      <p:sp>
        <p:nvSpPr>
          <p:cNvPr id="21" name="Content Placeholder 5"/>
          <p:cNvSpPr txBox="1">
            <a:spLocks/>
          </p:cNvSpPr>
          <p:nvPr/>
        </p:nvSpPr>
        <p:spPr>
          <a:xfrm>
            <a:off x="4495800" y="34861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latin typeface="Consolas"/>
                <a:cs typeface="Consolas"/>
              </a:rPr>
              <a:t> 3728482343045213994 |   9</a:t>
            </a:r>
          </a:p>
          <a:p>
            <a:r>
              <a:rPr lang="de-DE" sz="600" dirty="0">
                <a:latin typeface="Consolas"/>
                <a:cs typeface="Consolas"/>
              </a:rPr>
              <a:t>  4279681877540623768 |  14</a:t>
            </a:r>
          </a:p>
          <a:p>
            <a:r>
              <a:rPr lang="de-DE" sz="600" dirty="0">
                <a:solidFill>
                  <a:srgbClr val="0000FF"/>
                </a:solidFill>
                <a:latin typeface="Consolas"/>
                <a:cs typeface="Consolas"/>
              </a:rPr>
              <a:t>  </a:t>
            </a:r>
            <a:r>
              <a:rPr lang="de-DE" sz="600" dirty="0">
                <a:latin typeface="Consolas"/>
                <a:cs typeface="Consolas"/>
              </a:rPr>
              <a:t>8582886034424406875 |  12</a:t>
            </a:r>
          </a:p>
          <a:p>
            <a:r>
              <a:rPr lang="de-DE" sz="600" dirty="0" smtClean="0">
                <a:solidFill>
                  <a:srgbClr val="0000FF"/>
                </a:solidFill>
                <a:latin typeface="Consolas"/>
                <a:cs typeface="Consolas"/>
              </a:rPr>
              <a:t>  9010454139840013625 </a:t>
            </a:r>
            <a:r>
              <a:rPr lang="de-DE" sz="600" dirty="0">
                <a:solidFill>
                  <a:srgbClr val="0000FF"/>
                </a:solidFill>
                <a:latin typeface="Consolas"/>
                <a:cs typeface="Consolas"/>
              </a:rPr>
              <a:t>|   3</a:t>
            </a:r>
            <a:endParaRPr lang="en-US" sz="600" dirty="0">
              <a:solidFill>
                <a:srgbClr val="0000FF"/>
              </a:solidFill>
              <a:latin typeface="Consolas"/>
              <a:cs typeface="Consolas"/>
            </a:endParaRPr>
          </a:p>
        </p:txBody>
      </p:sp>
      <p:sp>
        <p:nvSpPr>
          <p:cNvPr id="26" name="TextBox 25"/>
          <p:cNvSpPr txBox="1"/>
          <p:nvPr/>
        </p:nvSpPr>
        <p:spPr>
          <a:xfrm>
            <a:off x="4754651" y="4393853"/>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6525912" y="4393853"/>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7467600" y="4336018"/>
            <a:ext cx="415498" cy="369332"/>
          </a:xfrm>
          <a:prstGeom prst="rect">
            <a:avLst/>
          </a:prstGeom>
          <a:noFill/>
        </p:spPr>
        <p:txBody>
          <a:bodyPr wrap="none" rtlCol="0">
            <a:spAutoFit/>
          </a:bodyPr>
          <a:lstStyle/>
          <a:p>
            <a:r>
              <a:rPr lang="is-IS" dirty="0" smtClean="0"/>
              <a:t>…</a:t>
            </a:r>
            <a:endParaRPr lang="en-US" dirty="0"/>
          </a:p>
        </p:txBody>
      </p:sp>
      <p:sp>
        <p:nvSpPr>
          <p:cNvPr id="15" name="Content Placeholder 5"/>
          <p:cNvSpPr txBox="1">
            <a:spLocks/>
          </p:cNvSpPr>
          <p:nvPr/>
        </p:nvSpPr>
        <p:spPr>
          <a:xfrm>
            <a:off x="2590800" y="2114551"/>
            <a:ext cx="1371600" cy="121919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 </a:t>
            </a:r>
            <a:r>
              <a:rPr lang="de-DE" dirty="0">
                <a:solidFill>
                  <a:srgbClr val="660066"/>
                </a:solidFill>
                <a:latin typeface="Consolas"/>
                <a:cs typeface="Consolas"/>
              </a:rPr>
              <a:t>-9157060164899361011 </a:t>
            </a:r>
            <a:r>
              <a:rPr lang="de-DE" dirty="0" smtClean="0">
                <a:solidFill>
                  <a:srgbClr val="660066"/>
                </a:solidFill>
                <a:latin typeface="Consolas"/>
                <a:cs typeface="Consolas"/>
              </a:rPr>
              <a:t>|  23</a:t>
            </a:r>
          </a:p>
          <a:p>
            <a:r>
              <a:rPr lang="de-DE" dirty="0" smtClean="0">
                <a:solidFill>
                  <a:srgbClr val="660066"/>
                </a:solidFill>
                <a:latin typeface="Consolas"/>
                <a:cs typeface="Consolas"/>
              </a:rPr>
              <a:t> -3974532302236993209 |  19</a:t>
            </a:r>
          </a:p>
          <a:p>
            <a:r>
              <a:rPr lang="de-DE" dirty="0" smtClean="0">
                <a:solidFill>
                  <a:srgbClr val="660066"/>
                </a:solidFill>
                <a:latin typeface="Consolas"/>
                <a:cs typeface="Consolas"/>
              </a:rPr>
              <a:t> -</a:t>
            </a:r>
            <a:r>
              <a:rPr lang="de-DE" dirty="0">
                <a:solidFill>
                  <a:srgbClr val="660066"/>
                </a:solidFill>
                <a:latin typeface="Consolas"/>
                <a:cs typeface="Consolas"/>
              </a:rPr>
              <a:t>2695747960476065067 |  </a:t>
            </a:r>
            <a:r>
              <a:rPr lang="de-DE" dirty="0" smtClean="0">
                <a:solidFill>
                  <a:srgbClr val="660066"/>
                </a:solidFill>
                <a:latin typeface="Consolas"/>
                <a:cs typeface="Consolas"/>
              </a:rPr>
              <a:t>18</a:t>
            </a:r>
            <a:endParaRPr lang="de-DE" dirty="0">
              <a:solidFill>
                <a:srgbClr val="660066"/>
              </a:solidFill>
              <a:latin typeface="Consolas"/>
              <a:cs typeface="Consolas"/>
            </a:endParaRPr>
          </a:p>
          <a:p>
            <a:r>
              <a:rPr lang="de-DE" dirty="0" smtClean="0">
                <a:latin typeface="Consolas"/>
                <a:cs typeface="Consolas"/>
              </a:rPr>
              <a:t> </a:t>
            </a:r>
            <a:r>
              <a:rPr lang="de-DE" dirty="0" smtClean="0">
                <a:solidFill>
                  <a:srgbClr val="660066"/>
                </a:solidFill>
                <a:latin typeface="Consolas"/>
                <a:cs typeface="Consolas"/>
              </a:rPr>
              <a:t>-</a:t>
            </a:r>
            <a:r>
              <a:rPr lang="de-DE" dirty="0">
                <a:solidFill>
                  <a:srgbClr val="660066"/>
                </a:solidFill>
                <a:latin typeface="Consolas"/>
                <a:cs typeface="Consolas"/>
              </a:rPr>
              <a:t>1117083337304738213 |  </a:t>
            </a:r>
            <a:r>
              <a:rPr lang="de-DE" dirty="0" smtClean="0">
                <a:solidFill>
                  <a:srgbClr val="660066"/>
                </a:solidFill>
                <a:latin typeface="Consolas"/>
                <a:cs typeface="Consolas"/>
              </a:rPr>
              <a:t>22</a:t>
            </a:r>
            <a:endParaRPr lang="de-DE" dirty="0">
              <a:solidFill>
                <a:srgbClr val="660066"/>
              </a:solidFill>
              <a:latin typeface="Consolas"/>
              <a:cs typeface="Consolas"/>
            </a:endParaRPr>
          </a:p>
          <a:p>
            <a:r>
              <a:rPr lang="de-DE" dirty="0">
                <a:solidFill>
                  <a:srgbClr val="660066"/>
                </a:solidFill>
                <a:latin typeface="Consolas"/>
                <a:cs typeface="Consolas"/>
              </a:rPr>
              <a:t>  1388667306199997068 |  </a:t>
            </a:r>
            <a:r>
              <a:rPr lang="de-DE" dirty="0" smtClean="0">
                <a:solidFill>
                  <a:srgbClr val="660066"/>
                </a:solidFill>
                <a:latin typeface="Consolas"/>
                <a:cs typeface="Consolas"/>
              </a:rPr>
              <a:t>20</a:t>
            </a:r>
            <a:endParaRPr lang="de-DE" dirty="0">
              <a:solidFill>
                <a:srgbClr val="660066"/>
              </a:solidFill>
              <a:latin typeface="Consolas"/>
              <a:cs typeface="Consolas"/>
            </a:endParaRPr>
          </a:p>
          <a:p>
            <a:r>
              <a:rPr lang="de-DE" dirty="0" smtClean="0">
                <a:solidFill>
                  <a:srgbClr val="0000FF"/>
                </a:solidFill>
                <a:latin typeface="Consolas"/>
                <a:cs typeface="Consolas"/>
              </a:rPr>
              <a:t> </a:t>
            </a:r>
            <a:r>
              <a:rPr lang="de-DE" dirty="0">
                <a:solidFill>
                  <a:srgbClr val="660066"/>
                </a:solidFill>
                <a:latin typeface="Consolas"/>
                <a:cs typeface="Consolas"/>
              </a:rPr>
              <a:t> 5176205029172940157 |  </a:t>
            </a:r>
            <a:r>
              <a:rPr lang="de-DE" dirty="0" smtClean="0">
                <a:solidFill>
                  <a:srgbClr val="660066"/>
                </a:solidFill>
                <a:latin typeface="Consolas"/>
                <a:cs typeface="Consolas"/>
              </a:rPr>
              <a:t>21</a:t>
            </a:r>
            <a:endParaRPr lang="de-DE" dirty="0">
              <a:solidFill>
                <a:srgbClr val="660066"/>
              </a:solidFill>
              <a:latin typeface="Consolas"/>
              <a:cs typeface="Consolas"/>
            </a:endParaRPr>
          </a:p>
          <a:p>
            <a:r>
              <a:rPr lang="de-DE" dirty="0">
                <a:solidFill>
                  <a:srgbClr val="660066"/>
                </a:solidFill>
                <a:latin typeface="Consolas"/>
                <a:cs typeface="Consolas"/>
              </a:rPr>
              <a:t>  5467144456125416399 |  </a:t>
            </a:r>
            <a:r>
              <a:rPr lang="de-DE" dirty="0" smtClean="0">
                <a:solidFill>
                  <a:srgbClr val="660066"/>
                </a:solidFill>
                <a:latin typeface="Consolas"/>
                <a:cs typeface="Consolas"/>
              </a:rPr>
              <a:t>17</a:t>
            </a:r>
            <a:endParaRPr lang="de-DE" dirty="0">
              <a:solidFill>
                <a:srgbClr val="660066"/>
              </a:solidFill>
              <a:latin typeface="Consolas"/>
              <a:cs typeface="Consolas"/>
            </a:endParaRPr>
          </a:p>
          <a:p>
            <a:r>
              <a:rPr lang="de-DE" dirty="0">
                <a:solidFill>
                  <a:srgbClr val="660066"/>
                </a:solidFill>
                <a:latin typeface="Consolas"/>
                <a:cs typeface="Consolas"/>
              </a:rPr>
              <a:t>  6462532412986175674 |  </a:t>
            </a:r>
            <a:r>
              <a:rPr lang="de-DE" dirty="0" smtClean="0">
                <a:solidFill>
                  <a:srgbClr val="660066"/>
                </a:solidFill>
                <a:latin typeface="Consolas"/>
                <a:cs typeface="Consolas"/>
              </a:rPr>
              <a:t>24</a:t>
            </a:r>
            <a:endParaRPr lang="en-US" dirty="0">
              <a:solidFill>
                <a:srgbClr val="0000FF"/>
              </a:solidFill>
              <a:latin typeface="Consolas"/>
              <a:cs typeface="Consolas"/>
            </a:endParaRPr>
          </a:p>
        </p:txBody>
      </p:sp>
      <p:cxnSp>
        <p:nvCxnSpPr>
          <p:cNvPr id="16" name="Straight Arrow Connector 15"/>
          <p:cNvCxnSpPr/>
          <p:nvPr/>
        </p:nvCxnSpPr>
        <p:spPr>
          <a:xfrm>
            <a:off x="2133600" y="280035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883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17" grpId="0" animBg="1"/>
      <p:bldP spid="19" grpId="0" animBg="1"/>
      <p:bldP spid="20" grpId="0" animBg="1"/>
      <p:bldP spid="21" grpId="0" animBg="1"/>
      <p:bldP spid="26" grpId="0"/>
      <p:bldP spid="27" grpId="0"/>
      <p:bldP spid="29"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18</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660066"/>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a:t>
            </a:r>
            <a:r>
              <a:rPr lang="de-DE" dirty="0">
                <a:solidFill>
                  <a:srgbClr val="660066"/>
                </a:solidFill>
                <a:latin typeface="Consolas"/>
                <a:cs typeface="Consolas"/>
              </a:rPr>
              <a:t>-2695747960476065067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660066"/>
                </a:solidFill>
                <a:latin typeface="Consolas"/>
                <a:cs typeface="Consolas"/>
              </a:rPr>
              <a:t>-1117083337304738213 |  22 |   aaa</a:t>
            </a:r>
          </a:p>
          <a:p>
            <a:r>
              <a:rPr lang="de-DE" dirty="0">
                <a:solidFill>
                  <a:srgbClr val="660066"/>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solidFill>
                  <a:srgbClr val="660066"/>
                </a:solidFill>
                <a:latin typeface="Consolas"/>
                <a:cs typeface="Consolas"/>
              </a:rPr>
              <a:t>  5176205029172940157 |  21 |   aaa</a:t>
            </a:r>
          </a:p>
          <a:p>
            <a:r>
              <a:rPr lang="de-DE" dirty="0">
                <a:solidFill>
                  <a:srgbClr val="660066"/>
                </a:solidFill>
                <a:latin typeface="Consolas"/>
                <a:cs typeface="Consolas"/>
              </a:rPr>
              <a:t>  5467144456125416399 |  17 |   aaa</a:t>
            </a:r>
          </a:p>
          <a:p>
            <a:r>
              <a:rPr lang="de-DE" dirty="0">
                <a:solidFill>
                  <a:srgbClr val="660066"/>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2834456" y="44005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17" name="Content Placeholder 5"/>
          <p:cNvSpPr txBox="1">
            <a:spLocks/>
          </p:cNvSpPr>
          <p:nvPr/>
        </p:nvSpPr>
        <p:spPr>
          <a:xfrm>
            <a:off x="4495800" y="9715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-7509452495886106294 |   5</a:t>
            </a:r>
          </a:p>
          <a:p>
            <a:r>
              <a:rPr lang="de-DE" sz="600" dirty="0" smtClean="0">
                <a:solidFill>
                  <a:srgbClr val="0000FF"/>
                </a:solidFill>
                <a:latin typeface="Consolas"/>
                <a:cs typeface="Consolas"/>
              </a:rPr>
              <a:t> </a:t>
            </a:r>
            <a:r>
              <a:rPr lang="de-DE" sz="600" dirty="0">
                <a:latin typeface="Consolas"/>
                <a:cs typeface="Consolas"/>
              </a:rPr>
              <a:t>-6715243485458697746 |  10</a:t>
            </a:r>
          </a:p>
          <a:p>
            <a:r>
              <a:rPr lang="de-DE" sz="600" dirty="0" smtClean="0">
                <a:solidFill>
                  <a:srgbClr val="0000FF"/>
                </a:solidFill>
                <a:latin typeface="Consolas"/>
                <a:cs typeface="Consolas"/>
              </a:rPr>
              <a:t> </a:t>
            </a:r>
            <a:r>
              <a:rPr lang="de-DE" sz="600" dirty="0">
                <a:latin typeface="Consolas"/>
                <a:cs typeface="Consolas"/>
              </a:rPr>
              <a:t>-5477287129830487822 |  16</a:t>
            </a:r>
          </a:p>
          <a:p>
            <a:r>
              <a:rPr lang="de-DE" sz="600" dirty="0">
                <a:latin typeface="Consolas"/>
                <a:cs typeface="Consolas"/>
              </a:rPr>
              <a:t> -5034495173465742853 |  </a:t>
            </a:r>
            <a:r>
              <a:rPr lang="de-DE" sz="600" dirty="0" smtClean="0">
                <a:latin typeface="Consolas"/>
                <a:cs typeface="Consolas"/>
              </a:rPr>
              <a:t>13</a:t>
            </a:r>
            <a:endParaRPr lang="de-DE" sz="600" dirty="0">
              <a:latin typeface="Consolas"/>
              <a:cs typeface="Consolas"/>
            </a:endParaRPr>
          </a:p>
        </p:txBody>
      </p:sp>
      <p:sp>
        <p:nvSpPr>
          <p:cNvPr id="19" name="Content Placeholder 5"/>
          <p:cNvSpPr txBox="1">
            <a:spLocks/>
          </p:cNvSpPr>
          <p:nvPr/>
        </p:nvSpPr>
        <p:spPr>
          <a:xfrm>
            <a:off x="4495800" y="1809751"/>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latin typeface="Consolas"/>
                <a:cs typeface="Consolas"/>
              </a:rPr>
              <a:t> -</a:t>
            </a:r>
            <a:r>
              <a:rPr lang="de-DE" sz="600" dirty="0">
                <a:latin typeface="Consolas"/>
                <a:cs typeface="Consolas"/>
              </a:rPr>
              <a:t>4156302194539278891 |  11</a:t>
            </a:r>
          </a:p>
          <a:p>
            <a:r>
              <a:rPr lang="de-DE" sz="600" dirty="0" smtClean="0">
                <a:solidFill>
                  <a:srgbClr val="0000FF"/>
                </a:solidFill>
                <a:latin typeface="Consolas"/>
                <a:cs typeface="Consolas"/>
              </a:rPr>
              <a:t> </a:t>
            </a:r>
            <a:r>
              <a:rPr lang="de-DE" sz="600" dirty="0">
                <a:solidFill>
                  <a:srgbClr val="0000FF"/>
                </a:solidFill>
                <a:latin typeface="Consolas"/>
                <a:cs typeface="Consolas"/>
              </a:rPr>
              <a:t>-4069959284402364209 |   1</a:t>
            </a:r>
          </a:p>
          <a:p>
            <a:r>
              <a:rPr lang="de-DE" sz="600" dirty="0" smtClean="0">
                <a:solidFill>
                  <a:srgbClr val="0000FF"/>
                </a:solidFill>
                <a:latin typeface="Consolas"/>
                <a:cs typeface="Consolas"/>
              </a:rPr>
              <a:t> -</a:t>
            </a:r>
            <a:r>
              <a:rPr lang="de-DE" sz="600" dirty="0">
                <a:solidFill>
                  <a:srgbClr val="0000FF"/>
                </a:solidFill>
                <a:latin typeface="Consolas"/>
                <a:cs typeface="Consolas"/>
              </a:rPr>
              <a:t>3799847372828181882 |   8</a:t>
            </a:r>
          </a:p>
          <a:p>
            <a:r>
              <a:rPr lang="de-DE" sz="600" dirty="0">
                <a:latin typeface="Consolas"/>
                <a:cs typeface="Consolas"/>
              </a:rPr>
              <a:t> </a:t>
            </a:r>
            <a:r>
              <a:rPr lang="de-DE" sz="600" dirty="0">
                <a:solidFill>
                  <a:srgbClr val="0000FF"/>
                </a:solidFill>
                <a:latin typeface="Consolas"/>
                <a:cs typeface="Consolas"/>
              </a:rPr>
              <a:t>-3248873570005575792 |   2</a:t>
            </a:r>
          </a:p>
        </p:txBody>
      </p:sp>
      <p:sp>
        <p:nvSpPr>
          <p:cNvPr id="20" name="Content Placeholder 5"/>
          <p:cNvSpPr txBox="1">
            <a:spLocks/>
          </p:cNvSpPr>
          <p:nvPr/>
        </p:nvSpPr>
        <p:spPr>
          <a:xfrm>
            <a:off x="4495800" y="26479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solidFill>
                  <a:srgbClr val="0000FF"/>
                </a:solidFill>
                <a:latin typeface="Consolas"/>
                <a:cs typeface="Consolas"/>
              </a:rPr>
              <a:t>-2729420104000364805 |   </a:t>
            </a:r>
            <a:r>
              <a:rPr lang="de-DE" sz="600" dirty="0" smtClean="0">
                <a:solidFill>
                  <a:srgbClr val="0000FF"/>
                </a:solidFill>
                <a:latin typeface="Consolas"/>
                <a:cs typeface="Consolas"/>
              </a:rPr>
              <a:t>4</a:t>
            </a:r>
          </a:p>
          <a:p>
            <a:r>
              <a:rPr lang="de-DE" sz="600" dirty="0" smtClean="0">
                <a:latin typeface="Consolas"/>
                <a:cs typeface="Consolas"/>
              </a:rPr>
              <a:t> -</a:t>
            </a:r>
            <a:r>
              <a:rPr lang="de-DE" sz="600" dirty="0">
                <a:latin typeface="Consolas"/>
                <a:cs typeface="Consolas"/>
              </a:rPr>
              <a:t>1191135763843456182 |  15</a:t>
            </a:r>
            <a:endParaRPr lang="de-DE" sz="600" dirty="0">
              <a:solidFill>
                <a:srgbClr val="0000FF"/>
              </a:solidFill>
              <a:latin typeface="Consolas"/>
              <a:cs typeface="Consolas"/>
            </a:endParaRPr>
          </a:p>
          <a:p>
            <a:r>
              <a:rPr lang="de-DE" sz="600" dirty="0" smtClean="0">
                <a:solidFill>
                  <a:srgbClr val="0000FF"/>
                </a:solidFill>
                <a:latin typeface="Consolas"/>
                <a:cs typeface="Consolas"/>
              </a:rPr>
              <a:t>  1634052884888577606 </a:t>
            </a:r>
            <a:r>
              <a:rPr lang="de-DE" sz="600" dirty="0">
                <a:solidFill>
                  <a:srgbClr val="0000FF"/>
                </a:solidFill>
                <a:latin typeface="Consolas"/>
                <a:cs typeface="Consolas"/>
              </a:rPr>
              <a:t>|   7</a:t>
            </a:r>
          </a:p>
          <a:p>
            <a:r>
              <a:rPr lang="de-DE" sz="600" dirty="0">
                <a:solidFill>
                  <a:srgbClr val="0000FF"/>
                </a:solidFill>
                <a:latin typeface="Consolas"/>
                <a:cs typeface="Consolas"/>
              </a:rPr>
              <a:t>  2705480034054113608 |   6</a:t>
            </a:r>
          </a:p>
        </p:txBody>
      </p:sp>
      <p:sp>
        <p:nvSpPr>
          <p:cNvPr id="21" name="Content Placeholder 5"/>
          <p:cNvSpPr txBox="1">
            <a:spLocks/>
          </p:cNvSpPr>
          <p:nvPr/>
        </p:nvSpPr>
        <p:spPr>
          <a:xfrm>
            <a:off x="4495800" y="3486150"/>
            <a:ext cx="1371600" cy="6857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solidFill>
                  <a:srgbClr val="0000FF"/>
                </a:solidFill>
                <a:latin typeface="Consolas"/>
                <a:cs typeface="Consolas"/>
              </a:rPr>
              <a:t> </a:t>
            </a:r>
            <a:r>
              <a:rPr lang="de-DE" sz="600" dirty="0">
                <a:latin typeface="Consolas"/>
                <a:cs typeface="Consolas"/>
              </a:rPr>
              <a:t> 3728482343045213994 |   9</a:t>
            </a:r>
          </a:p>
          <a:p>
            <a:r>
              <a:rPr lang="de-DE" sz="600" dirty="0">
                <a:latin typeface="Consolas"/>
                <a:cs typeface="Consolas"/>
              </a:rPr>
              <a:t>  4279681877540623768 |  14</a:t>
            </a:r>
          </a:p>
          <a:p>
            <a:r>
              <a:rPr lang="de-DE" sz="600" dirty="0">
                <a:solidFill>
                  <a:srgbClr val="0000FF"/>
                </a:solidFill>
                <a:latin typeface="Consolas"/>
                <a:cs typeface="Consolas"/>
              </a:rPr>
              <a:t>  </a:t>
            </a:r>
            <a:r>
              <a:rPr lang="de-DE" sz="600" dirty="0">
                <a:latin typeface="Consolas"/>
                <a:cs typeface="Consolas"/>
              </a:rPr>
              <a:t>8582886034424406875 |  12</a:t>
            </a:r>
          </a:p>
          <a:p>
            <a:r>
              <a:rPr lang="de-DE" sz="600" dirty="0" smtClean="0">
                <a:solidFill>
                  <a:srgbClr val="0000FF"/>
                </a:solidFill>
                <a:latin typeface="Consolas"/>
                <a:cs typeface="Consolas"/>
              </a:rPr>
              <a:t>  9010454139840013625 </a:t>
            </a:r>
            <a:r>
              <a:rPr lang="de-DE" sz="600" dirty="0">
                <a:solidFill>
                  <a:srgbClr val="0000FF"/>
                </a:solidFill>
                <a:latin typeface="Consolas"/>
                <a:cs typeface="Consolas"/>
              </a:rPr>
              <a:t>|   3</a:t>
            </a:r>
            <a:endParaRPr lang="en-US" sz="600" dirty="0">
              <a:solidFill>
                <a:srgbClr val="0000FF"/>
              </a:solidFill>
              <a:latin typeface="Consolas"/>
              <a:cs typeface="Consolas"/>
            </a:endParaRPr>
          </a:p>
        </p:txBody>
      </p:sp>
      <p:sp>
        <p:nvSpPr>
          <p:cNvPr id="26" name="TextBox 25"/>
          <p:cNvSpPr txBox="1"/>
          <p:nvPr/>
        </p:nvSpPr>
        <p:spPr>
          <a:xfrm>
            <a:off x="4754651" y="4393853"/>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6525912" y="4393853"/>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7467600" y="4336018"/>
            <a:ext cx="415498" cy="369332"/>
          </a:xfrm>
          <a:prstGeom prst="rect">
            <a:avLst/>
          </a:prstGeom>
          <a:noFill/>
        </p:spPr>
        <p:txBody>
          <a:bodyPr wrap="none" rtlCol="0">
            <a:spAutoFit/>
          </a:bodyPr>
          <a:lstStyle/>
          <a:p>
            <a:r>
              <a:rPr lang="is-IS" dirty="0" smtClean="0"/>
              <a:t>…</a:t>
            </a:r>
            <a:endParaRPr lang="en-US" dirty="0"/>
          </a:p>
        </p:txBody>
      </p:sp>
      <p:sp>
        <p:nvSpPr>
          <p:cNvPr id="15" name="Content Placeholder 5"/>
          <p:cNvSpPr txBox="1">
            <a:spLocks/>
          </p:cNvSpPr>
          <p:nvPr/>
        </p:nvSpPr>
        <p:spPr>
          <a:xfrm>
            <a:off x="2590800" y="2114551"/>
            <a:ext cx="1371600" cy="121919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 </a:t>
            </a:r>
            <a:r>
              <a:rPr lang="de-DE" dirty="0">
                <a:solidFill>
                  <a:srgbClr val="660066"/>
                </a:solidFill>
                <a:latin typeface="Consolas"/>
                <a:cs typeface="Consolas"/>
              </a:rPr>
              <a:t>-9157060164899361011 </a:t>
            </a:r>
            <a:r>
              <a:rPr lang="de-DE" dirty="0" smtClean="0">
                <a:solidFill>
                  <a:srgbClr val="660066"/>
                </a:solidFill>
                <a:latin typeface="Consolas"/>
                <a:cs typeface="Consolas"/>
              </a:rPr>
              <a:t>|  23</a:t>
            </a:r>
          </a:p>
          <a:p>
            <a:r>
              <a:rPr lang="de-DE" dirty="0" smtClean="0">
                <a:solidFill>
                  <a:srgbClr val="660066"/>
                </a:solidFill>
                <a:latin typeface="Consolas"/>
                <a:cs typeface="Consolas"/>
              </a:rPr>
              <a:t> -3974532302236993209 |  19</a:t>
            </a:r>
          </a:p>
          <a:p>
            <a:r>
              <a:rPr lang="de-DE" dirty="0" smtClean="0">
                <a:solidFill>
                  <a:srgbClr val="660066"/>
                </a:solidFill>
                <a:latin typeface="Consolas"/>
                <a:cs typeface="Consolas"/>
              </a:rPr>
              <a:t> -</a:t>
            </a:r>
            <a:r>
              <a:rPr lang="de-DE" dirty="0">
                <a:solidFill>
                  <a:srgbClr val="660066"/>
                </a:solidFill>
                <a:latin typeface="Consolas"/>
                <a:cs typeface="Consolas"/>
              </a:rPr>
              <a:t>2695747960476065067 |  </a:t>
            </a:r>
            <a:r>
              <a:rPr lang="de-DE" dirty="0" smtClean="0">
                <a:solidFill>
                  <a:srgbClr val="660066"/>
                </a:solidFill>
                <a:latin typeface="Consolas"/>
                <a:cs typeface="Consolas"/>
              </a:rPr>
              <a:t>18</a:t>
            </a:r>
            <a:endParaRPr lang="de-DE" dirty="0">
              <a:solidFill>
                <a:srgbClr val="660066"/>
              </a:solidFill>
              <a:latin typeface="Consolas"/>
              <a:cs typeface="Consolas"/>
            </a:endParaRPr>
          </a:p>
          <a:p>
            <a:r>
              <a:rPr lang="de-DE" dirty="0" smtClean="0">
                <a:latin typeface="Consolas"/>
                <a:cs typeface="Consolas"/>
              </a:rPr>
              <a:t> </a:t>
            </a:r>
            <a:r>
              <a:rPr lang="de-DE" dirty="0" smtClean="0">
                <a:solidFill>
                  <a:srgbClr val="660066"/>
                </a:solidFill>
                <a:latin typeface="Consolas"/>
                <a:cs typeface="Consolas"/>
              </a:rPr>
              <a:t>-</a:t>
            </a:r>
            <a:r>
              <a:rPr lang="de-DE" dirty="0">
                <a:solidFill>
                  <a:srgbClr val="660066"/>
                </a:solidFill>
                <a:latin typeface="Consolas"/>
                <a:cs typeface="Consolas"/>
              </a:rPr>
              <a:t>1117083337304738213 |  </a:t>
            </a:r>
            <a:r>
              <a:rPr lang="de-DE" dirty="0" smtClean="0">
                <a:solidFill>
                  <a:srgbClr val="660066"/>
                </a:solidFill>
                <a:latin typeface="Consolas"/>
                <a:cs typeface="Consolas"/>
              </a:rPr>
              <a:t>22</a:t>
            </a:r>
            <a:endParaRPr lang="de-DE" dirty="0">
              <a:solidFill>
                <a:srgbClr val="660066"/>
              </a:solidFill>
              <a:latin typeface="Consolas"/>
              <a:cs typeface="Consolas"/>
            </a:endParaRPr>
          </a:p>
          <a:p>
            <a:r>
              <a:rPr lang="de-DE" dirty="0">
                <a:solidFill>
                  <a:srgbClr val="660066"/>
                </a:solidFill>
                <a:latin typeface="Consolas"/>
                <a:cs typeface="Consolas"/>
              </a:rPr>
              <a:t>  1388667306199997068 |  </a:t>
            </a:r>
            <a:r>
              <a:rPr lang="de-DE" dirty="0" smtClean="0">
                <a:solidFill>
                  <a:srgbClr val="660066"/>
                </a:solidFill>
                <a:latin typeface="Consolas"/>
                <a:cs typeface="Consolas"/>
              </a:rPr>
              <a:t>20</a:t>
            </a:r>
            <a:endParaRPr lang="de-DE" dirty="0">
              <a:solidFill>
                <a:srgbClr val="660066"/>
              </a:solidFill>
              <a:latin typeface="Consolas"/>
              <a:cs typeface="Consolas"/>
            </a:endParaRPr>
          </a:p>
          <a:p>
            <a:r>
              <a:rPr lang="de-DE" dirty="0" smtClean="0">
                <a:solidFill>
                  <a:srgbClr val="0000FF"/>
                </a:solidFill>
                <a:latin typeface="Consolas"/>
                <a:cs typeface="Consolas"/>
              </a:rPr>
              <a:t> </a:t>
            </a:r>
            <a:r>
              <a:rPr lang="de-DE" dirty="0">
                <a:solidFill>
                  <a:srgbClr val="660066"/>
                </a:solidFill>
                <a:latin typeface="Consolas"/>
                <a:cs typeface="Consolas"/>
              </a:rPr>
              <a:t> 5176205029172940157 |  </a:t>
            </a:r>
            <a:r>
              <a:rPr lang="de-DE" dirty="0" smtClean="0">
                <a:solidFill>
                  <a:srgbClr val="660066"/>
                </a:solidFill>
                <a:latin typeface="Consolas"/>
                <a:cs typeface="Consolas"/>
              </a:rPr>
              <a:t>21</a:t>
            </a:r>
            <a:endParaRPr lang="de-DE" dirty="0">
              <a:solidFill>
                <a:srgbClr val="660066"/>
              </a:solidFill>
              <a:latin typeface="Consolas"/>
              <a:cs typeface="Consolas"/>
            </a:endParaRPr>
          </a:p>
          <a:p>
            <a:r>
              <a:rPr lang="de-DE" dirty="0">
                <a:solidFill>
                  <a:srgbClr val="660066"/>
                </a:solidFill>
                <a:latin typeface="Consolas"/>
                <a:cs typeface="Consolas"/>
              </a:rPr>
              <a:t>  5467144456125416399 |  </a:t>
            </a:r>
            <a:r>
              <a:rPr lang="de-DE" dirty="0" smtClean="0">
                <a:solidFill>
                  <a:srgbClr val="660066"/>
                </a:solidFill>
                <a:latin typeface="Consolas"/>
                <a:cs typeface="Consolas"/>
              </a:rPr>
              <a:t>17</a:t>
            </a:r>
            <a:endParaRPr lang="de-DE" dirty="0">
              <a:solidFill>
                <a:srgbClr val="660066"/>
              </a:solidFill>
              <a:latin typeface="Consolas"/>
              <a:cs typeface="Consolas"/>
            </a:endParaRPr>
          </a:p>
          <a:p>
            <a:r>
              <a:rPr lang="de-DE" dirty="0">
                <a:solidFill>
                  <a:srgbClr val="660066"/>
                </a:solidFill>
                <a:latin typeface="Consolas"/>
                <a:cs typeface="Consolas"/>
              </a:rPr>
              <a:t>  6462532412986175674 |  </a:t>
            </a:r>
            <a:r>
              <a:rPr lang="de-DE" dirty="0" smtClean="0">
                <a:solidFill>
                  <a:srgbClr val="660066"/>
                </a:solidFill>
                <a:latin typeface="Consolas"/>
                <a:cs typeface="Consolas"/>
              </a:rPr>
              <a:t>24</a:t>
            </a:r>
            <a:endParaRPr lang="en-US" dirty="0">
              <a:solidFill>
                <a:srgbClr val="0000FF"/>
              </a:solidFill>
              <a:latin typeface="Consolas"/>
              <a:cs typeface="Consolas"/>
            </a:endParaRPr>
          </a:p>
        </p:txBody>
      </p:sp>
      <p:cxnSp>
        <p:nvCxnSpPr>
          <p:cNvPr id="16" name="Straight Arrow Connector 15"/>
          <p:cNvCxnSpPr/>
          <p:nvPr/>
        </p:nvCxnSpPr>
        <p:spPr>
          <a:xfrm>
            <a:off x="2133600" y="280035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Circular Arrow 6"/>
          <p:cNvSpPr/>
          <p:nvPr/>
        </p:nvSpPr>
        <p:spPr>
          <a:xfrm rot="16200000" flipV="1">
            <a:off x="7327392" y="2114550"/>
            <a:ext cx="978408" cy="926592"/>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7620000" y="2368551"/>
            <a:ext cx="507809" cy="369332"/>
          </a:xfrm>
          <a:prstGeom prst="rect">
            <a:avLst/>
          </a:prstGeom>
          <a:noFill/>
        </p:spPr>
        <p:txBody>
          <a:bodyPr wrap="none" rtlCol="0">
            <a:spAutoFit/>
          </a:bodyPr>
          <a:lstStyle/>
          <a:p>
            <a:r>
              <a:rPr lang="en-US" dirty="0" smtClean="0"/>
              <a:t>90°</a:t>
            </a:r>
            <a:endParaRPr lang="en-US" dirty="0"/>
          </a:p>
        </p:txBody>
      </p:sp>
    </p:spTree>
    <p:extLst>
      <p:ext uri="{BB962C8B-B14F-4D97-AF65-F5344CB8AC3E}">
        <p14:creationId xmlns:p14="http://schemas.microsoft.com/office/powerpoint/2010/main" val="1475719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17" grpId="0" animBg="1"/>
      <p:bldP spid="19" grpId="0" animBg="1"/>
      <p:bldP spid="20" grpId="0" animBg="1"/>
      <p:bldP spid="21" grpId="0" animBg="1"/>
      <p:bldP spid="26" grpId="0"/>
      <p:bldP spid="27" grpId="0"/>
      <p:bldP spid="29"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19</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660066"/>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a:t>
            </a:r>
            <a:r>
              <a:rPr lang="de-DE" dirty="0">
                <a:solidFill>
                  <a:srgbClr val="660066"/>
                </a:solidFill>
                <a:latin typeface="Consolas"/>
                <a:cs typeface="Consolas"/>
              </a:rPr>
              <a:t>-2695747960476065067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660066"/>
                </a:solidFill>
                <a:latin typeface="Consolas"/>
                <a:cs typeface="Consolas"/>
              </a:rPr>
              <a:t>-1117083337304738213 |  22 |   aaa</a:t>
            </a:r>
          </a:p>
          <a:p>
            <a:r>
              <a:rPr lang="de-DE" dirty="0">
                <a:solidFill>
                  <a:srgbClr val="660066"/>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solidFill>
                  <a:srgbClr val="660066"/>
                </a:solidFill>
                <a:latin typeface="Consolas"/>
                <a:cs typeface="Consolas"/>
              </a:rPr>
              <a:t>  5176205029172940157 |  21 |   aaa</a:t>
            </a:r>
          </a:p>
          <a:p>
            <a:r>
              <a:rPr lang="de-DE" dirty="0">
                <a:solidFill>
                  <a:srgbClr val="660066"/>
                </a:solidFill>
                <a:latin typeface="Consolas"/>
                <a:cs typeface="Consolas"/>
              </a:rPr>
              <a:t>  5467144456125416399 |  17 |   aaa</a:t>
            </a:r>
          </a:p>
          <a:p>
            <a:r>
              <a:rPr lang="de-DE" dirty="0">
                <a:solidFill>
                  <a:srgbClr val="660066"/>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5" name="Content Placeholder 5"/>
          <p:cNvSpPr txBox="1">
            <a:spLocks/>
          </p:cNvSpPr>
          <p:nvPr/>
        </p:nvSpPr>
        <p:spPr>
          <a:xfrm>
            <a:off x="3505200" y="3867149"/>
            <a:ext cx="2438400" cy="38100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23 19 18 22 20 21 17 24</a:t>
            </a:r>
            <a:endParaRPr lang="en-US" dirty="0">
              <a:solidFill>
                <a:srgbClr val="0000FF"/>
              </a:solidFill>
              <a:latin typeface="Consolas"/>
              <a:cs typeface="Consolas"/>
            </a:endParaRPr>
          </a:p>
        </p:txBody>
      </p:sp>
      <p:sp>
        <p:nvSpPr>
          <p:cNvPr id="18" name="Content Placeholder 5"/>
          <p:cNvSpPr txBox="1">
            <a:spLocks/>
          </p:cNvSpPr>
          <p:nvPr/>
        </p:nvSpPr>
        <p:spPr>
          <a:xfrm>
            <a:off x="2209800" y="3028948"/>
            <a:ext cx="1143000" cy="304801"/>
          </a:xfrm>
          <a:prstGeom prst="rect">
            <a:avLst/>
          </a:prstGeom>
          <a:ln>
            <a:solidFill>
              <a:schemeClr val="tx1"/>
            </a:solidFill>
          </a:ln>
        </p:spPr>
        <p:txBody>
          <a:bodyPr vert="horz" lIns="91440" tIns="45720" rIns="91440" bIns="45720" rtlCol="0">
            <a:normAutofit fontScale="925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5</a:t>
            </a:r>
            <a:r>
              <a:rPr lang="de-DE" dirty="0" smtClean="0">
                <a:solidFill>
                  <a:schemeClr val="tx1"/>
                </a:solidFill>
                <a:latin typeface="Consolas"/>
                <a:cs typeface="Consolas"/>
              </a:rPr>
              <a:t> 10 16 13</a:t>
            </a:r>
            <a:endParaRPr lang="en-US" dirty="0">
              <a:solidFill>
                <a:schemeClr val="tx1"/>
              </a:solidFill>
              <a:latin typeface="Consolas"/>
              <a:cs typeface="Consolas"/>
            </a:endParaRPr>
          </a:p>
        </p:txBody>
      </p:sp>
      <p:sp>
        <p:nvSpPr>
          <p:cNvPr id="22" name="Content Placeholder 5"/>
          <p:cNvSpPr txBox="1">
            <a:spLocks/>
          </p:cNvSpPr>
          <p:nvPr/>
        </p:nvSpPr>
        <p:spPr>
          <a:xfrm>
            <a:off x="3657600" y="3028950"/>
            <a:ext cx="1066800" cy="304800"/>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00"/>
                </a:solidFill>
                <a:latin typeface="Consolas"/>
                <a:cs typeface="Consolas"/>
              </a:rPr>
              <a:t>11 </a:t>
            </a:r>
            <a:r>
              <a:rPr lang="de-DE" dirty="0" smtClean="0">
                <a:solidFill>
                  <a:srgbClr val="0000FF"/>
                </a:solidFill>
                <a:latin typeface="Consolas"/>
                <a:cs typeface="Consolas"/>
              </a:rPr>
              <a:t>1 8 2</a:t>
            </a:r>
            <a:endParaRPr lang="en-US" dirty="0">
              <a:solidFill>
                <a:srgbClr val="0000FF"/>
              </a:solidFill>
              <a:latin typeface="Consolas"/>
              <a:cs typeface="Consolas"/>
            </a:endParaRPr>
          </a:p>
        </p:txBody>
      </p:sp>
      <p:sp>
        <p:nvSpPr>
          <p:cNvPr id="23" name="Content Placeholder 5"/>
          <p:cNvSpPr txBox="1">
            <a:spLocks/>
          </p:cNvSpPr>
          <p:nvPr/>
        </p:nvSpPr>
        <p:spPr>
          <a:xfrm>
            <a:off x="5029200" y="3028950"/>
            <a:ext cx="990600" cy="304800"/>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FF"/>
                </a:solidFill>
                <a:latin typeface="Consolas"/>
                <a:cs typeface="Consolas"/>
              </a:rPr>
              <a:t>4</a:t>
            </a:r>
            <a:r>
              <a:rPr lang="de-DE" dirty="0" smtClean="0">
                <a:solidFill>
                  <a:srgbClr val="000000"/>
                </a:solidFill>
                <a:latin typeface="Consolas"/>
                <a:cs typeface="Consolas"/>
              </a:rPr>
              <a:t> 15 </a:t>
            </a:r>
            <a:r>
              <a:rPr lang="de-DE" dirty="0" smtClean="0">
                <a:solidFill>
                  <a:srgbClr val="0000FF"/>
                </a:solidFill>
                <a:latin typeface="Consolas"/>
                <a:cs typeface="Consolas"/>
              </a:rPr>
              <a:t>7 6</a:t>
            </a:r>
            <a:endParaRPr lang="en-US" dirty="0">
              <a:solidFill>
                <a:srgbClr val="0000FF"/>
              </a:solidFill>
              <a:latin typeface="Consolas"/>
              <a:cs typeface="Consolas"/>
            </a:endParaRPr>
          </a:p>
        </p:txBody>
      </p:sp>
      <p:sp>
        <p:nvSpPr>
          <p:cNvPr id="24" name="Content Placeholder 5"/>
          <p:cNvSpPr txBox="1">
            <a:spLocks/>
          </p:cNvSpPr>
          <p:nvPr/>
        </p:nvSpPr>
        <p:spPr>
          <a:xfrm>
            <a:off x="6324600" y="3028950"/>
            <a:ext cx="1066800" cy="304800"/>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00"/>
                </a:solidFill>
                <a:latin typeface="Consolas"/>
                <a:cs typeface="Consolas"/>
              </a:rPr>
              <a:t>9 14 12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9" name="Curved Down Arrow 8"/>
          <p:cNvSpPr/>
          <p:nvPr/>
        </p:nvSpPr>
        <p:spPr>
          <a:xfrm>
            <a:off x="4343400" y="2571750"/>
            <a:ext cx="914400" cy="35052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7" name="Straight Arrow Connector 16"/>
          <p:cNvCxnSpPr/>
          <p:nvPr/>
        </p:nvCxnSpPr>
        <p:spPr>
          <a:xfrm>
            <a:off x="2133600" y="401955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2209800" y="3409950"/>
            <a:ext cx="5181600" cy="423332"/>
            <a:chOff x="2209800" y="3409950"/>
            <a:chExt cx="5181600" cy="423332"/>
          </a:xfrm>
        </p:grpSpPr>
        <p:sp>
          <p:nvSpPr>
            <p:cNvPr id="10" name="Plus 9"/>
            <p:cNvSpPr/>
            <p:nvPr/>
          </p:nvSpPr>
          <p:spPr>
            <a:xfrm>
              <a:off x="4690535" y="3604682"/>
              <a:ext cx="228600" cy="2286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Brace 6"/>
            <p:cNvSpPr/>
            <p:nvPr/>
          </p:nvSpPr>
          <p:spPr>
            <a:xfrm rot="16200000">
              <a:off x="4724400" y="895350"/>
              <a:ext cx="152400" cy="518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823953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26" grpId="0"/>
      <p:bldP spid="27" grpId="0"/>
      <p:bldP spid="29" grpId="0"/>
      <p:bldP spid="15" grpId="0" animBg="1"/>
      <p:bldP spid="18" grpId="0" animBg="1"/>
      <p:bldP spid="22" grpId="0" animBg="1"/>
      <p:bldP spid="23" grpId="0" animBg="1"/>
      <p:bldP spid="24"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2</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graphicFrame>
        <p:nvGraphicFramePr>
          <p:cNvPr id="7" name="Table 6"/>
          <p:cNvGraphicFramePr>
            <a:graphicFrameLocks noGrp="1"/>
          </p:cNvGraphicFramePr>
          <p:nvPr>
            <p:extLst>
              <p:ext uri="{D42A27DB-BD31-4B8C-83A1-F6EECF244321}">
                <p14:modId xmlns:p14="http://schemas.microsoft.com/office/powerpoint/2010/main" val="3548937085"/>
              </p:ext>
            </p:extLst>
          </p:nvPr>
        </p:nvGraphicFramePr>
        <p:xfrm>
          <a:off x="452971" y="971550"/>
          <a:ext cx="8238067" cy="320040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Why</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Background</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How</a:t>
                      </a:r>
                      <a:r>
                        <a:rPr lang="en-US" sz="2400" b="0" i="0" baseline="0" dirty="0" smtClean="0">
                          <a:solidFill>
                            <a:srgbClr val="4C5958"/>
                          </a:solidFill>
                          <a:latin typeface="Arial"/>
                          <a:cs typeface="Arial"/>
                        </a:rPr>
                        <a:t> it affects you</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Myth</a:t>
                      </a:r>
                      <a:r>
                        <a:rPr lang="en-US" sz="2400" b="0" i="0" baseline="0" dirty="0" smtClean="0">
                          <a:solidFill>
                            <a:srgbClr val="4C5958"/>
                          </a:solidFill>
                          <a:latin typeface="Arial"/>
                          <a:cs typeface="Arial"/>
                        </a:rPr>
                        <a:t> Busters</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5</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tcPr>
                </a:tc>
                <a:tc>
                  <a:txBody>
                    <a:bodyPr/>
                    <a:lstStyle/>
                    <a:p>
                      <a:r>
                        <a:rPr lang="en-US" sz="2400" b="0" i="0" dirty="0" smtClean="0">
                          <a:solidFill>
                            <a:srgbClr val="4C5958"/>
                          </a:solidFill>
                          <a:latin typeface="Arial"/>
                          <a:cs typeface="Arial"/>
                        </a:rPr>
                        <a:t>What’s coming</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1567291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20</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660066"/>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a:t>
            </a:r>
            <a:r>
              <a:rPr lang="de-DE" dirty="0">
                <a:solidFill>
                  <a:srgbClr val="660066"/>
                </a:solidFill>
                <a:latin typeface="Consolas"/>
                <a:cs typeface="Consolas"/>
              </a:rPr>
              <a:t>-2695747960476065067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660066"/>
                </a:solidFill>
                <a:latin typeface="Consolas"/>
                <a:cs typeface="Consolas"/>
              </a:rPr>
              <a:t>-1117083337304738213 |  22 |   aaa</a:t>
            </a:r>
          </a:p>
          <a:p>
            <a:r>
              <a:rPr lang="de-DE" dirty="0">
                <a:solidFill>
                  <a:srgbClr val="660066"/>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solidFill>
                  <a:srgbClr val="660066"/>
                </a:solidFill>
                <a:latin typeface="Consolas"/>
                <a:cs typeface="Consolas"/>
              </a:rPr>
              <a:t>  5176205029172940157 |  21 |   aaa</a:t>
            </a:r>
          </a:p>
          <a:p>
            <a:r>
              <a:rPr lang="de-DE" dirty="0">
                <a:solidFill>
                  <a:srgbClr val="660066"/>
                </a:solidFill>
                <a:latin typeface="Consolas"/>
                <a:cs typeface="Consolas"/>
              </a:rPr>
              <a:t>  5467144456125416399 |  17 |   aaa</a:t>
            </a:r>
          </a:p>
          <a:p>
            <a:r>
              <a:rPr lang="de-DE" dirty="0">
                <a:solidFill>
                  <a:srgbClr val="660066"/>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3105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41148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8</a:t>
            </a:r>
            <a:r>
              <a:rPr lang="de-DE" sz="900" dirty="0" smtClean="0">
                <a:solidFill>
                  <a:schemeClr val="tx1"/>
                </a:solidFill>
                <a:latin typeface="Consolas"/>
                <a:cs typeface="Consolas"/>
              </a:rPr>
              <a:t> </a:t>
            </a:r>
            <a:r>
              <a:rPr lang="de-DE" sz="900" dirty="0" smtClean="0">
                <a:solidFill>
                  <a:srgbClr val="0000FF"/>
                </a:solidFill>
                <a:latin typeface="Consolas"/>
                <a:cs typeface="Consolas"/>
              </a:rPr>
              <a:t>2 4</a:t>
            </a:r>
            <a:r>
              <a:rPr lang="de-DE" sz="900" dirty="0" smtClean="0">
                <a:solidFill>
                  <a:schemeClr val="tx1"/>
                </a:solidFill>
                <a:latin typeface="Consolas"/>
                <a:cs typeface="Consolas"/>
              </a:rPr>
              <a:t> </a:t>
            </a:r>
            <a:r>
              <a:rPr lang="de-DE" sz="900" dirty="0" smtClean="0">
                <a:solidFill>
                  <a:srgbClr val="660066"/>
                </a:solidFill>
                <a:latin typeface="Consolas"/>
                <a:cs typeface="Consolas"/>
              </a:rPr>
              <a:t>18</a:t>
            </a:r>
            <a:endParaRPr lang="en-US" sz="900" dirty="0">
              <a:solidFill>
                <a:srgbClr val="660066"/>
              </a:solidFill>
              <a:latin typeface="Consolas"/>
              <a:cs typeface="Consolas"/>
            </a:endParaRPr>
          </a:p>
        </p:txBody>
      </p:sp>
      <p:sp>
        <p:nvSpPr>
          <p:cNvPr id="31" name="Content Placeholder 5"/>
          <p:cNvSpPr txBox="1">
            <a:spLocks/>
          </p:cNvSpPr>
          <p:nvPr/>
        </p:nvSpPr>
        <p:spPr>
          <a:xfrm>
            <a:off x="50292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15 </a:t>
            </a:r>
            <a:r>
              <a:rPr lang="de-DE" dirty="0" smtClean="0">
                <a:solidFill>
                  <a:srgbClr val="660066"/>
                </a:solidFill>
                <a:latin typeface="Consolas"/>
                <a:cs typeface="Consolas"/>
              </a:rPr>
              <a:t>22 20 </a:t>
            </a:r>
            <a:r>
              <a:rPr lang="de-DE" dirty="0" smtClean="0">
                <a:solidFill>
                  <a:srgbClr val="0000FF"/>
                </a:solidFill>
                <a:latin typeface="Consolas"/>
                <a:cs typeface="Consolas"/>
              </a:rPr>
              <a:t>7</a:t>
            </a:r>
            <a:endParaRPr lang="en-US" dirty="0">
              <a:solidFill>
                <a:srgbClr val="0000FF"/>
              </a:solidFill>
              <a:latin typeface="Consolas"/>
              <a:cs typeface="Consolas"/>
            </a:endParaRPr>
          </a:p>
        </p:txBody>
      </p:sp>
      <p:sp>
        <p:nvSpPr>
          <p:cNvPr id="32" name="Content Placeholder 5"/>
          <p:cNvSpPr txBox="1">
            <a:spLocks/>
          </p:cNvSpPr>
          <p:nvPr/>
        </p:nvSpPr>
        <p:spPr>
          <a:xfrm>
            <a:off x="59436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6</a:t>
            </a:r>
            <a:r>
              <a:rPr lang="de-DE" sz="900" dirty="0" smtClean="0">
                <a:solidFill>
                  <a:schemeClr val="tx1"/>
                </a:solidFill>
                <a:latin typeface="Consolas"/>
                <a:cs typeface="Consolas"/>
              </a:rPr>
              <a:t> 9 14 </a:t>
            </a:r>
            <a:r>
              <a:rPr lang="de-DE" sz="900" dirty="0" smtClean="0">
                <a:solidFill>
                  <a:srgbClr val="660066"/>
                </a:solidFill>
                <a:latin typeface="Consolas"/>
                <a:cs typeface="Consolas"/>
              </a:rPr>
              <a:t>21</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17 24 </a:t>
            </a:r>
            <a:r>
              <a:rPr lang="de-DE" dirty="0" smtClean="0">
                <a:solidFill>
                  <a:schemeClr val="tx1"/>
                </a:solidFill>
                <a:latin typeface="Consolas"/>
                <a:cs typeface="Consolas"/>
              </a:rPr>
              <a:t>12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3" name="TextBox 2"/>
          <p:cNvSpPr txBox="1"/>
          <p:nvPr/>
        </p:nvSpPr>
        <p:spPr>
          <a:xfrm>
            <a:off x="2264633" y="3257550"/>
            <a:ext cx="5405863" cy="338554"/>
          </a:xfrm>
          <a:prstGeom prst="rect">
            <a:avLst/>
          </a:prstGeom>
          <a:noFill/>
        </p:spPr>
        <p:txBody>
          <a:bodyPr wrap="none" rtlCol="0">
            <a:spAutoFit/>
          </a:bodyPr>
          <a:lstStyle/>
          <a:p>
            <a:r>
              <a:rPr lang="en-US" sz="1050" dirty="0" smtClean="0"/>
              <a:t>Total size of all L1 SSTables </a:t>
            </a:r>
            <a:r>
              <a:rPr lang="en-US" sz="1600" dirty="0" smtClean="0">
                <a:latin typeface="ＭＳ ゴシック"/>
                <a:ea typeface="ＭＳ ゴシック"/>
                <a:cs typeface="ＭＳ ゴシック"/>
              </a:rPr>
              <a:t>≈</a:t>
            </a:r>
            <a:r>
              <a:rPr lang="en-US" sz="1050" dirty="0" smtClean="0"/>
              <a:t> 40MB/partition x 24 partitions = 960MB / (4</a:t>
            </a:r>
            <a:r>
              <a:rPr lang="en-US" sz="1050" baseline="30000" dirty="0" smtClean="0"/>
              <a:t>1</a:t>
            </a:r>
            <a:r>
              <a:rPr lang="en-US" sz="1050" dirty="0" smtClean="0"/>
              <a:t> x 160MB) &gt; 1.001</a:t>
            </a:r>
            <a:endParaRPr lang="en-US" sz="1050" dirty="0"/>
          </a:p>
        </p:txBody>
      </p:sp>
    </p:spTree>
    <p:extLst>
      <p:ext uri="{BB962C8B-B14F-4D97-AF65-F5344CB8AC3E}">
        <p14:creationId xmlns:p14="http://schemas.microsoft.com/office/powerpoint/2010/main" val="25517818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21</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latin typeface="Consolas"/>
                <a:cs typeface="Consolas"/>
              </a:rPr>
              <a:t> </a:t>
            </a:r>
            <a:r>
              <a:rPr lang="de-DE" dirty="0">
                <a:solidFill>
                  <a:srgbClr val="0000FF"/>
                </a:solidFill>
                <a:latin typeface="Consolas"/>
                <a:cs typeface="Consolas"/>
              </a:rPr>
              <a:t>-7509452495886106294 |   5 |   aaa</a:t>
            </a:r>
          </a:p>
          <a:p>
            <a:r>
              <a:rPr lang="de-DE" dirty="0">
                <a:latin typeface="Consolas"/>
                <a:cs typeface="Consolas"/>
              </a:rPr>
              <a:t> -6715243485458697746 |  10 |   aaa</a:t>
            </a:r>
          </a:p>
          <a:p>
            <a:r>
              <a:rPr lang="de-DE" dirty="0">
                <a:latin typeface="Consolas"/>
                <a:cs typeface="Consolas"/>
              </a:rPr>
              <a:t> -5477287129830487822 |  16 |   aaa</a:t>
            </a:r>
          </a:p>
          <a:p>
            <a:r>
              <a:rPr lang="de-DE" dirty="0">
                <a:latin typeface="Consolas"/>
                <a:cs typeface="Consolas"/>
              </a:rPr>
              <a:t> -5034495173465742853 |  13 |   aaa</a:t>
            </a:r>
          </a:p>
          <a:p>
            <a:r>
              <a:rPr lang="de-DE" dirty="0">
                <a:latin typeface="Consolas"/>
                <a:cs typeface="Consolas"/>
              </a:rPr>
              <a:t> -4156302194539278891 |  11 |   aaa</a:t>
            </a:r>
          </a:p>
          <a:p>
            <a:r>
              <a:rPr lang="de-DE" dirty="0">
                <a:latin typeface="Consolas"/>
                <a:cs typeface="Consolas"/>
              </a:rPr>
              <a:t> </a:t>
            </a:r>
            <a:r>
              <a:rPr lang="de-DE" dirty="0">
                <a:solidFill>
                  <a:srgbClr val="0000FF"/>
                </a:solidFill>
                <a:latin typeface="Consolas"/>
                <a:cs typeface="Consolas"/>
              </a:rPr>
              <a:t>-4069959284402364209 |   1 |   aaa</a:t>
            </a:r>
          </a:p>
          <a:p>
            <a:r>
              <a:rPr lang="de-DE" dirty="0">
                <a:latin typeface="Consolas"/>
                <a:cs typeface="Consolas"/>
              </a:rPr>
              <a:t> </a:t>
            </a:r>
            <a:r>
              <a:rPr lang="de-DE" dirty="0">
                <a:solidFill>
                  <a:srgbClr val="660066"/>
                </a:solidFill>
                <a:latin typeface="Consolas"/>
                <a:cs typeface="Consolas"/>
              </a:rPr>
              <a:t>-3974532302236993209 |  19 |   aaa</a:t>
            </a:r>
          </a:p>
          <a:p>
            <a:r>
              <a:rPr lang="de-DE" dirty="0">
                <a:latin typeface="Consolas"/>
                <a:cs typeface="Consolas"/>
              </a:rPr>
              <a:t> </a:t>
            </a:r>
            <a:r>
              <a:rPr lang="de-DE" dirty="0">
                <a:solidFill>
                  <a:srgbClr val="0000FF"/>
                </a:solidFill>
                <a:latin typeface="Consolas"/>
                <a:cs typeface="Consolas"/>
              </a:rPr>
              <a:t>-3799847372828181882 |   8 |   aaa</a:t>
            </a:r>
          </a:p>
          <a:p>
            <a:r>
              <a:rPr lang="de-DE" dirty="0">
                <a:latin typeface="Consolas"/>
                <a:cs typeface="Consolas"/>
              </a:rPr>
              <a:t> </a:t>
            </a:r>
            <a:r>
              <a:rPr lang="de-DE" dirty="0">
                <a:solidFill>
                  <a:srgbClr val="0000FF"/>
                </a:solidFill>
                <a:latin typeface="Consolas"/>
                <a:cs typeface="Consolas"/>
              </a:rPr>
              <a:t>-3248873570005575792 |   2 |   aaa</a:t>
            </a:r>
          </a:p>
          <a:p>
            <a:r>
              <a:rPr lang="de-DE" dirty="0">
                <a:solidFill>
                  <a:srgbClr val="0000FF"/>
                </a:solidFill>
                <a:latin typeface="Consolas"/>
                <a:cs typeface="Consolas"/>
              </a:rPr>
              <a:t> -2729420104000364805 |   4 |   aaa</a:t>
            </a:r>
          </a:p>
          <a:p>
            <a:r>
              <a:rPr lang="de-DE" dirty="0">
                <a:solidFill>
                  <a:srgbClr val="FCFCFC"/>
                </a:solidFill>
                <a:latin typeface="Consolas"/>
                <a:cs typeface="Consolas"/>
              </a:rPr>
              <a:t> </a:t>
            </a:r>
            <a:r>
              <a:rPr lang="de-DE" dirty="0">
                <a:solidFill>
                  <a:srgbClr val="660066"/>
                </a:solidFill>
                <a:latin typeface="Consolas"/>
                <a:cs typeface="Consolas"/>
              </a:rPr>
              <a:t>-2695747960476065067 |  18 |   aaa</a:t>
            </a:r>
          </a:p>
          <a:p>
            <a:r>
              <a:rPr lang="de-DE" dirty="0">
                <a:latin typeface="Consolas"/>
                <a:cs typeface="Consolas"/>
              </a:rPr>
              <a:t> -1191135763843456182 |  15 |   aaa</a:t>
            </a:r>
          </a:p>
          <a:p>
            <a:r>
              <a:rPr lang="de-DE" dirty="0">
                <a:latin typeface="Consolas"/>
                <a:cs typeface="Consolas"/>
              </a:rPr>
              <a:t> </a:t>
            </a:r>
            <a:r>
              <a:rPr lang="de-DE" dirty="0">
                <a:solidFill>
                  <a:srgbClr val="660066"/>
                </a:solidFill>
                <a:latin typeface="Consolas"/>
                <a:cs typeface="Consolas"/>
              </a:rPr>
              <a:t>-1117083337304738213 |  22 |   aaa</a:t>
            </a:r>
          </a:p>
          <a:p>
            <a:r>
              <a:rPr lang="de-DE" dirty="0">
                <a:solidFill>
                  <a:srgbClr val="660066"/>
                </a:solidFill>
                <a:latin typeface="Consolas"/>
                <a:cs typeface="Consolas"/>
              </a:rPr>
              <a:t>  1388667306199997068 |  20 |   aaa</a:t>
            </a:r>
          </a:p>
          <a:p>
            <a:r>
              <a:rPr lang="de-DE" dirty="0">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r>
              <a:rPr lang="de-DE" dirty="0">
                <a:latin typeface="Consolas"/>
                <a:cs typeface="Consolas"/>
              </a:rPr>
              <a:t>  3728482343045213994 |   9 |   aaa</a:t>
            </a:r>
          </a:p>
          <a:p>
            <a:r>
              <a:rPr lang="de-DE" dirty="0">
                <a:latin typeface="Consolas"/>
                <a:cs typeface="Consolas"/>
              </a:rPr>
              <a:t>  4279681877540623768 |  14 |   aaa</a:t>
            </a:r>
          </a:p>
          <a:p>
            <a:r>
              <a:rPr lang="de-DE" dirty="0">
                <a:solidFill>
                  <a:srgbClr val="660066"/>
                </a:solidFill>
                <a:latin typeface="Consolas"/>
                <a:cs typeface="Consolas"/>
              </a:rPr>
              <a:t>  5176205029172940157 |  21 |   aaa</a:t>
            </a:r>
          </a:p>
          <a:p>
            <a:r>
              <a:rPr lang="de-DE" dirty="0">
                <a:solidFill>
                  <a:srgbClr val="660066"/>
                </a:solidFill>
                <a:latin typeface="Consolas"/>
                <a:cs typeface="Consolas"/>
              </a:rPr>
              <a:t>  5467144456125416399 |  17 |   aaa</a:t>
            </a:r>
          </a:p>
          <a:p>
            <a:r>
              <a:rPr lang="de-DE" dirty="0">
                <a:solidFill>
                  <a:srgbClr val="660066"/>
                </a:solidFill>
                <a:latin typeface="Consolas"/>
                <a:cs typeface="Consolas"/>
              </a:rPr>
              <a:t>  6462532412986175674 |  24 |   aaa</a:t>
            </a:r>
          </a:p>
          <a:p>
            <a:r>
              <a:rPr lang="de-DE" dirty="0">
                <a:latin typeface="Consolas"/>
                <a:cs typeface="Consolas"/>
              </a:rPr>
              <a:t>  8582886034424406875 |  12 |   aaa</a:t>
            </a:r>
          </a:p>
          <a:p>
            <a:r>
              <a:rPr lang="de-DE" dirty="0">
                <a:latin typeface="Consolas"/>
                <a:cs typeface="Consolas"/>
              </a:rPr>
              <a:t>  </a:t>
            </a:r>
            <a:r>
              <a:rPr lang="de-DE" dirty="0">
                <a:solidFill>
                  <a:srgbClr val="0000FF"/>
                </a:solidFill>
                <a:latin typeface="Consolas"/>
                <a:cs typeface="Consolas"/>
              </a:rPr>
              <a:t>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2343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41148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8</a:t>
            </a:r>
            <a:r>
              <a:rPr lang="de-DE" sz="900" dirty="0" smtClean="0">
                <a:solidFill>
                  <a:schemeClr val="tx1"/>
                </a:solidFill>
                <a:latin typeface="Consolas"/>
                <a:cs typeface="Consolas"/>
              </a:rPr>
              <a:t> </a:t>
            </a:r>
            <a:r>
              <a:rPr lang="de-DE" sz="900" dirty="0" smtClean="0">
                <a:solidFill>
                  <a:srgbClr val="0000FF"/>
                </a:solidFill>
                <a:latin typeface="Consolas"/>
                <a:cs typeface="Consolas"/>
              </a:rPr>
              <a:t>2 4</a:t>
            </a:r>
            <a:r>
              <a:rPr lang="de-DE" sz="900" dirty="0" smtClean="0">
                <a:solidFill>
                  <a:schemeClr val="tx1"/>
                </a:solidFill>
                <a:latin typeface="Consolas"/>
                <a:cs typeface="Consolas"/>
              </a:rPr>
              <a:t> </a:t>
            </a:r>
            <a:r>
              <a:rPr lang="de-DE" sz="900" dirty="0" smtClean="0">
                <a:solidFill>
                  <a:srgbClr val="660066"/>
                </a:solidFill>
                <a:latin typeface="Consolas"/>
                <a:cs typeface="Consolas"/>
              </a:rPr>
              <a:t>18</a:t>
            </a:r>
            <a:endParaRPr lang="en-US" sz="900" dirty="0">
              <a:solidFill>
                <a:srgbClr val="660066"/>
              </a:solidFill>
              <a:latin typeface="Consolas"/>
              <a:cs typeface="Consolas"/>
            </a:endParaRPr>
          </a:p>
        </p:txBody>
      </p:sp>
      <p:sp>
        <p:nvSpPr>
          <p:cNvPr id="31" name="Content Placeholder 5"/>
          <p:cNvSpPr txBox="1">
            <a:spLocks/>
          </p:cNvSpPr>
          <p:nvPr/>
        </p:nvSpPr>
        <p:spPr>
          <a:xfrm>
            <a:off x="50292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15 </a:t>
            </a:r>
            <a:r>
              <a:rPr lang="de-DE" dirty="0" smtClean="0">
                <a:solidFill>
                  <a:srgbClr val="660066"/>
                </a:solidFill>
                <a:latin typeface="Consolas"/>
                <a:cs typeface="Consolas"/>
              </a:rPr>
              <a:t>22 20 </a:t>
            </a:r>
            <a:r>
              <a:rPr lang="de-DE" dirty="0" smtClean="0">
                <a:solidFill>
                  <a:srgbClr val="0000FF"/>
                </a:solidFill>
                <a:latin typeface="Consolas"/>
                <a:cs typeface="Consolas"/>
              </a:rPr>
              <a:t>7</a:t>
            </a:r>
            <a:endParaRPr lang="en-US" dirty="0">
              <a:solidFill>
                <a:srgbClr val="0000FF"/>
              </a:solidFill>
              <a:latin typeface="Consolas"/>
              <a:cs typeface="Consolas"/>
            </a:endParaRPr>
          </a:p>
        </p:txBody>
      </p:sp>
      <p:sp>
        <p:nvSpPr>
          <p:cNvPr id="32" name="Content Placeholder 5"/>
          <p:cNvSpPr txBox="1">
            <a:spLocks/>
          </p:cNvSpPr>
          <p:nvPr/>
        </p:nvSpPr>
        <p:spPr>
          <a:xfrm>
            <a:off x="59436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6</a:t>
            </a:r>
            <a:r>
              <a:rPr lang="de-DE" sz="900" dirty="0" smtClean="0">
                <a:solidFill>
                  <a:schemeClr val="tx1"/>
                </a:solidFill>
                <a:latin typeface="Consolas"/>
                <a:cs typeface="Consolas"/>
              </a:rPr>
              <a:t> 9 14 </a:t>
            </a:r>
            <a:r>
              <a:rPr lang="de-DE" sz="900" dirty="0" smtClean="0">
                <a:solidFill>
                  <a:srgbClr val="660066"/>
                </a:solidFill>
                <a:latin typeface="Consolas"/>
                <a:cs typeface="Consolas"/>
              </a:rPr>
              <a:t>21</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17 24 </a:t>
            </a:r>
            <a:r>
              <a:rPr lang="de-DE" dirty="0" smtClean="0">
                <a:solidFill>
                  <a:schemeClr val="tx1"/>
                </a:solidFill>
                <a:latin typeface="Consolas"/>
                <a:cs typeface="Consolas"/>
              </a:rPr>
              <a:t>12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16" name="TextBox 15"/>
          <p:cNvSpPr txBox="1"/>
          <p:nvPr/>
        </p:nvSpPr>
        <p:spPr>
          <a:xfrm>
            <a:off x="2264633" y="3257550"/>
            <a:ext cx="5506636" cy="338554"/>
          </a:xfrm>
          <a:prstGeom prst="rect">
            <a:avLst/>
          </a:prstGeom>
          <a:noFill/>
        </p:spPr>
        <p:txBody>
          <a:bodyPr wrap="none" rtlCol="0">
            <a:spAutoFit/>
          </a:bodyPr>
          <a:lstStyle/>
          <a:p>
            <a:r>
              <a:rPr lang="en-US" sz="1050" dirty="0" smtClean="0"/>
              <a:t>Total size of all L1 SSTables </a:t>
            </a:r>
            <a:r>
              <a:rPr lang="en-US" sz="1600" dirty="0" smtClean="0">
                <a:latin typeface="ＭＳ ゴシック"/>
                <a:ea typeface="ＭＳ ゴシック"/>
                <a:cs typeface="ＭＳ ゴシック"/>
              </a:rPr>
              <a:t>≈</a:t>
            </a:r>
            <a:r>
              <a:rPr lang="en-US" sz="1050" dirty="0" smtClean="0"/>
              <a:t> 40MB/partition x 16 partitions = 640MB / (4</a:t>
            </a:r>
            <a:r>
              <a:rPr lang="en-US" sz="1050" baseline="30000" dirty="0" smtClean="0"/>
              <a:t>1</a:t>
            </a:r>
            <a:r>
              <a:rPr lang="en-US" sz="1050" dirty="0" smtClean="0"/>
              <a:t> x 160MB</a:t>
            </a:r>
            <a:r>
              <a:rPr lang="en-US" sz="1050" dirty="0"/>
              <a:t>) ≤ </a:t>
            </a:r>
            <a:r>
              <a:rPr lang="en-US" sz="1050" dirty="0" smtClean="0"/>
              <a:t>1.001</a:t>
            </a:r>
            <a:endParaRPr lang="en-US" sz="1050" dirty="0"/>
          </a:p>
        </p:txBody>
      </p:sp>
    </p:spTree>
    <p:extLst>
      <p:ext uri="{BB962C8B-B14F-4D97-AF65-F5344CB8AC3E}">
        <p14:creationId xmlns:p14="http://schemas.microsoft.com/office/powerpoint/2010/main" val="248468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22</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solidFill>
                  <a:srgbClr val="660066"/>
                </a:solidFill>
                <a:latin typeface="Consolas"/>
                <a:cs typeface="Consolas"/>
              </a:rPr>
              <a:t> </a:t>
            </a:r>
            <a:r>
              <a:rPr lang="de-DE" dirty="0">
                <a:solidFill>
                  <a:srgbClr val="0000FF"/>
                </a:solidFill>
                <a:latin typeface="Consolas"/>
                <a:cs typeface="Consolas"/>
              </a:rPr>
              <a:t>-7509452495886106294 |   5 |   aaa</a:t>
            </a:r>
          </a:p>
          <a:p>
            <a:r>
              <a:rPr lang="de-DE" dirty="0">
                <a:solidFill>
                  <a:srgbClr val="FF0000"/>
                </a:solidFill>
                <a:latin typeface="Consolas"/>
                <a:cs typeface="Consolas"/>
              </a:rPr>
              <a:t> -7492342649816923291 |  28 |   aaa</a:t>
            </a:r>
          </a:p>
          <a:p>
            <a:r>
              <a:rPr lang="de-DE" dirty="0">
                <a:solidFill>
                  <a:schemeClr val="tx1"/>
                </a:solidFill>
                <a:latin typeface="Consolas"/>
                <a:cs typeface="Consolas"/>
              </a:rPr>
              <a:t> -6715243485458697746 |  10 |   aaa</a:t>
            </a:r>
          </a:p>
          <a:p>
            <a:r>
              <a:rPr lang="de-DE" dirty="0">
                <a:solidFill>
                  <a:schemeClr val="tx1"/>
                </a:solidFill>
                <a:latin typeface="Consolas"/>
                <a:cs typeface="Consolas"/>
              </a:rPr>
              <a:t> -5477287129830487822 |  16 |   aaa</a:t>
            </a:r>
          </a:p>
          <a:p>
            <a:r>
              <a:rPr lang="de-DE" dirty="0">
                <a:solidFill>
                  <a:srgbClr val="000000"/>
                </a:solidFill>
                <a:latin typeface="Consolas"/>
                <a:cs typeface="Consolas"/>
              </a:rPr>
              <a:t> -5034495173465742853 |  13 |   aaa</a:t>
            </a:r>
          </a:p>
          <a:p>
            <a:r>
              <a:rPr lang="de-DE" dirty="0">
                <a:solidFill>
                  <a:srgbClr val="660066"/>
                </a:solidFill>
                <a:latin typeface="Consolas"/>
                <a:cs typeface="Consolas"/>
              </a:rPr>
              <a:t> </a:t>
            </a:r>
            <a:r>
              <a:rPr lang="de-DE" dirty="0">
                <a:solidFill>
                  <a:srgbClr val="FF0000"/>
                </a:solidFill>
                <a:latin typeface="Consolas"/>
                <a:cs typeface="Consolas"/>
              </a:rPr>
              <a:t>-4944298994521308347 |  30 |   aaa</a:t>
            </a:r>
          </a:p>
          <a:p>
            <a:r>
              <a:rPr lang="de-DE" dirty="0">
                <a:solidFill>
                  <a:srgbClr val="000000"/>
                </a:solidFill>
                <a:latin typeface="Consolas"/>
                <a:cs typeface="Consolas"/>
              </a:rPr>
              <a:t> -4156302194539278891 |  11 |   aaa</a:t>
            </a:r>
          </a:p>
          <a:p>
            <a:r>
              <a:rPr lang="de-DE" dirty="0">
                <a:solidFill>
                  <a:srgbClr val="660066"/>
                </a:solidFill>
                <a:latin typeface="Consolas"/>
                <a:cs typeface="Consolas"/>
              </a:rPr>
              <a:t> </a:t>
            </a:r>
            <a:r>
              <a:rPr lang="de-DE" dirty="0">
                <a:solidFill>
                  <a:srgbClr val="0000FF"/>
                </a:solidFill>
                <a:latin typeface="Consolas"/>
                <a:cs typeface="Consolas"/>
              </a:rPr>
              <a:t>-4069959284402364209 |   1 |   aaa</a:t>
            </a:r>
          </a:p>
          <a:p>
            <a:r>
              <a:rPr lang="de-DE" dirty="0">
                <a:solidFill>
                  <a:srgbClr val="660066"/>
                </a:solidFill>
                <a:latin typeface="Consolas"/>
                <a:cs typeface="Consolas"/>
              </a:rPr>
              <a:t> -3974532302236993209 |  19 |   aaa</a:t>
            </a:r>
          </a:p>
          <a:p>
            <a:r>
              <a:rPr lang="de-DE" dirty="0">
                <a:solidFill>
                  <a:srgbClr val="0000FF"/>
                </a:solidFill>
                <a:latin typeface="Consolas"/>
                <a:cs typeface="Consolas"/>
              </a:rPr>
              <a:t> -3799847372828181882 |   8 |   aaa</a:t>
            </a:r>
          </a:p>
          <a:p>
            <a:r>
              <a:rPr lang="de-DE" dirty="0">
                <a:solidFill>
                  <a:srgbClr val="0000FF"/>
                </a:solidFill>
                <a:latin typeface="Consolas"/>
                <a:cs typeface="Consolas"/>
              </a:rPr>
              <a:t> -3248873570005575792 |   2 |   aaa</a:t>
            </a:r>
          </a:p>
          <a:p>
            <a:r>
              <a:rPr lang="de-DE" dirty="0">
                <a:solidFill>
                  <a:srgbClr val="0000FF"/>
                </a:solidFill>
                <a:latin typeface="Consolas"/>
                <a:cs typeface="Consolas"/>
              </a:rPr>
              <a:t> -2729420104000364805 |   4 |   aaa</a:t>
            </a:r>
          </a:p>
          <a:p>
            <a:r>
              <a:rPr lang="de-DE" dirty="0">
                <a:solidFill>
                  <a:srgbClr val="660066"/>
                </a:solidFill>
                <a:latin typeface="Consolas"/>
                <a:cs typeface="Consolas"/>
              </a:rPr>
              <a:t> -2695747960476065067 |  18 |   aaa</a:t>
            </a:r>
          </a:p>
          <a:p>
            <a:r>
              <a:rPr lang="de-DE" dirty="0">
                <a:solidFill>
                  <a:srgbClr val="000000"/>
                </a:solidFill>
                <a:latin typeface="Consolas"/>
                <a:cs typeface="Consolas"/>
              </a:rPr>
              <a:t> -1191135763843456182 |  15 |   aaa</a:t>
            </a:r>
          </a:p>
          <a:p>
            <a:r>
              <a:rPr lang="de-DE" dirty="0">
                <a:solidFill>
                  <a:srgbClr val="660066"/>
                </a:solidFill>
                <a:latin typeface="Consolas"/>
                <a:cs typeface="Consolas"/>
              </a:rPr>
              <a:t> -1117083337304738213 |  22 |   aaa</a:t>
            </a:r>
          </a:p>
          <a:p>
            <a:r>
              <a:rPr lang="de-DE" dirty="0">
                <a:solidFill>
                  <a:srgbClr val="660066"/>
                </a:solidFill>
                <a:latin typeface="Consolas"/>
                <a:cs typeface="Consolas"/>
              </a:rPr>
              <a:t> </a:t>
            </a:r>
            <a:r>
              <a:rPr lang="de-DE" dirty="0">
                <a:solidFill>
                  <a:srgbClr val="FF0000"/>
                </a:solidFill>
                <a:latin typeface="Consolas"/>
                <a:cs typeface="Consolas"/>
              </a:rPr>
              <a:t>  945780720898208171 |  27 |   aaa</a:t>
            </a:r>
          </a:p>
          <a:p>
            <a:r>
              <a:rPr lang="de-DE" dirty="0">
                <a:solidFill>
                  <a:srgbClr val="660066"/>
                </a:solidFill>
                <a:latin typeface="Consolas"/>
                <a:cs typeface="Consolas"/>
              </a:rPr>
              <a:t>  1388667306199997068 |  20 |   aaa</a:t>
            </a:r>
          </a:p>
          <a:p>
            <a:r>
              <a:rPr lang="de-DE" dirty="0">
                <a:solidFill>
                  <a:srgbClr val="660066"/>
                </a:solidFill>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pPr algn="ctr"/>
            <a:r>
              <a:rPr lang="de-DE" dirty="0" smtClean="0">
                <a:solidFill>
                  <a:srgbClr val="660066"/>
                </a:solidFill>
                <a:latin typeface="Consolas"/>
                <a:cs typeface="Consolas"/>
              </a:rPr>
              <a:t> </a:t>
            </a:r>
            <a:r>
              <a:rPr lang="de-DE" dirty="0" smtClean="0">
                <a:solidFill>
                  <a:srgbClr val="FF0000"/>
                </a:solidFill>
                <a:latin typeface="Consolas"/>
                <a:cs typeface="Consolas"/>
              </a:rPr>
              <a:t> ...</a:t>
            </a:r>
          </a:p>
          <a:p>
            <a:r>
              <a:rPr lang="de-DE" dirty="0" smtClean="0">
                <a:solidFill>
                  <a:srgbClr val="660066"/>
                </a:solidFill>
                <a:latin typeface="Consolas"/>
                <a:cs typeface="Consolas"/>
              </a:rPr>
              <a:t> </a:t>
            </a:r>
            <a:r>
              <a:rPr lang="de-DE" dirty="0" smtClean="0">
                <a:solidFill>
                  <a:srgbClr val="FF0000"/>
                </a:solidFill>
                <a:latin typeface="Consolas"/>
                <a:cs typeface="Consolas"/>
              </a:rPr>
              <a:t> 8041825692956475789 |  25 |   aaa</a:t>
            </a:r>
          </a:p>
          <a:p>
            <a:r>
              <a:rPr lang="de-DE" dirty="0" smtClean="0">
                <a:solidFill>
                  <a:srgbClr val="660066"/>
                </a:solidFill>
                <a:latin typeface="Consolas"/>
                <a:cs typeface="Consolas"/>
              </a:rPr>
              <a:t> </a:t>
            </a:r>
            <a:r>
              <a:rPr lang="de-DE" dirty="0" smtClean="0">
                <a:solidFill>
                  <a:schemeClr val="tx1"/>
                </a:solidFill>
                <a:latin typeface="Consolas"/>
                <a:cs typeface="Consolas"/>
              </a:rPr>
              <a:t> </a:t>
            </a:r>
            <a:r>
              <a:rPr lang="de-DE" dirty="0">
                <a:solidFill>
                  <a:schemeClr val="tx1"/>
                </a:solidFill>
                <a:latin typeface="Consolas"/>
                <a:cs typeface="Consolas"/>
              </a:rPr>
              <a:t>8582886034424406875 |  12 |   aaa</a:t>
            </a:r>
          </a:p>
          <a:p>
            <a:r>
              <a:rPr lang="de-DE" dirty="0">
                <a:solidFill>
                  <a:srgbClr val="660066"/>
                </a:solidFill>
                <a:latin typeface="Consolas"/>
                <a:cs typeface="Consolas"/>
              </a:rPr>
              <a:t> </a:t>
            </a:r>
            <a:r>
              <a:rPr lang="de-DE" dirty="0">
                <a:solidFill>
                  <a:srgbClr val="0000FF"/>
                </a:solidFill>
                <a:latin typeface="Consolas"/>
                <a:cs typeface="Consolas"/>
              </a:rPr>
              <a:t> 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2343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41148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8</a:t>
            </a:r>
            <a:r>
              <a:rPr lang="de-DE" sz="900" dirty="0" smtClean="0">
                <a:solidFill>
                  <a:schemeClr val="tx1"/>
                </a:solidFill>
                <a:latin typeface="Consolas"/>
                <a:cs typeface="Consolas"/>
              </a:rPr>
              <a:t> </a:t>
            </a:r>
            <a:r>
              <a:rPr lang="de-DE" sz="900" dirty="0" smtClean="0">
                <a:solidFill>
                  <a:srgbClr val="0000FF"/>
                </a:solidFill>
                <a:latin typeface="Consolas"/>
                <a:cs typeface="Consolas"/>
              </a:rPr>
              <a:t>2 4</a:t>
            </a:r>
            <a:r>
              <a:rPr lang="de-DE" sz="900" dirty="0" smtClean="0">
                <a:solidFill>
                  <a:schemeClr val="tx1"/>
                </a:solidFill>
                <a:latin typeface="Consolas"/>
                <a:cs typeface="Consolas"/>
              </a:rPr>
              <a:t> </a:t>
            </a:r>
            <a:r>
              <a:rPr lang="de-DE" sz="900" dirty="0" smtClean="0">
                <a:solidFill>
                  <a:srgbClr val="660066"/>
                </a:solidFill>
                <a:latin typeface="Consolas"/>
                <a:cs typeface="Consolas"/>
              </a:rPr>
              <a:t>18</a:t>
            </a:r>
            <a:endParaRPr lang="en-US" sz="900" dirty="0">
              <a:solidFill>
                <a:srgbClr val="660066"/>
              </a:solidFill>
              <a:latin typeface="Consolas"/>
              <a:cs typeface="Consolas"/>
            </a:endParaRPr>
          </a:p>
        </p:txBody>
      </p:sp>
      <p:sp>
        <p:nvSpPr>
          <p:cNvPr id="31" name="Content Placeholder 5"/>
          <p:cNvSpPr txBox="1">
            <a:spLocks/>
          </p:cNvSpPr>
          <p:nvPr/>
        </p:nvSpPr>
        <p:spPr>
          <a:xfrm>
            <a:off x="50292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15 </a:t>
            </a:r>
            <a:r>
              <a:rPr lang="de-DE" dirty="0" smtClean="0">
                <a:solidFill>
                  <a:srgbClr val="660066"/>
                </a:solidFill>
                <a:latin typeface="Consolas"/>
                <a:cs typeface="Consolas"/>
              </a:rPr>
              <a:t>22 20 </a:t>
            </a:r>
            <a:r>
              <a:rPr lang="de-DE" dirty="0" smtClean="0">
                <a:solidFill>
                  <a:srgbClr val="0000FF"/>
                </a:solidFill>
                <a:latin typeface="Consolas"/>
                <a:cs typeface="Consolas"/>
              </a:rPr>
              <a:t>7</a:t>
            </a:r>
            <a:endParaRPr lang="en-US" dirty="0">
              <a:solidFill>
                <a:srgbClr val="0000FF"/>
              </a:solidFill>
              <a:latin typeface="Consolas"/>
              <a:cs typeface="Consolas"/>
            </a:endParaRPr>
          </a:p>
        </p:txBody>
      </p:sp>
      <p:sp>
        <p:nvSpPr>
          <p:cNvPr id="32" name="Content Placeholder 5"/>
          <p:cNvSpPr txBox="1">
            <a:spLocks/>
          </p:cNvSpPr>
          <p:nvPr/>
        </p:nvSpPr>
        <p:spPr>
          <a:xfrm>
            <a:off x="59436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6</a:t>
            </a:r>
            <a:r>
              <a:rPr lang="de-DE" sz="900" dirty="0" smtClean="0">
                <a:solidFill>
                  <a:schemeClr val="tx1"/>
                </a:solidFill>
                <a:latin typeface="Consolas"/>
                <a:cs typeface="Consolas"/>
              </a:rPr>
              <a:t> 9 14 </a:t>
            </a:r>
            <a:r>
              <a:rPr lang="de-DE" sz="900" dirty="0" smtClean="0">
                <a:solidFill>
                  <a:srgbClr val="660066"/>
                </a:solidFill>
                <a:latin typeface="Consolas"/>
                <a:cs typeface="Consolas"/>
              </a:rPr>
              <a:t>21</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17 24 </a:t>
            </a:r>
            <a:r>
              <a:rPr lang="de-DE" dirty="0" smtClean="0">
                <a:solidFill>
                  <a:schemeClr val="tx1"/>
                </a:solidFill>
                <a:latin typeface="Consolas"/>
                <a:cs typeface="Consolas"/>
              </a:rPr>
              <a:t>12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17" name="Content Placeholder 5"/>
          <p:cNvSpPr txBox="1">
            <a:spLocks/>
          </p:cNvSpPr>
          <p:nvPr/>
        </p:nvSpPr>
        <p:spPr>
          <a:xfrm>
            <a:off x="3505200" y="3867149"/>
            <a:ext cx="2438400" cy="38100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FF0000"/>
                </a:solidFill>
                <a:latin typeface="Consolas"/>
                <a:cs typeface="Consolas"/>
              </a:rPr>
              <a:t>28 30 27 29 26 31 32 25</a:t>
            </a:r>
            <a:endParaRPr lang="en-US" dirty="0">
              <a:solidFill>
                <a:srgbClr val="FF0000"/>
              </a:solidFill>
              <a:latin typeface="Consolas"/>
              <a:cs typeface="Consolas"/>
            </a:endParaRPr>
          </a:p>
        </p:txBody>
      </p:sp>
      <p:cxnSp>
        <p:nvCxnSpPr>
          <p:cNvPr id="19" name="Straight Arrow Connector 18"/>
          <p:cNvCxnSpPr/>
          <p:nvPr/>
        </p:nvCxnSpPr>
        <p:spPr>
          <a:xfrm>
            <a:off x="2133600" y="401955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4114800" y="3409950"/>
            <a:ext cx="3581400" cy="381000"/>
            <a:chOff x="4114800" y="3409950"/>
            <a:chExt cx="3581400" cy="381000"/>
          </a:xfrm>
        </p:grpSpPr>
        <p:sp>
          <p:nvSpPr>
            <p:cNvPr id="20" name="Plus 19"/>
            <p:cNvSpPr/>
            <p:nvPr/>
          </p:nvSpPr>
          <p:spPr>
            <a:xfrm>
              <a:off x="5810265" y="3596218"/>
              <a:ext cx="175667" cy="19473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eft Brace 20"/>
            <p:cNvSpPr/>
            <p:nvPr/>
          </p:nvSpPr>
          <p:spPr>
            <a:xfrm rot="16200000">
              <a:off x="5829300" y="1695450"/>
              <a:ext cx="152400" cy="3581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8626068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23</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solidFill>
                  <a:srgbClr val="660066"/>
                </a:solidFill>
                <a:latin typeface="Consolas"/>
                <a:cs typeface="Consolas"/>
              </a:rPr>
              <a:t> </a:t>
            </a:r>
            <a:r>
              <a:rPr lang="de-DE" dirty="0">
                <a:solidFill>
                  <a:srgbClr val="0000FF"/>
                </a:solidFill>
                <a:latin typeface="Consolas"/>
                <a:cs typeface="Consolas"/>
              </a:rPr>
              <a:t>-7509452495886106294 |   5 |   aaa</a:t>
            </a:r>
          </a:p>
          <a:p>
            <a:r>
              <a:rPr lang="de-DE" dirty="0">
                <a:solidFill>
                  <a:srgbClr val="FF0000"/>
                </a:solidFill>
                <a:latin typeface="Consolas"/>
                <a:cs typeface="Consolas"/>
              </a:rPr>
              <a:t> -7492342649816923291 |  28 |   aaa</a:t>
            </a:r>
          </a:p>
          <a:p>
            <a:r>
              <a:rPr lang="de-DE" dirty="0">
                <a:solidFill>
                  <a:schemeClr val="tx1"/>
                </a:solidFill>
                <a:latin typeface="Consolas"/>
                <a:cs typeface="Consolas"/>
              </a:rPr>
              <a:t> -6715243485458697746 |  10 |   aaa</a:t>
            </a:r>
          </a:p>
          <a:p>
            <a:r>
              <a:rPr lang="de-DE" dirty="0">
                <a:solidFill>
                  <a:schemeClr val="tx1"/>
                </a:solidFill>
                <a:latin typeface="Consolas"/>
                <a:cs typeface="Consolas"/>
              </a:rPr>
              <a:t> -5477287129830487822 |  16 |   aaa</a:t>
            </a:r>
          </a:p>
          <a:p>
            <a:r>
              <a:rPr lang="de-DE" dirty="0">
                <a:solidFill>
                  <a:srgbClr val="000000"/>
                </a:solidFill>
                <a:latin typeface="Consolas"/>
                <a:cs typeface="Consolas"/>
              </a:rPr>
              <a:t> -5034495173465742853 |  13 |   aaa</a:t>
            </a:r>
          </a:p>
          <a:p>
            <a:r>
              <a:rPr lang="de-DE" dirty="0">
                <a:solidFill>
                  <a:srgbClr val="660066"/>
                </a:solidFill>
                <a:latin typeface="Consolas"/>
                <a:cs typeface="Consolas"/>
              </a:rPr>
              <a:t> </a:t>
            </a:r>
            <a:r>
              <a:rPr lang="de-DE" dirty="0">
                <a:solidFill>
                  <a:srgbClr val="FF0000"/>
                </a:solidFill>
                <a:latin typeface="Consolas"/>
                <a:cs typeface="Consolas"/>
              </a:rPr>
              <a:t>-4944298994521308347 |  30 |   aaa</a:t>
            </a:r>
          </a:p>
          <a:p>
            <a:r>
              <a:rPr lang="de-DE" dirty="0">
                <a:solidFill>
                  <a:srgbClr val="000000"/>
                </a:solidFill>
                <a:latin typeface="Consolas"/>
                <a:cs typeface="Consolas"/>
              </a:rPr>
              <a:t> -4156302194539278891 |  11 |   aaa</a:t>
            </a:r>
          </a:p>
          <a:p>
            <a:r>
              <a:rPr lang="de-DE" dirty="0">
                <a:solidFill>
                  <a:srgbClr val="660066"/>
                </a:solidFill>
                <a:latin typeface="Consolas"/>
                <a:cs typeface="Consolas"/>
              </a:rPr>
              <a:t> </a:t>
            </a:r>
            <a:r>
              <a:rPr lang="de-DE" dirty="0">
                <a:solidFill>
                  <a:srgbClr val="0000FF"/>
                </a:solidFill>
                <a:latin typeface="Consolas"/>
                <a:cs typeface="Consolas"/>
              </a:rPr>
              <a:t>-4069959284402364209 |   1 |   aaa</a:t>
            </a:r>
          </a:p>
          <a:p>
            <a:r>
              <a:rPr lang="de-DE" dirty="0">
                <a:solidFill>
                  <a:srgbClr val="660066"/>
                </a:solidFill>
                <a:latin typeface="Consolas"/>
                <a:cs typeface="Consolas"/>
              </a:rPr>
              <a:t> -3974532302236993209 |  19 |   aaa</a:t>
            </a:r>
          </a:p>
          <a:p>
            <a:r>
              <a:rPr lang="de-DE" dirty="0">
                <a:solidFill>
                  <a:srgbClr val="0000FF"/>
                </a:solidFill>
                <a:latin typeface="Consolas"/>
                <a:cs typeface="Consolas"/>
              </a:rPr>
              <a:t> -3799847372828181882 |   8 |   aaa</a:t>
            </a:r>
          </a:p>
          <a:p>
            <a:r>
              <a:rPr lang="de-DE" dirty="0">
                <a:solidFill>
                  <a:srgbClr val="0000FF"/>
                </a:solidFill>
                <a:latin typeface="Consolas"/>
                <a:cs typeface="Consolas"/>
              </a:rPr>
              <a:t> -3248873570005575792 |   2 |   aaa</a:t>
            </a:r>
          </a:p>
          <a:p>
            <a:r>
              <a:rPr lang="de-DE" dirty="0">
                <a:solidFill>
                  <a:srgbClr val="0000FF"/>
                </a:solidFill>
                <a:latin typeface="Consolas"/>
                <a:cs typeface="Consolas"/>
              </a:rPr>
              <a:t> -2729420104000364805 |   4 |   aaa</a:t>
            </a:r>
          </a:p>
          <a:p>
            <a:r>
              <a:rPr lang="de-DE" dirty="0">
                <a:solidFill>
                  <a:srgbClr val="660066"/>
                </a:solidFill>
                <a:latin typeface="Consolas"/>
                <a:cs typeface="Consolas"/>
              </a:rPr>
              <a:t> -2695747960476065067 |  18 |   aaa</a:t>
            </a:r>
          </a:p>
          <a:p>
            <a:r>
              <a:rPr lang="de-DE" dirty="0">
                <a:solidFill>
                  <a:srgbClr val="000000"/>
                </a:solidFill>
                <a:latin typeface="Consolas"/>
                <a:cs typeface="Consolas"/>
              </a:rPr>
              <a:t> -1191135763843456182 |  15 |   aaa</a:t>
            </a:r>
          </a:p>
          <a:p>
            <a:r>
              <a:rPr lang="de-DE" dirty="0">
                <a:solidFill>
                  <a:srgbClr val="660066"/>
                </a:solidFill>
                <a:latin typeface="Consolas"/>
                <a:cs typeface="Consolas"/>
              </a:rPr>
              <a:t> -1117083337304738213 |  22 |   aaa</a:t>
            </a:r>
          </a:p>
          <a:p>
            <a:r>
              <a:rPr lang="de-DE" dirty="0">
                <a:solidFill>
                  <a:srgbClr val="660066"/>
                </a:solidFill>
                <a:latin typeface="Consolas"/>
                <a:cs typeface="Consolas"/>
              </a:rPr>
              <a:t> </a:t>
            </a:r>
            <a:r>
              <a:rPr lang="de-DE" dirty="0">
                <a:solidFill>
                  <a:srgbClr val="FF0000"/>
                </a:solidFill>
                <a:latin typeface="Consolas"/>
                <a:cs typeface="Consolas"/>
              </a:rPr>
              <a:t>  945780720898208171 |  27 |   aaa</a:t>
            </a:r>
          </a:p>
          <a:p>
            <a:r>
              <a:rPr lang="de-DE" dirty="0">
                <a:solidFill>
                  <a:srgbClr val="660066"/>
                </a:solidFill>
                <a:latin typeface="Consolas"/>
                <a:cs typeface="Consolas"/>
              </a:rPr>
              <a:t>  1388667306199997068 |  20 |   aaa</a:t>
            </a:r>
          </a:p>
          <a:p>
            <a:r>
              <a:rPr lang="de-DE" dirty="0">
                <a:solidFill>
                  <a:srgbClr val="660066"/>
                </a:solidFill>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pPr algn="ctr"/>
            <a:r>
              <a:rPr lang="de-DE" dirty="0" smtClean="0">
                <a:solidFill>
                  <a:srgbClr val="660066"/>
                </a:solidFill>
                <a:latin typeface="Consolas"/>
                <a:cs typeface="Consolas"/>
              </a:rPr>
              <a:t> </a:t>
            </a:r>
            <a:r>
              <a:rPr lang="de-DE" dirty="0" smtClean="0">
                <a:solidFill>
                  <a:srgbClr val="FF0000"/>
                </a:solidFill>
                <a:latin typeface="Consolas"/>
                <a:cs typeface="Consolas"/>
              </a:rPr>
              <a:t> ...</a:t>
            </a:r>
          </a:p>
          <a:p>
            <a:r>
              <a:rPr lang="de-DE" dirty="0" smtClean="0">
                <a:solidFill>
                  <a:srgbClr val="660066"/>
                </a:solidFill>
                <a:latin typeface="Consolas"/>
                <a:cs typeface="Consolas"/>
              </a:rPr>
              <a:t> </a:t>
            </a:r>
            <a:r>
              <a:rPr lang="de-DE" dirty="0" smtClean="0">
                <a:solidFill>
                  <a:srgbClr val="FF0000"/>
                </a:solidFill>
                <a:latin typeface="Consolas"/>
                <a:cs typeface="Consolas"/>
              </a:rPr>
              <a:t> 8041825692956475789 |  25 |   aaa</a:t>
            </a:r>
          </a:p>
          <a:p>
            <a:r>
              <a:rPr lang="de-DE" dirty="0" smtClean="0">
                <a:solidFill>
                  <a:srgbClr val="660066"/>
                </a:solidFill>
                <a:latin typeface="Consolas"/>
                <a:cs typeface="Consolas"/>
              </a:rPr>
              <a:t> </a:t>
            </a:r>
            <a:r>
              <a:rPr lang="de-DE" dirty="0" smtClean="0">
                <a:solidFill>
                  <a:schemeClr val="tx1"/>
                </a:solidFill>
                <a:latin typeface="Consolas"/>
                <a:cs typeface="Consolas"/>
              </a:rPr>
              <a:t> </a:t>
            </a:r>
            <a:r>
              <a:rPr lang="de-DE" dirty="0">
                <a:solidFill>
                  <a:schemeClr val="tx1"/>
                </a:solidFill>
                <a:latin typeface="Consolas"/>
                <a:cs typeface="Consolas"/>
              </a:rPr>
              <a:t>8582886034424406875 |  12 |   aaa</a:t>
            </a:r>
          </a:p>
          <a:p>
            <a:r>
              <a:rPr lang="de-DE" dirty="0">
                <a:solidFill>
                  <a:srgbClr val="660066"/>
                </a:solidFill>
                <a:latin typeface="Consolas"/>
                <a:cs typeface="Consolas"/>
              </a:rPr>
              <a:t> </a:t>
            </a:r>
            <a:r>
              <a:rPr lang="de-DE" dirty="0">
                <a:solidFill>
                  <a:srgbClr val="0000FF"/>
                </a:solidFill>
                <a:latin typeface="Consolas"/>
                <a:cs typeface="Consolas"/>
              </a:rPr>
              <a:t> 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2343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41148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8</a:t>
            </a:r>
            <a:r>
              <a:rPr lang="de-DE" sz="900" dirty="0" smtClean="0">
                <a:solidFill>
                  <a:schemeClr val="tx1"/>
                </a:solidFill>
                <a:latin typeface="Consolas"/>
                <a:cs typeface="Consolas"/>
              </a:rPr>
              <a:t> </a:t>
            </a:r>
            <a:r>
              <a:rPr lang="de-DE" sz="900" dirty="0" smtClean="0">
                <a:solidFill>
                  <a:srgbClr val="0000FF"/>
                </a:solidFill>
                <a:latin typeface="Consolas"/>
                <a:cs typeface="Consolas"/>
              </a:rPr>
              <a:t>2 4</a:t>
            </a:r>
            <a:r>
              <a:rPr lang="de-DE" sz="900" dirty="0" smtClean="0">
                <a:solidFill>
                  <a:schemeClr val="tx1"/>
                </a:solidFill>
                <a:latin typeface="Consolas"/>
                <a:cs typeface="Consolas"/>
              </a:rPr>
              <a:t> </a:t>
            </a:r>
            <a:r>
              <a:rPr lang="de-DE" sz="900" dirty="0" smtClean="0">
                <a:solidFill>
                  <a:srgbClr val="660066"/>
                </a:solidFill>
                <a:latin typeface="Consolas"/>
                <a:cs typeface="Consolas"/>
              </a:rPr>
              <a:t>18</a:t>
            </a:r>
            <a:endParaRPr lang="en-US" sz="900" dirty="0">
              <a:solidFill>
                <a:srgbClr val="660066"/>
              </a:solidFill>
              <a:latin typeface="Consolas"/>
              <a:cs typeface="Consolas"/>
            </a:endParaRPr>
          </a:p>
        </p:txBody>
      </p:sp>
      <p:sp>
        <p:nvSpPr>
          <p:cNvPr id="31" name="Content Placeholder 5"/>
          <p:cNvSpPr txBox="1">
            <a:spLocks/>
          </p:cNvSpPr>
          <p:nvPr/>
        </p:nvSpPr>
        <p:spPr>
          <a:xfrm>
            <a:off x="50292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15 </a:t>
            </a:r>
            <a:r>
              <a:rPr lang="de-DE" dirty="0" smtClean="0">
                <a:solidFill>
                  <a:srgbClr val="660066"/>
                </a:solidFill>
                <a:latin typeface="Consolas"/>
                <a:cs typeface="Consolas"/>
              </a:rPr>
              <a:t>22 20 </a:t>
            </a:r>
            <a:r>
              <a:rPr lang="de-DE" dirty="0" smtClean="0">
                <a:solidFill>
                  <a:srgbClr val="0000FF"/>
                </a:solidFill>
                <a:latin typeface="Consolas"/>
                <a:cs typeface="Consolas"/>
              </a:rPr>
              <a:t>7</a:t>
            </a:r>
            <a:endParaRPr lang="en-US" dirty="0">
              <a:solidFill>
                <a:srgbClr val="0000FF"/>
              </a:solidFill>
              <a:latin typeface="Consolas"/>
              <a:cs typeface="Consolas"/>
            </a:endParaRPr>
          </a:p>
        </p:txBody>
      </p:sp>
      <p:sp>
        <p:nvSpPr>
          <p:cNvPr id="32" name="Content Placeholder 5"/>
          <p:cNvSpPr txBox="1">
            <a:spLocks/>
          </p:cNvSpPr>
          <p:nvPr/>
        </p:nvSpPr>
        <p:spPr>
          <a:xfrm>
            <a:off x="59436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a:solidFill>
                  <a:srgbClr val="0000FF"/>
                </a:solidFill>
                <a:latin typeface="Consolas"/>
                <a:cs typeface="Consolas"/>
              </a:rPr>
              <a:t>6</a:t>
            </a:r>
            <a:r>
              <a:rPr lang="de-DE" sz="900" dirty="0" smtClean="0">
                <a:solidFill>
                  <a:schemeClr val="tx1"/>
                </a:solidFill>
                <a:latin typeface="Consolas"/>
                <a:cs typeface="Consolas"/>
              </a:rPr>
              <a:t> 9 14 </a:t>
            </a:r>
            <a:r>
              <a:rPr lang="de-DE" sz="900" dirty="0" smtClean="0">
                <a:solidFill>
                  <a:srgbClr val="660066"/>
                </a:solidFill>
                <a:latin typeface="Consolas"/>
                <a:cs typeface="Consolas"/>
              </a:rPr>
              <a:t>21</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17 24 </a:t>
            </a:r>
            <a:r>
              <a:rPr lang="de-DE" dirty="0" smtClean="0">
                <a:solidFill>
                  <a:schemeClr val="tx1"/>
                </a:solidFill>
                <a:latin typeface="Consolas"/>
                <a:cs typeface="Consolas"/>
              </a:rPr>
              <a:t>12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17" name="Content Placeholder 5"/>
          <p:cNvSpPr txBox="1">
            <a:spLocks/>
          </p:cNvSpPr>
          <p:nvPr/>
        </p:nvSpPr>
        <p:spPr>
          <a:xfrm>
            <a:off x="3505200" y="3867149"/>
            <a:ext cx="2438400" cy="38100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FF0000"/>
                </a:solidFill>
                <a:latin typeface="Consolas"/>
                <a:cs typeface="Consolas"/>
              </a:rPr>
              <a:t>28 30 27 29 26 31 32 25</a:t>
            </a:r>
            <a:endParaRPr lang="en-US" dirty="0">
              <a:solidFill>
                <a:srgbClr val="FF0000"/>
              </a:solidFill>
              <a:latin typeface="Consolas"/>
              <a:cs typeface="Consolas"/>
            </a:endParaRPr>
          </a:p>
        </p:txBody>
      </p:sp>
      <p:cxnSp>
        <p:nvCxnSpPr>
          <p:cNvPr id="19" name="Straight Arrow Connector 18"/>
          <p:cNvCxnSpPr/>
          <p:nvPr/>
        </p:nvCxnSpPr>
        <p:spPr>
          <a:xfrm>
            <a:off x="2133600" y="401955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4114800" y="3409950"/>
            <a:ext cx="3581400" cy="381000"/>
            <a:chOff x="4114800" y="3409950"/>
            <a:chExt cx="3581400" cy="381000"/>
          </a:xfrm>
        </p:grpSpPr>
        <p:sp>
          <p:nvSpPr>
            <p:cNvPr id="20" name="Plus 19"/>
            <p:cNvSpPr/>
            <p:nvPr/>
          </p:nvSpPr>
          <p:spPr>
            <a:xfrm>
              <a:off x="5810265" y="3596218"/>
              <a:ext cx="175667" cy="19473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eft Brace 20"/>
            <p:cNvSpPr/>
            <p:nvPr/>
          </p:nvSpPr>
          <p:spPr>
            <a:xfrm rot="16200000">
              <a:off x="5829300" y="1695450"/>
              <a:ext cx="152400" cy="3581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Curved Down Arrow 21"/>
          <p:cNvSpPr/>
          <p:nvPr/>
        </p:nvSpPr>
        <p:spPr>
          <a:xfrm>
            <a:off x="5486400" y="2724150"/>
            <a:ext cx="914400" cy="35052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75457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17"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24</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solidFill>
                  <a:srgbClr val="660066"/>
                </a:solidFill>
                <a:latin typeface="Consolas"/>
                <a:cs typeface="Consolas"/>
              </a:rPr>
              <a:t> </a:t>
            </a:r>
            <a:r>
              <a:rPr lang="de-DE" dirty="0">
                <a:solidFill>
                  <a:srgbClr val="0000FF"/>
                </a:solidFill>
                <a:latin typeface="Consolas"/>
                <a:cs typeface="Consolas"/>
              </a:rPr>
              <a:t>-7509452495886106294 |   5 |   aaa</a:t>
            </a:r>
          </a:p>
          <a:p>
            <a:r>
              <a:rPr lang="de-DE" dirty="0">
                <a:solidFill>
                  <a:srgbClr val="FF0000"/>
                </a:solidFill>
                <a:latin typeface="Consolas"/>
                <a:cs typeface="Consolas"/>
              </a:rPr>
              <a:t> -7492342649816923291 |  28 |   aaa</a:t>
            </a:r>
          </a:p>
          <a:p>
            <a:r>
              <a:rPr lang="de-DE" dirty="0">
                <a:solidFill>
                  <a:schemeClr val="tx1"/>
                </a:solidFill>
                <a:latin typeface="Consolas"/>
                <a:cs typeface="Consolas"/>
              </a:rPr>
              <a:t> -6715243485458697746 |  10 |   aaa</a:t>
            </a:r>
          </a:p>
          <a:p>
            <a:r>
              <a:rPr lang="de-DE" dirty="0">
                <a:solidFill>
                  <a:schemeClr val="tx1"/>
                </a:solidFill>
                <a:latin typeface="Consolas"/>
                <a:cs typeface="Consolas"/>
              </a:rPr>
              <a:t> -5477287129830487822 |  16 |   aaa</a:t>
            </a:r>
          </a:p>
          <a:p>
            <a:r>
              <a:rPr lang="de-DE" dirty="0">
                <a:solidFill>
                  <a:srgbClr val="000000"/>
                </a:solidFill>
                <a:latin typeface="Consolas"/>
                <a:cs typeface="Consolas"/>
              </a:rPr>
              <a:t> -5034495173465742853 |  13 |   aaa</a:t>
            </a:r>
          </a:p>
          <a:p>
            <a:r>
              <a:rPr lang="de-DE" dirty="0">
                <a:solidFill>
                  <a:srgbClr val="660066"/>
                </a:solidFill>
                <a:latin typeface="Consolas"/>
                <a:cs typeface="Consolas"/>
              </a:rPr>
              <a:t> </a:t>
            </a:r>
            <a:r>
              <a:rPr lang="de-DE" dirty="0">
                <a:solidFill>
                  <a:srgbClr val="FF0000"/>
                </a:solidFill>
                <a:latin typeface="Consolas"/>
                <a:cs typeface="Consolas"/>
              </a:rPr>
              <a:t>-4944298994521308347 |  30 |   aaa</a:t>
            </a:r>
          </a:p>
          <a:p>
            <a:r>
              <a:rPr lang="de-DE" dirty="0">
                <a:solidFill>
                  <a:srgbClr val="000000"/>
                </a:solidFill>
                <a:latin typeface="Consolas"/>
                <a:cs typeface="Consolas"/>
              </a:rPr>
              <a:t> -4156302194539278891 |  11 |   aaa</a:t>
            </a:r>
          </a:p>
          <a:p>
            <a:r>
              <a:rPr lang="de-DE" dirty="0">
                <a:solidFill>
                  <a:srgbClr val="660066"/>
                </a:solidFill>
                <a:latin typeface="Consolas"/>
                <a:cs typeface="Consolas"/>
              </a:rPr>
              <a:t> </a:t>
            </a:r>
            <a:r>
              <a:rPr lang="de-DE" dirty="0">
                <a:solidFill>
                  <a:srgbClr val="0000FF"/>
                </a:solidFill>
                <a:latin typeface="Consolas"/>
                <a:cs typeface="Consolas"/>
              </a:rPr>
              <a:t>-4069959284402364209 |   1 |   aaa</a:t>
            </a:r>
          </a:p>
          <a:p>
            <a:r>
              <a:rPr lang="de-DE" dirty="0">
                <a:solidFill>
                  <a:srgbClr val="660066"/>
                </a:solidFill>
                <a:latin typeface="Consolas"/>
                <a:cs typeface="Consolas"/>
              </a:rPr>
              <a:t> -3974532302236993209 |  19 |   aaa</a:t>
            </a:r>
          </a:p>
          <a:p>
            <a:r>
              <a:rPr lang="de-DE" dirty="0">
                <a:solidFill>
                  <a:srgbClr val="0000FF"/>
                </a:solidFill>
                <a:latin typeface="Consolas"/>
                <a:cs typeface="Consolas"/>
              </a:rPr>
              <a:t> -3799847372828181882 |   8 |   aaa</a:t>
            </a:r>
          </a:p>
          <a:p>
            <a:r>
              <a:rPr lang="de-DE" dirty="0">
                <a:solidFill>
                  <a:srgbClr val="0000FF"/>
                </a:solidFill>
                <a:latin typeface="Consolas"/>
                <a:cs typeface="Consolas"/>
              </a:rPr>
              <a:t> -3248873570005575792 |   2 |   aaa</a:t>
            </a:r>
          </a:p>
          <a:p>
            <a:r>
              <a:rPr lang="de-DE" dirty="0">
                <a:solidFill>
                  <a:srgbClr val="0000FF"/>
                </a:solidFill>
                <a:latin typeface="Consolas"/>
                <a:cs typeface="Consolas"/>
              </a:rPr>
              <a:t> -2729420104000364805 |   4 |   aaa</a:t>
            </a:r>
          </a:p>
          <a:p>
            <a:r>
              <a:rPr lang="de-DE" dirty="0">
                <a:solidFill>
                  <a:srgbClr val="660066"/>
                </a:solidFill>
                <a:latin typeface="Consolas"/>
                <a:cs typeface="Consolas"/>
              </a:rPr>
              <a:t> -2695747960476065067 |  18 |   aaa</a:t>
            </a:r>
          </a:p>
          <a:p>
            <a:r>
              <a:rPr lang="de-DE" dirty="0">
                <a:solidFill>
                  <a:srgbClr val="000000"/>
                </a:solidFill>
                <a:latin typeface="Consolas"/>
                <a:cs typeface="Consolas"/>
              </a:rPr>
              <a:t> -1191135763843456182 |  15 |   aaa</a:t>
            </a:r>
          </a:p>
          <a:p>
            <a:r>
              <a:rPr lang="de-DE" dirty="0">
                <a:solidFill>
                  <a:srgbClr val="660066"/>
                </a:solidFill>
                <a:latin typeface="Consolas"/>
                <a:cs typeface="Consolas"/>
              </a:rPr>
              <a:t> -1117083337304738213 |  22 |   aaa</a:t>
            </a:r>
          </a:p>
          <a:p>
            <a:r>
              <a:rPr lang="de-DE" dirty="0">
                <a:solidFill>
                  <a:srgbClr val="660066"/>
                </a:solidFill>
                <a:latin typeface="Consolas"/>
                <a:cs typeface="Consolas"/>
              </a:rPr>
              <a:t> </a:t>
            </a:r>
            <a:r>
              <a:rPr lang="de-DE" dirty="0">
                <a:solidFill>
                  <a:srgbClr val="FF0000"/>
                </a:solidFill>
                <a:latin typeface="Consolas"/>
                <a:cs typeface="Consolas"/>
              </a:rPr>
              <a:t>  945780720898208171 |  27 |   aaa</a:t>
            </a:r>
          </a:p>
          <a:p>
            <a:r>
              <a:rPr lang="de-DE" dirty="0">
                <a:solidFill>
                  <a:srgbClr val="660066"/>
                </a:solidFill>
                <a:latin typeface="Consolas"/>
                <a:cs typeface="Consolas"/>
              </a:rPr>
              <a:t>  1388667306199997068 |  20 |   aaa</a:t>
            </a:r>
          </a:p>
          <a:p>
            <a:r>
              <a:rPr lang="de-DE" dirty="0">
                <a:solidFill>
                  <a:srgbClr val="660066"/>
                </a:solidFill>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pPr algn="ctr"/>
            <a:r>
              <a:rPr lang="de-DE" dirty="0" smtClean="0">
                <a:solidFill>
                  <a:srgbClr val="660066"/>
                </a:solidFill>
                <a:latin typeface="Consolas"/>
                <a:cs typeface="Consolas"/>
              </a:rPr>
              <a:t> </a:t>
            </a:r>
            <a:r>
              <a:rPr lang="de-DE" dirty="0" smtClean="0">
                <a:solidFill>
                  <a:srgbClr val="FF0000"/>
                </a:solidFill>
                <a:latin typeface="Consolas"/>
                <a:cs typeface="Consolas"/>
              </a:rPr>
              <a:t> ...</a:t>
            </a:r>
          </a:p>
          <a:p>
            <a:r>
              <a:rPr lang="de-DE" dirty="0" smtClean="0">
                <a:solidFill>
                  <a:srgbClr val="660066"/>
                </a:solidFill>
                <a:latin typeface="Consolas"/>
                <a:cs typeface="Consolas"/>
              </a:rPr>
              <a:t> </a:t>
            </a:r>
            <a:r>
              <a:rPr lang="de-DE" dirty="0" smtClean="0">
                <a:solidFill>
                  <a:srgbClr val="FF0000"/>
                </a:solidFill>
                <a:latin typeface="Consolas"/>
                <a:cs typeface="Consolas"/>
              </a:rPr>
              <a:t> 8041825692956475789 |  25 |   aaa</a:t>
            </a:r>
          </a:p>
          <a:p>
            <a:r>
              <a:rPr lang="de-DE" dirty="0" smtClean="0">
                <a:solidFill>
                  <a:srgbClr val="660066"/>
                </a:solidFill>
                <a:latin typeface="Consolas"/>
                <a:cs typeface="Consolas"/>
              </a:rPr>
              <a:t> </a:t>
            </a:r>
            <a:r>
              <a:rPr lang="de-DE" dirty="0" smtClean="0">
                <a:solidFill>
                  <a:schemeClr val="tx1"/>
                </a:solidFill>
                <a:latin typeface="Consolas"/>
                <a:cs typeface="Consolas"/>
              </a:rPr>
              <a:t> </a:t>
            </a:r>
            <a:r>
              <a:rPr lang="de-DE" dirty="0">
                <a:solidFill>
                  <a:schemeClr val="tx1"/>
                </a:solidFill>
                <a:latin typeface="Consolas"/>
                <a:cs typeface="Consolas"/>
              </a:rPr>
              <a:t>8582886034424406875 |  12 |   aaa</a:t>
            </a:r>
          </a:p>
          <a:p>
            <a:r>
              <a:rPr lang="de-DE" dirty="0">
                <a:solidFill>
                  <a:srgbClr val="660066"/>
                </a:solidFill>
                <a:latin typeface="Consolas"/>
                <a:cs typeface="Consolas"/>
              </a:rPr>
              <a:t> </a:t>
            </a:r>
            <a:r>
              <a:rPr lang="de-DE" dirty="0">
                <a:solidFill>
                  <a:srgbClr val="0000FF"/>
                </a:solidFill>
                <a:latin typeface="Consolas"/>
                <a:cs typeface="Consolas"/>
              </a:rPr>
              <a:t> 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2343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4114800" y="3105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FF0000"/>
                </a:solidFill>
                <a:latin typeface="Consolas"/>
                <a:cs typeface="Consolas"/>
              </a:rPr>
              <a:t>27</a:t>
            </a:r>
            <a:r>
              <a:rPr lang="de-DE" sz="900" dirty="0" smtClean="0">
                <a:solidFill>
                  <a:schemeClr val="tx1"/>
                </a:solidFill>
                <a:latin typeface="Consolas"/>
                <a:cs typeface="Consolas"/>
              </a:rPr>
              <a:t> </a:t>
            </a:r>
            <a:r>
              <a:rPr lang="de-DE" sz="900" dirty="0" smtClean="0">
                <a:solidFill>
                  <a:srgbClr val="660066"/>
                </a:solidFill>
                <a:latin typeface="Consolas"/>
                <a:cs typeface="Consolas"/>
              </a:rPr>
              <a:t>20</a:t>
            </a:r>
            <a:r>
              <a:rPr lang="de-DE" sz="900" dirty="0" smtClean="0">
                <a:solidFill>
                  <a:srgbClr val="0000FF"/>
                </a:solidFill>
                <a:latin typeface="Consolas"/>
                <a:cs typeface="Consolas"/>
              </a:rPr>
              <a:t> </a:t>
            </a:r>
            <a:r>
              <a:rPr lang="de-DE" sz="900" dirty="0">
                <a:solidFill>
                  <a:srgbClr val="0000FF"/>
                </a:solidFill>
                <a:latin typeface="Consolas"/>
                <a:cs typeface="Consolas"/>
              </a:rPr>
              <a:t>7</a:t>
            </a:r>
            <a:r>
              <a:rPr lang="de-DE" sz="900" dirty="0" smtClean="0">
                <a:solidFill>
                  <a:srgbClr val="0000FF"/>
                </a:solidFill>
                <a:latin typeface="Consolas"/>
                <a:cs typeface="Consolas"/>
              </a:rPr>
              <a:t> 6</a:t>
            </a:r>
            <a:endParaRPr lang="en-US" sz="900" dirty="0">
              <a:solidFill>
                <a:srgbClr val="0000FF"/>
              </a:solidFill>
              <a:latin typeface="Consolas"/>
              <a:cs typeface="Consolas"/>
            </a:endParaRPr>
          </a:p>
        </p:txBody>
      </p:sp>
      <p:sp>
        <p:nvSpPr>
          <p:cNvPr id="31" name="Content Placeholder 5"/>
          <p:cNvSpPr txBox="1">
            <a:spLocks/>
          </p:cNvSpPr>
          <p:nvPr/>
        </p:nvSpPr>
        <p:spPr>
          <a:xfrm>
            <a:off x="4995332" y="3105150"/>
            <a:ext cx="914400" cy="228602"/>
          </a:xfrm>
          <a:prstGeom prst="rect">
            <a:avLst/>
          </a:prstGeom>
          <a:ln>
            <a:solidFill>
              <a:schemeClr val="tx1"/>
            </a:solidFill>
          </a:ln>
        </p:spPr>
        <p:txBody>
          <a:bodyPr vert="horz" lIns="91440" tIns="45720" rIns="91440" bIns="45720" rtlCol="0">
            <a:normAutofit fontScale="55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 </a:t>
            </a:r>
            <a:r>
              <a:rPr lang="de-DE" sz="1600" dirty="0" smtClean="0">
                <a:solidFill>
                  <a:srgbClr val="FF0000"/>
                </a:solidFill>
                <a:latin typeface="Consolas"/>
                <a:cs typeface="Consolas"/>
              </a:rPr>
              <a:t>29</a:t>
            </a:r>
            <a:r>
              <a:rPr lang="de-DE" sz="1600" dirty="0" smtClean="0">
                <a:solidFill>
                  <a:srgbClr val="660066"/>
                </a:solidFill>
                <a:latin typeface="Consolas"/>
                <a:cs typeface="Consolas"/>
              </a:rPr>
              <a:t> </a:t>
            </a:r>
            <a:r>
              <a:rPr lang="de-DE" sz="1600" dirty="0" smtClean="0">
                <a:solidFill>
                  <a:srgbClr val="000000"/>
                </a:solidFill>
                <a:latin typeface="Consolas"/>
                <a:cs typeface="Consolas"/>
              </a:rPr>
              <a:t>9</a:t>
            </a:r>
            <a:r>
              <a:rPr lang="de-DE" sz="1600" dirty="0" smtClean="0">
                <a:solidFill>
                  <a:srgbClr val="660066"/>
                </a:solidFill>
                <a:latin typeface="Consolas"/>
                <a:cs typeface="Consolas"/>
              </a:rPr>
              <a:t> </a:t>
            </a:r>
            <a:r>
              <a:rPr lang="de-DE" sz="1600" dirty="0" smtClean="0">
                <a:solidFill>
                  <a:srgbClr val="000000"/>
                </a:solidFill>
                <a:latin typeface="Consolas"/>
                <a:cs typeface="Consolas"/>
              </a:rPr>
              <a:t>14</a:t>
            </a:r>
            <a:r>
              <a:rPr lang="de-DE" sz="1600" dirty="0" smtClean="0">
                <a:solidFill>
                  <a:srgbClr val="0000FF"/>
                </a:solidFill>
                <a:latin typeface="Consolas"/>
                <a:cs typeface="Consolas"/>
              </a:rPr>
              <a:t> </a:t>
            </a:r>
            <a:r>
              <a:rPr lang="de-DE" sz="1600" dirty="0" smtClean="0">
                <a:solidFill>
                  <a:srgbClr val="FF0000"/>
                </a:solidFill>
                <a:latin typeface="Consolas"/>
                <a:cs typeface="Consolas"/>
              </a:rPr>
              <a:t>26</a:t>
            </a:r>
            <a:endParaRPr lang="en-US" sz="1600" dirty="0">
              <a:solidFill>
                <a:srgbClr val="FF0000"/>
              </a:solidFill>
              <a:latin typeface="Consolas"/>
              <a:cs typeface="Consolas"/>
            </a:endParaRPr>
          </a:p>
        </p:txBody>
      </p:sp>
      <p:sp>
        <p:nvSpPr>
          <p:cNvPr id="32" name="Content Placeholder 5"/>
          <p:cNvSpPr txBox="1">
            <a:spLocks/>
          </p:cNvSpPr>
          <p:nvPr/>
        </p:nvSpPr>
        <p:spPr>
          <a:xfrm>
            <a:off x="5943600" y="3105150"/>
            <a:ext cx="872067" cy="22860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660066"/>
                </a:solidFill>
                <a:latin typeface="Consolas"/>
                <a:cs typeface="Consolas"/>
              </a:rPr>
              <a:t>21</a:t>
            </a:r>
            <a:r>
              <a:rPr lang="de-DE" sz="900" dirty="0" smtClean="0">
                <a:solidFill>
                  <a:schemeClr val="tx1"/>
                </a:solidFill>
                <a:latin typeface="Consolas"/>
                <a:cs typeface="Consolas"/>
              </a:rPr>
              <a:t> </a:t>
            </a:r>
            <a:r>
              <a:rPr lang="de-DE" sz="900" dirty="0" smtClean="0">
                <a:solidFill>
                  <a:srgbClr val="660066"/>
                </a:solidFill>
                <a:latin typeface="Consolas"/>
                <a:cs typeface="Consolas"/>
              </a:rPr>
              <a:t>17</a:t>
            </a:r>
            <a:r>
              <a:rPr lang="de-DE" sz="900" dirty="0" smtClean="0">
                <a:solidFill>
                  <a:schemeClr val="tx1"/>
                </a:solidFill>
                <a:latin typeface="Consolas"/>
                <a:cs typeface="Consolas"/>
              </a:rPr>
              <a:t> </a:t>
            </a:r>
            <a:r>
              <a:rPr lang="de-DE" sz="900" dirty="0" smtClean="0">
                <a:solidFill>
                  <a:srgbClr val="FF0000"/>
                </a:solidFill>
                <a:latin typeface="Consolas"/>
                <a:cs typeface="Consolas"/>
              </a:rPr>
              <a:t>31</a:t>
            </a:r>
            <a:r>
              <a:rPr lang="de-DE" sz="900" dirty="0" smtClean="0">
                <a:solidFill>
                  <a:schemeClr val="tx1"/>
                </a:solidFill>
                <a:latin typeface="Consolas"/>
                <a:cs typeface="Consolas"/>
              </a:rPr>
              <a:t> </a:t>
            </a:r>
            <a:r>
              <a:rPr lang="de-DE" sz="900" dirty="0" smtClean="0">
                <a:solidFill>
                  <a:srgbClr val="660066"/>
                </a:solidFill>
                <a:latin typeface="Consolas"/>
                <a:cs typeface="Consolas"/>
              </a:rPr>
              <a:t>24</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FF0000"/>
                </a:solidFill>
                <a:latin typeface="Consolas"/>
                <a:cs typeface="Consolas"/>
              </a:rPr>
              <a:t>32 25</a:t>
            </a:r>
            <a:r>
              <a:rPr lang="de-DE" dirty="0" smtClean="0">
                <a:solidFill>
                  <a:srgbClr val="660066"/>
                </a:solidFill>
                <a:latin typeface="Consolas"/>
                <a:cs typeface="Consolas"/>
              </a:rPr>
              <a:t> </a:t>
            </a:r>
            <a:r>
              <a:rPr lang="de-DE" dirty="0" smtClean="0">
                <a:solidFill>
                  <a:srgbClr val="000000"/>
                </a:solidFill>
                <a:latin typeface="Consolas"/>
                <a:cs typeface="Consolas"/>
              </a:rPr>
              <a:t>12</a:t>
            </a:r>
            <a:r>
              <a:rPr lang="de-DE" dirty="0" smtClean="0">
                <a:solidFill>
                  <a:schemeClr val="tx1"/>
                </a:solidFill>
                <a:latin typeface="Consolas"/>
                <a:cs typeface="Consolas"/>
              </a:rPr>
              <a:t>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23" name="Content Placeholder 5"/>
          <p:cNvSpPr txBox="1">
            <a:spLocks/>
          </p:cNvSpPr>
          <p:nvPr/>
        </p:nvSpPr>
        <p:spPr>
          <a:xfrm>
            <a:off x="2286000" y="3105148"/>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FF0000"/>
                </a:solidFill>
                <a:latin typeface="Consolas"/>
                <a:cs typeface="Consolas"/>
              </a:rPr>
              <a:t>28</a:t>
            </a:r>
            <a:r>
              <a:rPr lang="de-DE" sz="900" dirty="0" smtClean="0">
                <a:solidFill>
                  <a:schemeClr val="tx1"/>
                </a:solidFill>
                <a:latin typeface="Consolas"/>
                <a:cs typeface="Consolas"/>
              </a:rPr>
              <a:t> </a:t>
            </a:r>
            <a:r>
              <a:rPr lang="de-DE" sz="900" dirty="0" smtClean="0">
                <a:solidFill>
                  <a:srgbClr val="FF0000"/>
                </a:solidFill>
                <a:latin typeface="Consolas"/>
                <a:cs typeface="Consolas"/>
              </a:rPr>
              <a:t>30</a:t>
            </a:r>
            <a:r>
              <a:rPr lang="de-DE" sz="900" dirty="0" smtClean="0">
                <a:solidFill>
                  <a:schemeClr val="tx1"/>
                </a:solidFill>
                <a:latin typeface="Consolas"/>
                <a:cs typeface="Consolas"/>
              </a:rPr>
              <a:t> </a:t>
            </a:r>
            <a:r>
              <a:rPr lang="de-DE" sz="900" dirty="0">
                <a:solidFill>
                  <a:srgbClr val="0000FF"/>
                </a:solidFill>
                <a:latin typeface="Consolas"/>
                <a:cs typeface="Consolas"/>
              </a:rPr>
              <a:t>8</a:t>
            </a:r>
            <a:r>
              <a:rPr lang="de-DE" sz="900" dirty="0" smtClean="0">
                <a:solidFill>
                  <a:srgbClr val="0000FF"/>
                </a:solidFill>
                <a:latin typeface="Consolas"/>
                <a:cs typeface="Consolas"/>
              </a:rPr>
              <a:t> 2</a:t>
            </a:r>
            <a:endParaRPr lang="en-US" sz="900" dirty="0">
              <a:solidFill>
                <a:srgbClr val="0000FF"/>
              </a:solidFill>
              <a:latin typeface="Consolas"/>
              <a:cs typeface="Consolas"/>
            </a:endParaRPr>
          </a:p>
        </p:txBody>
      </p:sp>
      <p:sp>
        <p:nvSpPr>
          <p:cNvPr id="24" name="Content Placeholder 5"/>
          <p:cNvSpPr txBox="1">
            <a:spLocks/>
          </p:cNvSpPr>
          <p:nvPr/>
        </p:nvSpPr>
        <p:spPr>
          <a:xfrm>
            <a:off x="3200400" y="3105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solidFill>
                  <a:srgbClr val="0000FF"/>
                </a:solidFill>
                <a:latin typeface="Consolas"/>
                <a:cs typeface="Consolas"/>
              </a:rPr>
              <a:t>4</a:t>
            </a:r>
            <a:r>
              <a:rPr lang="de-DE" dirty="0" smtClean="0">
                <a:solidFill>
                  <a:schemeClr val="tx1"/>
                </a:solidFill>
                <a:latin typeface="Consolas"/>
                <a:cs typeface="Consolas"/>
              </a:rPr>
              <a:t> </a:t>
            </a:r>
            <a:r>
              <a:rPr lang="de-DE" dirty="0" smtClean="0">
                <a:solidFill>
                  <a:srgbClr val="660066"/>
                </a:solidFill>
                <a:latin typeface="Consolas"/>
                <a:cs typeface="Consolas"/>
              </a:rPr>
              <a:t>18</a:t>
            </a:r>
            <a:r>
              <a:rPr lang="de-DE" dirty="0" smtClean="0">
                <a:solidFill>
                  <a:schemeClr val="tx1"/>
                </a:solidFill>
                <a:latin typeface="Consolas"/>
                <a:cs typeface="Consolas"/>
              </a:rPr>
              <a:t> 15 </a:t>
            </a:r>
            <a:r>
              <a:rPr lang="de-DE" dirty="0" smtClean="0">
                <a:solidFill>
                  <a:srgbClr val="660066"/>
                </a:solidFill>
                <a:latin typeface="Consolas"/>
                <a:cs typeface="Consolas"/>
              </a:rPr>
              <a:t>22</a:t>
            </a:r>
            <a:endParaRPr lang="en-US" dirty="0">
              <a:solidFill>
                <a:srgbClr val="660066"/>
              </a:solidFill>
              <a:latin typeface="Consolas"/>
              <a:cs typeface="Consolas"/>
            </a:endParaRPr>
          </a:p>
        </p:txBody>
      </p:sp>
      <p:sp>
        <p:nvSpPr>
          <p:cNvPr id="19" name="TextBox 18"/>
          <p:cNvSpPr txBox="1"/>
          <p:nvPr/>
        </p:nvSpPr>
        <p:spPr>
          <a:xfrm>
            <a:off x="2264633" y="3257550"/>
            <a:ext cx="5405863" cy="338554"/>
          </a:xfrm>
          <a:prstGeom prst="rect">
            <a:avLst/>
          </a:prstGeom>
          <a:noFill/>
        </p:spPr>
        <p:txBody>
          <a:bodyPr wrap="none" rtlCol="0">
            <a:spAutoFit/>
          </a:bodyPr>
          <a:lstStyle/>
          <a:p>
            <a:r>
              <a:rPr lang="en-US" sz="1050" dirty="0" smtClean="0"/>
              <a:t>Total size of all L1 SSTables </a:t>
            </a:r>
            <a:r>
              <a:rPr lang="en-US" sz="1600" dirty="0" smtClean="0">
                <a:latin typeface="ＭＳ ゴシック"/>
                <a:ea typeface="ＭＳ ゴシック"/>
                <a:cs typeface="ＭＳ ゴシック"/>
              </a:rPr>
              <a:t>≈</a:t>
            </a:r>
            <a:r>
              <a:rPr lang="en-US" sz="1050" dirty="0" smtClean="0"/>
              <a:t> 40MB/partition x 24 partitions = 960MB / (4</a:t>
            </a:r>
            <a:r>
              <a:rPr lang="en-US" sz="1050" baseline="30000" dirty="0" smtClean="0"/>
              <a:t>1</a:t>
            </a:r>
            <a:r>
              <a:rPr lang="en-US" sz="1050" dirty="0" smtClean="0"/>
              <a:t> x 160MB) &gt; 1.001</a:t>
            </a:r>
            <a:endParaRPr lang="en-US" sz="1050" dirty="0"/>
          </a:p>
        </p:txBody>
      </p:sp>
      <p:sp>
        <p:nvSpPr>
          <p:cNvPr id="20" name="TextBox 19"/>
          <p:cNvSpPr txBox="1"/>
          <p:nvPr/>
        </p:nvSpPr>
        <p:spPr>
          <a:xfrm>
            <a:off x="2538903" y="1758948"/>
            <a:ext cx="4471497" cy="215444"/>
          </a:xfrm>
          <a:prstGeom prst="rect">
            <a:avLst/>
          </a:prstGeom>
          <a:noFill/>
        </p:spPr>
        <p:txBody>
          <a:bodyPr wrap="none" rtlCol="0">
            <a:spAutoFit/>
          </a:bodyPr>
          <a:lstStyle/>
          <a:p>
            <a:r>
              <a:rPr lang="en-US" sz="800" dirty="0" err="1">
                <a:latin typeface="Consolas"/>
                <a:cs typeface="Consolas"/>
              </a:rPr>
              <a:t>lastCompactedKeys</a:t>
            </a:r>
            <a:r>
              <a:rPr lang="en-US" sz="800" dirty="0">
                <a:latin typeface="Consolas"/>
                <a:cs typeface="Consolas"/>
              </a:rPr>
              <a:t>[</a:t>
            </a:r>
            <a:r>
              <a:rPr lang="en-US" sz="800" dirty="0" err="1">
                <a:latin typeface="Consolas"/>
                <a:cs typeface="Consolas"/>
              </a:rPr>
              <a:t>minLevel</a:t>
            </a:r>
            <a:r>
              <a:rPr lang="en-US" sz="800" dirty="0">
                <a:latin typeface="Consolas"/>
                <a:cs typeface="Consolas"/>
              </a:rPr>
              <a:t>] = </a:t>
            </a:r>
            <a:r>
              <a:rPr lang="en-US" sz="800" dirty="0" err="1">
                <a:latin typeface="Consolas"/>
                <a:cs typeface="Consolas"/>
              </a:rPr>
              <a:t>SSTableReader.sstableOrdering.max</a:t>
            </a:r>
            <a:r>
              <a:rPr lang="en-US" sz="800" dirty="0">
                <a:latin typeface="Consolas"/>
                <a:cs typeface="Consolas"/>
              </a:rPr>
              <a:t>(added).last;</a:t>
            </a:r>
          </a:p>
        </p:txBody>
      </p:sp>
      <p:cxnSp>
        <p:nvCxnSpPr>
          <p:cNvPr id="21" name="Straight Arrow Connector 20"/>
          <p:cNvCxnSpPr/>
          <p:nvPr/>
        </p:nvCxnSpPr>
        <p:spPr>
          <a:xfrm>
            <a:off x="3505200" y="1962150"/>
            <a:ext cx="3048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36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23" grpId="0" animBg="1"/>
      <p:bldP spid="24" grpId="0" animBg="1"/>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up-level is happening</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25</a:t>
            </a:fld>
            <a:endParaRPr lang="en-US" dirty="0">
              <a:latin typeface="Arial"/>
              <a:cs typeface="Arial"/>
            </a:endParaRPr>
          </a:p>
        </p:txBody>
      </p:sp>
      <p:sp>
        <p:nvSpPr>
          <p:cNvPr id="6" name="Content Placeholder 5"/>
          <p:cNvSpPr>
            <a:spLocks noGrp="1"/>
          </p:cNvSpPr>
          <p:nvPr>
            <p:ph idx="1"/>
          </p:nvPr>
        </p:nvSpPr>
        <p:spPr>
          <a:xfrm>
            <a:off x="457200" y="971551"/>
            <a:ext cx="1981200" cy="3962400"/>
          </a:xfrm>
        </p:spPr>
        <p:txBody>
          <a:bodyPr>
            <a:normAutofit fontScale="40000" lnSpcReduction="20000"/>
          </a:bodyPr>
          <a:lstStyle/>
          <a:p>
            <a:r>
              <a:rPr lang="de-DE" dirty="0">
                <a:latin typeface="Consolas"/>
                <a:cs typeface="Consolas"/>
              </a:rPr>
              <a:t> system.token(key)    | key | </a:t>
            </a:r>
            <a:r>
              <a:rPr lang="de-DE" dirty="0" smtClean="0">
                <a:latin typeface="Consolas"/>
                <a:cs typeface="Consolas"/>
              </a:rPr>
              <a:t>value (40MB)</a:t>
            </a:r>
            <a:endParaRPr lang="de-DE" dirty="0">
              <a:latin typeface="Consolas"/>
              <a:cs typeface="Consolas"/>
            </a:endParaRPr>
          </a:p>
          <a:p>
            <a:r>
              <a:rPr lang="de-DE" dirty="0">
                <a:latin typeface="Consolas"/>
                <a:cs typeface="Consolas"/>
              </a:rPr>
              <a:t>----------------------+-----+-----</a:t>
            </a:r>
            <a:r>
              <a:rPr lang="de-DE" dirty="0" smtClean="0">
                <a:latin typeface="Consolas"/>
                <a:cs typeface="Consolas"/>
              </a:rPr>
              <a:t>--------</a:t>
            </a:r>
            <a:endParaRPr lang="de-DE" dirty="0">
              <a:latin typeface="Consolas"/>
              <a:cs typeface="Consolas"/>
            </a:endParaRPr>
          </a:p>
          <a:p>
            <a:r>
              <a:rPr lang="de-DE" dirty="0">
                <a:solidFill>
                  <a:srgbClr val="660066"/>
                </a:solidFill>
                <a:latin typeface="Consolas"/>
                <a:cs typeface="Consolas"/>
              </a:rPr>
              <a:t> -9157060164899361011 |  23 |   aaa</a:t>
            </a:r>
          </a:p>
          <a:p>
            <a:r>
              <a:rPr lang="de-DE" dirty="0">
                <a:solidFill>
                  <a:srgbClr val="660066"/>
                </a:solidFill>
                <a:latin typeface="Consolas"/>
                <a:cs typeface="Consolas"/>
              </a:rPr>
              <a:t> </a:t>
            </a:r>
            <a:r>
              <a:rPr lang="de-DE" dirty="0">
                <a:solidFill>
                  <a:srgbClr val="0000FF"/>
                </a:solidFill>
                <a:latin typeface="Consolas"/>
                <a:cs typeface="Consolas"/>
              </a:rPr>
              <a:t>-7509452495886106294 |   5 |   aaa</a:t>
            </a:r>
          </a:p>
          <a:p>
            <a:r>
              <a:rPr lang="de-DE" dirty="0">
                <a:solidFill>
                  <a:srgbClr val="FF0000"/>
                </a:solidFill>
                <a:latin typeface="Consolas"/>
                <a:cs typeface="Consolas"/>
              </a:rPr>
              <a:t> -7492342649816923291 |  28 |   aaa</a:t>
            </a:r>
          </a:p>
          <a:p>
            <a:r>
              <a:rPr lang="de-DE" dirty="0">
                <a:solidFill>
                  <a:schemeClr val="tx1"/>
                </a:solidFill>
                <a:latin typeface="Consolas"/>
                <a:cs typeface="Consolas"/>
              </a:rPr>
              <a:t> -6715243485458697746 |  10 |   aaa</a:t>
            </a:r>
          </a:p>
          <a:p>
            <a:r>
              <a:rPr lang="de-DE" dirty="0">
                <a:solidFill>
                  <a:schemeClr val="tx1"/>
                </a:solidFill>
                <a:latin typeface="Consolas"/>
                <a:cs typeface="Consolas"/>
              </a:rPr>
              <a:t> -5477287129830487822 |  16 |   aaa</a:t>
            </a:r>
          </a:p>
          <a:p>
            <a:r>
              <a:rPr lang="de-DE" dirty="0">
                <a:solidFill>
                  <a:srgbClr val="000000"/>
                </a:solidFill>
                <a:latin typeface="Consolas"/>
                <a:cs typeface="Consolas"/>
              </a:rPr>
              <a:t> -5034495173465742853 |  13 |   aaa</a:t>
            </a:r>
          </a:p>
          <a:p>
            <a:r>
              <a:rPr lang="de-DE" dirty="0">
                <a:solidFill>
                  <a:srgbClr val="660066"/>
                </a:solidFill>
                <a:latin typeface="Consolas"/>
                <a:cs typeface="Consolas"/>
              </a:rPr>
              <a:t> </a:t>
            </a:r>
            <a:r>
              <a:rPr lang="de-DE" dirty="0">
                <a:solidFill>
                  <a:srgbClr val="FF0000"/>
                </a:solidFill>
                <a:latin typeface="Consolas"/>
                <a:cs typeface="Consolas"/>
              </a:rPr>
              <a:t>-4944298994521308347 |  30 |   aaa</a:t>
            </a:r>
          </a:p>
          <a:p>
            <a:r>
              <a:rPr lang="de-DE" dirty="0">
                <a:solidFill>
                  <a:srgbClr val="000000"/>
                </a:solidFill>
                <a:latin typeface="Consolas"/>
                <a:cs typeface="Consolas"/>
              </a:rPr>
              <a:t> -4156302194539278891 |  11 |   aaa</a:t>
            </a:r>
          </a:p>
          <a:p>
            <a:r>
              <a:rPr lang="de-DE" dirty="0">
                <a:solidFill>
                  <a:srgbClr val="660066"/>
                </a:solidFill>
                <a:latin typeface="Consolas"/>
                <a:cs typeface="Consolas"/>
              </a:rPr>
              <a:t> </a:t>
            </a:r>
            <a:r>
              <a:rPr lang="de-DE" dirty="0">
                <a:solidFill>
                  <a:srgbClr val="0000FF"/>
                </a:solidFill>
                <a:latin typeface="Consolas"/>
                <a:cs typeface="Consolas"/>
              </a:rPr>
              <a:t>-4069959284402364209 |   1 |   aaa</a:t>
            </a:r>
          </a:p>
          <a:p>
            <a:r>
              <a:rPr lang="de-DE" dirty="0">
                <a:solidFill>
                  <a:srgbClr val="660066"/>
                </a:solidFill>
                <a:latin typeface="Consolas"/>
                <a:cs typeface="Consolas"/>
              </a:rPr>
              <a:t> -3974532302236993209 |  19 |   aaa</a:t>
            </a:r>
          </a:p>
          <a:p>
            <a:r>
              <a:rPr lang="de-DE" dirty="0">
                <a:solidFill>
                  <a:srgbClr val="0000FF"/>
                </a:solidFill>
                <a:latin typeface="Consolas"/>
                <a:cs typeface="Consolas"/>
              </a:rPr>
              <a:t> -3799847372828181882 |   8 |   aaa</a:t>
            </a:r>
          </a:p>
          <a:p>
            <a:r>
              <a:rPr lang="de-DE" dirty="0">
                <a:solidFill>
                  <a:srgbClr val="0000FF"/>
                </a:solidFill>
                <a:latin typeface="Consolas"/>
                <a:cs typeface="Consolas"/>
              </a:rPr>
              <a:t> -3248873570005575792 |   2 |   aaa</a:t>
            </a:r>
          </a:p>
          <a:p>
            <a:r>
              <a:rPr lang="de-DE" dirty="0">
                <a:solidFill>
                  <a:srgbClr val="0000FF"/>
                </a:solidFill>
                <a:latin typeface="Consolas"/>
                <a:cs typeface="Consolas"/>
              </a:rPr>
              <a:t> -2729420104000364805 |   4 |   aaa</a:t>
            </a:r>
          </a:p>
          <a:p>
            <a:r>
              <a:rPr lang="de-DE" dirty="0">
                <a:solidFill>
                  <a:srgbClr val="660066"/>
                </a:solidFill>
                <a:latin typeface="Consolas"/>
                <a:cs typeface="Consolas"/>
              </a:rPr>
              <a:t> -2695747960476065067 |  18 |   aaa</a:t>
            </a:r>
          </a:p>
          <a:p>
            <a:r>
              <a:rPr lang="de-DE" dirty="0">
                <a:solidFill>
                  <a:srgbClr val="000000"/>
                </a:solidFill>
                <a:latin typeface="Consolas"/>
                <a:cs typeface="Consolas"/>
              </a:rPr>
              <a:t> -1191135763843456182 |  15 |   aaa</a:t>
            </a:r>
          </a:p>
          <a:p>
            <a:r>
              <a:rPr lang="de-DE" dirty="0">
                <a:solidFill>
                  <a:srgbClr val="660066"/>
                </a:solidFill>
                <a:latin typeface="Consolas"/>
                <a:cs typeface="Consolas"/>
              </a:rPr>
              <a:t> -1117083337304738213 |  22 |   aaa</a:t>
            </a:r>
          </a:p>
          <a:p>
            <a:r>
              <a:rPr lang="de-DE" dirty="0">
                <a:solidFill>
                  <a:srgbClr val="660066"/>
                </a:solidFill>
                <a:latin typeface="Consolas"/>
                <a:cs typeface="Consolas"/>
              </a:rPr>
              <a:t> </a:t>
            </a:r>
            <a:r>
              <a:rPr lang="de-DE" dirty="0">
                <a:solidFill>
                  <a:srgbClr val="FF0000"/>
                </a:solidFill>
                <a:latin typeface="Consolas"/>
                <a:cs typeface="Consolas"/>
              </a:rPr>
              <a:t>  945780720898208171 |  27 |   aaa</a:t>
            </a:r>
          </a:p>
          <a:p>
            <a:r>
              <a:rPr lang="de-DE" dirty="0">
                <a:solidFill>
                  <a:srgbClr val="660066"/>
                </a:solidFill>
                <a:latin typeface="Consolas"/>
                <a:cs typeface="Consolas"/>
              </a:rPr>
              <a:t>  1388667306199997068 |  20 |   aaa</a:t>
            </a:r>
          </a:p>
          <a:p>
            <a:r>
              <a:rPr lang="de-DE" dirty="0">
                <a:solidFill>
                  <a:srgbClr val="660066"/>
                </a:solidFill>
                <a:latin typeface="Consolas"/>
                <a:cs typeface="Consolas"/>
              </a:rPr>
              <a:t> </a:t>
            </a:r>
            <a:r>
              <a:rPr lang="de-DE" dirty="0">
                <a:solidFill>
                  <a:srgbClr val="0000FF"/>
                </a:solidFill>
                <a:latin typeface="Consolas"/>
                <a:cs typeface="Consolas"/>
              </a:rPr>
              <a:t> 1634052884888577606 |   7 |   aaa</a:t>
            </a:r>
          </a:p>
          <a:p>
            <a:r>
              <a:rPr lang="de-DE" dirty="0">
                <a:solidFill>
                  <a:srgbClr val="0000FF"/>
                </a:solidFill>
                <a:latin typeface="Consolas"/>
                <a:cs typeface="Consolas"/>
              </a:rPr>
              <a:t>  2705480034054113608 |   6 |   aaa</a:t>
            </a:r>
          </a:p>
          <a:p>
            <a:pPr algn="ctr"/>
            <a:r>
              <a:rPr lang="de-DE" dirty="0" smtClean="0">
                <a:solidFill>
                  <a:srgbClr val="660066"/>
                </a:solidFill>
                <a:latin typeface="Consolas"/>
                <a:cs typeface="Consolas"/>
              </a:rPr>
              <a:t> </a:t>
            </a:r>
            <a:r>
              <a:rPr lang="de-DE" dirty="0" smtClean="0">
                <a:solidFill>
                  <a:srgbClr val="FF0000"/>
                </a:solidFill>
                <a:latin typeface="Consolas"/>
                <a:cs typeface="Consolas"/>
              </a:rPr>
              <a:t> ...</a:t>
            </a:r>
          </a:p>
          <a:p>
            <a:r>
              <a:rPr lang="de-DE" dirty="0" smtClean="0">
                <a:solidFill>
                  <a:srgbClr val="660066"/>
                </a:solidFill>
                <a:latin typeface="Consolas"/>
                <a:cs typeface="Consolas"/>
              </a:rPr>
              <a:t> </a:t>
            </a:r>
            <a:r>
              <a:rPr lang="de-DE" dirty="0" smtClean="0">
                <a:solidFill>
                  <a:srgbClr val="FF0000"/>
                </a:solidFill>
                <a:latin typeface="Consolas"/>
                <a:cs typeface="Consolas"/>
              </a:rPr>
              <a:t> 8041825692956475789 |  25 |   aaa</a:t>
            </a:r>
          </a:p>
          <a:p>
            <a:r>
              <a:rPr lang="de-DE" dirty="0" smtClean="0">
                <a:solidFill>
                  <a:srgbClr val="660066"/>
                </a:solidFill>
                <a:latin typeface="Consolas"/>
                <a:cs typeface="Consolas"/>
              </a:rPr>
              <a:t> </a:t>
            </a:r>
            <a:r>
              <a:rPr lang="de-DE" dirty="0" smtClean="0">
                <a:solidFill>
                  <a:schemeClr val="tx1"/>
                </a:solidFill>
                <a:latin typeface="Consolas"/>
                <a:cs typeface="Consolas"/>
              </a:rPr>
              <a:t> </a:t>
            </a:r>
            <a:r>
              <a:rPr lang="de-DE" dirty="0">
                <a:solidFill>
                  <a:schemeClr val="tx1"/>
                </a:solidFill>
                <a:latin typeface="Consolas"/>
                <a:cs typeface="Consolas"/>
              </a:rPr>
              <a:t>8582886034424406875 |  12 |   aaa</a:t>
            </a:r>
          </a:p>
          <a:p>
            <a:r>
              <a:rPr lang="de-DE" dirty="0">
                <a:solidFill>
                  <a:srgbClr val="660066"/>
                </a:solidFill>
                <a:latin typeface="Consolas"/>
                <a:cs typeface="Consolas"/>
              </a:rPr>
              <a:t> </a:t>
            </a:r>
            <a:r>
              <a:rPr lang="de-DE" dirty="0">
                <a:solidFill>
                  <a:srgbClr val="0000FF"/>
                </a:solidFill>
                <a:latin typeface="Consolas"/>
                <a:cs typeface="Consolas"/>
              </a:rPr>
              <a:t> 9010454139840013625 |   3 |   aaa</a:t>
            </a:r>
            <a:endParaRPr lang="en-US" dirty="0">
              <a:solidFill>
                <a:srgbClr val="0000FF"/>
              </a:solidFill>
              <a:latin typeface="Consolas"/>
              <a:cs typeface="Consolas"/>
            </a:endParaRPr>
          </a:p>
        </p:txBody>
      </p:sp>
      <p:sp>
        <p:nvSpPr>
          <p:cNvPr id="14" name="TextBox 13"/>
          <p:cNvSpPr txBox="1"/>
          <p:nvPr/>
        </p:nvSpPr>
        <p:spPr>
          <a:xfrm>
            <a:off x="7924800" y="3714750"/>
            <a:ext cx="902811" cy="692497"/>
          </a:xfrm>
          <a:prstGeom prst="rect">
            <a:avLst/>
          </a:prstGeom>
          <a:noFill/>
        </p:spPr>
        <p:txBody>
          <a:bodyPr wrap="none" rtlCol="0">
            <a:spAutoFit/>
          </a:bodyPr>
          <a:lstStyle/>
          <a:p>
            <a:pPr algn="ctr"/>
            <a:r>
              <a:rPr lang="en-US" dirty="0" smtClean="0"/>
              <a:t>L0</a:t>
            </a:r>
          </a:p>
          <a:p>
            <a:pPr algn="ctr"/>
            <a:r>
              <a:rPr lang="en-US" sz="1050" dirty="0" smtClean="0"/>
              <a:t>Can overlap</a:t>
            </a:r>
          </a:p>
          <a:p>
            <a:pPr algn="ctr"/>
            <a:r>
              <a:rPr lang="en-US" sz="1050" dirty="0" smtClean="0"/>
              <a:t>No size limit</a:t>
            </a:r>
            <a:endParaRPr lang="en-US" sz="1050" dirty="0"/>
          </a:p>
        </p:txBody>
      </p:sp>
      <p:sp>
        <p:nvSpPr>
          <p:cNvPr id="26" name="TextBox 25"/>
          <p:cNvSpPr txBox="1"/>
          <p:nvPr/>
        </p:nvSpPr>
        <p:spPr>
          <a:xfrm>
            <a:off x="7924800" y="2876550"/>
            <a:ext cx="865488" cy="692497"/>
          </a:xfrm>
          <a:prstGeom prst="rect">
            <a:avLst/>
          </a:prstGeom>
          <a:noFill/>
        </p:spPr>
        <p:txBody>
          <a:bodyPr wrap="none" rtlCol="0">
            <a:spAutoFit/>
          </a:bodyPr>
          <a:lstStyle/>
          <a:p>
            <a:pPr algn="ctr"/>
            <a:r>
              <a:rPr lang="en-US" dirty="0" smtClean="0"/>
              <a:t>L1</a:t>
            </a:r>
          </a:p>
          <a:p>
            <a:pPr algn="ctr"/>
            <a:r>
              <a:rPr lang="en-US" sz="1050" dirty="0" smtClean="0"/>
              <a:t>No overlap</a:t>
            </a:r>
          </a:p>
          <a:p>
            <a:pPr algn="ctr"/>
            <a:r>
              <a:rPr lang="en-US" sz="1050" dirty="0" smtClean="0"/>
              <a:t>4</a:t>
            </a:r>
            <a:r>
              <a:rPr lang="en-US" sz="1050" baseline="30000" dirty="0" smtClean="0"/>
              <a:t>1</a:t>
            </a:r>
            <a:r>
              <a:rPr lang="en-US" sz="1050" dirty="0" smtClean="0"/>
              <a:t> x 160MB</a:t>
            </a:r>
            <a:endParaRPr lang="en-US" sz="1050" dirty="0"/>
          </a:p>
        </p:txBody>
      </p:sp>
      <p:sp>
        <p:nvSpPr>
          <p:cNvPr id="27" name="TextBox 26"/>
          <p:cNvSpPr txBox="1"/>
          <p:nvPr/>
        </p:nvSpPr>
        <p:spPr>
          <a:xfrm>
            <a:off x="7924800" y="2038350"/>
            <a:ext cx="865488" cy="692497"/>
          </a:xfrm>
          <a:prstGeom prst="rect">
            <a:avLst/>
          </a:prstGeom>
          <a:noFill/>
        </p:spPr>
        <p:txBody>
          <a:bodyPr wrap="none" rtlCol="0">
            <a:spAutoFit/>
          </a:bodyPr>
          <a:lstStyle/>
          <a:p>
            <a:pPr algn="ctr"/>
            <a:r>
              <a:rPr lang="en-US" dirty="0" smtClean="0"/>
              <a:t>L2</a:t>
            </a:r>
          </a:p>
          <a:p>
            <a:pPr algn="ctr"/>
            <a:r>
              <a:rPr lang="en-US" sz="1050" dirty="0" smtClean="0"/>
              <a:t>No overlap</a:t>
            </a:r>
          </a:p>
          <a:p>
            <a:pPr algn="ctr"/>
            <a:r>
              <a:rPr lang="en-US" sz="1050" dirty="0" smtClean="0"/>
              <a:t>4</a:t>
            </a:r>
            <a:r>
              <a:rPr lang="en-US" sz="1050" baseline="30000" dirty="0" smtClean="0"/>
              <a:t>2</a:t>
            </a:r>
            <a:r>
              <a:rPr lang="en-US" sz="1050" dirty="0" smtClean="0"/>
              <a:t> x 160MB</a:t>
            </a:r>
            <a:endParaRPr lang="en-US" sz="1050" dirty="0"/>
          </a:p>
        </p:txBody>
      </p:sp>
      <p:sp>
        <p:nvSpPr>
          <p:cNvPr id="29" name="TextBox 28"/>
          <p:cNvSpPr txBox="1"/>
          <p:nvPr/>
        </p:nvSpPr>
        <p:spPr>
          <a:xfrm>
            <a:off x="8153400" y="819150"/>
            <a:ext cx="415498" cy="369332"/>
          </a:xfrm>
          <a:prstGeom prst="rect">
            <a:avLst/>
          </a:prstGeom>
          <a:noFill/>
        </p:spPr>
        <p:txBody>
          <a:bodyPr wrap="none" rtlCol="0">
            <a:spAutoFit/>
          </a:bodyPr>
          <a:lstStyle/>
          <a:p>
            <a:r>
              <a:rPr lang="is-IS" dirty="0" smtClean="0"/>
              <a:t>…</a:t>
            </a:r>
            <a:endParaRPr lang="en-US" dirty="0"/>
          </a:p>
        </p:txBody>
      </p:sp>
      <p:sp>
        <p:nvSpPr>
          <p:cNvPr id="18" name="Content Placeholder 5"/>
          <p:cNvSpPr txBox="1">
            <a:spLocks/>
          </p:cNvSpPr>
          <p:nvPr/>
        </p:nvSpPr>
        <p:spPr>
          <a:xfrm>
            <a:off x="2286000" y="2343148"/>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660066"/>
                </a:solidFill>
                <a:latin typeface="Consolas"/>
                <a:cs typeface="Consolas"/>
              </a:rPr>
              <a:t>23</a:t>
            </a:r>
            <a:r>
              <a:rPr lang="de-DE" dirty="0" smtClean="0">
                <a:solidFill>
                  <a:schemeClr val="tx1"/>
                </a:solidFill>
                <a:latin typeface="Consolas"/>
                <a:cs typeface="Consolas"/>
              </a:rPr>
              <a:t> </a:t>
            </a:r>
            <a:r>
              <a:rPr lang="de-DE" dirty="0" smtClean="0">
                <a:solidFill>
                  <a:srgbClr val="0000FF"/>
                </a:solidFill>
                <a:latin typeface="Consolas"/>
                <a:cs typeface="Consolas"/>
              </a:rPr>
              <a:t>5</a:t>
            </a:r>
            <a:r>
              <a:rPr lang="de-DE" dirty="0" smtClean="0">
                <a:solidFill>
                  <a:schemeClr val="tx1"/>
                </a:solidFill>
                <a:latin typeface="Consolas"/>
                <a:cs typeface="Consolas"/>
              </a:rPr>
              <a:t> 10 16</a:t>
            </a:r>
            <a:endParaRPr lang="en-US" dirty="0">
              <a:solidFill>
                <a:schemeClr val="tx1"/>
              </a:solidFill>
              <a:latin typeface="Consolas"/>
              <a:cs typeface="Consolas"/>
            </a:endParaRPr>
          </a:p>
        </p:txBody>
      </p:sp>
      <p:sp>
        <p:nvSpPr>
          <p:cNvPr id="28" name="Content Placeholder 5"/>
          <p:cNvSpPr txBox="1">
            <a:spLocks/>
          </p:cNvSpPr>
          <p:nvPr/>
        </p:nvSpPr>
        <p:spPr>
          <a:xfrm>
            <a:off x="32004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13 11 </a:t>
            </a:r>
            <a:r>
              <a:rPr lang="de-DE" dirty="0" smtClean="0">
                <a:solidFill>
                  <a:srgbClr val="0000FF"/>
                </a:solidFill>
                <a:latin typeface="Consolas"/>
                <a:cs typeface="Consolas"/>
              </a:rPr>
              <a:t>1</a:t>
            </a:r>
            <a:r>
              <a:rPr lang="de-DE" dirty="0" smtClean="0">
                <a:solidFill>
                  <a:schemeClr val="tx1"/>
                </a:solidFill>
                <a:latin typeface="Consolas"/>
                <a:cs typeface="Consolas"/>
              </a:rPr>
              <a:t> </a:t>
            </a:r>
            <a:r>
              <a:rPr lang="de-DE" dirty="0" smtClean="0">
                <a:solidFill>
                  <a:srgbClr val="660066"/>
                </a:solidFill>
                <a:latin typeface="Consolas"/>
                <a:cs typeface="Consolas"/>
              </a:rPr>
              <a:t>19</a:t>
            </a:r>
            <a:endParaRPr lang="en-US" dirty="0">
              <a:solidFill>
                <a:srgbClr val="660066"/>
              </a:solidFill>
              <a:latin typeface="Consolas"/>
              <a:cs typeface="Consolas"/>
            </a:endParaRPr>
          </a:p>
        </p:txBody>
      </p:sp>
      <p:sp>
        <p:nvSpPr>
          <p:cNvPr id="30" name="Content Placeholder 5"/>
          <p:cNvSpPr txBox="1">
            <a:spLocks/>
          </p:cNvSpPr>
          <p:nvPr/>
        </p:nvSpPr>
        <p:spPr>
          <a:xfrm>
            <a:off x="5029200" y="2343150"/>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FF0000"/>
                </a:solidFill>
                <a:latin typeface="Consolas"/>
                <a:cs typeface="Consolas"/>
              </a:rPr>
              <a:t>27</a:t>
            </a:r>
            <a:r>
              <a:rPr lang="de-DE" sz="900" dirty="0" smtClean="0">
                <a:solidFill>
                  <a:schemeClr val="tx1"/>
                </a:solidFill>
                <a:latin typeface="Consolas"/>
                <a:cs typeface="Consolas"/>
              </a:rPr>
              <a:t> </a:t>
            </a:r>
            <a:r>
              <a:rPr lang="de-DE" sz="900" dirty="0" smtClean="0">
                <a:solidFill>
                  <a:srgbClr val="660066"/>
                </a:solidFill>
                <a:latin typeface="Consolas"/>
                <a:cs typeface="Consolas"/>
              </a:rPr>
              <a:t>20</a:t>
            </a:r>
            <a:r>
              <a:rPr lang="de-DE" sz="900" dirty="0" smtClean="0">
                <a:solidFill>
                  <a:srgbClr val="0000FF"/>
                </a:solidFill>
                <a:latin typeface="Consolas"/>
                <a:cs typeface="Consolas"/>
              </a:rPr>
              <a:t> </a:t>
            </a:r>
            <a:r>
              <a:rPr lang="de-DE" sz="900" dirty="0">
                <a:solidFill>
                  <a:srgbClr val="0000FF"/>
                </a:solidFill>
                <a:latin typeface="Consolas"/>
                <a:cs typeface="Consolas"/>
              </a:rPr>
              <a:t>7</a:t>
            </a:r>
            <a:r>
              <a:rPr lang="de-DE" sz="900" dirty="0" smtClean="0">
                <a:solidFill>
                  <a:srgbClr val="0000FF"/>
                </a:solidFill>
                <a:latin typeface="Consolas"/>
                <a:cs typeface="Consolas"/>
              </a:rPr>
              <a:t> 6</a:t>
            </a:r>
            <a:endParaRPr lang="en-US" sz="900" dirty="0">
              <a:solidFill>
                <a:srgbClr val="0000FF"/>
              </a:solidFill>
              <a:latin typeface="Consolas"/>
              <a:cs typeface="Consolas"/>
            </a:endParaRPr>
          </a:p>
        </p:txBody>
      </p:sp>
      <p:sp>
        <p:nvSpPr>
          <p:cNvPr id="31" name="Content Placeholder 5"/>
          <p:cNvSpPr txBox="1">
            <a:spLocks/>
          </p:cNvSpPr>
          <p:nvPr/>
        </p:nvSpPr>
        <p:spPr>
          <a:xfrm>
            <a:off x="4995332" y="3105150"/>
            <a:ext cx="914400" cy="228602"/>
          </a:xfrm>
          <a:prstGeom prst="rect">
            <a:avLst/>
          </a:prstGeom>
          <a:ln>
            <a:solidFill>
              <a:schemeClr val="tx1"/>
            </a:solidFill>
          </a:ln>
        </p:spPr>
        <p:txBody>
          <a:bodyPr vert="horz" lIns="91440" tIns="45720" rIns="91440" bIns="45720" rtlCol="0">
            <a:normAutofit fontScale="55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chemeClr val="tx1"/>
                </a:solidFill>
                <a:latin typeface="Consolas"/>
                <a:cs typeface="Consolas"/>
              </a:rPr>
              <a:t> </a:t>
            </a:r>
            <a:r>
              <a:rPr lang="de-DE" sz="1600" dirty="0" smtClean="0">
                <a:solidFill>
                  <a:srgbClr val="FF0000"/>
                </a:solidFill>
                <a:latin typeface="Consolas"/>
                <a:cs typeface="Consolas"/>
              </a:rPr>
              <a:t>29</a:t>
            </a:r>
            <a:r>
              <a:rPr lang="de-DE" sz="1600" dirty="0" smtClean="0">
                <a:solidFill>
                  <a:srgbClr val="660066"/>
                </a:solidFill>
                <a:latin typeface="Consolas"/>
                <a:cs typeface="Consolas"/>
              </a:rPr>
              <a:t> </a:t>
            </a:r>
            <a:r>
              <a:rPr lang="de-DE" sz="1600" dirty="0" smtClean="0">
                <a:solidFill>
                  <a:srgbClr val="000000"/>
                </a:solidFill>
                <a:latin typeface="Consolas"/>
                <a:cs typeface="Consolas"/>
              </a:rPr>
              <a:t>9</a:t>
            </a:r>
            <a:r>
              <a:rPr lang="de-DE" sz="1600" dirty="0" smtClean="0">
                <a:solidFill>
                  <a:srgbClr val="660066"/>
                </a:solidFill>
                <a:latin typeface="Consolas"/>
                <a:cs typeface="Consolas"/>
              </a:rPr>
              <a:t> </a:t>
            </a:r>
            <a:r>
              <a:rPr lang="de-DE" sz="1600" dirty="0" smtClean="0">
                <a:solidFill>
                  <a:srgbClr val="000000"/>
                </a:solidFill>
                <a:latin typeface="Consolas"/>
                <a:cs typeface="Consolas"/>
              </a:rPr>
              <a:t>14</a:t>
            </a:r>
            <a:r>
              <a:rPr lang="de-DE" sz="1600" dirty="0" smtClean="0">
                <a:solidFill>
                  <a:srgbClr val="0000FF"/>
                </a:solidFill>
                <a:latin typeface="Consolas"/>
                <a:cs typeface="Consolas"/>
              </a:rPr>
              <a:t> </a:t>
            </a:r>
            <a:r>
              <a:rPr lang="de-DE" sz="1600" dirty="0" smtClean="0">
                <a:solidFill>
                  <a:srgbClr val="FF0000"/>
                </a:solidFill>
                <a:latin typeface="Consolas"/>
                <a:cs typeface="Consolas"/>
              </a:rPr>
              <a:t>26</a:t>
            </a:r>
            <a:endParaRPr lang="en-US" sz="1600" dirty="0">
              <a:solidFill>
                <a:srgbClr val="FF0000"/>
              </a:solidFill>
              <a:latin typeface="Consolas"/>
              <a:cs typeface="Consolas"/>
            </a:endParaRPr>
          </a:p>
        </p:txBody>
      </p:sp>
      <p:sp>
        <p:nvSpPr>
          <p:cNvPr id="32" name="Content Placeholder 5"/>
          <p:cNvSpPr txBox="1">
            <a:spLocks/>
          </p:cNvSpPr>
          <p:nvPr/>
        </p:nvSpPr>
        <p:spPr>
          <a:xfrm>
            <a:off x="5943600" y="3105150"/>
            <a:ext cx="872067" cy="22860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660066"/>
                </a:solidFill>
                <a:latin typeface="Consolas"/>
                <a:cs typeface="Consolas"/>
              </a:rPr>
              <a:t>21</a:t>
            </a:r>
            <a:r>
              <a:rPr lang="de-DE" sz="900" dirty="0" smtClean="0">
                <a:solidFill>
                  <a:schemeClr val="tx1"/>
                </a:solidFill>
                <a:latin typeface="Consolas"/>
                <a:cs typeface="Consolas"/>
              </a:rPr>
              <a:t> </a:t>
            </a:r>
            <a:r>
              <a:rPr lang="de-DE" sz="900" dirty="0" smtClean="0">
                <a:solidFill>
                  <a:srgbClr val="660066"/>
                </a:solidFill>
                <a:latin typeface="Consolas"/>
                <a:cs typeface="Consolas"/>
              </a:rPr>
              <a:t>17</a:t>
            </a:r>
            <a:r>
              <a:rPr lang="de-DE" sz="900" dirty="0" smtClean="0">
                <a:solidFill>
                  <a:schemeClr val="tx1"/>
                </a:solidFill>
                <a:latin typeface="Consolas"/>
                <a:cs typeface="Consolas"/>
              </a:rPr>
              <a:t> </a:t>
            </a:r>
            <a:r>
              <a:rPr lang="de-DE" sz="900" dirty="0" smtClean="0">
                <a:solidFill>
                  <a:srgbClr val="FF0000"/>
                </a:solidFill>
                <a:latin typeface="Consolas"/>
                <a:cs typeface="Consolas"/>
              </a:rPr>
              <a:t>31</a:t>
            </a:r>
            <a:r>
              <a:rPr lang="de-DE" sz="900" dirty="0" smtClean="0">
                <a:solidFill>
                  <a:schemeClr val="tx1"/>
                </a:solidFill>
                <a:latin typeface="Consolas"/>
                <a:cs typeface="Consolas"/>
              </a:rPr>
              <a:t> </a:t>
            </a:r>
            <a:r>
              <a:rPr lang="de-DE" sz="900" dirty="0" smtClean="0">
                <a:solidFill>
                  <a:srgbClr val="660066"/>
                </a:solidFill>
                <a:latin typeface="Consolas"/>
                <a:cs typeface="Consolas"/>
              </a:rPr>
              <a:t>24</a:t>
            </a:r>
            <a:endParaRPr lang="en-US" sz="900" dirty="0">
              <a:solidFill>
                <a:srgbClr val="660066"/>
              </a:solidFill>
              <a:latin typeface="Consolas"/>
              <a:cs typeface="Consolas"/>
            </a:endParaRPr>
          </a:p>
        </p:txBody>
      </p:sp>
      <p:sp>
        <p:nvSpPr>
          <p:cNvPr id="33" name="Content Placeholder 5"/>
          <p:cNvSpPr txBox="1">
            <a:spLocks/>
          </p:cNvSpPr>
          <p:nvPr/>
        </p:nvSpPr>
        <p:spPr>
          <a:xfrm>
            <a:off x="6858000" y="3105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FF0000"/>
                </a:solidFill>
                <a:latin typeface="Consolas"/>
                <a:cs typeface="Consolas"/>
              </a:rPr>
              <a:t>32 25</a:t>
            </a:r>
            <a:r>
              <a:rPr lang="de-DE" dirty="0" smtClean="0">
                <a:solidFill>
                  <a:srgbClr val="660066"/>
                </a:solidFill>
                <a:latin typeface="Consolas"/>
                <a:cs typeface="Consolas"/>
              </a:rPr>
              <a:t> </a:t>
            </a:r>
            <a:r>
              <a:rPr lang="de-DE" dirty="0" smtClean="0">
                <a:solidFill>
                  <a:srgbClr val="000000"/>
                </a:solidFill>
                <a:latin typeface="Consolas"/>
                <a:cs typeface="Consolas"/>
              </a:rPr>
              <a:t>12</a:t>
            </a:r>
            <a:r>
              <a:rPr lang="de-DE" dirty="0" smtClean="0">
                <a:solidFill>
                  <a:schemeClr val="tx1"/>
                </a:solidFill>
                <a:latin typeface="Consolas"/>
                <a:cs typeface="Consolas"/>
              </a:rPr>
              <a:t> </a:t>
            </a:r>
            <a:r>
              <a:rPr lang="de-DE" dirty="0" smtClean="0">
                <a:solidFill>
                  <a:srgbClr val="0000FF"/>
                </a:solidFill>
                <a:latin typeface="Consolas"/>
                <a:cs typeface="Consolas"/>
              </a:rPr>
              <a:t>3</a:t>
            </a:r>
            <a:endParaRPr lang="en-US" dirty="0">
              <a:solidFill>
                <a:srgbClr val="0000FF"/>
              </a:solidFill>
              <a:latin typeface="Consolas"/>
              <a:cs typeface="Consolas"/>
            </a:endParaRPr>
          </a:p>
        </p:txBody>
      </p:sp>
      <p:sp>
        <p:nvSpPr>
          <p:cNvPr id="23" name="Content Placeholder 5"/>
          <p:cNvSpPr txBox="1">
            <a:spLocks/>
          </p:cNvSpPr>
          <p:nvPr/>
        </p:nvSpPr>
        <p:spPr>
          <a:xfrm>
            <a:off x="2286000" y="3105148"/>
            <a:ext cx="838200" cy="228602"/>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dirty="0" smtClean="0">
                <a:solidFill>
                  <a:srgbClr val="FF0000"/>
                </a:solidFill>
                <a:latin typeface="Consolas"/>
                <a:cs typeface="Consolas"/>
              </a:rPr>
              <a:t>28</a:t>
            </a:r>
            <a:r>
              <a:rPr lang="de-DE" sz="900" dirty="0" smtClean="0">
                <a:solidFill>
                  <a:schemeClr val="tx1"/>
                </a:solidFill>
                <a:latin typeface="Consolas"/>
                <a:cs typeface="Consolas"/>
              </a:rPr>
              <a:t> </a:t>
            </a:r>
            <a:r>
              <a:rPr lang="de-DE" sz="900" dirty="0" smtClean="0">
                <a:solidFill>
                  <a:srgbClr val="FF0000"/>
                </a:solidFill>
                <a:latin typeface="Consolas"/>
                <a:cs typeface="Consolas"/>
              </a:rPr>
              <a:t>30</a:t>
            </a:r>
            <a:r>
              <a:rPr lang="de-DE" sz="900" dirty="0" smtClean="0">
                <a:solidFill>
                  <a:schemeClr val="tx1"/>
                </a:solidFill>
                <a:latin typeface="Consolas"/>
                <a:cs typeface="Consolas"/>
              </a:rPr>
              <a:t> </a:t>
            </a:r>
            <a:r>
              <a:rPr lang="de-DE" sz="900" dirty="0">
                <a:solidFill>
                  <a:srgbClr val="0000FF"/>
                </a:solidFill>
                <a:latin typeface="Consolas"/>
                <a:cs typeface="Consolas"/>
              </a:rPr>
              <a:t>8</a:t>
            </a:r>
            <a:r>
              <a:rPr lang="de-DE" sz="900" dirty="0" smtClean="0">
                <a:solidFill>
                  <a:srgbClr val="0000FF"/>
                </a:solidFill>
                <a:latin typeface="Consolas"/>
                <a:cs typeface="Consolas"/>
              </a:rPr>
              <a:t> 2</a:t>
            </a:r>
            <a:endParaRPr lang="en-US" sz="900" dirty="0">
              <a:solidFill>
                <a:srgbClr val="0000FF"/>
              </a:solidFill>
              <a:latin typeface="Consolas"/>
              <a:cs typeface="Consolas"/>
            </a:endParaRPr>
          </a:p>
        </p:txBody>
      </p:sp>
      <p:sp>
        <p:nvSpPr>
          <p:cNvPr id="24" name="Content Placeholder 5"/>
          <p:cNvSpPr txBox="1">
            <a:spLocks/>
          </p:cNvSpPr>
          <p:nvPr/>
        </p:nvSpPr>
        <p:spPr>
          <a:xfrm>
            <a:off x="4114800" y="2343150"/>
            <a:ext cx="838200" cy="228602"/>
          </a:xfrm>
          <a:prstGeom prst="rect">
            <a:avLst/>
          </a:prstGeom>
          <a:ln>
            <a:solidFill>
              <a:schemeClr val="tx1"/>
            </a:solidFill>
          </a:ln>
        </p:spPr>
        <p:txBody>
          <a:bodyPr vert="horz" lIns="91440" tIns="45720" rIns="91440" bIns="45720" rtlCol="0">
            <a:normAutofit fontScale="625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solidFill>
                  <a:srgbClr val="0000FF"/>
                </a:solidFill>
                <a:latin typeface="Consolas"/>
                <a:cs typeface="Consolas"/>
              </a:rPr>
              <a:t>4</a:t>
            </a:r>
            <a:r>
              <a:rPr lang="de-DE" dirty="0" smtClean="0">
                <a:solidFill>
                  <a:schemeClr val="tx1"/>
                </a:solidFill>
                <a:latin typeface="Consolas"/>
                <a:cs typeface="Consolas"/>
              </a:rPr>
              <a:t> </a:t>
            </a:r>
            <a:r>
              <a:rPr lang="de-DE" dirty="0" smtClean="0">
                <a:solidFill>
                  <a:srgbClr val="660066"/>
                </a:solidFill>
                <a:latin typeface="Consolas"/>
                <a:cs typeface="Consolas"/>
              </a:rPr>
              <a:t>18</a:t>
            </a:r>
            <a:r>
              <a:rPr lang="de-DE" dirty="0" smtClean="0">
                <a:solidFill>
                  <a:schemeClr val="tx1"/>
                </a:solidFill>
                <a:latin typeface="Consolas"/>
                <a:cs typeface="Consolas"/>
              </a:rPr>
              <a:t> 15 </a:t>
            </a:r>
            <a:r>
              <a:rPr lang="de-DE" dirty="0" smtClean="0">
                <a:solidFill>
                  <a:srgbClr val="660066"/>
                </a:solidFill>
                <a:latin typeface="Consolas"/>
                <a:cs typeface="Consolas"/>
              </a:rPr>
              <a:t>22</a:t>
            </a:r>
            <a:endParaRPr lang="en-US" dirty="0">
              <a:solidFill>
                <a:srgbClr val="660066"/>
              </a:solidFill>
              <a:latin typeface="Consolas"/>
              <a:cs typeface="Consolas"/>
            </a:endParaRPr>
          </a:p>
        </p:txBody>
      </p:sp>
      <p:sp>
        <p:nvSpPr>
          <p:cNvPr id="3" name="TextBox 2"/>
          <p:cNvSpPr txBox="1"/>
          <p:nvPr/>
        </p:nvSpPr>
        <p:spPr>
          <a:xfrm>
            <a:off x="2538903" y="1758948"/>
            <a:ext cx="4471497" cy="215444"/>
          </a:xfrm>
          <a:prstGeom prst="rect">
            <a:avLst/>
          </a:prstGeom>
          <a:noFill/>
        </p:spPr>
        <p:txBody>
          <a:bodyPr wrap="none" rtlCol="0">
            <a:spAutoFit/>
          </a:bodyPr>
          <a:lstStyle/>
          <a:p>
            <a:r>
              <a:rPr lang="en-US" sz="800" dirty="0" err="1">
                <a:latin typeface="Consolas"/>
                <a:cs typeface="Consolas"/>
              </a:rPr>
              <a:t>lastCompactedKeys</a:t>
            </a:r>
            <a:r>
              <a:rPr lang="en-US" sz="800" dirty="0">
                <a:latin typeface="Consolas"/>
                <a:cs typeface="Consolas"/>
              </a:rPr>
              <a:t>[</a:t>
            </a:r>
            <a:r>
              <a:rPr lang="en-US" sz="800" dirty="0" err="1">
                <a:latin typeface="Consolas"/>
                <a:cs typeface="Consolas"/>
              </a:rPr>
              <a:t>minLevel</a:t>
            </a:r>
            <a:r>
              <a:rPr lang="en-US" sz="800" dirty="0">
                <a:latin typeface="Consolas"/>
                <a:cs typeface="Consolas"/>
              </a:rPr>
              <a:t>] = </a:t>
            </a:r>
            <a:r>
              <a:rPr lang="en-US" sz="800" dirty="0" err="1">
                <a:latin typeface="Consolas"/>
                <a:cs typeface="Consolas"/>
              </a:rPr>
              <a:t>SSTableReader.sstableOrdering.max</a:t>
            </a:r>
            <a:r>
              <a:rPr lang="en-US" sz="800" dirty="0">
                <a:latin typeface="Consolas"/>
                <a:cs typeface="Consolas"/>
              </a:rPr>
              <a:t>(added).last;</a:t>
            </a:r>
          </a:p>
        </p:txBody>
      </p:sp>
      <p:cxnSp>
        <p:nvCxnSpPr>
          <p:cNvPr id="8" name="Straight Arrow Connector 7"/>
          <p:cNvCxnSpPr/>
          <p:nvPr/>
        </p:nvCxnSpPr>
        <p:spPr>
          <a:xfrm>
            <a:off x="3505200" y="1962150"/>
            <a:ext cx="3048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144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14" grpId="0"/>
      <p:bldP spid="26" grpId="0"/>
      <p:bldP spid="27" grpId="0"/>
      <p:bldP spid="29" grpId="0"/>
      <p:bldP spid="18" grpId="0" animBg="1"/>
      <p:bldP spid="28" grpId="0" animBg="1"/>
      <p:bldP spid="30" grpId="0" animBg="1"/>
      <p:bldP spid="31" grpId="0" animBg="1"/>
      <p:bldP spid="32" grpId="0" animBg="1"/>
      <p:bldP spid="33" grpId="0" animBg="1"/>
      <p:bldP spid="23" grpId="0" animBg="1"/>
      <p:bldP spid="24"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Fully Expired SSTable</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26</a:t>
            </a:fld>
            <a:endParaRPr lang="en-US" dirty="0">
              <a:latin typeface="Arial"/>
              <a:cs typeface="Arial"/>
            </a:endParaRPr>
          </a:p>
        </p:txBody>
      </p:sp>
      <p:sp>
        <p:nvSpPr>
          <p:cNvPr id="6" name="Content Placeholder 5"/>
          <p:cNvSpPr>
            <a:spLocks noGrp="1"/>
          </p:cNvSpPr>
          <p:nvPr>
            <p:ph idx="1"/>
          </p:nvPr>
        </p:nvSpPr>
        <p:spPr/>
        <p:txBody>
          <a:bodyPr/>
          <a:lstStyle/>
          <a:p>
            <a:pPr marL="285750" indent="-285750">
              <a:buFont typeface="Arial"/>
              <a:buChar char="•"/>
            </a:pPr>
            <a:r>
              <a:rPr lang="en-US" sz="1600" dirty="0"/>
              <a:t>If an </a:t>
            </a:r>
            <a:r>
              <a:rPr lang="en-US" sz="1600" dirty="0" smtClean="0"/>
              <a:t>SSTable </a:t>
            </a:r>
            <a:r>
              <a:rPr lang="en-US" sz="1600" dirty="0"/>
              <a:t>contains only tombstones and it is guaranteed that </a:t>
            </a:r>
            <a:r>
              <a:rPr lang="en-US" sz="1600" dirty="0" smtClean="0"/>
              <a:t>the SSTable </a:t>
            </a:r>
            <a:r>
              <a:rPr lang="en-US" sz="1600" dirty="0"/>
              <a:t>is not shadowing data in any other </a:t>
            </a:r>
            <a:r>
              <a:rPr lang="en-US" sz="1600" dirty="0" smtClean="0"/>
              <a:t>SSTable, </a:t>
            </a:r>
            <a:r>
              <a:rPr lang="en-US" sz="1600" dirty="0"/>
              <a:t>compaction can drop that </a:t>
            </a:r>
            <a:r>
              <a:rPr lang="en-US" sz="1600" dirty="0" smtClean="0"/>
              <a:t>SSTable</a:t>
            </a:r>
          </a:p>
          <a:p>
            <a:pPr marL="285750" indent="-285750">
              <a:buFont typeface="Arial"/>
              <a:buChar char="•"/>
            </a:pPr>
            <a:r>
              <a:rPr lang="en-US" sz="1600" dirty="0" smtClean="0"/>
              <a:t>If </a:t>
            </a:r>
            <a:r>
              <a:rPr lang="en-US" sz="1600" dirty="0"/>
              <a:t>you see </a:t>
            </a:r>
            <a:r>
              <a:rPr lang="en-US" sz="1600" dirty="0" smtClean="0"/>
              <a:t>SSTables </a:t>
            </a:r>
            <a:r>
              <a:rPr lang="en-US" sz="1600" dirty="0"/>
              <a:t>with only tombstones (note that </a:t>
            </a:r>
            <a:r>
              <a:rPr lang="en-US" sz="1600" dirty="0" smtClean="0"/>
              <a:t>TTL’ed </a:t>
            </a:r>
            <a:r>
              <a:rPr lang="en-US" sz="1600" dirty="0"/>
              <a:t>data is considered tombstones once the time to live has expired) but it is not being dropped by compaction, it is likely that other </a:t>
            </a:r>
            <a:r>
              <a:rPr lang="en-US" sz="1600" dirty="0" smtClean="0"/>
              <a:t>SSTables </a:t>
            </a:r>
            <a:r>
              <a:rPr lang="en-US" sz="1600" dirty="0"/>
              <a:t>contain older </a:t>
            </a:r>
            <a:r>
              <a:rPr lang="en-US" sz="1600" dirty="0" smtClean="0"/>
              <a:t>data</a:t>
            </a:r>
          </a:p>
          <a:p>
            <a:pPr marL="285750" indent="-285750">
              <a:buFont typeface="Arial"/>
              <a:buChar char="•"/>
            </a:pPr>
            <a:r>
              <a:rPr lang="en-US" sz="1600" dirty="0" smtClean="0"/>
              <a:t>In LCS, these other SSTables containing older data are often in higher levels</a:t>
            </a:r>
          </a:p>
          <a:p>
            <a:pPr marL="285750" indent="-285750">
              <a:buFont typeface="Arial"/>
              <a:buChar char="•"/>
            </a:pPr>
            <a:r>
              <a:rPr lang="en-US" sz="1600" dirty="0" smtClean="0"/>
              <a:t>This directly impacts the effectiveness of tombstone compaction, and hence why you always want tombstones to go to the highest level as quickly as possible</a:t>
            </a:r>
          </a:p>
          <a:p>
            <a:pPr marL="285750" indent="-285750">
              <a:buFont typeface="Arial"/>
              <a:buChar char="•"/>
            </a:pPr>
            <a:endParaRPr lang="en-US" dirty="0"/>
          </a:p>
        </p:txBody>
      </p:sp>
    </p:spTree>
    <p:extLst>
      <p:ext uri="{BB962C8B-B14F-4D97-AF65-F5344CB8AC3E}">
        <p14:creationId xmlns:p14="http://schemas.microsoft.com/office/powerpoint/2010/main" val="17420709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Write Amplification</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27</a:t>
            </a:fld>
            <a:endParaRPr lang="en-US" dirty="0">
              <a:latin typeface="Arial"/>
              <a:cs typeface="Arial"/>
            </a:endParaRPr>
          </a:p>
        </p:txBody>
      </p:sp>
      <p:sp>
        <p:nvSpPr>
          <p:cNvPr id="6" name="Content Placeholder 5"/>
          <p:cNvSpPr>
            <a:spLocks noGrp="1"/>
          </p:cNvSpPr>
          <p:nvPr>
            <p:ph idx="1"/>
          </p:nvPr>
        </p:nvSpPr>
        <p:spPr/>
        <p:txBody>
          <a:bodyPr>
            <a:normAutofit/>
          </a:bodyPr>
          <a:lstStyle/>
          <a:p>
            <a:pPr marL="285750" indent="-285750">
              <a:buFont typeface="Arial"/>
              <a:buChar char="•"/>
            </a:pPr>
            <a:r>
              <a:rPr lang="en-US" sz="1600" dirty="0" smtClean="0"/>
              <a:t>All fresh data enters L0, and will have to move up level one by one, no skipping level possible</a:t>
            </a:r>
          </a:p>
          <a:p>
            <a:pPr marL="285750" indent="-285750">
              <a:buFont typeface="Arial"/>
              <a:buChar char="•"/>
            </a:pPr>
            <a:r>
              <a:rPr lang="en-US" sz="1600" dirty="0" smtClean="0"/>
              <a:t>In the ideal situation, highest level will have 90% of data, hence more data -&gt; more Write Amplification, because any data that eventually shows up on the highest level N had to be written N+1 times</a:t>
            </a:r>
          </a:p>
          <a:p>
            <a:pPr marL="285750" indent="-285750">
              <a:buFont typeface="Arial"/>
              <a:buChar char="•"/>
            </a:pPr>
            <a:r>
              <a:rPr lang="en-US" sz="1600" dirty="0" smtClean="0"/>
              <a:t>This is why LCS is more demanding on CPU and IO capabilities compared to STCS</a:t>
            </a:r>
          </a:p>
          <a:p>
            <a:pPr marL="285750" indent="-285750">
              <a:buFont typeface="Arial"/>
              <a:buChar char="•"/>
            </a:pPr>
            <a:endParaRPr lang="en-US" sz="1600" dirty="0"/>
          </a:p>
        </p:txBody>
      </p:sp>
    </p:spTree>
    <p:extLst>
      <p:ext uri="{BB962C8B-B14F-4D97-AF65-F5344CB8AC3E}">
        <p14:creationId xmlns:p14="http://schemas.microsoft.com/office/powerpoint/2010/main" val="326727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JBOD and CASSANDRA-6696</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600" dirty="0" smtClean="0">
                <a:solidFill>
                  <a:schemeClr val="tx2"/>
                </a:solidFill>
                <a:latin typeface="Arial"/>
                <a:cs typeface="Arial"/>
              </a:rPr>
              <a:t>JBOD is a primary use case for choosing LCS</a:t>
            </a:r>
          </a:p>
          <a:p>
            <a:pPr marL="285750" indent="-285750">
              <a:buFont typeface="Arial"/>
              <a:buChar char="•"/>
            </a:pPr>
            <a:r>
              <a:rPr lang="en-US" sz="1600" dirty="0" smtClean="0">
                <a:solidFill>
                  <a:schemeClr val="tx2"/>
                </a:solidFill>
              </a:rPr>
              <a:t>However, it used to create </a:t>
            </a:r>
            <a:r>
              <a:rPr lang="en-US" sz="1600" dirty="0" smtClean="0">
                <a:solidFill>
                  <a:schemeClr val="tx1"/>
                </a:solidFill>
              </a:rPr>
              <a:t>“zombie resurrection” problem</a:t>
            </a:r>
            <a:r>
              <a:rPr lang="en-US" sz="1600" dirty="0" smtClean="0">
                <a:solidFill>
                  <a:schemeClr val="tx2"/>
                </a:solidFill>
              </a:rPr>
              <a:t> when JBOD disk fails</a:t>
            </a:r>
          </a:p>
          <a:p>
            <a:pPr marL="285750" indent="-285750">
              <a:buFont typeface="Arial"/>
              <a:buChar char="•"/>
            </a:pPr>
            <a:r>
              <a:rPr lang="en-US" sz="1600" dirty="0" smtClean="0">
                <a:solidFill>
                  <a:schemeClr val="tx2"/>
                </a:solidFill>
              </a:rPr>
              <a:t>CASSANDRA-6696 (C* 3.2+) will create </a:t>
            </a:r>
            <a:r>
              <a:rPr lang="en-US" sz="1600" dirty="0" smtClean="0">
                <a:solidFill>
                  <a:srgbClr val="000000"/>
                </a:solidFill>
              </a:rPr>
              <a:t>flush writer and compaction strategy per disk</a:t>
            </a:r>
            <a:r>
              <a:rPr lang="en-US" sz="1600" dirty="0" smtClean="0">
                <a:solidFill>
                  <a:schemeClr val="tx2"/>
                </a:solidFill>
              </a:rPr>
              <a:t>, so all flush and compaction activities for each disk will only be responsible for one set of token ranges</a:t>
            </a:r>
          </a:p>
          <a:p>
            <a:pPr marL="285750" indent="-285750">
              <a:buFont typeface="Arial"/>
              <a:buChar char="•"/>
            </a:pPr>
            <a:r>
              <a:rPr lang="en-US" sz="1600" dirty="0" smtClean="0">
                <a:solidFill>
                  <a:srgbClr val="000000"/>
                </a:solidFill>
              </a:rPr>
              <a:t>More parallelism for compaction</a:t>
            </a:r>
            <a:r>
              <a:rPr lang="en-US" sz="1600" dirty="0" smtClean="0">
                <a:solidFill>
                  <a:schemeClr val="tx2"/>
                </a:solidFill>
              </a:rPr>
              <a:t> (no worries about overlap at higher levels between different compaction threads)</a:t>
            </a:r>
          </a:p>
          <a:p>
            <a:pPr marL="285750" indent="-285750">
              <a:buFont typeface="Arial"/>
              <a:buChar char="•"/>
            </a:pPr>
            <a:r>
              <a:rPr lang="en-US" sz="1600" dirty="0" smtClean="0">
                <a:solidFill>
                  <a:schemeClr val="tx2"/>
                </a:solidFill>
              </a:rPr>
              <a:t>This also makes LCS to be able to handle </a:t>
            </a:r>
            <a:r>
              <a:rPr lang="en-US" sz="1600" dirty="0" smtClean="0">
                <a:solidFill>
                  <a:srgbClr val="000000"/>
                </a:solidFill>
              </a:rPr>
              <a:t>more data per node</a:t>
            </a:r>
            <a:r>
              <a:rPr lang="en-US" sz="1600" dirty="0" smtClean="0">
                <a:solidFill>
                  <a:schemeClr val="tx2"/>
                </a:solidFill>
              </a:rPr>
              <a:t>, as each JBOD volume is doing compaction on its own</a:t>
            </a: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28</a:t>
            </a:fld>
            <a:endParaRPr lang="en-US" dirty="0">
              <a:latin typeface="Arial"/>
              <a:cs typeface="Arial"/>
            </a:endParaRPr>
          </a:p>
        </p:txBody>
      </p:sp>
    </p:spTree>
    <p:extLst>
      <p:ext uri="{BB962C8B-B14F-4D97-AF65-F5344CB8AC3E}">
        <p14:creationId xmlns:p14="http://schemas.microsoft.com/office/powerpoint/2010/main" val="3606348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How it affects you?</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latin typeface="Arial"/>
                <a:cs typeface="Arial"/>
              </a:rPr>
              <a:t>Best </a:t>
            </a:r>
            <a:r>
              <a:rPr lang="en-US" dirty="0" smtClean="0">
                <a:latin typeface="Arial"/>
                <a:cs typeface="Arial"/>
              </a:rPr>
              <a:t>Practices</a:t>
            </a:r>
            <a:endParaRPr lang="en-US" dirty="0">
              <a:latin typeface="Arial"/>
              <a:cs typeface="Arial"/>
            </a:endParaRPr>
          </a:p>
        </p:txBody>
      </p:sp>
    </p:spTree>
    <p:extLst>
      <p:ext uri="{BB962C8B-B14F-4D97-AF65-F5344CB8AC3E}">
        <p14:creationId xmlns:p14="http://schemas.microsoft.com/office/powerpoint/2010/main" val="30863858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About us</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3</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sz="1600" dirty="0" smtClean="0">
                <a:latin typeface="Arial"/>
                <a:cs typeface="Arial"/>
              </a:rPr>
              <a:t>Wei Deng, Ryan Svihla</a:t>
            </a:r>
          </a:p>
          <a:p>
            <a:endParaRPr lang="en-US" dirty="0">
              <a:latin typeface="Arial"/>
              <a:cs typeface="Arial"/>
            </a:endParaRPr>
          </a:p>
        </p:txBody>
      </p:sp>
      <p:sp>
        <p:nvSpPr>
          <p:cNvPr id="7" name="Text Placeholder 6"/>
          <p:cNvSpPr>
            <a:spLocks noGrp="1"/>
          </p:cNvSpPr>
          <p:nvPr>
            <p:ph type="body" sz="quarter" idx="16"/>
          </p:nvPr>
        </p:nvSpPr>
        <p:spPr/>
        <p:txBody>
          <a:bodyPr/>
          <a:lstStyle/>
          <a:p>
            <a:pPr marL="171450" indent="-171450">
              <a:buFont typeface="Arial"/>
              <a:buChar char="•"/>
            </a:pPr>
            <a:r>
              <a:rPr lang="en-US" dirty="0"/>
              <a:t>Both been working for DataStax for 3 </a:t>
            </a:r>
            <a:r>
              <a:rPr lang="en-US" dirty="0" smtClean="0"/>
              <a:t>years</a:t>
            </a:r>
          </a:p>
          <a:p>
            <a:pPr marL="171450" indent="-171450">
              <a:buFont typeface="Arial"/>
              <a:buChar char="•"/>
            </a:pPr>
            <a:r>
              <a:rPr lang="en-US" dirty="0"/>
              <a:t>Helped a lot of customers on production </a:t>
            </a:r>
            <a:r>
              <a:rPr lang="en-US" dirty="0" smtClean="0"/>
              <a:t>deployments </a:t>
            </a:r>
            <a:r>
              <a:rPr lang="en-US" dirty="0"/>
              <a:t>and shared their struggles with </a:t>
            </a:r>
            <a:r>
              <a:rPr lang="en-US" dirty="0" smtClean="0"/>
              <a:t>LCS</a:t>
            </a:r>
          </a:p>
          <a:p>
            <a:pPr marL="171450" indent="-171450">
              <a:buFont typeface="Arial"/>
              <a:buChar char="•"/>
            </a:pPr>
            <a:r>
              <a:rPr lang="en-US" dirty="0" smtClean="0"/>
              <a:t>Active on LCS related JIRAs</a:t>
            </a:r>
            <a:endParaRPr lang="en-US" dirty="0"/>
          </a:p>
          <a:p>
            <a:pPr marL="171450" indent="-171450">
              <a:buFont typeface="Arial"/>
              <a:buChar char="•"/>
            </a:pPr>
            <a:endParaRPr lang="en-US" dirty="0" smtClean="0"/>
          </a:p>
          <a:p>
            <a:pPr marL="171450" indent="-171450">
              <a:buFont typeface="Arial"/>
              <a:buChar char="•"/>
            </a:pPr>
            <a:endParaRPr lang="en-US" dirty="0">
              <a:latin typeface="Arial"/>
              <a:cs typeface="Arial"/>
            </a:endParaRPr>
          </a:p>
        </p:txBody>
      </p:sp>
      <p:pic>
        <p:nvPicPr>
          <p:cNvPr id="12" name="Picture Placeholder 11"/>
          <p:cNvPicPr>
            <a:picLocks noGrp="1" noChangeAspect="1"/>
          </p:cNvPicPr>
          <p:nvPr>
            <p:ph type="pic" sz="quarter" idx="13"/>
          </p:nvPr>
        </p:nvPicPr>
        <p:blipFill>
          <a:blip r:embed="rId3"/>
          <a:srcRect t="2840" b="2840"/>
          <a:stretch>
            <a:fillRect/>
          </a:stretch>
        </p:blipFill>
        <p:spPr/>
      </p:pic>
    </p:spTree>
    <p:extLst>
      <p:ext uri="{BB962C8B-B14F-4D97-AF65-F5344CB8AC3E}">
        <p14:creationId xmlns:p14="http://schemas.microsoft.com/office/powerpoint/2010/main" val="10574120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Where </a:t>
            </a:r>
            <a:r>
              <a:rPr lang="en-US" dirty="0" smtClean="0"/>
              <a:t>LCS</a:t>
            </a:r>
            <a:r>
              <a:rPr lang="en-US" dirty="0" smtClean="0">
                <a:latin typeface="Arial"/>
                <a:cs typeface="Arial"/>
              </a:rPr>
              <a:t> fits the best</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latin typeface="Arial"/>
                <a:cs typeface="Arial"/>
              </a:rPr>
              <a:t>Use cases needing very consistent read performance with much higher read to write ratio</a:t>
            </a:r>
          </a:p>
          <a:p>
            <a:pPr marL="285750" indent="-285750">
              <a:buFont typeface="Arial"/>
              <a:buChar char="•"/>
            </a:pPr>
            <a:r>
              <a:rPr lang="en-US" sz="1600" dirty="0" smtClean="0"/>
              <a:t>Wide-partition data model with limited (or slow-growing) number of total partitions but a lot of updates and deletes, or fully TTL’ed dataset</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30</a:t>
            </a:fld>
            <a:endParaRPr lang="en-US" dirty="0">
              <a:latin typeface="Arial"/>
              <a:cs typeface="Arial"/>
            </a:endParaRPr>
          </a:p>
        </p:txBody>
      </p:sp>
    </p:spTree>
    <p:extLst>
      <p:ext uri="{BB962C8B-B14F-4D97-AF65-F5344CB8AC3E}">
        <p14:creationId xmlns:p14="http://schemas.microsoft.com/office/powerpoint/2010/main" val="23199669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Typical anti-</a:t>
            </a:r>
            <a:r>
              <a:rPr lang="en-US" dirty="0" smtClean="0"/>
              <a:t>pattern use cases </a:t>
            </a:r>
            <a:r>
              <a:rPr lang="en-US" dirty="0" smtClean="0">
                <a:latin typeface="Arial"/>
                <a:cs typeface="Arial"/>
              </a:rPr>
              <a:t>for LCS</a:t>
            </a:r>
            <a:endParaRPr lang="en-US" dirty="0">
              <a:latin typeface="Arial"/>
              <a:cs typeface="Arial"/>
            </a:endParaRPr>
          </a:p>
        </p:txBody>
      </p:sp>
      <p:sp>
        <p:nvSpPr>
          <p:cNvPr id="3" name="Content Placeholder 2"/>
          <p:cNvSpPr>
            <a:spLocks noGrp="1"/>
          </p:cNvSpPr>
          <p:nvPr>
            <p:ph idx="1"/>
          </p:nvPr>
        </p:nvSpPr>
        <p:spPr>
          <a:xfrm>
            <a:off x="457200" y="1047750"/>
            <a:ext cx="8229600" cy="3505199"/>
          </a:xfrm>
        </p:spPr>
        <p:txBody>
          <a:bodyPr>
            <a:normAutofit/>
          </a:bodyPr>
          <a:lstStyle/>
          <a:p>
            <a:pPr marL="285750" indent="-285750">
              <a:buFont typeface="Arial"/>
              <a:buChar char="•"/>
            </a:pPr>
            <a:r>
              <a:rPr lang="en-US" sz="1600" dirty="0" smtClean="0">
                <a:solidFill>
                  <a:schemeClr val="tx2"/>
                </a:solidFill>
              </a:rPr>
              <a:t>Heavy write with all unique partitions</a:t>
            </a:r>
          </a:p>
          <a:p>
            <a:pPr marL="285750" indent="-285750">
              <a:buFont typeface="Arial"/>
              <a:buChar char="•"/>
            </a:pPr>
            <a:r>
              <a:rPr lang="en-US" sz="1600" dirty="0" smtClean="0">
                <a:solidFill>
                  <a:schemeClr val="tx2"/>
                </a:solidFill>
                <a:latin typeface="Arial"/>
                <a:cs typeface="Arial"/>
              </a:rPr>
              <a:t>Too frequent memtable flushes</a:t>
            </a:r>
          </a:p>
          <a:p>
            <a:pPr marL="285750" indent="-285750">
              <a:buFont typeface="Arial"/>
              <a:buChar char="•"/>
            </a:pPr>
            <a:r>
              <a:rPr lang="en-US" sz="1600" dirty="0" smtClean="0">
                <a:solidFill>
                  <a:schemeClr val="tx2"/>
                </a:solidFill>
                <a:latin typeface="Arial"/>
                <a:cs typeface="Arial"/>
              </a:rPr>
              <a:t>Large vnode nodes</a:t>
            </a:r>
          </a:p>
          <a:p>
            <a:pPr marL="285750" indent="-285750">
              <a:buFont typeface="Arial"/>
              <a:buChar char="•"/>
            </a:pPr>
            <a:r>
              <a:rPr lang="en-US" sz="1600" dirty="0">
                <a:solidFill>
                  <a:schemeClr val="tx2"/>
                </a:solidFill>
              </a:rPr>
              <a:t>Frequent bulk load with the goal of finishing the load as quickly as possible</a:t>
            </a:r>
          </a:p>
          <a:p>
            <a:pPr marL="285750" indent="-285750">
              <a:buFont typeface="Arial"/>
              <a:buChar char="•"/>
            </a:pPr>
            <a:r>
              <a:rPr lang="en-US" sz="1600" dirty="0" smtClean="0">
                <a:solidFill>
                  <a:schemeClr val="tx2"/>
                </a:solidFill>
              </a:rPr>
              <a:t>Any </a:t>
            </a:r>
            <a:r>
              <a:rPr lang="en-US" sz="1600" dirty="0">
                <a:solidFill>
                  <a:schemeClr val="tx2"/>
                </a:solidFill>
              </a:rPr>
              <a:t>other </a:t>
            </a:r>
            <a:r>
              <a:rPr lang="en-US" sz="1600" dirty="0">
                <a:solidFill>
                  <a:schemeClr val="tx1"/>
                </a:solidFill>
              </a:rPr>
              <a:t>condition that could create too many L0 </a:t>
            </a:r>
            <a:r>
              <a:rPr lang="en-US" sz="1600" dirty="0" smtClean="0">
                <a:solidFill>
                  <a:schemeClr val="tx1"/>
                </a:solidFill>
              </a:rPr>
              <a:t>SSTables</a:t>
            </a:r>
          </a:p>
          <a:p>
            <a:pPr marL="285750" indent="-285750">
              <a:buFont typeface="Arial"/>
              <a:buChar char="•"/>
            </a:pPr>
            <a:r>
              <a:rPr lang="en-US" sz="1600" dirty="0">
                <a:solidFill>
                  <a:srgbClr val="000000"/>
                </a:solidFill>
              </a:rPr>
              <a:t>High density node </a:t>
            </a:r>
            <a:r>
              <a:rPr lang="en-US" sz="1600" dirty="0">
                <a:solidFill>
                  <a:schemeClr val="tx2"/>
                </a:solidFill>
              </a:rPr>
              <a:t>(&gt; </a:t>
            </a:r>
            <a:r>
              <a:rPr lang="en-US" sz="1600" dirty="0" smtClean="0">
                <a:solidFill>
                  <a:schemeClr val="tx2"/>
                </a:solidFill>
              </a:rPr>
              <a:t>1TB </a:t>
            </a:r>
            <a:r>
              <a:rPr lang="en-US" sz="1600" dirty="0">
                <a:solidFill>
                  <a:schemeClr val="tx2"/>
                </a:solidFill>
              </a:rPr>
              <a:t>per node or &gt; </a:t>
            </a:r>
            <a:r>
              <a:rPr lang="en-US" sz="1600" dirty="0" smtClean="0">
                <a:solidFill>
                  <a:schemeClr val="tx2"/>
                </a:solidFill>
              </a:rPr>
              <a:t>0.5TB </a:t>
            </a:r>
            <a:r>
              <a:rPr lang="en-US" sz="1600" dirty="0">
                <a:solidFill>
                  <a:schemeClr val="tx2"/>
                </a:solidFill>
              </a:rPr>
              <a:t>per CQL table per node)</a:t>
            </a:r>
          </a:p>
          <a:p>
            <a:pPr marL="285750" indent="-285750">
              <a:buFont typeface="Arial"/>
              <a:buChar char="•"/>
            </a:pPr>
            <a:r>
              <a:rPr lang="en-US" sz="1600" dirty="0" smtClean="0">
                <a:solidFill>
                  <a:srgbClr val="000000"/>
                </a:solidFill>
                <a:latin typeface="Arial"/>
                <a:cs typeface="Arial"/>
              </a:rPr>
              <a:t>Node without enough </a:t>
            </a:r>
            <a:r>
              <a:rPr lang="en-US" sz="1600" dirty="0" smtClean="0">
                <a:solidFill>
                  <a:schemeClr val="tx2"/>
                </a:solidFill>
                <a:latin typeface="Arial"/>
                <a:cs typeface="Arial"/>
              </a:rPr>
              <a:t>IO (i.e. non-SSD, such as SAN, NFS or spindles) and CPU </a:t>
            </a:r>
            <a:r>
              <a:rPr lang="en-US" sz="1600" dirty="0" smtClean="0">
                <a:solidFill>
                  <a:srgbClr val="000000"/>
                </a:solidFill>
                <a:latin typeface="Arial"/>
                <a:cs typeface="Arial"/>
              </a:rPr>
              <a:t>resources</a:t>
            </a:r>
          </a:p>
          <a:p>
            <a:pPr marL="285750" indent="-285750">
              <a:buFont typeface="Arial"/>
              <a:buChar char="•"/>
            </a:pPr>
            <a:r>
              <a:rPr lang="en-US" sz="1600" dirty="0" smtClean="0">
                <a:solidFill>
                  <a:schemeClr val="tx2"/>
                </a:solidFill>
              </a:rPr>
              <a:t>Partitions that are too wide (&gt; 160MB)</a:t>
            </a:r>
          </a:p>
          <a:p>
            <a:pPr marL="285750" indent="-285750">
              <a:buFont typeface="Arial"/>
              <a:buChar char="•"/>
            </a:pPr>
            <a:r>
              <a:rPr lang="en-US" sz="1600" dirty="0" smtClean="0">
                <a:solidFill>
                  <a:schemeClr val="tx2"/>
                </a:solidFill>
              </a:rPr>
              <a:t>Use </a:t>
            </a:r>
            <a:r>
              <a:rPr lang="en-US" sz="1600" dirty="0">
                <a:solidFill>
                  <a:schemeClr val="tx2"/>
                </a:solidFill>
              </a:rPr>
              <a:t>LCS simply for saving disk </a:t>
            </a:r>
            <a:r>
              <a:rPr lang="en-US" sz="1600" dirty="0" smtClean="0">
                <a:solidFill>
                  <a:schemeClr val="tx2"/>
                </a:solidFill>
              </a:rPr>
              <a:t>spaces (because “LCS requires less free space”)</a:t>
            </a:r>
          </a:p>
          <a:p>
            <a:pPr marL="285750" indent="-285750">
              <a:buFont typeface="Arial"/>
              <a:buChar char="•"/>
            </a:pPr>
            <a:r>
              <a:rPr lang="en-US" sz="1600" dirty="0" smtClean="0">
                <a:solidFill>
                  <a:schemeClr val="tx2"/>
                </a:solidFill>
              </a:rPr>
              <a:t>Have too many SSTables without enough file handles and using snapshot repair</a:t>
            </a:r>
          </a:p>
          <a:p>
            <a:pPr marL="285750" indent="-285750">
              <a:buFont typeface="Arial"/>
              <a:buChar char="•"/>
            </a:pPr>
            <a:endParaRPr lang="en-US" dirty="0" smtClean="0">
              <a:latin typeface="Arial"/>
              <a:cs typeface="Arial"/>
            </a:endParaRPr>
          </a:p>
          <a:p>
            <a:pPr marL="285750" indent="-285750">
              <a:buFont typeface="Arial"/>
              <a:buChar char="•"/>
            </a:pPr>
            <a:endParaRPr lang="en-US" dirty="0" smtClean="0">
              <a:latin typeface="Arial"/>
              <a:cs typeface="Arial"/>
            </a:endParaRPr>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31</a:t>
            </a:fld>
            <a:endParaRPr lang="en-US" dirty="0">
              <a:latin typeface="Arial"/>
              <a:cs typeface="Arial"/>
            </a:endParaRPr>
          </a:p>
        </p:txBody>
      </p:sp>
    </p:spTree>
    <p:extLst>
      <p:ext uri="{BB962C8B-B14F-4D97-AF65-F5344CB8AC3E}">
        <p14:creationId xmlns:p14="http://schemas.microsoft.com/office/powerpoint/2010/main" val="32029511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Troubleshooting</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dirty="0" err="1" smtClean="0">
                <a:latin typeface="Arial"/>
                <a:cs typeface="Arial"/>
              </a:rPr>
              <a:t>Debug.log</a:t>
            </a:r>
            <a:endParaRPr lang="en-US" dirty="0" smtClean="0">
              <a:latin typeface="Arial"/>
              <a:cs typeface="Arial"/>
            </a:endParaRPr>
          </a:p>
          <a:p>
            <a:pPr marL="742950" lvl="1" indent="-285750">
              <a:buFont typeface="Arial"/>
              <a:buChar char="•"/>
            </a:pPr>
            <a:r>
              <a:rPr lang="en-US" dirty="0" smtClean="0"/>
              <a:t>nodetool setlogginglevel </a:t>
            </a:r>
            <a:r>
              <a:rPr lang="en-US" dirty="0" err="1" smtClean="0"/>
              <a:t>org.apache.cassandra.db.compaction.LeveledManifest</a:t>
            </a:r>
            <a:r>
              <a:rPr lang="en-US" dirty="0" smtClean="0"/>
              <a:t> TRACE </a:t>
            </a:r>
          </a:p>
          <a:p>
            <a:pPr marL="742950" lvl="1" indent="-285750">
              <a:buFont typeface="Arial"/>
              <a:buChar char="•"/>
            </a:pPr>
            <a:r>
              <a:rPr lang="en-US" dirty="0" smtClean="0"/>
              <a:t>nodetool </a:t>
            </a:r>
            <a:r>
              <a:rPr lang="en-US" dirty="0"/>
              <a:t>setlogginglevel </a:t>
            </a:r>
            <a:r>
              <a:rPr lang="en-US" dirty="0" err="1" smtClean="0"/>
              <a:t>org.apache.cassandra.db.compaction.LeveledCompactionStrategy</a:t>
            </a:r>
            <a:r>
              <a:rPr lang="en-US" dirty="0" smtClean="0"/>
              <a:t> TRACE</a:t>
            </a:r>
          </a:p>
          <a:p>
            <a:pPr marL="285750" indent="-285750">
              <a:buFont typeface="Arial"/>
              <a:buChar char="•"/>
            </a:pPr>
            <a:endParaRPr lang="en-US" dirty="0"/>
          </a:p>
          <a:p>
            <a:pPr marL="285750" indent="-285750">
              <a:buFont typeface="Arial"/>
              <a:buChar char="•"/>
            </a:pPr>
            <a:r>
              <a:rPr lang="en-US" dirty="0" err="1" smtClean="0"/>
              <a:t>log_all</a:t>
            </a:r>
            <a:r>
              <a:rPr lang="en-US" dirty="0" smtClean="0"/>
              <a:t>=true </a:t>
            </a:r>
            <a:r>
              <a:rPr lang="en-US" dirty="0"/>
              <a:t>(CASSANDRA-</a:t>
            </a:r>
            <a:r>
              <a:rPr lang="en-US" dirty="0" smtClean="0"/>
              <a:t>10805, C* 3.6+) or JMX</a:t>
            </a:r>
            <a:endParaRPr lang="en-US" dirty="0"/>
          </a:p>
          <a:p>
            <a:pPr marL="742950" lvl="1" indent="-285750">
              <a:buFont typeface="Arial"/>
              <a:buChar char="•"/>
            </a:pPr>
            <a:r>
              <a:rPr lang="en-US" dirty="0" smtClean="0"/>
              <a:t>enable in table schema</a:t>
            </a:r>
          </a:p>
          <a:p>
            <a:pPr marL="742950" lvl="1" indent="-285750">
              <a:buFont typeface="Arial"/>
              <a:buChar char="•"/>
            </a:pPr>
            <a:r>
              <a:rPr lang="en-US" dirty="0" smtClean="0"/>
              <a:t>Will create an individual </a:t>
            </a:r>
            <a:r>
              <a:rPr lang="en-US" dirty="0" err="1" smtClean="0"/>
              <a:t>compaction.log</a:t>
            </a:r>
            <a:r>
              <a:rPr lang="en-US" dirty="0" smtClean="0"/>
              <a:t> file outside of </a:t>
            </a:r>
            <a:r>
              <a:rPr lang="en-US" dirty="0" err="1" smtClean="0"/>
              <a:t>system.log</a:t>
            </a:r>
            <a:r>
              <a:rPr lang="en-US" dirty="0" smtClean="0"/>
              <a:t> or </a:t>
            </a:r>
            <a:r>
              <a:rPr lang="en-US" dirty="0" err="1" smtClean="0"/>
              <a:t>debug.log</a:t>
            </a:r>
            <a:endParaRPr lang="en-US" dirty="0" smtClean="0"/>
          </a:p>
          <a:p>
            <a:pPr marL="742950" lvl="1" indent="-285750">
              <a:buFont typeface="Arial"/>
              <a:buChar char="•"/>
            </a:pPr>
            <a:r>
              <a:rPr lang="en-US" dirty="0" smtClean="0"/>
              <a:t>Can be very useful for a visualizer</a:t>
            </a:r>
          </a:p>
          <a:p>
            <a:pPr marL="742950" lvl="1" indent="-285750">
              <a:buFont typeface="Arial"/>
              <a:buChar char="•"/>
            </a:pPr>
            <a:r>
              <a:rPr lang="en-US" dirty="0" smtClean="0"/>
              <a:t>The offline compaction-stress tool automatically enable it </a:t>
            </a:r>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32</a:t>
            </a:fld>
            <a:endParaRPr lang="en-US" dirty="0">
              <a:latin typeface="Arial"/>
              <a:cs typeface="Arial"/>
            </a:endParaRPr>
          </a:p>
        </p:txBody>
      </p:sp>
    </p:spTree>
    <p:extLst>
      <p:ext uri="{BB962C8B-B14F-4D97-AF65-F5344CB8AC3E}">
        <p14:creationId xmlns:p14="http://schemas.microsoft.com/office/powerpoint/2010/main" val="11008285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t>
            </a:r>
            <a:r>
              <a:rPr lang="en-US" dirty="0" smtClean="0">
                <a:latin typeface="Arial"/>
                <a:cs typeface="Arial"/>
              </a:rPr>
              <a:t>isualization demo</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t>Developed by Carl </a:t>
            </a:r>
            <a:r>
              <a:rPr lang="en-US" sz="1600" dirty="0" err="1" smtClean="0"/>
              <a:t>Yeksigian</a:t>
            </a:r>
            <a:r>
              <a:rPr lang="en-US" sz="1600" dirty="0" smtClean="0"/>
              <a:t>, still Work In Progress, 0.1 version</a:t>
            </a:r>
          </a:p>
          <a:p>
            <a:pPr marL="285750" indent="-285750">
              <a:buFont typeface="Arial"/>
              <a:buChar char="•"/>
            </a:pPr>
            <a:r>
              <a:rPr lang="en-US" sz="1600" dirty="0" smtClean="0"/>
              <a:t>Leverage the </a:t>
            </a:r>
            <a:r>
              <a:rPr lang="en-US" sz="1600" dirty="0" err="1" smtClean="0"/>
              <a:t>compaction.log</a:t>
            </a:r>
            <a:r>
              <a:rPr lang="en-US" sz="1600" dirty="0" smtClean="0"/>
              <a:t> generated by CASSANDRA-10805, which was also authored by Carl</a:t>
            </a:r>
            <a:endParaRPr lang="en-US" sz="1600" dirty="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33</a:t>
            </a:fld>
            <a:endParaRPr lang="en-US" dirty="0">
              <a:latin typeface="Arial"/>
              <a:cs typeface="Arial"/>
            </a:endParaRPr>
          </a:p>
        </p:txBody>
      </p:sp>
    </p:spTree>
    <p:extLst>
      <p:ext uri="{BB962C8B-B14F-4D97-AF65-F5344CB8AC3E}">
        <p14:creationId xmlns:p14="http://schemas.microsoft.com/office/powerpoint/2010/main" val="28110583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Myt</a:t>
            </a:r>
            <a:r>
              <a:rPr lang="en-US" dirty="0" smtClean="0"/>
              <a:t>h Busters</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t>Observations that often confuse people</a:t>
            </a:r>
            <a:endParaRPr lang="en-US" dirty="0">
              <a:latin typeface="Arial"/>
              <a:cs typeface="Arial"/>
            </a:endParaRPr>
          </a:p>
        </p:txBody>
      </p:sp>
      <p:pic>
        <p:nvPicPr>
          <p:cNvPr id="2" name="Picture 1" descr="mythbuster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291137"/>
            <a:ext cx="2705100" cy="1490413"/>
          </a:xfrm>
          <a:prstGeom prst="rect">
            <a:avLst/>
          </a:prstGeom>
        </p:spPr>
      </p:pic>
    </p:spTree>
    <p:extLst>
      <p:ext uri="{BB962C8B-B14F-4D97-AF65-F5344CB8AC3E}">
        <p14:creationId xmlns:p14="http://schemas.microsoft.com/office/powerpoint/2010/main" val="6790182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#1</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Using LCS, I can avoid STCS’s 50% free space requirement and use up as much as 90% of my disk space?</a:t>
            </a:r>
          </a:p>
          <a:p>
            <a:pPr marL="285750" indent="-285750">
              <a:buFont typeface="Arial"/>
              <a:buChar char="•"/>
            </a:pPr>
            <a:endParaRPr lang="en-US" sz="1800" b="1" dirty="0">
              <a:solidFill>
                <a:srgbClr val="FF0000"/>
              </a:solidFill>
            </a:endParaRPr>
          </a:p>
          <a:p>
            <a:r>
              <a:rPr lang="en-US" sz="1800" b="1" dirty="0" smtClean="0">
                <a:solidFill>
                  <a:srgbClr val="FF0000"/>
                </a:solidFill>
              </a:rPr>
              <a:t>	</a:t>
            </a:r>
            <a:r>
              <a:rPr lang="en-US" sz="2000" b="1" dirty="0" smtClean="0">
                <a:solidFill>
                  <a:srgbClr val="FF0000"/>
                </a:solidFill>
              </a:rPr>
              <a:t>WRONG</a:t>
            </a:r>
            <a:endParaRPr lang="en-US" sz="1800" b="1" dirty="0" smtClean="0">
              <a:solidFill>
                <a:srgbClr val="FF0000"/>
              </a:solidFill>
            </a:endParaRPr>
          </a:p>
          <a:p>
            <a:pPr marL="285750" indent="-285750">
              <a:buFont typeface="Arial"/>
              <a:buChar char="•"/>
            </a:pPr>
            <a:endParaRPr lang="en-US" dirty="0"/>
          </a:p>
          <a:p>
            <a:pPr marL="285750" indent="-285750">
              <a:buFont typeface="Arial"/>
              <a:buChar char="•"/>
            </a:pPr>
            <a:r>
              <a:rPr lang="en-US" dirty="0"/>
              <a:t>Y</a:t>
            </a:r>
            <a:r>
              <a:rPr lang="en-US" dirty="0" smtClean="0"/>
              <a:t>ou should not size your hardware based on 90% disk utilization</a:t>
            </a:r>
          </a:p>
          <a:p>
            <a:pPr marL="285750" indent="-285750">
              <a:buFont typeface="Arial"/>
              <a:buChar char="•"/>
            </a:pPr>
            <a:r>
              <a:rPr lang="en-US" dirty="0" smtClean="0">
                <a:latin typeface="Arial"/>
                <a:cs typeface="Arial"/>
              </a:rPr>
              <a:t>STCS in L0 can easily throw off this assumption, also when L0 is overloaded, L0-&gt;L1 can easily break the “up to 90%” assumption </a:t>
            </a: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35</a:t>
            </a:fld>
            <a:endParaRPr lang="en-US" dirty="0">
              <a:latin typeface="Arial"/>
              <a:cs typeface="Arial"/>
            </a:endParaRPr>
          </a:p>
        </p:txBody>
      </p:sp>
    </p:spTree>
    <p:extLst>
      <p:ext uri="{BB962C8B-B14F-4D97-AF65-F5344CB8AC3E}">
        <p14:creationId xmlns:p14="http://schemas.microsoft.com/office/powerpoint/2010/main" val="17947612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#2</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Why so many small SSTables show up in L0 when I start Repair Service?</a:t>
            </a:r>
          </a:p>
          <a:p>
            <a:pPr marL="285750" indent="-285750">
              <a:buFont typeface="Arial"/>
              <a:buChar char="•"/>
            </a:pPr>
            <a:endParaRPr lang="en-US" dirty="0"/>
          </a:p>
          <a:p>
            <a:pPr marL="285750" indent="-285750">
              <a:buFont typeface="Arial"/>
              <a:buChar char="•"/>
            </a:pPr>
            <a:r>
              <a:rPr lang="en-US" dirty="0" smtClean="0"/>
              <a:t>Every repair session will force affected nodes to flush the corresponding memtable</a:t>
            </a:r>
          </a:p>
          <a:p>
            <a:pPr marL="742950" lvl="1" indent="-285750">
              <a:buFont typeface="Arial"/>
              <a:buChar char="•"/>
            </a:pPr>
            <a:r>
              <a:rPr lang="en-US" dirty="0" smtClean="0"/>
              <a:t>This is the only way to guarantee </a:t>
            </a:r>
            <a:r>
              <a:rPr lang="en-US" dirty="0" err="1" smtClean="0"/>
              <a:t>merkle</a:t>
            </a:r>
            <a:r>
              <a:rPr lang="en-US" dirty="0" smtClean="0"/>
              <a:t> tree comparison won’t miss any data from memtable</a:t>
            </a:r>
          </a:p>
          <a:p>
            <a:pPr marL="742950" lvl="1" indent="-285750">
              <a:buFont typeface="Arial"/>
              <a:buChar char="•"/>
            </a:pPr>
            <a:r>
              <a:rPr lang="en-US" dirty="0" smtClean="0"/>
              <a:t>If something is wrong with repair scheduling, two repair sessions could be scheduled back-to-back, causing unnecessary memtable flush to happen</a:t>
            </a:r>
          </a:p>
          <a:p>
            <a:pPr marL="285750" indent="-285750">
              <a:buFont typeface="Arial"/>
              <a:buChar char="•"/>
            </a:pPr>
            <a:r>
              <a:rPr lang="en-US" dirty="0" smtClean="0">
                <a:latin typeface="Arial"/>
                <a:cs typeface="Arial"/>
              </a:rPr>
              <a:t>If you use vnode, one range of data tends to spread across many nodes and naturally many SSTables, hence when streaming the replica difference, it’s more likely to source from many nodes and many SSTables</a:t>
            </a: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36</a:t>
            </a:fld>
            <a:endParaRPr lang="en-US" dirty="0">
              <a:latin typeface="Arial"/>
              <a:cs typeface="Arial"/>
            </a:endParaRPr>
          </a:p>
        </p:txBody>
      </p:sp>
    </p:spTree>
    <p:extLst>
      <p:ext uri="{BB962C8B-B14F-4D97-AF65-F5344CB8AC3E}">
        <p14:creationId xmlns:p14="http://schemas.microsoft.com/office/powerpoint/2010/main" val="33787052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#3</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Why </a:t>
            </a:r>
            <a:r>
              <a:rPr lang="en-US" sz="1800" b="1" dirty="0"/>
              <a:t>compaction is no longer </a:t>
            </a:r>
            <a:r>
              <a:rPr lang="en-US" sz="1800" b="1" dirty="0" err="1"/>
              <a:t>runnning</a:t>
            </a:r>
            <a:r>
              <a:rPr lang="en-US" sz="1800" b="1" dirty="0"/>
              <a:t> and I’m </a:t>
            </a:r>
            <a:r>
              <a:rPr lang="en-US" sz="1800" b="1" dirty="0" smtClean="0"/>
              <a:t>still seeing </a:t>
            </a:r>
            <a:r>
              <a:rPr lang="en-US" sz="1800" b="1" dirty="0"/>
              <a:t>something like [1, 12/10, 104/100, </a:t>
            </a:r>
            <a:r>
              <a:rPr lang="is-IS" sz="1800" b="1" dirty="0"/>
              <a:t>…</a:t>
            </a:r>
            <a:r>
              <a:rPr lang="is-IS" sz="1800" b="1" dirty="0" smtClean="0"/>
              <a:t>] ?</a:t>
            </a:r>
            <a:endParaRPr lang="en-US" sz="1800" b="1" dirty="0" smtClean="0"/>
          </a:p>
          <a:p>
            <a:pPr marL="285750" indent="-285750">
              <a:buFont typeface="Arial"/>
              <a:buChar char="•"/>
            </a:pPr>
            <a:endParaRPr lang="en-US" dirty="0"/>
          </a:p>
          <a:p>
            <a:pPr marL="285750" indent="-285750">
              <a:buFont typeface="Arial"/>
              <a:buChar char="•"/>
            </a:pPr>
            <a:r>
              <a:rPr lang="en-US" dirty="0" smtClean="0"/>
              <a:t>Even when not doing STCS, L0 SSTables compacted don’t always end up in L1. If the combined size of L0 SSTables involved in a compaction is smaller than </a:t>
            </a:r>
            <a:r>
              <a:rPr lang="en-US" dirty="0" err="1" smtClean="0"/>
              <a:t>max_sstable_size</a:t>
            </a:r>
            <a:r>
              <a:rPr lang="en-US" dirty="0" smtClean="0"/>
              <a:t>, then the output will stay in L0</a:t>
            </a:r>
          </a:p>
          <a:p>
            <a:pPr marL="285750" indent="-285750">
              <a:buFont typeface="Arial"/>
              <a:buChar char="•"/>
            </a:pPr>
            <a:r>
              <a:rPr lang="en-US" dirty="0" smtClean="0"/>
              <a:t>Upper level compaction is triggered by compaction scores (watch </a:t>
            </a:r>
            <a:r>
              <a:rPr lang="en-US" dirty="0" err="1" smtClean="0"/>
              <a:t>debug.log</a:t>
            </a:r>
            <a:r>
              <a:rPr lang="en-US" dirty="0" smtClean="0"/>
              <a:t> to see it in action), and compaction scores is completely based on size, instead of number of SSTables in each level. For brevity of display, “nodetool </a:t>
            </a:r>
            <a:r>
              <a:rPr lang="en-US" dirty="0" err="1" smtClean="0"/>
              <a:t>cfstats</a:t>
            </a:r>
            <a:r>
              <a:rPr lang="en-US" dirty="0" smtClean="0"/>
              <a:t>” chooses to use # of SSTables</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37</a:t>
            </a:fld>
            <a:endParaRPr lang="en-US" dirty="0">
              <a:latin typeface="Arial"/>
              <a:cs typeface="Arial"/>
            </a:endParaRPr>
          </a:p>
        </p:txBody>
      </p:sp>
    </p:spTree>
    <p:extLst>
      <p:ext uri="{BB962C8B-B14F-4D97-AF65-F5344CB8AC3E}">
        <p14:creationId xmlns:p14="http://schemas.microsoft.com/office/powerpoint/2010/main" val="36911146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#4</a:t>
            </a:r>
            <a:endParaRPr lang="en-US" dirty="0">
              <a:latin typeface="Arial"/>
              <a:cs typeface="Arial"/>
            </a:endParaRPr>
          </a:p>
        </p:txBody>
      </p:sp>
      <p:sp>
        <p:nvSpPr>
          <p:cNvPr id="3" name="Content Placeholder 2"/>
          <p:cNvSpPr>
            <a:spLocks noGrp="1"/>
          </p:cNvSpPr>
          <p:nvPr>
            <p:ph idx="1"/>
          </p:nvPr>
        </p:nvSpPr>
        <p:spPr>
          <a:xfrm>
            <a:off x="457200" y="1200151"/>
            <a:ext cx="8229600" cy="3276599"/>
          </a:xfrm>
        </p:spPr>
        <p:txBody>
          <a:bodyPr>
            <a:normAutofit/>
          </a:bodyPr>
          <a:lstStyle/>
          <a:p>
            <a:pPr marL="285750" indent="-285750">
              <a:buFont typeface="Arial"/>
              <a:buChar char="•"/>
            </a:pPr>
            <a:r>
              <a:rPr lang="en-US" sz="1800" b="1" dirty="0" smtClean="0"/>
              <a:t>Why it takes so long to free up disk space after delete?</a:t>
            </a:r>
          </a:p>
          <a:p>
            <a:pPr marL="742950" lvl="1" indent="-285750">
              <a:buFont typeface="Arial"/>
              <a:buChar char="•"/>
            </a:pPr>
            <a:endParaRPr lang="en-US" sz="1600" dirty="0" smtClean="0"/>
          </a:p>
          <a:p>
            <a:pPr marL="742950" lvl="1" indent="-285750">
              <a:buFont typeface="Arial"/>
              <a:buChar char="•"/>
            </a:pPr>
            <a:r>
              <a:rPr lang="en-US" sz="1600" dirty="0" smtClean="0"/>
              <a:t>Because any newly inserted data (including delete/tombstone) will have to bubble up</a:t>
            </a:r>
          </a:p>
          <a:p>
            <a:pPr marL="742950" lvl="1" indent="-285750">
              <a:buFont typeface="Arial"/>
              <a:buChar char="•"/>
            </a:pPr>
            <a:r>
              <a:rPr lang="en-US" sz="1600" dirty="0" smtClean="0"/>
              <a:t>A partition can have fragments in all different levels</a:t>
            </a:r>
          </a:p>
          <a:p>
            <a:pPr marL="742950" lvl="1" indent="-285750">
              <a:buFont typeface="Arial"/>
              <a:buChar char="•"/>
            </a:pPr>
            <a:r>
              <a:rPr lang="en-US" sz="1600" dirty="0" smtClean="0"/>
              <a:t>To allow the data belonging to a partition to be cleared, the tombstone has to bubble up to the top and is also expired</a:t>
            </a:r>
          </a:p>
          <a:p>
            <a:pPr marL="742950" lvl="1" indent="-285750">
              <a:buFont typeface="Arial"/>
              <a:buChar char="•"/>
            </a:pPr>
            <a:r>
              <a:rPr lang="en-US" sz="1600" dirty="0" smtClean="0"/>
              <a:t>See fully expired </a:t>
            </a:r>
            <a:r>
              <a:rPr lang="en-US" sz="1600" dirty="0" err="1" smtClean="0"/>
              <a:t>sstable</a:t>
            </a:r>
            <a:r>
              <a:rPr lang="en-US" sz="1600" dirty="0" smtClean="0"/>
              <a:t> slide.</a:t>
            </a:r>
          </a:p>
          <a:p>
            <a:pPr marL="742950" lvl="1" indent="-285750">
              <a:buFont typeface="Arial"/>
              <a:buChar char="•"/>
            </a:pPr>
            <a:endParaRPr lang="en-US"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38</a:t>
            </a:fld>
            <a:endParaRPr lang="en-US" dirty="0">
              <a:latin typeface="Arial"/>
              <a:cs typeface="Arial"/>
            </a:endParaRPr>
          </a:p>
        </p:txBody>
      </p:sp>
      <p:sp>
        <p:nvSpPr>
          <p:cNvPr id="6" name="Content Placeholder 2"/>
          <p:cNvSpPr txBox="1">
            <a:spLocks/>
          </p:cNvSpPr>
          <p:nvPr/>
        </p:nvSpPr>
        <p:spPr>
          <a:xfrm>
            <a:off x="381000" y="3638550"/>
            <a:ext cx="8229600" cy="1477433"/>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8746149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What’s coming</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t>JIRA references to LCS’s past, present and future</a:t>
            </a:r>
            <a:endParaRPr lang="en-US" dirty="0">
              <a:latin typeface="Arial"/>
              <a:cs typeface="Arial"/>
            </a:endParaRPr>
          </a:p>
        </p:txBody>
      </p:sp>
    </p:spTree>
    <p:extLst>
      <p:ext uri="{BB962C8B-B14F-4D97-AF65-F5344CB8AC3E}">
        <p14:creationId xmlns:p14="http://schemas.microsoft.com/office/powerpoint/2010/main" val="660969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Why?</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t>Are we lazy, or crazy to talk</a:t>
            </a:r>
            <a:r>
              <a:rPr lang="en-US" dirty="0" smtClean="0">
                <a:latin typeface="Arial"/>
                <a:cs typeface="Arial"/>
              </a:rPr>
              <a:t> about a five-year-old technology</a:t>
            </a:r>
            <a:endParaRPr lang="en-US" dirty="0">
              <a:latin typeface="Arial"/>
              <a:cs typeface="Arial"/>
            </a:endParaRPr>
          </a:p>
        </p:txBody>
      </p:sp>
    </p:spTree>
    <p:extLst>
      <p:ext uri="{BB962C8B-B14F-4D97-AF65-F5344CB8AC3E}">
        <p14:creationId xmlns:p14="http://schemas.microsoft.com/office/powerpoint/2010/main" val="3803013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has happened since C* 2.1</a:t>
            </a:r>
            <a:endParaRPr lang="en-US" dirty="0">
              <a:latin typeface="Arial"/>
              <a:cs typeface="Arial"/>
            </a:endParaRPr>
          </a:p>
        </p:txBody>
      </p:sp>
      <p:sp>
        <p:nvSpPr>
          <p:cNvPr id="3" name="Content Placeholder 2"/>
          <p:cNvSpPr>
            <a:spLocks noGrp="1"/>
          </p:cNvSpPr>
          <p:nvPr>
            <p:ph idx="1"/>
          </p:nvPr>
        </p:nvSpPr>
        <p:spPr>
          <a:xfrm>
            <a:off x="457200" y="971551"/>
            <a:ext cx="8229600" cy="3657600"/>
          </a:xfrm>
        </p:spPr>
        <p:txBody>
          <a:bodyPr>
            <a:normAutofit fontScale="85000" lnSpcReduction="20000"/>
          </a:bodyPr>
          <a:lstStyle/>
          <a:p>
            <a:pPr marL="285750" indent="-285750">
              <a:buFont typeface="Arial"/>
              <a:buChar char="•"/>
            </a:pPr>
            <a:r>
              <a:rPr lang="en-US" dirty="0" smtClean="0"/>
              <a:t>Partition SSTables by token ranges (CASSANDRA-6696, C* 3.2+)</a:t>
            </a:r>
          </a:p>
          <a:p>
            <a:pPr marL="285750" indent="-285750">
              <a:buFont typeface="Arial"/>
              <a:buChar char="•"/>
            </a:pPr>
            <a:r>
              <a:rPr lang="en-US" dirty="0" smtClean="0"/>
              <a:t>Try </a:t>
            </a:r>
            <a:r>
              <a:rPr lang="en-US" dirty="0"/>
              <a:t>to include overlapping sstables in </a:t>
            </a:r>
            <a:r>
              <a:rPr lang="en-US" dirty="0" smtClean="0"/>
              <a:t>tombstone </a:t>
            </a:r>
            <a:r>
              <a:rPr lang="en-US" dirty="0"/>
              <a:t>compactions to be able to actually drop the </a:t>
            </a:r>
            <a:r>
              <a:rPr lang="en-US" dirty="0" smtClean="0"/>
              <a:t>tombstones (CASSANDRA-7019, C* 3.10+) See talk this afternoon at 4:10pm in 210C</a:t>
            </a:r>
          </a:p>
          <a:p>
            <a:pPr marL="285750" indent="-285750">
              <a:buFont typeface="Arial"/>
              <a:buChar char="•"/>
            </a:pPr>
            <a:r>
              <a:rPr lang="en-US" dirty="0" smtClean="0"/>
              <a:t>Add major compaction to LCS (CASSANDRA-7272, C* 2.2+), however note CASSANDRA-11817</a:t>
            </a:r>
          </a:p>
          <a:p>
            <a:pPr marL="285750" indent="-285750">
              <a:buFont typeface="Arial"/>
              <a:buChar char="•"/>
            </a:pPr>
            <a:r>
              <a:rPr lang="en-US" dirty="0"/>
              <a:t>Send source </a:t>
            </a:r>
            <a:r>
              <a:rPr lang="en-US" dirty="0" err="1"/>
              <a:t>sstable</a:t>
            </a:r>
            <a:r>
              <a:rPr lang="en-US" dirty="0"/>
              <a:t> level when bootstrapping or replacing </a:t>
            </a:r>
            <a:r>
              <a:rPr lang="en-US" dirty="0" smtClean="0"/>
              <a:t>nodes (CASSANDRA-7460, C* 2.2+)</a:t>
            </a:r>
          </a:p>
          <a:p>
            <a:pPr marL="285750" indent="-285750">
              <a:buFont typeface="Arial"/>
              <a:buChar char="•"/>
            </a:pPr>
            <a:r>
              <a:rPr lang="en-US" dirty="0" smtClean="0"/>
              <a:t>Adjusting LCS to work with incremental repair (CASSANDRA-8004, C* 2.1.2+)</a:t>
            </a:r>
          </a:p>
          <a:p>
            <a:pPr marL="285750" indent="-285750">
              <a:buFont typeface="Arial"/>
              <a:buChar char="•"/>
            </a:pPr>
            <a:r>
              <a:rPr lang="en-US" dirty="0" smtClean="0"/>
              <a:t>A tool called </a:t>
            </a:r>
            <a:r>
              <a:rPr lang="en-US" dirty="0" err="1" smtClean="0"/>
              <a:t>sstableofflinerelevel</a:t>
            </a:r>
            <a:r>
              <a:rPr lang="en-US" dirty="0" smtClean="0"/>
              <a:t> to create </a:t>
            </a:r>
            <a:r>
              <a:rPr lang="en-US" dirty="0"/>
              <a:t>a "decent" </a:t>
            </a:r>
            <a:r>
              <a:rPr lang="en-US" dirty="0" err="1"/>
              <a:t>sstable</a:t>
            </a:r>
            <a:r>
              <a:rPr lang="en-US" dirty="0"/>
              <a:t> </a:t>
            </a:r>
            <a:r>
              <a:rPr lang="en-US" dirty="0" smtClean="0"/>
              <a:t>leveling from a bunch of given SSTables (CASSANDRA-8301, C* 2.1.5+)</a:t>
            </a:r>
          </a:p>
          <a:p>
            <a:pPr marL="285750" indent="-285750">
              <a:buFont typeface="Arial"/>
              <a:buChar char="•"/>
            </a:pPr>
            <a:r>
              <a:rPr lang="en-US" dirty="0" smtClean="0"/>
              <a:t>Use a new JBOD volume every time when a newly compacted SSTable is written (CASSANDRA-8329, C* 2.1.3+)</a:t>
            </a:r>
          </a:p>
          <a:p>
            <a:pPr marL="285750" indent="-285750">
              <a:buFont typeface="Arial"/>
              <a:buChar char="•"/>
            </a:pPr>
            <a:r>
              <a:rPr lang="en-US" dirty="0" smtClean="0"/>
              <a:t>Compaction throughput under stress improved by 2x with various optimizations (CASSANDRA-8915, C* 3.0+, CASSANDRA-8920, C* 2.2+, CASSANDRA</a:t>
            </a:r>
            <a:r>
              <a:rPr lang="en-US" dirty="0"/>
              <a:t>-</a:t>
            </a:r>
            <a:r>
              <a:rPr lang="en-US" dirty="0" smtClean="0"/>
              <a:t>8988, C* 2.2+, </a:t>
            </a:r>
            <a:r>
              <a:rPr lang="en-US" dirty="0"/>
              <a:t>CASSANDRA-</a:t>
            </a:r>
            <a:r>
              <a:rPr lang="en-US" dirty="0" smtClean="0"/>
              <a:t>10099, C* 3.6+)</a:t>
            </a:r>
          </a:p>
          <a:p>
            <a:pPr marL="285750" indent="-285750">
              <a:buFont typeface="Arial"/>
              <a:buChar char="•"/>
            </a:pPr>
            <a:r>
              <a:rPr lang="en-US" dirty="0"/>
              <a:t>Compact only certain token range (CASSANDRA-</a:t>
            </a:r>
            <a:r>
              <a:rPr lang="en-US" dirty="0" smtClean="0"/>
              <a:t>10643, C* 3.10+)</a:t>
            </a:r>
          </a:p>
          <a:p>
            <a:pPr marL="285750" indent="-285750">
              <a:buFont typeface="Arial"/>
              <a:buChar char="•"/>
            </a:pPr>
            <a:r>
              <a:rPr lang="en-US" dirty="0" smtClean="0"/>
              <a:t>Allow L0 STCS and L0-&gt;L1 LCS to happen at the same time if there’s no overlap (CASSANDRA-10979, C* 2.1.14+)</a:t>
            </a:r>
          </a:p>
          <a:p>
            <a:pPr marL="285750" indent="-285750">
              <a:buFont typeface="Arial"/>
              <a:buChar char="•"/>
            </a:pPr>
            <a:r>
              <a:rPr lang="en-US" dirty="0" smtClean="0"/>
              <a:t>Improve Cassandra startup speed with LCS tables (CASSANDRA-12114, C* 3.0.9+, C* 3.8+)</a:t>
            </a:r>
          </a:p>
          <a:p>
            <a:pPr marL="285750" indent="-285750">
              <a:buFont typeface="Arial"/>
              <a:buChar char="•"/>
            </a:pPr>
            <a:r>
              <a:rPr lang="en-US" dirty="0"/>
              <a:t>Compaction Throttling is not working as expected (CASSANDRA-</a:t>
            </a:r>
            <a:r>
              <a:rPr lang="en-US" dirty="0" smtClean="0"/>
              <a:t>12366, C* 3.10+)</a:t>
            </a:r>
          </a:p>
          <a:p>
            <a:pPr marL="285750" indent="-285750">
              <a:buFont typeface="Arial"/>
              <a:buChar char="•"/>
            </a:pPr>
            <a:r>
              <a:rPr lang="en-US" dirty="0" smtClean="0"/>
              <a:t>Compute last compacted keys for each level at startup (CASSANDRA-6216, C* 3.0.9+, C* 3.10+)</a:t>
            </a: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40</a:t>
            </a:fld>
            <a:endParaRPr lang="en-US" dirty="0">
              <a:latin typeface="Arial"/>
              <a:cs typeface="Arial"/>
            </a:endParaRPr>
          </a:p>
        </p:txBody>
      </p:sp>
    </p:spTree>
    <p:extLst>
      <p:ext uri="{BB962C8B-B14F-4D97-AF65-F5344CB8AC3E}">
        <p14:creationId xmlns:p14="http://schemas.microsoft.com/office/powerpoint/2010/main" val="25652531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has happened since C* 2.1</a:t>
            </a:r>
            <a:endParaRPr lang="en-US" dirty="0">
              <a:latin typeface="Arial"/>
              <a:cs typeface="Arial"/>
            </a:endParaRPr>
          </a:p>
        </p:txBody>
      </p:sp>
      <p:sp>
        <p:nvSpPr>
          <p:cNvPr id="3" name="Content Placeholder 2"/>
          <p:cNvSpPr>
            <a:spLocks noGrp="1"/>
          </p:cNvSpPr>
          <p:nvPr>
            <p:ph idx="1"/>
          </p:nvPr>
        </p:nvSpPr>
        <p:spPr>
          <a:xfrm>
            <a:off x="457200" y="971551"/>
            <a:ext cx="8229600" cy="3657600"/>
          </a:xfrm>
        </p:spPr>
        <p:txBody>
          <a:bodyPr>
            <a:normAutofit fontScale="85000" lnSpcReduction="20000"/>
          </a:bodyPr>
          <a:lstStyle/>
          <a:p>
            <a:pPr marL="285750" indent="-285750">
              <a:buFont typeface="Arial"/>
              <a:buChar char="•"/>
            </a:pPr>
            <a:r>
              <a:rPr lang="en-US" dirty="0" smtClean="0">
                <a:solidFill>
                  <a:schemeClr val="tx2"/>
                </a:solidFill>
              </a:rPr>
              <a:t>Partition SSTables by token ranges (CASSANDRA-6696, C* 3.2+)</a:t>
            </a:r>
          </a:p>
          <a:p>
            <a:pPr marL="285750" indent="-285750">
              <a:buFont typeface="Arial"/>
              <a:buChar char="•"/>
            </a:pPr>
            <a:r>
              <a:rPr lang="en-US" dirty="0" smtClean="0">
                <a:solidFill>
                  <a:schemeClr val="tx1"/>
                </a:solidFill>
              </a:rPr>
              <a:t>Try </a:t>
            </a:r>
            <a:r>
              <a:rPr lang="en-US" dirty="0">
                <a:solidFill>
                  <a:schemeClr val="tx1"/>
                </a:solidFill>
              </a:rPr>
              <a:t>to include overlapping sstables in </a:t>
            </a:r>
            <a:r>
              <a:rPr lang="en-US" dirty="0" smtClean="0">
                <a:solidFill>
                  <a:schemeClr val="tx1"/>
                </a:solidFill>
              </a:rPr>
              <a:t>tombstone </a:t>
            </a:r>
            <a:r>
              <a:rPr lang="en-US" dirty="0">
                <a:solidFill>
                  <a:schemeClr val="tx1"/>
                </a:solidFill>
              </a:rPr>
              <a:t>compactions to be able to actually drop the </a:t>
            </a:r>
            <a:r>
              <a:rPr lang="en-US" dirty="0" smtClean="0">
                <a:solidFill>
                  <a:schemeClr val="tx1"/>
                </a:solidFill>
              </a:rPr>
              <a:t>tombstones (CASSANDRA-7019, C* 3.10+) See talk this afternoon at 4:10pm in 210C</a:t>
            </a:r>
          </a:p>
          <a:p>
            <a:pPr marL="285750" indent="-285750">
              <a:buFont typeface="Arial"/>
              <a:buChar char="•"/>
            </a:pPr>
            <a:r>
              <a:rPr lang="en-US" dirty="0" smtClean="0">
                <a:solidFill>
                  <a:schemeClr val="tx2"/>
                </a:solidFill>
              </a:rPr>
              <a:t>Add major compaction to LCS (CASSANDRA-7272, C* 2.2+), however note CASSANDRA-11817</a:t>
            </a:r>
          </a:p>
          <a:p>
            <a:pPr marL="285750" indent="-285750">
              <a:buFont typeface="Arial"/>
              <a:buChar char="•"/>
            </a:pPr>
            <a:r>
              <a:rPr lang="en-US" dirty="0">
                <a:solidFill>
                  <a:schemeClr val="tx2"/>
                </a:solidFill>
              </a:rPr>
              <a:t>Send source </a:t>
            </a:r>
            <a:r>
              <a:rPr lang="en-US" dirty="0" err="1">
                <a:solidFill>
                  <a:schemeClr val="tx2"/>
                </a:solidFill>
              </a:rPr>
              <a:t>sstable</a:t>
            </a:r>
            <a:r>
              <a:rPr lang="en-US" dirty="0">
                <a:solidFill>
                  <a:schemeClr val="tx2"/>
                </a:solidFill>
              </a:rPr>
              <a:t> level when bootstrapping or replacing </a:t>
            </a:r>
            <a:r>
              <a:rPr lang="en-US" dirty="0" smtClean="0">
                <a:solidFill>
                  <a:schemeClr val="tx2"/>
                </a:solidFill>
              </a:rPr>
              <a:t>nodes (CASSANDRA-7460, C* 2.2+)</a:t>
            </a:r>
          </a:p>
          <a:p>
            <a:pPr marL="285750" indent="-285750">
              <a:buFont typeface="Arial"/>
              <a:buChar char="•"/>
            </a:pPr>
            <a:r>
              <a:rPr lang="en-US" dirty="0" smtClean="0">
                <a:solidFill>
                  <a:schemeClr val="tx2"/>
                </a:solidFill>
              </a:rPr>
              <a:t>Adjusting LCS to work with incremental repair (CASSANDRA-8004, C* 2.1.2+)</a:t>
            </a:r>
          </a:p>
          <a:p>
            <a:pPr marL="285750" indent="-285750">
              <a:buFont typeface="Arial"/>
              <a:buChar char="•"/>
            </a:pPr>
            <a:r>
              <a:rPr lang="en-US" dirty="0" smtClean="0">
                <a:solidFill>
                  <a:schemeClr val="tx2"/>
                </a:solidFill>
              </a:rPr>
              <a:t>A tool called </a:t>
            </a:r>
            <a:r>
              <a:rPr lang="en-US" dirty="0" err="1" smtClean="0">
                <a:solidFill>
                  <a:schemeClr val="tx2"/>
                </a:solidFill>
              </a:rPr>
              <a:t>sstableofflinerelevel</a:t>
            </a:r>
            <a:r>
              <a:rPr lang="en-US" dirty="0" smtClean="0">
                <a:solidFill>
                  <a:schemeClr val="tx2"/>
                </a:solidFill>
              </a:rPr>
              <a:t> to create </a:t>
            </a:r>
            <a:r>
              <a:rPr lang="en-US" dirty="0">
                <a:solidFill>
                  <a:schemeClr val="tx2"/>
                </a:solidFill>
              </a:rPr>
              <a:t>a "decent" </a:t>
            </a:r>
            <a:r>
              <a:rPr lang="en-US" dirty="0" err="1">
                <a:solidFill>
                  <a:schemeClr val="tx2"/>
                </a:solidFill>
              </a:rPr>
              <a:t>sstable</a:t>
            </a:r>
            <a:r>
              <a:rPr lang="en-US" dirty="0">
                <a:solidFill>
                  <a:schemeClr val="tx2"/>
                </a:solidFill>
              </a:rPr>
              <a:t> </a:t>
            </a:r>
            <a:r>
              <a:rPr lang="en-US" dirty="0" smtClean="0">
                <a:solidFill>
                  <a:schemeClr val="tx2"/>
                </a:solidFill>
              </a:rPr>
              <a:t>leveling from a bunch of given SSTables (CASSANDRA-8301, C* 2.1.5+)</a:t>
            </a:r>
          </a:p>
          <a:p>
            <a:pPr marL="285750" indent="-285750">
              <a:buFont typeface="Arial"/>
              <a:buChar char="•"/>
            </a:pPr>
            <a:r>
              <a:rPr lang="en-US" dirty="0" smtClean="0">
                <a:solidFill>
                  <a:schemeClr val="tx2"/>
                </a:solidFill>
              </a:rPr>
              <a:t>Use a new JBOD volume every time when a newly compacted SSTable is written (CASSANDRA-8329, C* 2.1.3+)</a:t>
            </a:r>
          </a:p>
          <a:p>
            <a:pPr marL="285750" indent="-285750">
              <a:buFont typeface="Arial"/>
              <a:buChar char="•"/>
            </a:pPr>
            <a:r>
              <a:rPr lang="en-US" dirty="0" smtClean="0">
                <a:solidFill>
                  <a:srgbClr val="000000"/>
                </a:solidFill>
              </a:rPr>
              <a:t>Compaction throughput under stress improved by 2x with various optimizations (CASSANDRA-8915, C* 3.0+, CASSANDRA-8920, C* 2.2+, CASSANDRA</a:t>
            </a:r>
            <a:r>
              <a:rPr lang="en-US" dirty="0">
                <a:solidFill>
                  <a:srgbClr val="000000"/>
                </a:solidFill>
              </a:rPr>
              <a:t>-</a:t>
            </a:r>
            <a:r>
              <a:rPr lang="en-US" dirty="0" smtClean="0">
                <a:solidFill>
                  <a:srgbClr val="000000"/>
                </a:solidFill>
              </a:rPr>
              <a:t>8988, C* 2.2+, </a:t>
            </a:r>
            <a:r>
              <a:rPr lang="en-US" dirty="0">
                <a:solidFill>
                  <a:srgbClr val="000000"/>
                </a:solidFill>
              </a:rPr>
              <a:t>CASSANDRA-</a:t>
            </a:r>
            <a:r>
              <a:rPr lang="en-US" dirty="0" smtClean="0">
                <a:solidFill>
                  <a:srgbClr val="000000"/>
                </a:solidFill>
              </a:rPr>
              <a:t>10099, C* 3.6+)</a:t>
            </a:r>
          </a:p>
          <a:p>
            <a:pPr marL="285750" indent="-285750">
              <a:buFont typeface="Arial"/>
              <a:buChar char="•"/>
            </a:pPr>
            <a:r>
              <a:rPr lang="en-US" dirty="0">
                <a:solidFill>
                  <a:schemeClr val="tx2"/>
                </a:solidFill>
              </a:rPr>
              <a:t>Compact only certain token range (CASSANDRA-</a:t>
            </a:r>
            <a:r>
              <a:rPr lang="en-US" dirty="0" smtClean="0">
                <a:solidFill>
                  <a:schemeClr val="tx2"/>
                </a:solidFill>
              </a:rPr>
              <a:t>10643, C* 3.10+)</a:t>
            </a:r>
          </a:p>
          <a:p>
            <a:pPr marL="285750" indent="-285750">
              <a:buFont typeface="Arial"/>
              <a:buChar char="•"/>
            </a:pPr>
            <a:r>
              <a:rPr lang="en-US" dirty="0" smtClean="0">
                <a:solidFill>
                  <a:schemeClr val="tx2"/>
                </a:solidFill>
              </a:rPr>
              <a:t>Allow L0 STCS and L0-&gt;L1 LCS to happen at the same time if there’s no overlap (CASSANDRA-10979, C* 2.1.14+)</a:t>
            </a:r>
          </a:p>
          <a:p>
            <a:pPr marL="285750" indent="-285750">
              <a:buFont typeface="Arial"/>
              <a:buChar char="•"/>
            </a:pPr>
            <a:r>
              <a:rPr lang="en-US" dirty="0" smtClean="0">
                <a:solidFill>
                  <a:schemeClr val="tx2"/>
                </a:solidFill>
              </a:rPr>
              <a:t>Improve Cassandra startup speed with LCS tables (CASSANDRA-12114, C* 3.0.9+, C* 3.8+)</a:t>
            </a:r>
          </a:p>
          <a:p>
            <a:pPr marL="285750" indent="-285750">
              <a:buFont typeface="Arial"/>
              <a:buChar char="•"/>
            </a:pPr>
            <a:r>
              <a:rPr lang="en-US" dirty="0">
                <a:solidFill>
                  <a:schemeClr val="tx2"/>
                </a:solidFill>
              </a:rPr>
              <a:t>Compaction Throttling is not working as expected (CASSANDRA-</a:t>
            </a:r>
            <a:r>
              <a:rPr lang="en-US" dirty="0" smtClean="0">
                <a:solidFill>
                  <a:schemeClr val="tx2"/>
                </a:solidFill>
              </a:rPr>
              <a:t>12366, C* 3.10+)</a:t>
            </a:r>
          </a:p>
          <a:p>
            <a:pPr marL="285750" indent="-285750">
              <a:buFont typeface="Arial"/>
              <a:buChar char="•"/>
            </a:pPr>
            <a:r>
              <a:rPr lang="en-US" dirty="0" smtClean="0">
                <a:solidFill>
                  <a:schemeClr val="tx2"/>
                </a:solidFill>
              </a:rPr>
              <a:t>Compute last compacted keys for each level at startup (CASSANDRA-6216, C* 3.0.9+, C* 3.10+)</a:t>
            </a:r>
            <a:endParaRPr lang="en-US" dirty="0">
              <a:solidFill>
                <a:schemeClr val="tx2"/>
              </a:solidFill>
            </a:endParaRPr>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41</a:t>
            </a:fld>
            <a:endParaRPr lang="en-US" dirty="0">
              <a:latin typeface="Arial"/>
              <a:cs typeface="Arial"/>
            </a:endParaRPr>
          </a:p>
        </p:txBody>
      </p:sp>
    </p:spTree>
    <p:extLst>
      <p:ext uri="{BB962C8B-B14F-4D97-AF65-F5344CB8AC3E}">
        <p14:creationId xmlns:p14="http://schemas.microsoft.com/office/powerpoint/2010/main" val="42493519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JIRAs coming</a:t>
            </a:r>
            <a:endParaRPr lang="en-US" dirty="0">
              <a:latin typeface="Arial"/>
              <a:cs typeface="Arial"/>
            </a:endParaRPr>
          </a:p>
        </p:txBody>
      </p:sp>
      <p:sp>
        <p:nvSpPr>
          <p:cNvPr id="3" name="Content Placeholder 2"/>
          <p:cNvSpPr>
            <a:spLocks noGrp="1"/>
          </p:cNvSpPr>
          <p:nvPr>
            <p:ph idx="1"/>
          </p:nvPr>
        </p:nvSpPr>
        <p:spPr>
          <a:xfrm>
            <a:off x="457200" y="971550"/>
            <a:ext cx="8229600" cy="3886200"/>
          </a:xfrm>
        </p:spPr>
        <p:txBody>
          <a:bodyPr>
            <a:noAutofit/>
          </a:bodyPr>
          <a:lstStyle/>
          <a:p>
            <a:r>
              <a:rPr lang="en-US" sz="1800" dirty="0" smtClean="0"/>
              <a:t>A few JIRAs worth waiting for (already patch available) or watching (WIP) or contributing/</a:t>
            </a:r>
            <a:r>
              <a:rPr lang="en-US" sz="1800" dirty="0" err="1" smtClean="0"/>
              <a:t>upvoting</a:t>
            </a:r>
            <a:r>
              <a:rPr lang="en-US" sz="1800" dirty="0" smtClean="0"/>
              <a:t> (not yet started):</a:t>
            </a:r>
          </a:p>
          <a:p>
            <a:pPr marL="742950" lvl="1" indent="-285750">
              <a:buFont typeface="Arial"/>
              <a:buChar char="•"/>
            </a:pPr>
            <a:r>
              <a:rPr lang="en-US" dirty="0" smtClean="0"/>
              <a:t>Different optimizations to pick compaction candidates to avoid write amplification and merge</a:t>
            </a:r>
            <a:r>
              <a:rPr lang="en-US" dirty="0"/>
              <a:t>/eliminate tombstones (CASSANDRA-11106</a:t>
            </a:r>
            <a:r>
              <a:rPr lang="en-US" dirty="0" smtClean="0"/>
              <a:t>)</a:t>
            </a:r>
          </a:p>
          <a:p>
            <a:pPr marL="742950" lvl="1" indent="-285750">
              <a:buFont typeface="Arial"/>
              <a:buChar char="•"/>
            </a:pPr>
            <a:r>
              <a:rPr lang="en-US" dirty="0" smtClean="0"/>
              <a:t>Range Aware compaction (CASSANDRA-10540)</a:t>
            </a:r>
          </a:p>
          <a:p>
            <a:pPr marL="742950" lvl="1" indent="-285750">
              <a:buFont typeface="Arial"/>
              <a:buChar char="•"/>
            </a:pPr>
            <a:r>
              <a:rPr lang="en-US" dirty="0"/>
              <a:t>Create new sstables in the highest possible </a:t>
            </a:r>
            <a:r>
              <a:rPr lang="en-US" dirty="0" smtClean="0"/>
              <a:t>level (CASSANDRA-6323)</a:t>
            </a:r>
          </a:p>
          <a:p>
            <a:pPr marL="742950" lvl="1" indent="-285750">
              <a:buFont typeface="Arial"/>
              <a:buChar char="•"/>
            </a:pPr>
            <a:r>
              <a:rPr lang="en-US" dirty="0" err="1" smtClean="0"/>
              <a:t>Fractual</a:t>
            </a:r>
            <a:r>
              <a:rPr lang="en-US" dirty="0" smtClean="0"/>
              <a:t> cascading (CASSANDRA-7065)</a:t>
            </a:r>
          </a:p>
          <a:p>
            <a:pPr marL="742950" lvl="1" indent="-285750">
              <a:buFont typeface="Arial"/>
              <a:buChar char="•"/>
            </a:pPr>
            <a:r>
              <a:rPr lang="en-US" dirty="0" smtClean="0"/>
              <a:t>Allow multiple overlapping SSTables in L1 or above (CASSANDRA-7409)</a:t>
            </a:r>
          </a:p>
          <a:p>
            <a:pPr marL="742950" lvl="1" indent="-285750">
              <a:buFont typeface="Arial"/>
              <a:buChar char="•"/>
            </a:pPr>
            <a:r>
              <a:rPr lang="en-US" dirty="0"/>
              <a:t>L0 should have a separate configurable bloom filter false positive </a:t>
            </a:r>
            <a:r>
              <a:rPr lang="en-US" dirty="0" smtClean="0"/>
              <a:t>ratio (CASSANDRA-8434)</a:t>
            </a:r>
          </a:p>
          <a:p>
            <a:pPr marL="742950" lvl="1" indent="-285750">
              <a:buFont typeface="Arial"/>
              <a:buChar char="•"/>
            </a:pPr>
            <a:r>
              <a:rPr lang="en-US" dirty="0" smtClean="0"/>
              <a:t>Dynamically adjusting </a:t>
            </a:r>
            <a:r>
              <a:rPr lang="en-US" dirty="0"/>
              <a:t>the ideal top level size to how much data is actually in </a:t>
            </a:r>
            <a:r>
              <a:rPr lang="en-US" dirty="0" smtClean="0"/>
              <a:t>it (CASSANDRA-9829)</a:t>
            </a:r>
          </a:p>
          <a:p>
            <a:pPr marL="742950" lvl="1" indent="-285750">
              <a:buFont typeface="Arial"/>
              <a:buChar char="•"/>
            </a:pPr>
            <a:r>
              <a:rPr lang="en-US" dirty="0"/>
              <a:t>Option to disable bloom filter in highest level of LCS </a:t>
            </a:r>
            <a:r>
              <a:rPr lang="en-US" dirty="0" smtClean="0"/>
              <a:t>sstables (CASSANDRA-9830)</a:t>
            </a:r>
          </a:p>
          <a:p>
            <a:pPr marL="742950" lvl="1" indent="-285750">
              <a:buFont typeface="Arial"/>
              <a:buChar char="•"/>
            </a:pPr>
            <a:r>
              <a:rPr lang="en-US" dirty="0"/>
              <a:t>LCS repair: compact tables before making available in </a:t>
            </a:r>
            <a:r>
              <a:rPr lang="en-US" dirty="0" smtClean="0"/>
              <a:t>L0 (CASSANDRA-10862)</a:t>
            </a:r>
          </a:p>
          <a:p>
            <a:pPr marL="742950" lvl="1" indent="-285750">
              <a:buFont typeface="Arial"/>
              <a:buChar char="•"/>
            </a:pPr>
            <a:r>
              <a:rPr lang="en-US" dirty="0"/>
              <a:t>Make the </a:t>
            </a:r>
            <a:r>
              <a:rPr lang="en-US" dirty="0" err="1"/>
              <a:t>fanout</a:t>
            </a:r>
            <a:r>
              <a:rPr lang="en-US" dirty="0"/>
              <a:t> size for LeveledCompactionStrategy to be </a:t>
            </a:r>
            <a:r>
              <a:rPr lang="en-US" dirty="0" smtClean="0"/>
              <a:t>configurable (CASSANDRA-11150)</a:t>
            </a:r>
          </a:p>
          <a:p>
            <a:pPr marL="742950" lvl="1" indent="-285750">
              <a:buFont typeface="Arial"/>
              <a:buChar char="•"/>
            </a:pPr>
            <a:r>
              <a:rPr lang="en-US" dirty="0" smtClean="0"/>
              <a:t>Improve </a:t>
            </a:r>
            <a:r>
              <a:rPr lang="en-US" dirty="0"/>
              <a:t>parallelism on higher level compactions in </a:t>
            </a:r>
            <a:r>
              <a:rPr lang="en-US" dirty="0" smtClean="0"/>
              <a:t>LCS (CASSANDRA-12464)</a:t>
            </a:r>
          </a:p>
          <a:p>
            <a:pPr marL="742950" lvl="1" indent="-285750">
              <a:buFont typeface="Arial"/>
              <a:buChar char="•"/>
            </a:pPr>
            <a:endParaRPr lang="en-US" dirty="0" smtClean="0"/>
          </a:p>
          <a:p>
            <a:pPr marL="742950" lvl="1" indent="-285750">
              <a:buFont typeface="Arial"/>
              <a:buChar char="•"/>
            </a:pPr>
            <a:endParaRPr lang="en-US" dirty="0"/>
          </a:p>
          <a:p>
            <a:pPr marL="742950" lvl="1" indent="-285750">
              <a:buFont typeface="Arial"/>
              <a:buChar char="•"/>
            </a:pPr>
            <a:endParaRPr lang="en-US" dirty="0" smtClean="0"/>
          </a:p>
          <a:p>
            <a:pPr marL="742950" lvl="1" indent="-285750">
              <a:buFont typeface="Arial"/>
              <a:buChar char="•"/>
            </a:pPr>
            <a:endParaRPr lang="en-US" dirty="0"/>
          </a:p>
          <a:p>
            <a:pPr marL="742950" lvl="1" indent="-285750">
              <a:buFont typeface="Arial"/>
              <a:buChar char="•"/>
            </a:pPr>
            <a:endParaRPr lang="en-US" dirty="0" smtClean="0"/>
          </a:p>
          <a:p>
            <a:pPr marL="285750" indent="-285750">
              <a:buFont typeface="Arial"/>
              <a:buChar char="•"/>
            </a:pPr>
            <a:endParaRPr lang="en-US" sz="1800"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42</a:t>
            </a:fld>
            <a:endParaRPr lang="en-US" dirty="0">
              <a:latin typeface="Arial"/>
              <a:cs typeface="Arial"/>
            </a:endParaRPr>
          </a:p>
        </p:txBody>
      </p:sp>
    </p:spTree>
    <p:extLst>
      <p:ext uri="{BB962C8B-B14F-4D97-AF65-F5344CB8AC3E}">
        <p14:creationId xmlns:p14="http://schemas.microsoft.com/office/powerpoint/2010/main" val="31653755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Some parting thoughts</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latin typeface="Arial"/>
                <a:cs typeface="Arial"/>
              </a:rPr>
              <a:t>Try out the latest C* trunk/3.x and play with the logging level</a:t>
            </a:r>
          </a:p>
          <a:p>
            <a:pPr marL="285750" indent="-285750">
              <a:buFont typeface="Arial"/>
              <a:buChar char="•"/>
            </a:pPr>
            <a:r>
              <a:rPr lang="en-US" sz="1600" dirty="0" smtClean="0"/>
              <a:t>Test out bigger </a:t>
            </a:r>
            <a:r>
              <a:rPr lang="en-US" sz="1600" dirty="0" err="1" smtClean="0"/>
              <a:t>sstable_size_in_mb</a:t>
            </a:r>
            <a:r>
              <a:rPr lang="en-US" sz="1600" dirty="0" smtClean="0"/>
              <a:t> with your environment (CASSANDRA-12591)</a:t>
            </a:r>
          </a:p>
          <a:p>
            <a:pPr marL="285750" indent="-285750">
              <a:buFont typeface="Arial"/>
              <a:buChar char="•"/>
            </a:pPr>
            <a:r>
              <a:rPr lang="en-US" sz="1600" dirty="0" smtClean="0"/>
              <a:t>Leverage the new compaction-stress tool to evaluate your deployment environment</a:t>
            </a:r>
            <a:endParaRPr lang="en-US" dirty="0" smtClean="0"/>
          </a:p>
          <a:p>
            <a:pPr marL="742950" lvl="1" indent="-285750">
              <a:buFont typeface="Arial"/>
              <a:buChar char="•"/>
            </a:pPr>
            <a:endParaRPr lang="en-US" dirty="0" smtClean="0"/>
          </a:p>
          <a:p>
            <a:pPr marL="742950" lvl="1" indent="-285750">
              <a:buFont typeface="Arial"/>
              <a:buChar char="•"/>
            </a:pPr>
            <a:endParaRPr lang="en-US" dirty="0"/>
          </a:p>
          <a:p>
            <a:pPr marL="742950" lvl="1" indent="-285750">
              <a:buFont typeface="Arial"/>
              <a:buChar char="•"/>
            </a:pPr>
            <a:endParaRPr lang="en-US" dirty="0" smtClean="0"/>
          </a:p>
          <a:p>
            <a:pPr marL="742950" lvl="1" indent="-285750">
              <a:buFont typeface="Arial"/>
              <a:buChar char="•"/>
            </a:pPr>
            <a:endParaRPr lang="en-US" dirty="0"/>
          </a:p>
          <a:p>
            <a:pPr marL="742950" lvl="1" indent="-285750">
              <a:buFont typeface="Arial"/>
              <a:buChar char="•"/>
            </a:pPr>
            <a:endParaRPr lang="en-US" dirty="0" smtClean="0"/>
          </a:p>
          <a:p>
            <a:pPr marL="285750" indent="-285750">
              <a:buFont typeface="Arial"/>
              <a:buChar char="•"/>
            </a:pPr>
            <a:endParaRPr lang="en-US"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43</a:t>
            </a:fld>
            <a:endParaRPr lang="en-US" dirty="0">
              <a:latin typeface="Arial"/>
              <a:cs typeface="Arial"/>
            </a:endParaRPr>
          </a:p>
        </p:txBody>
      </p:sp>
    </p:spTree>
    <p:extLst>
      <p:ext uri="{BB962C8B-B14F-4D97-AF65-F5344CB8AC3E}">
        <p14:creationId xmlns:p14="http://schemas.microsoft.com/office/powerpoint/2010/main" val="3163355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Q &amp; A</a:t>
            </a:r>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37729278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Appendix / Deleted Scenes</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latin typeface="Arial"/>
                <a:cs typeface="Arial"/>
              </a:rPr>
              <a:t>The stuff we didn’t have time to </a:t>
            </a:r>
            <a:r>
              <a:rPr lang="en-US" dirty="0" smtClean="0"/>
              <a:t>cover</a:t>
            </a:r>
            <a:endParaRPr lang="en-US" dirty="0">
              <a:latin typeface="Arial"/>
              <a:cs typeface="Arial"/>
            </a:endParaRPr>
          </a:p>
        </p:txBody>
      </p:sp>
    </p:spTree>
    <p:extLst>
      <p:ext uri="{BB962C8B-B14F-4D97-AF65-F5344CB8AC3E}">
        <p14:creationId xmlns:p14="http://schemas.microsoft.com/office/powerpoint/2010/main" val="6121434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Some more comments on LevelDB design from Cassandra source code</a:t>
            </a:r>
            <a:endParaRPr lang="en-US" dirty="0">
              <a:latin typeface="Arial"/>
              <a:cs typeface="Arial"/>
            </a:endParaRPr>
          </a:p>
        </p:txBody>
      </p:sp>
      <p:sp>
        <p:nvSpPr>
          <p:cNvPr id="3" name="Content Placeholder 2"/>
          <p:cNvSpPr>
            <a:spLocks noGrp="1"/>
          </p:cNvSpPr>
          <p:nvPr>
            <p:ph idx="1"/>
          </p:nvPr>
        </p:nvSpPr>
        <p:spPr/>
        <p:txBody>
          <a:bodyPr>
            <a:noAutofit/>
          </a:bodyPr>
          <a:lstStyle/>
          <a:p>
            <a:r>
              <a:rPr lang="en-US" sz="2800" dirty="0" smtClean="0"/>
              <a:t>“</a:t>
            </a:r>
            <a:r>
              <a:rPr lang="en-US" sz="1200" dirty="0" smtClean="0"/>
              <a:t>LevelDB </a:t>
            </a:r>
            <a:r>
              <a:rPr lang="en-US" sz="1200" dirty="0"/>
              <a:t>gives each level a score of how much data it contains </a:t>
            </a:r>
            <a:r>
              <a:rPr lang="en-US" sz="1200" dirty="0" err="1"/>
              <a:t>vs</a:t>
            </a:r>
            <a:r>
              <a:rPr lang="en-US" sz="1200" dirty="0"/>
              <a:t> its ideal amount, </a:t>
            </a:r>
            <a:r>
              <a:rPr lang="en-US" sz="1200" dirty="0" smtClean="0"/>
              <a:t>and compacts </a:t>
            </a:r>
            <a:r>
              <a:rPr lang="en-US" sz="1200" dirty="0"/>
              <a:t>the level with the highest score. But this falls apart spectacularly once </a:t>
            </a:r>
            <a:r>
              <a:rPr lang="en-US" sz="1200" dirty="0" smtClean="0"/>
              <a:t>you get </a:t>
            </a:r>
            <a:r>
              <a:rPr lang="en-US" sz="1200" dirty="0"/>
              <a:t>behind.  Consider this set of </a:t>
            </a:r>
            <a:r>
              <a:rPr lang="en-US" sz="1200" dirty="0" smtClean="0"/>
              <a:t>levels:</a:t>
            </a:r>
          </a:p>
          <a:p>
            <a:r>
              <a:rPr lang="en-US" sz="1200" dirty="0" smtClean="0"/>
              <a:t>L0</a:t>
            </a:r>
            <a:r>
              <a:rPr lang="en-US" sz="1200" dirty="0"/>
              <a:t>: 988 [ideal: 4</a:t>
            </a:r>
            <a:r>
              <a:rPr lang="en-US" sz="1200" dirty="0" smtClean="0"/>
              <a:t>]</a:t>
            </a:r>
          </a:p>
          <a:p>
            <a:r>
              <a:rPr lang="en-US" sz="1200" dirty="0" smtClean="0"/>
              <a:t>L1</a:t>
            </a:r>
            <a:r>
              <a:rPr lang="en-US" sz="1200" dirty="0"/>
              <a:t>: 117 [ideal: 10</a:t>
            </a:r>
            <a:r>
              <a:rPr lang="en-US" sz="1200" dirty="0" smtClean="0"/>
              <a:t>]</a:t>
            </a:r>
          </a:p>
          <a:p>
            <a:r>
              <a:rPr lang="en-US" sz="1200" dirty="0" smtClean="0"/>
              <a:t>L2</a:t>
            </a:r>
            <a:r>
              <a:rPr lang="en-US" sz="1200" dirty="0"/>
              <a:t>: 12  [ideal: 100]</a:t>
            </a:r>
          </a:p>
          <a:p>
            <a:r>
              <a:rPr lang="en-US" sz="1200" dirty="0" smtClean="0"/>
              <a:t>The </a:t>
            </a:r>
            <a:r>
              <a:rPr lang="en-US" sz="1200" dirty="0"/>
              <a:t>problem is that L0 has a much higher score (almost 250) than L1 (11), so what </a:t>
            </a:r>
            <a:r>
              <a:rPr lang="en-US" sz="1200" dirty="0" smtClean="0"/>
              <a:t>we'll do </a:t>
            </a:r>
            <a:r>
              <a:rPr lang="en-US" sz="1200" dirty="0"/>
              <a:t>is compact a batch of MAX_COMPACTING_L0 sstables with all 117 L1 sstables, and put </a:t>
            </a:r>
            <a:r>
              <a:rPr lang="en-US" sz="1200" dirty="0" smtClean="0"/>
              <a:t>the result </a:t>
            </a:r>
            <a:r>
              <a:rPr lang="en-US" sz="1200" dirty="0"/>
              <a:t>(say, 120 sstables) in L1. Then we'll compact the next batch of MAX_COMPACTING_L0</a:t>
            </a:r>
            <a:r>
              <a:rPr lang="en-US" sz="1200" dirty="0" smtClean="0"/>
              <a:t>, and </a:t>
            </a:r>
            <a:r>
              <a:rPr lang="en-US" sz="1200" dirty="0"/>
              <a:t>so forth.  So we spend most of our i/o rewriting the L1 data with each batch.</a:t>
            </a:r>
          </a:p>
          <a:p>
            <a:r>
              <a:rPr lang="en-US" sz="1200" dirty="0" smtClean="0"/>
              <a:t>If </a:t>
            </a:r>
            <a:r>
              <a:rPr lang="en-US" sz="1200" dirty="0"/>
              <a:t>we could just do *all* L0 a single time with L1, that would be ideal.  But we </a:t>
            </a:r>
            <a:r>
              <a:rPr lang="en-US" sz="1200" dirty="0" smtClean="0"/>
              <a:t>can’t. </a:t>
            </a:r>
            <a:r>
              <a:rPr lang="en-US" sz="1200" dirty="0" err="1" smtClean="0"/>
              <a:t>LevelDB's</a:t>
            </a:r>
            <a:r>
              <a:rPr lang="en-US" sz="1200" dirty="0" smtClean="0"/>
              <a:t> </a:t>
            </a:r>
            <a:r>
              <a:rPr lang="en-US" sz="1200" dirty="0"/>
              <a:t>way around this is to simply block writes if L0 compaction falls </a:t>
            </a:r>
            <a:r>
              <a:rPr lang="en-US" sz="1200" dirty="0" smtClean="0"/>
              <a:t>behind. We </a:t>
            </a:r>
            <a:r>
              <a:rPr lang="en-US" sz="1200" dirty="0"/>
              <a:t>don't have that </a:t>
            </a:r>
            <a:r>
              <a:rPr lang="en-US" sz="1200" dirty="0" smtClean="0"/>
              <a:t>luxury. So </a:t>
            </a:r>
            <a:r>
              <a:rPr lang="en-US" sz="1200" dirty="0"/>
              <a:t>instead, </a:t>
            </a:r>
            <a:r>
              <a:rPr lang="en-US" sz="1200" dirty="0" smtClean="0"/>
              <a:t>we 1</a:t>
            </a:r>
            <a:r>
              <a:rPr lang="en-US" sz="1200" dirty="0"/>
              <a:t>) force compacting higher levels first, which minimizes the i/o needed to </a:t>
            </a:r>
            <a:r>
              <a:rPr lang="en-US" sz="1200" dirty="0" smtClean="0"/>
              <a:t>compact optimally </a:t>
            </a:r>
            <a:r>
              <a:rPr lang="en-US" sz="1200" dirty="0"/>
              <a:t>which gives us a long term win, </a:t>
            </a:r>
            <a:r>
              <a:rPr lang="en-US" sz="1200" dirty="0" smtClean="0"/>
              <a:t>and 2</a:t>
            </a:r>
            <a:r>
              <a:rPr lang="en-US" sz="1200" dirty="0"/>
              <a:t>) if L0 falls behind, we will size-tiered compact it to reduce read overhead </a:t>
            </a:r>
            <a:r>
              <a:rPr lang="en-US" sz="1200" dirty="0" smtClean="0"/>
              <a:t>until we </a:t>
            </a:r>
            <a:r>
              <a:rPr lang="en-US" sz="1200" dirty="0"/>
              <a:t>can catch up on the higher </a:t>
            </a:r>
            <a:r>
              <a:rPr lang="en-US" sz="1200" dirty="0" smtClean="0"/>
              <a:t>levels.</a:t>
            </a:r>
          </a:p>
          <a:p>
            <a:r>
              <a:rPr lang="en-US" sz="1200" dirty="0" smtClean="0"/>
              <a:t>This </a:t>
            </a:r>
            <a:r>
              <a:rPr lang="en-US" sz="1200" dirty="0"/>
              <a:t>isn't a magic wand -- if you are consistently writing too fast for LCS to </a:t>
            </a:r>
            <a:r>
              <a:rPr lang="en-US" sz="1200" dirty="0" smtClean="0"/>
              <a:t>keep up</a:t>
            </a:r>
            <a:r>
              <a:rPr lang="en-US" sz="1200" dirty="0"/>
              <a:t>, you're still screwed.  But if instead you have intermittent bursts of activity</a:t>
            </a:r>
            <a:r>
              <a:rPr lang="en-US" sz="1200" dirty="0" smtClean="0"/>
              <a:t>, it </a:t>
            </a:r>
            <a:r>
              <a:rPr lang="en-US" sz="1200" dirty="0"/>
              <a:t>can help a lot</a:t>
            </a:r>
            <a:r>
              <a:rPr lang="en-US" sz="1200" dirty="0" smtClean="0"/>
              <a:t>.</a:t>
            </a:r>
            <a:r>
              <a:rPr lang="en-US" sz="2800" dirty="0"/>
              <a:t>”</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46</a:t>
            </a:fld>
            <a:endParaRPr lang="en-US" dirty="0">
              <a:latin typeface="Arial"/>
              <a:cs typeface="Arial"/>
            </a:endParaRPr>
          </a:p>
        </p:txBody>
      </p:sp>
    </p:spTree>
    <p:extLst>
      <p:ext uri="{BB962C8B-B14F-4D97-AF65-F5344CB8AC3E}">
        <p14:creationId xmlns:p14="http://schemas.microsoft.com/office/powerpoint/2010/main" val="28476278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asics on compaction in general</a:t>
            </a:r>
            <a:endParaRPr lang="en-US" dirty="0">
              <a:latin typeface="Arial"/>
              <a:cs typeface="Arial"/>
            </a:endParaRPr>
          </a:p>
        </p:txBody>
      </p:sp>
      <p:sp>
        <p:nvSpPr>
          <p:cNvPr id="3" name="Content Placeholder 2"/>
          <p:cNvSpPr>
            <a:spLocks noGrp="1"/>
          </p:cNvSpPr>
          <p:nvPr>
            <p:ph idx="1"/>
          </p:nvPr>
        </p:nvSpPr>
        <p:spPr>
          <a:xfrm>
            <a:off x="457200" y="971550"/>
            <a:ext cx="8229600" cy="3352799"/>
          </a:xfrm>
        </p:spPr>
        <p:txBody>
          <a:bodyPr>
            <a:noAutofit/>
          </a:bodyPr>
          <a:lstStyle/>
          <a:p>
            <a:pPr marL="285750" indent="-285750">
              <a:buFont typeface="Arial"/>
              <a:buChar char="•"/>
            </a:pPr>
            <a:r>
              <a:rPr lang="en-US" sz="1600" dirty="0" smtClean="0">
                <a:latin typeface="Arial"/>
                <a:cs typeface="Arial"/>
              </a:rPr>
              <a:t>Why you need compaction</a:t>
            </a:r>
          </a:p>
          <a:p>
            <a:pPr marL="742950" lvl="1" indent="-285750">
              <a:buFont typeface="Arial"/>
              <a:buChar char="•"/>
            </a:pPr>
            <a:r>
              <a:rPr lang="en-US" sz="1400" dirty="0" smtClean="0"/>
              <a:t>Log Structured Merge Tree</a:t>
            </a:r>
          </a:p>
          <a:p>
            <a:pPr marL="742950" lvl="1" indent="-285750">
              <a:buFont typeface="Arial"/>
              <a:buChar char="•"/>
            </a:pPr>
            <a:r>
              <a:rPr lang="en-US" sz="1400" dirty="0" smtClean="0"/>
              <a:t>Immutable data files (SSTables)</a:t>
            </a:r>
          </a:p>
          <a:p>
            <a:pPr marL="742950" lvl="1" indent="-285750">
              <a:buFont typeface="Arial"/>
              <a:buChar char="•"/>
            </a:pPr>
            <a:r>
              <a:rPr lang="en-US" sz="1400" dirty="0" smtClean="0"/>
              <a:t>Super fast writes, but read will need to read as little amount of data files as possible</a:t>
            </a:r>
          </a:p>
          <a:p>
            <a:pPr marL="285750" indent="-285750">
              <a:buFont typeface="Arial"/>
              <a:buChar char="•"/>
            </a:pPr>
            <a:r>
              <a:rPr lang="en-US" sz="1600" dirty="0" smtClean="0">
                <a:latin typeface="Arial"/>
                <a:cs typeface="Arial"/>
              </a:rPr>
              <a:t>What it usually does</a:t>
            </a:r>
          </a:p>
          <a:p>
            <a:pPr marL="742950" lvl="1" indent="-285750">
              <a:buFont typeface="Arial"/>
              <a:buChar char="•"/>
            </a:pPr>
            <a:r>
              <a:rPr lang="en-US" sz="1400" dirty="0" smtClean="0"/>
              <a:t>Normally combine *multiple* SSTables and generate another set of SSTables to merge partition fragments from the source SSTables</a:t>
            </a:r>
          </a:p>
          <a:p>
            <a:pPr marL="742950" lvl="1" indent="-285750">
              <a:buFont typeface="Arial"/>
              <a:buChar char="•"/>
            </a:pPr>
            <a:r>
              <a:rPr lang="en-US" sz="1400" dirty="0" smtClean="0"/>
              <a:t>In this process, remove tombstones or change expired data to tombstones</a:t>
            </a:r>
          </a:p>
          <a:p>
            <a:pPr marL="742950" lvl="1" indent="-285750">
              <a:buFont typeface="Arial"/>
              <a:buChar char="•"/>
            </a:pPr>
            <a:r>
              <a:rPr lang="en-US" sz="1400" dirty="0"/>
              <a:t>T</a:t>
            </a:r>
            <a:r>
              <a:rPr lang="en-US" sz="1400" dirty="0" smtClean="0"/>
              <a:t>ombstone compaction can also be automatically triggered on individual SSTables.</a:t>
            </a:r>
          </a:p>
          <a:p>
            <a:pPr marL="285750" indent="-285750">
              <a:buFont typeface="Arial"/>
              <a:buChar char="•"/>
            </a:pPr>
            <a:r>
              <a:rPr lang="en-US" sz="1600" dirty="0" smtClean="0"/>
              <a:t>How it is triggered</a:t>
            </a:r>
          </a:p>
          <a:p>
            <a:pPr marL="742950" lvl="1" indent="-285750">
              <a:buFont typeface="Arial"/>
              <a:buChar char="•"/>
            </a:pPr>
            <a:r>
              <a:rPr lang="en-US" sz="1400" dirty="0" smtClean="0"/>
              <a:t>Background / minor compaction</a:t>
            </a:r>
          </a:p>
          <a:p>
            <a:pPr marL="742950" lvl="1" indent="-285750">
              <a:buFont typeface="Arial"/>
              <a:buChar char="•"/>
            </a:pPr>
            <a:r>
              <a:rPr lang="en-US" sz="1400" dirty="0" smtClean="0"/>
              <a:t>Major compaction</a:t>
            </a:r>
          </a:p>
          <a:p>
            <a:pPr marL="742950" lvl="1" indent="-285750">
              <a:buFont typeface="Arial"/>
              <a:buChar char="•"/>
            </a:pPr>
            <a:r>
              <a:rPr lang="en-US" sz="1400" dirty="0" smtClean="0"/>
              <a:t>User defined compaction</a:t>
            </a:r>
            <a:endParaRPr lang="en-US" sz="1400" dirty="0"/>
          </a:p>
          <a:p>
            <a:pPr marL="285750" indent="-285750">
              <a:buFont typeface="Arial"/>
              <a:buChar char="•"/>
            </a:pPr>
            <a:endParaRPr lang="en-US"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47</a:t>
            </a:fld>
            <a:endParaRPr lang="en-US" dirty="0">
              <a:latin typeface="Arial"/>
              <a:cs typeface="Arial"/>
            </a:endParaRPr>
          </a:p>
        </p:txBody>
      </p:sp>
    </p:spTree>
    <p:extLst>
      <p:ext uri="{BB962C8B-B14F-4D97-AF65-F5344CB8AC3E}">
        <p14:creationId xmlns:p14="http://schemas.microsoft.com/office/powerpoint/2010/main" val="3454453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Impact from Incremental Repair</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t>Anti-compaction at the end of incremental repair session will create repaired and unrepaired SSTables</a:t>
            </a:r>
          </a:p>
          <a:p>
            <a:pPr marL="285750" indent="-285750">
              <a:buFont typeface="Arial"/>
              <a:buChar char="•"/>
            </a:pPr>
            <a:r>
              <a:rPr lang="en-US" sz="1600" dirty="0" smtClean="0"/>
              <a:t>Maintaining </a:t>
            </a:r>
            <a:r>
              <a:rPr lang="en-US" sz="1600" dirty="0"/>
              <a:t>separate pools of repaired and unrepaired </a:t>
            </a:r>
            <a:r>
              <a:rPr lang="en-US" sz="1600" dirty="0" smtClean="0"/>
              <a:t>SSTables </a:t>
            </a:r>
            <a:r>
              <a:rPr lang="en-US" sz="1600" dirty="0"/>
              <a:t>causes </a:t>
            </a:r>
            <a:r>
              <a:rPr lang="en-US" sz="1600" dirty="0" smtClean="0"/>
              <a:t>extra complexity for LCS</a:t>
            </a:r>
          </a:p>
          <a:p>
            <a:pPr marL="285750" indent="-285750">
              <a:buFont typeface="Arial"/>
              <a:buChar char="•"/>
            </a:pPr>
            <a:r>
              <a:rPr lang="en-US" sz="1600" dirty="0" smtClean="0"/>
              <a:t>Two instances of LeveledCompactionStrategy running, one for each pool</a:t>
            </a:r>
            <a:endParaRPr lang="en-US" sz="1600" dirty="0"/>
          </a:p>
          <a:p>
            <a:pPr marL="285750" indent="-285750">
              <a:buFont typeface="Arial"/>
              <a:buChar char="•"/>
            </a:pPr>
            <a:r>
              <a:rPr lang="en-US" sz="1600" dirty="0" smtClean="0">
                <a:latin typeface="Arial"/>
                <a:cs typeface="Arial"/>
              </a:rPr>
              <a:t>When moving a SSTable (at L1+) from unrepaired to repaired, it can cause overlap and we will have to send this SSTable back to L0</a:t>
            </a:r>
          </a:p>
          <a:p>
            <a:pPr marL="285750" indent="-285750">
              <a:buFont typeface="Arial"/>
              <a:buChar char="•"/>
            </a:pPr>
            <a:endParaRPr lang="en-US" sz="1600"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48</a:t>
            </a:fld>
            <a:endParaRPr lang="en-US" dirty="0">
              <a:latin typeface="Arial"/>
              <a:cs typeface="Arial"/>
            </a:endParaRPr>
          </a:p>
        </p:txBody>
      </p:sp>
    </p:spTree>
    <p:extLst>
      <p:ext uri="{BB962C8B-B14F-4D97-AF65-F5344CB8AC3E}">
        <p14:creationId xmlns:p14="http://schemas.microsoft.com/office/powerpoint/2010/main" val="30616805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What is </a:t>
            </a:r>
            <a:r>
              <a:rPr lang="en-US" dirty="0" err="1" smtClean="0">
                <a:latin typeface="Arial"/>
                <a:cs typeface="Arial"/>
              </a:rPr>
              <a:t>suspectness</a:t>
            </a:r>
            <a:r>
              <a:rPr lang="en-US" dirty="0"/>
              <a:t> </a:t>
            </a:r>
            <a:r>
              <a:rPr lang="en-US" dirty="0" smtClean="0"/>
              <a:t>and why it matters?</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dirty="0" smtClean="0"/>
              <a:t>A suspected SSTable is marked when any IO exception is encountered when reading any component of this SSTable. For example, a SSTable component corruption can lead compaction to mark this SSTable as suspected.</a:t>
            </a:r>
          </a:p>
          <a:p>
            <a:r>
              <a:rPr lang="en-US" dirty="0" smtClean="0"/>
              <a:t> </a:t>
            </a:r>
          </a:p>
          <a:p>
            <a:r>
              <a:rPr lang="en-US" sz="2000" dirty="0" smtClean="0"/>
              <a:t>“</a:t>
            </a:r>
            <a:r>
              <a:rPr lang="en-US" dirty="0"/>
              <a:t>Note that we ignore suspect-ness of L1 sstables here, since if an L1 </a:t>
            </a:r>
            <a:r>
              <a:rPr lang="en-US" dirty="0" err="1"/>
              <a:t>sstable</a:t>
            </a:r>
            <a:r>
              <a:rPr lang="en-US" dirty="0"/>
              <a:t> is suspect we're</a:t>
            </a:r>
          </a:p>
          <a:p>
            <a:r>
              <a:rPr lang="en-US" dirty="0"/>
              <a:t> </a:t>
            </a:r>
            <a:r>
              <a:rPr lang="en-US" dirty="0" smtClean="0"/>
              <a:t>basically </a:t>
            </a:r>
            <a:r>
              <a:rPr lang="en-US" dirty="0"/>
              <a:t>screwed, since we expect all or most L0 sstables to overlap with each L1 </a:t>
            </a:r>
            <a:r>
              <a:rPr lang="en-US" dirty="0" err="1"/>
              <a:t>sstable</a:t>
            </a:r>
            <a:r>
              <a:rPr lang="en-US" dirty="0"/>
              <a:t>.</a:t>
            </a:r>
          </a:p>
          <a:p>
            <a:r>
              <a:rPr lang="en-US" dirty="0"/>
              <a:t> </a:t>
            </a:r>
            <a:r>
              <a:rPr lang="en-US" dirty="0" smtClean="0"/>
              <a:t>So </a:t>
            </a:r>
            <a:r>
              <a:rPr lang="en-US" dirty="0"/>
              <a:t>if an L1 </a:t>
            </a:r>
            <a:r>
              <a:rPr lang="en-US" dirty="0" err="1"/>
              <a:t>sstable</a:t>
            </a:r>
            <a:r>
              <a:rPr lang="en-US" dirty="0"/>
              <a:t> is suspect we can't do much besides try anyway and hope for the best. </a:t>
            </a:r>
            <a:r>
              <a:rPr lang="en-US" sz="2000" dirty="0"/>
              <a:t>”</a:t>
            </a:r>
            <a:endParaRPr lang="en-US" dirty="0" smtClean="0"/>
          </a:p>
          <a:p>
            <a:endParaRPr lang="en-US" dirty="0">
              <a:latin typeface="Arial"/>
              <a:cs typeface="Arial"/>
            </a:endParaRPr>
          </a:p>
          <a:p>
            <a:pPr marL="285750" indent="-285750">
              <a:buFont typeface="Arial"/>
              <a:buChar char="•"/>
            </a:pPr>
            <a:r>
              <a:rPr lang="en-US" dirty="0" smtClean="0"/>
              <a:t>This is actually one of the reasons why you may see a huge backup whenever there is </a:t>
            </a:r>
            <a:r>
              <a:rPr lang="en-US" dirty="0" err="1" smtClean="0"/>
              <a:t>sstable</a:t>
            </a:r>
            <a:r>
              <a:rPr lang="en-US" dirty="0" smtClean="0"/>
              <a:t> corruption. Because if the corruption happens in L1, no L0 compaction can happen any more, so no matter how many compaction threads you have, you may be blocked in L0-&gt;L1 compaction.</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49</a:t>
            </a:fld>
            <a:endParaRPr lang="en-US" dirty="0">
              <a:latin typeface="Arial"/>
              <a:cs typeface="Arial"/>
            </a:endParaRPr>
          </a:p>
        </p:txBody>
      </p:sp>
    </p:spTree>
    <p:extLst>
      <p:ext uri="{BB962C8B-B14F-4D97-AF65-F5344CB8AC3E}">
        <p14:creationId xmlns:p14="http://schemas.microsoft.com/office/powerpoint/2010/main" val="1136148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Why?</a:t>
            </a:r>
            <a:endParaRPr lang="en-US" dirty="0">
              <a:latin typeface="Arial"/>
              <a:cs typeface="Arial"/>
            </a:endParaRPr>
          </a:p>
        </p:txBody>
      </p:sp>
      <p:sp>
        <p:nvSpPr>
          <p:cNvPr id="3" name="Content Placeholder 2"/>
          <p:cNvSpPr>
            <a:spLocks noGrp="1"/>
          </p:cNvSpPr>
          <p:nvPr>
            <p:ph idx="1"/>
          </p:nvPr>
        </p:nvSpPr>
        <p:spPr>
          <a:xfrm>
            <a:off x="457200" y="971550"/>
            <a:ext cx="8229600" cy="3352799"/>
          </a:xfrm>
        </p:spPr>
        <p:txBody>
          <a:bodyPr>
            <a:noAutofit/>
          </a:bodyPr>
          <a:lstStyle/>
          <a:p>
            <a:pPr marL="285750" indent="-285750">
              <a:buFont typeface="Arial"/>
              <a:buChar char="•"/>
            </a:pPr>
            <a:r>
              <a:rPr lang="en-US" sz="1600" dirty="0" smtClean="0">
                <a:latin typeface="Arial"/>
                <a:cs typeface="Arial"/>
              </a:rPr>
              <a:t>Motivations</a:t>
            </a:r>
          </a:p>
          <a:p>
            <a:pPr marL="742950" lvl="1" indent="-285750">
              <a:buFont typeface="Arial"/>
              <a:buChar char="•"/>
            </a:pPr>
            <a:r>
              <a:rPr lang="en-US" sz="1400" dirty="0" smtClean="0"/>
              <a:t>Not a lot of technical content dedicated to LCS</a:t>
            </a:r>
          </a:p>
          <a:p>
            <a:pPr marL="742950" lvl="1" indent="-285750">
              <a:buFont typeface="Arial"/>
              <a:buChar char="•"/>
            </a:pPr>
            <a:r>
              <a:rPr lang="en-US" sz="1400" dirty="0" smtClean="0"/>
              <a:t>Many</a:t>
            </a:r>
            <a:r>
              <a:rPr lang="en-US" sz="1400" dirty="0" smtClean="0">
                <a:latin typeface="Arial"/>
                <a:cs typeface="Arial"/>
              </a:rPr>
              <a:t> sharp edges for non-suspecting users that can cause operation pains</a:t>
            </a:r>
          </a:p>
          <a:p>
            <a:pPr marL="285750" indent="-285750">
              <a:buFont typeface="Arial"/>
              <a:buChar char="•"/>
            </a:pPr>
            <a:r>
              <a:rPr lang="en-US" sz="1600" dirty="0" smtClean="0">
                <a:latin typeface="Arial"/>
                <a:cs typeface="Arial"/>
              </a:rPr>
              <a:t>Intended Audience</a:t>
            </a:r>
          </a:p>
          <a:p>
            <a:pPr marL="742950" lvl="1" indent="-285750">
              <a:buFont typeface="Arial"/>
              <a:buChar char="•"/>
            </a:pPr>
            <a:r>
              <a:rPr lang="en-US" sz="1400" dirty="0" smtClean="0"/>
              <a:t>You’ve been managing C* cluster using LCS for a few months and have been burned by it a few times</a:t>
            </a:r>
          </a:p>
          <a:p>
            <a:pPr marL="742950" lvl="1" indent="-285750">
              <a:buFont typeface="Arial"/>
              <a:buChar char="•"/>
            </a:pPr>
            <a:r>
              <a:rPr lang="en-US" sz="1400" dirty="0" smtClean="0">
                <a:latin typeface="Arial"/>
                <a:cs typeface="Arial"/>
              </a:rPr>
              <a:t>You just started using C* and are wondering what are the pitfalls to </a:t>
            </a:r>
            <a:r>
              <a:rPr lang="en-US" sz="1400" dirty="0" smtClean="0"/>
              <a:t>watch out</a:t>
            </a:r>
          </a:p>
          <a:p>
            <a:pPr marL="285750" indent="-285750">
              <a:buFont typeface="Arial"/>
              <a:buChar char="•"/>
            </a:pPr>
            <a:r>
              <a:rPr lang="en-US" sz="1600" dirty="0" smtClean="0"/>
              <a:t>What you can expect to get out of this talk</a:t>
            </a:r>
          </a:p>
          <a:p>
            <a:pPr marL="742950" lvl="1" indent="-285750">
              <a:buFont typeface="Arial"/>
              <a:buChar char="•"/>
            </a:pPr>
            <a:r>
              <a:rPr lang="en-US" sz="1400" dirty="0" smtClean="0"/>
              <a:t>A better understanding about inner-workings of LCS and some counter-intuitive behaviors</a:t>
            </a:r>
          </a:p>
          <a:p>
            <a:pPr marL="742950" lvl="1" indent="-285750">
              <a:buFont typeface="Arial"/>
              <a:buChar char="•"/>
            </a:pPr>
            <a:r>
              <a:rPr lang="en-US" sz="1400" dirty="0" smtClean="0"/>
              <a:t>Understand some concepts frequently used in the code (but not adequately discussed in existing documentation) before diving into the LCS source code and JIRAs</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a:t>
            </a:fld>
            <a:endParaRPr lang="en-US" dirty="0">
              <a:latin typeface="Arial"/>
              <a:cs typeface="Arial"/>
            </a:endParaRPr>
          </a:p>
        </p:txBody>
      </p:sp>
    </p:spTree>
    <p:extLst>
      <p:ext uri="{BB962C8B-B14F-4D97-AF65-F5344CB8AC3E}">
        <p14:creationId xmlns:p14="http://schemas.microsoft.com/office/powerpoint/2010/main" val="18187366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Subrange</a:t>
            </a:r>
            <a:r>
              <a:rPr lang="en-US" dirty="0" smtClean="0">
                <a:latin typeface="Arial"/>
                <a:cs typeface="Arial"/>
              </a:rPr>
              <a:t> compaction</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t>For partitions with “Justin </a:t>
            </a:r>
            <a:r>
              <a:rPr lang="en-US" sz="1600" dirty="0" err="1" smtClean="0"/>
              <a:t>Bieber</a:t>
            </a:r>
            <a:r>
              <a:rPr lang="en-US" sz="1600" dirty="0" smtClean="0"/>
              <a:t>” effect</a:t>
            </a:r>
          </a:p>
          <a:p>
            <a:pPr marL="285750" indent="-285750">
              <a:buFont typeface="Arial"/>
              <a:buChar char="•"/>
            </a:pPr>
            <a:r>
              <a:rPr lang="en-US" sz="1600" dirty="0" smtClean="0"/>
              <a:t>Only compact </a:t>
            </a:r>
            <a:r>
              <a:rPr lang="en-US" sz="1600" dirty="0"/>
              <a:t>a given sub </a:t>
            </a:r>
            <a:r>
              <a:rPr lang="en-US" sz="1600" dirty="0" smtClean="0"/>
              <a:t>range</a:t>
            </a:r>
          </a:p>
          <a:p>
            <a:pPr marL="285750" indent="-285750">
              <a:buFont typeface="Arial"/>
              <a:buChar char="•"/>
            </a:pPr>
            <a:r>
              <a:rPr lang="en-US" sz="1600" dirty="0" smtClean="0"/>
              <a:t>Could </a:t>
            </a:r>
            <a:r>
              <a:rPr lang="en-US" sz="1600" dirty="0"/>
              <a:t>be useful if you know a </a:t>
            </a:r>
            <a:r>
              <a:rPr lang="en-US" sz="1600" dirty="0" smtClean="0"/>
              <a:t>partition/token has </a:t>
            </a:r>
            <a:r>
              <a:rPr lang="en-US" sz="1600" dirty="0"/>
              <a:t>been misbehaving - either gathering many updates or many </a:t>
            </a:r>
            <a:r>
              <a:rPr lang="en-US" sz="1600" dirty="0" smtClean="0"/>
              <a:t>deletes</a:t>
            </a:r>
          </a:p>
          <a:p>
            <a:pPr marL="285750" indent="-285750">
              <a:buFont typeface="Arial"/>
              <a:buChar char="•"/>
            </a:pPr>
            <a:r>
              <a:rPr lang="en-US" sz="1600" dirty="0" smtClean="0"/>
              <a:t>“nodetool </a:t>
            </a:r>
            <a:r>
              <a:rPr lang="en-US" sz="1600" dirty="0"/>
              <a:t>compact -</a:t>
            </a:r>
            <a:r>
              <a:rPr lang="en-US" sz="1600" dirty="0" err="1"/>
              <a:t>st</a:t>
            </a:r>
            <a:r>
              <a:rPr lang="en-US" sz="1600" dirty="0"/>
              <a:t> x -et </a:t>
            </a:r>
            <a:r>
              <a:rPr lang="en-US" sz="1600" dirty="0" smtClean="0"/>
              <a:t>y” </a:t>
            </a:r>
            <a:r>
              <a:rPr lang="en-US" sz="1600" dirty="0"/>
              <a:t>will pick all </a:t>
            </a:r>
            <a:r>
              <a:rPr lang="en-US" sz="1600" dirty="0" smtClean="0"/>
              <a:t>SSTables </a:t>
            </a:r>
            <a:r>
              <a:rPr lang="en-US" sz="1600" dirty="0"/>
              <a:t>containing the range between x and y and issue a compaction for those </a:t>
            </a:r>
            <a:r>
              <a:rPr lang="en-US" sz="1600" dirty="0" smtClean="0"/>
              <a:t>sstables</a:t>
            </a:r>
          </a:p>
          <a:p>
            <a:pPr marL="285750" indent="-285750">
              <a:buFont typeface="Arial"/>
              <a:buChar char="•"/>
            </a:pPr>
            <a:r>
              <a:rPr lang="en-US" sz="1600" dirty="0" smtClean="0"/>
              <a:t>With </a:t>
            </a:r>
            <a:r>
              <a:rPr lang="en-US" sz="1600" dirty="0"/>
              <a:t>LCS it can issue the compaction for a subset of the </a:t>
            </a:r>
            <a:r>
              <a:rPr lang="en-US" sz="1600" dirty="0" smtClean="0"/>
              <a:t>SSTables, the </a:t>
            </a:r>
            <a:r>
              <a:rPr lang="en-US" sz="1600" dirty="0"/>
              <a:t>resulting </a:t>
            </a:r>
            <a:r>
              <a:rPr lang="en-US" sz="1600" dirty="0" smtClean="0"/>
              <a:t>SSTables </a:t>
            </a:r>
            <a:r>
              <a:rPr lang="en-US" sz="1600" dirty="0"/>
              <a:t>will end up in </a:t>
            </a:r>
            <a:r>
              <a:rPr lang="en-US" sz="1600" dirty="0" smtClean="0"/>
              <a:t>L0</a:t>
            </a:r>
          </a:p>
          <a:p>
            <a:pPr marL="285750" indent="-285750">
              <a:buFont typeface="Arial"/>
              <a:buChar char="•"/>
            </a:pPr>
            <a:endParaRPr lang="en-US" sz="1600"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50</a:t>
            </a:fld>
            <a:endParaRPr lang="en-US" dirty="0">
              <a:latin typeface="Arial"/>
              <a:cs typeface="Arial"/>
            </a:endParaRPr>
          </a:p>
        </p:txBody>
      </p:sp>
    </p:spTree>
    <p:extLst>
      <p:ext uri="{BB962C8B-B14F-4D97-AF65-F5344CB8AC3E}">
        <p14:creationId xmlns:p14="http://schemas.microsoft.com/office/powerpoint/2010/main" val="14799538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Typical anti-</a:t>
            </a:r>
            <a:r>
              <a:rPr lang="en-US" dirty="0" smtClean="0"/>
              <a:t>pattern use cases </a:t>
            </a:r>
            <a:r>
              <a:rPr lang="en-US" dirty="0" smtClean="0">
                <a:latin typeface="Arial"/>
                <a:cs typeface="Arial"/>
              </a:rPr>
              <a:t>for LCS</a:t>
            </a:r>
            <a:endParaRPr lang="en-US" dirty="0">
              <a:latin typeface="Arial"/>
              <a:cs typeface="Arial"/>
            </a:endParaRPr>
          </a:p>
        </p:txBody>
      </p:sp>
      <p:sp>
        <p:nvSpPr>
          <p:cNvPr id="3" name="Content Placeholder 2"/>
          <p:cNvSpPr>
            <a:spLocks noGrp="1"/>
          </p:cNvSpPr>
          <p:nvPr>
            <p:ph idx="1"/>
          </p:nvPr>
        </p:nvSpPr>
        <p:spPr/>
        <p:txBody>
          <a:bodyPr>
            <a:normAutofit lnSpcReduction="10000"/>
          </a:bodyPr>
          <a:lstStyle/>
          <a:p>
            <a:pPr marL="285750" indent="-285750">
              <a:buFont typeface="Arial"/>
              <a:buChar char="•"/>
            </a:pPr>
            <a:r>
              <a:rPr lang="en-US" sz="1600" dirty="0" smtClean="0">
                <a:solidFill>
                  <a:schemeClr val="tx2"/>
                </a:solidFill>
              </a:rPr>
              <a:t>Heavy write with all unique partitions</a:t>
            </a:r>
          </a:p>
          <a:p>
            <a:pPr marL="285750" indent="-285750">
              <a:buFont typeface="Arial"/>
              <a:buChar char="•"/>
            </a:pPr>
            <a:r>
              <a:rPr lang="en-US" sz="1600" b="1" dirty="0" smtClean="0">
                <a:solidFill>
                  <a:schemeClr val="tx1"/>
                </a:solidFill>
                <a:latin typeface="Arial"/>
                <a:cs typeface="Arial"/>
              </a:rPr>
              <a:t>Too frequent memtable flushes</a:t>
            </a:r>
          </a:p>
          <a:p>
            <a:pPr marL="285750" indent="-285750">
              <a:buFont typeface="Arial"/>
              <a:buChar char="•"/>
            </a:pPr>
            <a:r>
              <a:rPr lang="en-US" sz="1600" dirty="0" smtClean="0">
                <a:solidFill>
                  <a:schemeClr val="tx2"/>
                </a:solidFill>
                <a:latin typeface="Arial"/>
                <a:cs typeface="Arial"/>
              </a:rPr>
              <a:t>Large vnode nodes</a:t>
            </a:r>
          </a:p>
          <a:p>
            <a:pPr marL="285750" indent="-285750">
              <a:buFont typeface="Arial"/>
              <a:buChar char="•"/>
            </a:pPr>
            <a:r>
              <a:rPr lang="en-US" sz="1600" dirty="0" smtClean="0">
                <a:solidFill>
                  <a:schemeClr val="tx2"/>
                </a:solidFill>
              </a:rPr>
              <a:t>Any </a:t>
            </a:r>
            <a:r>
              <a:rPr lang="en-US" sz="1600" dirty="0">
                <a:solidFill>
                  <a:schemeClr val="tx2"/>
                </a:solidFill>
              </a:rPr>
              <a:t>other condition that could create too many L0 </a:t>
            </a:r>
            <a:r>
              <a:rPr lang="en-US" sz="1600" dirty="0" smtClean="0">
                <a:solidFill>
                  <a:schemeClr val="tx2"/>
                </a:solidFill>
              </a:rPr>
              <a:t>SSTables</a:t>
            </a:r>
          </a:p>
          <a:p>
            <a:pPr marL="285750" indent="-285750">
              <a:buFont typeface="Arial"/>
              <a:buChar char="•"/>
            </a:pPr>
            <a:r>
              <a:rPr lang="en-US" sz="1600" dirty="0">
                <a:solidFill>
                  <a:schemeClr val="tx2"/>
                </a:solidFill>
              </a:rPr>
              <a:t>High density node (&gt; 1.5TB per node or &gt; 1TB per CQL table per node)</a:t>
            </a:r>
          </a:p>
          <a:p>
            <a:pPr marL="285750" indent="-285750">
              <a:buFont typeface="Arial"/>
              <a:buChar char="•"/>
            </a:pPr>
            <a:r>
              <a:rPr lang="en-US" sz="1600" dirty="0" smtClean="0">
                <a:solidFill>
                  <a:schemeClr val="tx2"/>
                </a:solidFill>
                <a:latin typeface="Arial"/>
                <a:cs typeface="Arial"/>
              </a:rPr>
              <a:t>Node without enough IO (i.e. non-SSD, such as SAN, NFS or spindles) and CPU resources</a:t>
            </a:r>
          </a:p>
          <a:p>
            <a:pPr marL="285750" indent="-285750">
              <a:buFont typeface="Arial"/>
              <a:buChar char="•"/>
            </a:pPr>
            <a:r>
              <a:rPr lang="en-US" sz="1600" dirty="0" smtClean="0">
                <a:solidFill>
                  <a:schemeClr val="tx2"/>
                </a:solidFill>
              </a:rPr>
              <a:t>Frequent bulk load with the goal of finishing the load as quickly as possible</a:t>
            </a:r>
          </a:p>
          <a:p>
            <a:pPr marL="285750" indent="-285750">
              <a:buFont typeface="Arial"/>
              <a:buChar char="•"/>
            </a:pPr>
            <a:r>
              <a:rPr lang="en-US" sz="1600" dirty="0" smtClean="0">
                <a:solidFill>
                  <a:schemeClr val="tx2"/>
                </a:solidFill>
              </a:rPr>
              <a:t>Partitions that are too wide (&gt; 160MB)</a:t>
            </a:r>
          </a:p>
          <a:p>
            <a:pPr marL="285750" indent="-285750">
              <a:buFont typeface="Arial"/>
              <a:buChar char="•"/>
            </a:pPr>
            <a:r>
              <a:rPr lang="en-US" sz="1600" dirty="0" smtClean="0">
                <a:solidFill>
                  <a:schemeClr val="tx2"/>
                </a:solidFill>
              </a:rPr>
              <a:t>Use </a:t>
            </a:r>
            <a:r>
              <a:rPr lang="en-US" sz="1600" dirty="0">
                <a:solidFill>
                  <a:schemeClr val="tx2"/>
                </a:solidFill>
              </a:rPr>
              <a:t>LCS simply for saving disk </a:t>
            </a:r>
            <a:r>
              <a:rPr lang="en-US" sz="1600" dirty="0" smtClean="0">
                <a:solidFill>
                  <a:schemeClr val="tx2"/>
                </a:solidFill>
              </a:rPr>
              <a:t>spaces (because “LCS requires less free space”)</a:t>
            </a:r>
          </a:p>
          <a:p>
            <a:pPr marL="285750" indent="-285750">
              <a:buFont typeface="Arial"/>
              <a:buChar char="•"/>
            </a:pPr>
            <a:r>
              <a:rPr lang="en-US" sz="1600" dirty="0" smtClean="0">
                <a:solidFill>
                  <a:schemeClr val="tx2"/>
                </a:solidFill>
              </a:rPr>
              <a:t>Have too many SSTables without enough file handles and using snapshot repair</a:t>
            </a:r>
          </a:p>
          <a:p>
            <a:pPr marL="285750" indent="-285750">
              <a:buFont typeface="Arial"/>
              <a:buChar char="•"/>
            </a:pPr>
            <a:endParaRPr lang="en-US" sz="1600" dirty="0" smtClean="0"/>
          </a:p>
          <a:p>
            <a:pPr marL="285750" indent="-285750">
              <a:buFont typeface="Arial"/>
              <a:buChar char="•"/>
            </a:pPr>
            <a:endParaRPr lang="en-US" dirty="0" smtClean="0">
              <a:latin typeface="Arial"/>
              <a:cs typeface="Arial"/>
            </a:endParaRPr>
          </a:p>
          <a:p>
            <a:pPr marL="285750" indent="-285750">
              <a:buFont typeface="Arial"/>
              <a:buChar char="•"/>
            </a:pPr>
            <a:endParaRPr lang="en-US" dirty="0" smtClean="0">
              <a:latin typeface="Arial"/>
              <a:cs typeface="Arial"/>
            </a:endParaRPr>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51</a:t>
            </a:fld>
            <a:endParaRPr lang="en-US" dirty="0">
              <a:latin typeface="Arial"/>
              <a:cs typeface="Arial"/>
            </a:endParaRPr>
          </a:p>
        </p:txBody>
      </p:sp>
    </p:spTree>
    <p:extLst>
      <p:ext uri="{BB962C8B-B14F-4D97-AF65-F5344CB8AC3E}">
        <p14:creationId xmlns:p14="http://schemas.microsoft.com/office/powerpoint/2010/main" val="24429643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is Flush triggered?</a:t>
            </a:r>
            <a:endParaRPr lang="en-US" dirty="0">
              <a:latin typeface="Arial"/>
              <a:cs typeface="Arial"/>
            </a:endParaRPr>
          </a:p>
        </p:txBody>
      </p:sp>
      <p:sp>
        <p:nvSpPr>
          <p:cNvPr id="3" name="Content Placeholder 2"/>
          <p:cNvSpPr>
            <a:spLocks noGrp="1"/>
          </p:cNvSpPr>
          <p:nvPr>
            <p:ph idx="1"/>
          </p:nvPr>
        </p:nvSpPr>
        <p:spPr>
          <a:xfrm>
            <a:off x="762000" y="1200151"/>
            <a:ext cx="7924800" cy="3200399"/>
          </a:xfrm>
        </p:spPr>
        <p:txBody>
          <a:bodyPr>
            <a:normAutofit lnSpcReduction="10000"/>
          </a:bodyPr>
          <a:lstStyle/>
          <a:p>
            <a:pPr marL="171450" indent="-171450">
              <a:buFont typeface="Arial"/>
              <a:buChar char="•"/>
            </a:pPr>
            <a:r>
              <a:rPr lang="en-US" sz="1600" dirty="0" smtClean="0"/>
              <a:t>memtable </a:t>
            </a:r>
            <a:r>
              <a:rPr lang="en-US" sz="1600" dirty="0"/>
              <a:t>reaches </a:t>
            </a:r>
            <a:r>
              <a:rPr lang="en-US" sz="1600" dirty="0" smtClean="0"/>
              <a:t>threshold</a:t>
            </a:r>
          </a:p>
          <a:p>
            <a:pPr marL="171450" indent="-171450">
              <a:buFont typeface="Arial"/>
              <a:buChar char="•"/>
            </a:pPr>
            <a:r>
              <a:rPr lang="en-US" sz="1600" dirty="0" err="1" smtClean="0"/>
              <a:t>commitlog</a:t>
            </a:r>
            <a:r>
              <a:rPr lang="en-US" sz="1600" dirty="0" smtClean="0"/>
              <a:t> </a:t>
            </a:r>
            <a:r>
              <a:rPr lang="en-US" sz="1600" dirty="0"/>
              <a:t>reaches </a:t>
            </a:r>
            <a:r>
              <a:rPr lang="en-US" sz="1600" dirty="0" smtClean="0"/>
              <a:t>threshold</a:t>
            </a:r>
          </a:p>
          <a:p>
            <a:pPr marL="171450" indent="-171450">
              <a:buFont typeface="Arial"/>
              <a:buChar char="•"/>
            </a:pPr>
            <a:r>
              <a:rPr lang="en-US" sz="1600" dirty="0" err="1" smtClean="0"/>
              <a:t>memtable_flush_period_in_ms</a:t>
            </a:r>
            <a:endParaRPr lang="en-US" sz="1600" dirty="0"/>
          </a:p>
          <a:p>
            <a:pPr marL="171450" indent="-171450">
              <a:buFont typeface="Arial"/>
              <a:buChar char="•"/>
            </a:pPr>
            <a:r>
              <a:rPr lang="en-US" sz="1600" dirty="0" smtClean="0"/>
              <a:t>manual flush</a:t>
            </a:r>
          </a:p>
          <a:p>
            <a:pPr marL="171450" indent="-171450">
              <a:buFont typeface="Arial"/>
              <a:buChar char="•"/>
            </a:pPr>
            <a:r>
              <a:rPr lang="en-US" sz="1600" dirty="0" smtClean="0"/>
              <a:t>repair </a:t>
            </a:r>
            <a:r>
              <a:rPr lang="en-US" sz="1600" dirty="0"/>
              <a:t>triggering </a:t>
            </a:r>
            <a:r>
              <a:rPr lang="en-US" sz="1600" dirty="0" smtClean="0"/>
              <a:t>flush</a:t>
            </a:r>
          </a:p>
          <a:p>
            <a:pPr marL="171450" indent="-171450">
              <a:buFont typeface="Arial"/>
              <a:buChar char="•"/>
            </a:pPr>
            <a:r>
              <a:rPr lang="en-US" sz="1600" dirty="0" smtClean="0"/>
              <a:t>snapshot</a:t>
            </a:r>
            <a:r>
              <a:rPr lang="en-US" sz="1600" dirty="0"/>
              <a:t>/</a:t>
            </a:r>
            <a:r>
              <a:rPr lang="en-US" sz="1600" dirty="0" smtClean="0"/>
              <a:t>backup</a:t>
            </a:r>
          </a:p>
          <a:p>
            <a:pPr marL="171450" indent="-171450">
              <a:buFont typeface="Arial"/>
              <a:buChar char="•"/>
            </a:pPr>
            <a:r>
              <a:rPr lang="en-US" sz="1600" dirty="0"/>
              <a:t>n</a:t>
            </a:r>
            <a:r>
              <a:rPr lang="en-US" sz="1600" dirty="0" smtClean="0"/>
              <a:t>odetool drain</a:t>
            </a:r>
            <a:endParaRPr lang="en-US" sz="1600" dirty="0"/>
          </a:p>
          <a:p>
            <a:pPr marL="171450" indent="-171450">
              <a:buFont typeface="Arial"/>
              <a:buChar char="•"/>
            </a:pPr>
            <a:r>
              <a:rPr lang="en-US" sz="1600" dirty="0" smtClean="0"/>
              <a:t>drop table</a:t>
            </a:r>
          </a:p>
          <a:p>
            <a:pPr marL="171450" indent="-171450">
              <a:buFont typeface="Arial"/>
              <a:buChar char="•"/>
            </a:pPr>
            <a:r>
              <a:rPr lang="en-US" sz="1600" dirty="0" smtClean="0"/>
              <a:t>when </a:t>
            </a:r>
            <a:r>
              <a:rPr lang="en-US" sz="1600" dirty="0"/>
              <a:t>you change compaction </a:t>
            </a:r>
            <a:r>
              <a:rPr lang="en-US" sz="1600" dirty="0" smtClean="0"/>
              <a:t>strategy</a:t>
            </a:r>
          </a:p>
          <a:p>
            <a:pPr marL="171450" indent="-171450">
              <a:buFont typeface="Arial"/>
              <a:buChar char="•"/>
            </a:pPr>
            <a:r>
              <a:rPr lang="en-US" sz="1600" dirty="0" smtClean="0"/>
              <a:t>When the node is requested to transfer ranges (streaming-in)</a:t>
            </a:r>
            <a:endParaRPr lang="en-US" sz="1200" dirty="0"/>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52</a:t>
            </a:fld>
            <a:endParaRPr lang="en-US" dirty="0">
              <a:latin typeface="Arial"/>
              <a:cs typeface="Arial"/>
            </a:endParaRPr>
          </a:p>
        </p:txBody>
      </p:sp>
    </p:spTree>
    <p:extLst>
      <p:ext uri="{BB962C8B-B14F-4D97-AF65-F5344CB8AC3E}">
        <p14:creationId xmlns:p14="http://schemas.microsoft.com/office/powerpoint/2010/main" val="36027394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Typical anti-</a:t>
            </a:r>
            <a:r>
              <a:rPr lang="en-US" dirty="0" smtClean="0"/>
              <a:t>pattern use cases </a:t>
            </a:r>
            <a:r>
              <a:rPr lang="en-US" dirty="0" smtClean="0">
                <a:latin typeface="Arial"/>
                <a:cs typeface="Arial"/>
              </a:rPr>
              <a:t>for LCS</a:t>
            </a:r>
            <a:endParaRPr lang="en-US" dirty="0">
              <a:latin typeface="Arial"/>
              <a:cs typeface="Arial"/>
            </a:endParaRPr>
          </a:p>
        </p:txBody>
      </p:sp>
      <p:sp>
        <p:nvSpPr>
          <p:cNvPr id="3" name="Content Placeholder 2"/>
          <p:cNvSpPr>
            <a:spLocks noGrp="1"/>
          </p:cNvSpPr>
          <p:nvPr>
            <p:ph idx="1"/>
          </p:nvPr>
        </p:nvSpPr>
        <p:spPr/>
        <p:txBody>
          <a:bodyPr>
            <a:normAutofit lnSpcReduction="10000"/>
          </a:bodyPr>
          <a:lstStyle/>
          <a:p>
            <a:pPr marL="285750" indent="-285750">
              <a:buFont typeface="Arial"/>
              <a:buChar char="•"/>
            </a:pPr>
            <a:r>
              <a:rPr lang="en-US" sz="1600" dirty="0" smtClean="0">
                <a:solidFill>
                  <a:schemeClr val="tx2"/>
                </a:solidFill>
              </a:rPr>
              <a:t>Heavy write with all unique partitions</a:t>
            </a:r>
          </a:p>
          <a:p>
            <a:pPr marL="285750" indent="-285750">
              <a:buFont typeface="Arial"/>
              <a:buChar char="•"/>
            </a:pPr>
            <a:r>
              <a:rPr lang="en-US" sz="1600" dirty="0" smtClean="0">
                <a:solidFill>
                  <a:schemeClr val="tx2"/>
                </a:solidFill>
              </a:rPr>
              <a:t>Too frequent memtable flushes</a:t>
            </a:r>
          </a:p>
          <a:p>
            <a:pPr marL="285750" indent="-285750">
              <a:buFont typeface="Arial"/>
              <a:buChar char="•"/>
            </a:pPr>
            <a:r>
              <a:rPr lang="en-US" sz="1600" dirty="0" smtClean="0">
                <a:solidFill>
                  <a:schemeClr val="tx2"/>
                </a:solidFill>
              </a:rPr>
              <a:t>Large vnode nodes</a:t>
            </a:r>
          </a:p>
          <a:p>
            <a:pPr marL="285750" indent="-285750">
              <a:buFont typeface="Arial"/>
              <a:buChar char="•"/>
            </a:pPr>
            <a:r>
              <a:rPr lang="en-US" sz="1600" b="1" dirty="0" smtClean="0">
                <a:solidFill>
                  <a:schemeClr val="tx1"/>
                </a:solidFill>
              </a:rPr>
              <a:t>Any </a:t>
            </a:r>
            <a:r>
              <a:rPr lang="en-US" sz="1600" b="1" dirty="0">
                <a:solidFill>
                  <a:schemeClr val="tx1"/>
                </a:solidFill>
              </a:rPr>
              <a:t>other condition that could create too many L0 </a:t>
            </a:r>
            <a:r>
              <a:rPr lang="en-US" sz="1600" b="1" dirty="0" smtClean="0">
                <a:solidFill>
                  <a:schemeClr val="tx1"/>
                </a:solidFill>
              </a:rPr>
              <a:t>SSTables</a:t>
            </a:r>
          </a:p>
          <a:p>
            <a:pPr marL="285750" indent="-285750">
              <a:buFont typeface="Arial"/>
              <a:buChar char="•"/>
            </a:pPr>
            <a:r>
              <a:rPr lang="en-US" sz="1600" dirty="0">
                <a:solidFill>
                  <a:schemeClr val="tx2"/>
                </a:solidFill>
              </a:rPr>
              <a:t>High density node (&gt; 1.5TB per node or &gt; 1TB per CQL table per node)</a:t>
            </a:r>
          </a:p>
          <a:p>
            <a:pPr marL="285750" indent="-285750">
              <a:buFont typeface="Arial"/>
              <a:buChar char="•"/>
            </a:pPr>
            <a:r>
              <a:rPr lang="en-US" sz="1600" dirty="0" smtClean="0">
                <a:solidFill>
                  <a:schemeClr val="tx2"/>
                </a:solidFill>
              </a:rPr>
              <a:t>Node without enough IO (i.e. non-SSD, such as SAN, NFS or spindles) and CPU resources</a:t>
            </a:r>
          </a:p>
          <a:p>
            <a:pPr marL="285750" indent="-285750">
              <a:buFont typeface="Arial"/>
              <a:buChar char="•"/>
            </a:pPr>
            <a:r>
              <a:rPr lang="en-US" sz="1600" dirty="0" smtClean="0">
                <a:solidFill>
                  <a:schemeClr val="tx2"/>
                </a:solidFill>
              </a:rPr>
              <a:t>Frequent bulk load with the goal of finishing the load as quickly as possible</a:t>
            </a:r>
          </a:p>
          <a:p>
            <a:pPr marL="285750" indent="-285750">
              <a:buFont typeface="Arial"/>
              <a:buChar char="•"/>
            </a:pPr>
            <a:r>
              <a:rPr lang="en-US" sz="1600" dirty="0" smtClean="0">
                <a:solidFill>
                  <a:schemeClr val="tx2"/>
                </a:solidFill>
              </a:rPr>
              <a:t>Partitions that are too wide (&gt; 160MB)</a:t>
            </a:r>
          </a:p>
          <a:p>
            <a:pPr marL="285750" indent="-285750">
              <a:buFont typeface="Arial"/>
              <a:buChar char="•"/>
            </a:pPr>
            <a:r>
              <a:rPr lang="en-US" sz="1600" dirty="0" smtClean="0">
                <a:solidFill>
                  <a:schemeClr val="tx2"/>
                </a:solidFill>
              </a:rPr>
              <a:t>Use </a:t>
            </a:r>
            <a:r>
              <a:rPr lang="en-US" sz="1600" dirty="0">
                <a:solidFill>
                  <a:schemeClr val="tx2"/>
                </a:solidFill>
              </a:rPr>
              <a:t>LCS simply for saving disk </a:t>
            </a:r>
            <a:r>
              <a:rPr lang="en-US" sz="1600" dirty="0" smtClean="0">
                <a:solidFill>
                  <a:schemeClr val="tx2"/>
                </a:solidFill>
              </a:rPr>
              <a:t>spaces (because “LCS requires less free space”)</a:t>
            </a:r>
          </a:p>
          <a:p>
            <a:pPr marL="285750" indent="-285750">
              <a:buFont typeface="Arial"/>
              <a:buChar char="•"/>
            </a:pPr>
            <a:r>
              <a:rPr lang="en-US" sz="1600" dirty="0" smtClean="0">
                <a:solidFill>
                  <a:schemeClr val="tx2"/>
                </a:solidFill>
              </a:rPr>
              <a:t>Have too many SSTables without enough file handles and using snapshot repair</a:t>
            </a:r>
          </a:p>
          <a:p>
            <a:pPr marL="285750" indent="-285750">
              <a:buFont typeface="Arial"/>
              <a:buChar char="•"/>
            </a:pPr>
            <a:endParaRPr lang="en-US" sz="1600" dirty="0" smtClean="0">
              <a:solidFill>
                <a:schemeClr val="tx2"/>
              </a:solidFill>
            </a:endParaRPr>
          </a:p>
          <a:p>
            <a:pPr marL="285750" indent="-285750">
              <a:buFont typeface="Arial"/>
              <a:buChar char="•"/>
            </a:pPr>
            <a:endParaRPr lang="en-US" dirty="0" smtClean="0">
              <a:latin typeface="Arial"/>
              <a:cs typeface="Arial"/>
            </a:endParaRPr>
          </a:p>
          <a:p>
            <a:pPr marL="285750" indent="-285750">
              <a:buFont typeface="Arial"/>
              <a:buChar char="•"/>
            </a:pPr>
            <a:endParaRPr lang="en-US" dirty="0" smtClean="0">
              <a:latin typeface="Arial"/>
              <a:cs typeface="Arial"/>
            </a:endParaRPr>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53</a:t>
            </a:fld>
            <a:endParaRPr lang="en-US" dirty="0">
              <a:latin typeface="Arial"/>
              <a:cs typeface="Arial"/>
            </a:endParaRPr>
          </a:p>
        </p:txBody>
      </p:sp>
    </p:spTree>
    <p:extLst>
      <p:ext uri="{BB962C8B-B14F-4D97-AF65-F5344CB8AC3E}">
        <p14:creationId xmlns:p14="http://schemas.microsoft.com/office/powerpoint/2010/main" val="12302999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5979"/>
            <a:ext cx="8763000" cy="857250"/>
          </a:xfrm>
        </p:spPr>
        <p:txBody>
          <a:bodyPr>
            <a:normAutofit fontScale="90000"/>
          </a:bodyPr>
          <a:lstStyle/>
          <a:p>
            <a:r>
              <a:rPr lang="en-US" dirty="0"/>
              <a:t>O</a:t>
            </a:r>
            <a:r>
              <a:rPr lang="en-US" dirty="0" smtClean="0">
                <a:latin typeface="Arial"/>
                <a:cs typeface="Arial"/>
              </a:rPr>
              <a:t>ther </a:t>
            </a:r>
            <a:r>
              <a:rPr lang="en-US" dirty="0" smtClean="0"/>
              <a:t>reasons</a:t>
            </a:r>
            <a:r>
              <a:rPr lang="en-US" dirty="0" smtClean="0">
                <a:latin typeface="Arial"/>
                <a:cs typeface="Arial"/>
              </a:rPr>
              <a:t> massive SSTables can show up in L0</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latin typeface="Arial"/>
                <a:cs typeface="Arial"/>
              </a:rPr>
              <a:t>Large vnode with repair streaming (CASSANDRA-10862)</a:t>
            </a:r>
          </a:p>
          <a:p>
            <a:pPr marL="285750" indent="-285750">
              <a:buFont typeface="Arial"/>
              <a:buChar char="•"/>
            </a:pPr>
            <a:r>
              <a:rPr lang="en-US" sz="1600" dirty="0" smtClean="0"/>
              <a:t>Bootstrap without sending source level (CASSANDRA-7460)</a:t>
            </a:r>
          </a:p>
          <a:p>
            <a:pPr marL="285750" indent="-285750">
              <a:buFont typeface="Arial"/>
              <a:buChar char="•"/>
            </a:pPr>
            <a:r>
              <a:rPr lang="en-US" sz="1600" dirty="0" smtClean="0"/>
              <a:t>Bulk load utility </a:t>
            </a:r>
            <a:r>
              <a:rPr lang="en-US" sz="1600" dirty="0" err="1" smtClean="0"/>
              <a:t>s</a:t>
            </a:r>
            <a:r>
              <a:rPr lang="en-US" sz="1600" dirty="0" err="1" smtClean="0">
                <a:latin typeface="Arial"/>
                <a:cs typeface="Arial"/>
              </a:rPr>
              <a:t>stableloader</a:t>
            </a:r>
            <a:r>
              <a:rPr lang="en-US" sz="1600" dirty="0" smtClean="0">
                <a:latin typeface="Arial"/>
                <a:cs typeface="Arial"/>
              </a:rPr>
              <a:t> from cluster-wide snapshots could be another </a:t>
            </a:r>
            <a:r>
              <a:rPr lang="en-US" sz="1600" dirty="0" smtClean="0"/>
              <a:t>bad</a:t>
            </a:r>
            <a:r>
              <a:rPr lang="en-US" sz="1600" dirty="0" smtClean="0">
                <a:latin typeface="Arial"/>
                <a:cs typeface="Arial"/>
              </a:rPr>
              <a:t> source of small L0 sstables (RF x RF) (CASSANDRA-4756)</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54</a:t>
            </a:fld>
            <a:endParaRPr lang="en-US" dirty="0">
              <a:latin typeface="Arial"/>
              <a:cs typeface="Arial"/>
            </a:endParaRPr>
          </a:p>
        </p:txBody>
      </p:sp>
    </p:spTree>
    <p:extLst>
      <p:ext uri="{BB962C8B-B14F-4D97-AF65-F5344CB8AC3E}">
        <p14:creationId xmlns:p14="http://schemas.microsoft.com/office/powerpoint/2010/main" val="18755209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Pitfalls to avoid</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600" dirty="0" smtClean="0">
                <a:latin typeface="Arial"/>
                <a:cs typeface="Arial"/>
              </a:rPr>
              <a:t>Fast write that exceeds the capability of compaction</a:t>
            </a:r>
          </a:p>
          <a:p>
            <a:pPr marL="285750" indent="-285750">
              <a:buFont typeface="Arial"/>
              <a:buChar char="•"/>
            </a:pPr>
            <a:r>
              <a:rPr lang="en-US" sz="1600" dirty="0" smtClean="0">
                <a:latin typeface="Arial"/>
                <a:cs typeface="Arial"/>
              </a:rPr>
              <a:t>Really large partitions (usually LCS is known to handle wide partitions well, but you cannot go too high, especially not exceeding the </a:t>
            </a:r>
            <a:r>
              <a:rPr lang="en-US" sz="1600" dirty="0" err="1" smtClean="0">
                <a:latin typeface="Arial"/>
                <a:cs typeface="Arial"/>
              </a:rPr>
              <a:t>max_sstable_size</a:t>
            </a:r>
            <a:r>
              <a:rPr lang="en-US" sz="1600" dirty="0" smtClean="0">
                <a:latin typeface="Arial"/>
                <a:cs typeface="Arial"/>
              </a:rPr>
              <a:t>)</a:t>
            </a:r>
          </a:p>
          <a:p>
            <a:pPr marL="285750" indent="-285750">
              <a:buFont typeface="Arial"/>
              <a:buChar char="•"/>
            </a:pPr>
            <a:r>
              <a:rPr lang="en-US" sz="1600" dirty="0" smtClean="0"/>
              <a:t>A single CQL table holding too much data with LCS compaction</a:t>
            </a:r>
            <a:endParaRPr lang="en-US" sz="1600" dirty="0" smtClean="0">
              <a:latin typeface="Arial"/>
              <a:cs typeface="Arial"/>
            </a:endParaRPr>
          </a:p>
          <a:p>
            <a:pPr marL="285750" indent="-285750">
              <a:buFont typeface="Arial"/>
              <a:buChar char="•"/>
            </a:pPr>
            <a:r>
              <a:rPr lang="en-US" sz="1600" dirty="0" smtClean="0"/>
              <a:t>Large </a:t>
            </a:r>
            <a:r>
              <a:rPr lang="en-US" sz="1600" dirty="0" err="1" smtClean="0"/>
              <a:t>num_token</a:t>
            </a:r>
            <a:endParaRPr lang="en-US" sz="1600" dirty="0"/>
          </a:p>
          <a:p>
            <a:pPr marL="285750" indent="-285750">
              <a:buFont typeface="Arial"/>
              <a:buChar char="•"/>
            </a:pPr>
            <a:r>
              <a:rPr lang="en-US" sz="1600" dirty="0" smtClean="0"/>
              <a:t>Bugs or data corruption that can block LCS compaction and create a lot of L0 overflow</a:t>
            </a:r>
          </a:p>
          <a:p>
            <a:pPr marL="285750" indent="-285750">
              <a:buFont typeface="Arial"/>
              <a:buChar char="•"/>
            </a:pPr>
            <a:endParaRPr lang="en-US" dirty="0" smtClean="0"/>
          </a:p>
          <a:p>
            <a:pPr marL="285750" indent="-285750">
              <a:buFont typeface="Arial"/>
              <a:buChar char="•"/>
            </a:pP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55</a:t>
            </a:fld>
            <a:endParaRPr lang="en-US" dirty="0">
              <a:latin typeface="Arial"/>
              <a:cs typeface="Arial"/>
            </a:endParaRPr>
          </a:p>
        </p:txBody>
      </p:sp>
    </p:spTree>
    <p:extLst>
      <p:ext uri="{BB962C8B-B14F-4D97-AF65-F5344CB8AC3E}">
        <p14:creationId xmlns:p14="http://schemas.microsoft.com/office/powerpoint/2010/main" val="2240716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STCS and LCS</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600" dirty="0" smtClean="0"/>
              <a:t>How do you properly do that?</a:t>
            </a:r>
          </a:p>
          <a:p>
            <a:pPr marL="742950" lvl="1" indent="-285750">
              <a:buFont typeface="Arial"/>
              <a:buChar char="•"/>
            </a:pPr>
            <a:r>
              <a:rPr lang="en-US" sz="1400" dirty="0" smtClean="0"/>
              <a:t>Simply change table schema can create a lot of impact on your production workload</a:t>
            </a:r>
          </a:p>
          <a:p>
            <a:pPr marL="742950" lvl="1" indent="-285750">
              <a:buFont typeface="Arial"/>
              <a:buChar char="•"/>
            </a:pPr>
            <a:r>
              <a:rPr lang="en-US" sz="1400" dirty="0" smtClean="0"/>
              <a:t>Least intrusive</a:t>
            </a:r>
          </a:p>
          <a:p>
            <a:pPr marL="1200150" lvl="2" indent="-285750">
              <a:buFont typeface="Arial"/>
              <a:buChar char="•"/>
            </a:pPr>
            <a:r>
              <a:rPr lang="en-US" sz="1300" dirty="0"/>
              <a:t>U</a:t>
            </a:r>
            <a:r>
              <a:rPr lang="en-US" sz="1300" dirty="0" smtClean="0"/>
              <a:t>se JMX to change Compaction </a:t>
            </a:r>
            <a:r>
              <a:rPr lang="en-US" sz="1300" dirty="0"/>
              <a:t>parameters </a:t>
            </a:r>
            <a:r>
              <a:rPr lang="en-US" sz="1300" dirty="0" smtClean="0"/>
              <a:t>– set </a:t>
            </a:r>
            <a:r>
              <a:rPr lang="en-US" sz="1300" dirty="0" err="1" smtClean="0"/>
              <a:t>CompactionParametersJson</a:t>
            </a:r>
            <a:endParaRPr lang="en-US" sz="1300" dirty="0" smtClean="0"/>
          </a:p>
          <a:p>
            <a:pPr marL="1200150" lvl="2" indent="-285750">
              <a:buFont typeface="Arial"/>
              <a:buChar char="•"/>
            </a:pPr>
            <a:r>
              <a:rPr lang="en-US" sz="1300" dirty="0" smtClean="0"/>
              <a:t>Finish compaction on a couple of nodes before starting the next</a:t>
            </a:r>
          </a:p>
          <a:p>
            <a:pPr marL="1200150" lvl="2" indent="-285750">
              <a:buFont typeface="Arial"/>
              <a:buChar char="•"/>
            </a:pPr>
            <a:r>
              <a:rPr lang="en-US" sz="1300" b="1" dirty="0" smtClean="0"/>
              <a:t>Be careful: don’t trigger schema update on this node before compaction around all nodes finishes</a:t>
            </a:r>
          </a:p>
          <a:p>
            <a:pPr marL="1200150" lvl="2" indent="-285750">
              <a:buFont typeface="Arial"/>
              <a:buChar char="•"/>
            </a:pPr>
            <a:r>
              <a:rPr lang="en-US" sz="1300" dirty="0" smtClean="0"/>
              <a:t>At the end, make schema change permanent by ALTER TABLE</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56</a:t>
            </a:fld>
            <a:endParaRPr lang="en-US" dirty="0">
              <a:latin typeface="Arial"/>
              <a:cs typeface="Arial"/>
            </a:endParaRPr>
          </a:p>
        </p:txBody>
      </p:sp>
    </p:spTree>
    <p:extLst>
      <p:ext uri="{BB962C8B-B14F-4D97-AF65-F5344CB8AC3E}">
        <p14:creationId xmlns:p14="http://schemas.microsoft.com/office/powerpoint/2010/main" val="2569053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Tuning Knobs to be aware of</a:t>
            </a:r>
            <a:endParaRPr lang="en-US" dirty="0">
              <a:latin typeface="Arial"/>
              <a:cs typeface="Arial"/>
            </a:endParaRPr>
          </a:p>
        </p:txBody>
      </p:sp>
      <p:sp>
        <p:nvSpPr>
          <p:cNvPr id="3" name="Content Placeholder 2"/>
          <p:cNvSpPr>
            <a:spLocks noGrp="1"/>
          </p:cNvSpPr>
          <p:nvPr>
            <p:ph idx="1"/>
          </p:nvPr>
        </p:nvSpPr>
        <p:spPr>
          <a:xfrm>
            <a:off x="457200" y="1200151"/>
            <a:ext cx="8229600" cy="3352799"/>
          </a:xfrm>
        </p:spPr>
        <p:txBody>
          <a:bodyPr>
            <a:normAutofit fontScale="85000" lnSpcReduction="20000"/>
          </a:bodyPr>
          <a:lstStyle/>
          <a:p>
            <a:pPr marL="285750" indent="-285750">
              <a:buFont typeface="Arial"/>
              <a:buChar char="•"/>
            </a:pPr>
            <a:r>
              <a:rPr lang="en-US" dirty="0" err="1"/>
              <a:t>c</a:t>
            </a:r>
            <a:r>
              <a:rPr lang="en-US" dirty="0" err="1" smtClean="0">
                <a:latin typeface="Arial"/>
                <a:cs typeface="Arial"/>
              </a:rPr>
              <a:t>oncurrent_compactors</a:t>
            </a:r>
            <a:r>
              <a:rPr lang="en-US" dirty="0" smtClean="0">
                <a:latin typeface="Arial"/>
                <a:cs typeface="Arial"/>
              </a:rPr>
              <a:t> in </a:t>
            </a:r>
            <a:r>
              <a:rPr lang="en-US" dirty="0" err="1" smtClean="0">
                <a:latin typeface="Arial"/>
                <a:cs typeface="Arial"/>
              </a:rPr>
              <a:t>yaml</a:t>
            </a:r>
            <a:r>
              <a:rPr lang="en-US" dirty="0" smtClean="0">
                <a:latin typeface="Arial"/>
                <a:cs typeface="Arial"/>
              </a:rPr>
              <a:t> (be mindful of heap pressure)</a:t>
            </a:r>
          </a:p>
          <a:p>
            <a:pPr marL="285750" indent="-285750">
              <a:buFont typeface="Arial"/>
              <a:buChar char="•"/>
            </a:pPr>
            <a:r>
              <a:rPr lang="en-US" dirty="0" err="1"/>
              <a:t>compaction_throughput_mb_per_sec</a:t>
            </a:r>
            <a:r>
              <a:rPr lang="en-US" dirty="0"/>
              <a:t> </a:t>
            </a:r>
            <a:r>
              <a:rPr lang="en-US" dirty="0" smtClean="0"/>
              <a:t>in </a:t>
            </a:r>
            <a:r>
              <a:rPr lang="en-US" dirty="0" err="1" smtClean="0"/>
              <a:t>yaml</a:t>
            </a:r>
            <a:endParaRPr lang="en-US" dirty="0" smtClean="0"/>
          </a:p>
          <a:p>
            <a:pPr marL="285750" indent="-285750">
              <a:buFont typeface="Arial"/>
              <a:buChar char="•"/>
            </a:pPr>
            <a:r>
              <a:rPr lang="en-US" dirty="0" smtClean="0"/>
              <a:t>All other </a:t>
            </a:r>
            <a:r>
              <a:rPr lang="en-US" dirty="0" err="1" smtClean="0"/>
              <a:t>yaml</a:t>
            </a:r>
            <a:r>
              <a:rPr lang="en-US" dirty="0" smtClean="0"/>
              <a:t> parameters impacting flush frequency</a:t>
            </a:r>
          </a:p>
          <a:p>
            <a:pPr marL="742950" lvl="1" indent="-285750">
              <a:buFont typeface="Arial"/>
              <a:buChar char="•"/>
            </a:pPr>
            <a:r>
              <a:rPr lang="en-US" dirty="0" err="1" smtClean="0"/>
              <a:t>memtable_heap_space_in_mb</a:t>
            </a:r>
            <a:endParaRPr lang="en-US" dirty="0" smtClean="0"/>
          </a:p>
          <a:p>
            <a:pPr marL="742950" lvl="1" indent="-285750">
              <a:buFont typeface="Arial"/>
              <a:buChar char="•"/>
            </a:pPr>
            <a:r>
              <a:rPr lang="en-US" dirty="0" err="1" smtClean="0"/>
              <a:t>memtable_offheap_space_in_mb</a:t>
            </a:r>
            <a:endParaRPr lang="en-US" dirty="0" smtClean="0"/>
          </a:p>
          <a:p>
            <a:pPr marL="742950" lvl="1" indent="-285750">
              <a:buFont typeface="Arial"/>
              <a:buChar char="•"/>
            </a:pPr>
            <a:r>
              <a:rPr lang="en-US" dirty="0" smtClean="0"/>
              <a:t>memtable_cleanup_threshold</a:t>
            </a:r>
          </a:p>
          <a:p>
            <a:pPr marL="742950" lvl="1" indent="-285750">
              <a:buFont typeface="Arial"/>
              <a:buChar char="•"/>
            </a:pPr>
            <a:r>
              <a:rPr lang="en-US" dirty="0" err="1"/>
              <a:t>commitlog_total_space_in_mb</a:t>
            </a:r>
            <a:endParaRPr lang="en-US" dirty="0" smtClean="0">
              <a:latin typeface="Arial"/>
              <a:cs typeface="Arial"/>
            </a:endParaRPr>
          </a:p>
          <a:p>
            <a:pPr marL="285750" indent="-285750">
              <a:buFont typeface="Arial"/>
              <a:buChar char="•"/>
            </a:pPr>
            <a:r>
              <a:rPr lang="en-US" dirty="0" smtClean="0">
                <a:latin typeface="Arial"/>
                <a:cs typeface="Arial"/>
              </a:rPr>
              <a:t>JVM flag to disable stcs_in_l0 –Dcassandra.disable_stcs_in_l0</a:t>
            </a:r>
          </a:p>
          <a:p>
            <a:pPr marL="285750" indent="-285750">
              <a:buFont typeface="Arial"/>
              <a:buChar char="•"/>
            </a:pPr>
            <a:r>
              <a:rPr lang="en-US" dirty="0" err="1" smtClean="0"/>
              <a:t>sstable_size_in_mb</a:t>
            </a:r>
            <a:r>
              <a:rPr lang="en-US" dirty="0" smtClean="0"/>
              <a:t> in table schema</a:t>
            </a:r>
          </a:p>
          <a:p>
            <a:pPr marL="285750" indent="-285750">
              <a:buFont typeface="Arial"/>
              <a:buChar char="•"/>
            </a:pPr>
            <a:r>
              <a:rPr lang="en-US" dirty="0" smtClean="0"/>
              <a:t>Tombstone compaction related parameters in table schema</a:t>
            </a:r>
          </a:p>
          <a:p>
            <a:pPr marL="285750" indent="-285750">
              <a:buFont typeface="Arial"/>
              <a:buChar char="•"/>
            </a:pPr>
            <a:r>
              <a:rPr lang="en-US" dirty="0" smtClean="0"/>
              <a:t>For TTL’ed data, </a:t>
            </a:r>
            <a:r>
              <a:rPr lang="en-US" dirty="0" err="1" smtClean="0"/>
              <a:t>gc_grace_seconds</a:t>
            </a:r>
            <a:r>
              <a:rPr lang="en-US" dirty="0" smtClean="0"/>
              <a:t> in table schema</a:t>
            </a:r>
          </a:p>
          <a:p>
            <a:pPr marL="285750" indent="-285750">
              <a:buFont typeface="Arial"/>
              <a:buChar char="•"/>
            </a:pPr>
            <a:r>
              <a:rPr lang="en-US" dirty="0" smtClean="0"/>
              <a:t>Fan out size (CASSANDRA-7871, CASSANDRA-11550)</a:t>
            </a:r>
          </a:p>
          <a:p>
            <a:pPr marL="285750" indent="-285750">
              <a:buFont typeface="Arial"/>
              <a:buChar char="•"/>
            </a:pPr>
            <a:r>
              <a:rPr lang="en-US" dirty="0" smtClean="0"/>
              <a:t>Major compaction (caution)</a:t>
            </a:r>
          </a:p>
          <a:p>
            <a:pPr marL="285750" indent="-285750">
              <a:buFont typeface="Arial"/>
              <a:buChar char="•"/>
            </a:pPr>
            <a:r>
              <a:rPr lang="en-US" dirty="0" smtClean="0"/>
              <a:t>You can always throttle your write throughput</a:t>
            </a:r>
          </a:p>
          <a:p>
            <a:pPr marL="285750" indent="-285750">
              <a:buFont typeface="Arial"/>
              <a:buChar char="•"/>
            </a:pPr>
            <a:r>
              <a:rPr lang="en-US" dirty="0" smtClean="0"/>
              <a:t>Surprise! Switching to STCS can be an option too</a:t>
            </a:r>
          </a:p>
          <a:p>
            <a:endParaRPr lang="en-US" dirty="0" smtClean="0"/>
          </a:p>
          <a:p>
            <a:endParaRPr lang="en-US" dirty="0" smtClean="0">
              <a:latin typeface="Arial"/>
              <a:cs typeface="Arial"/>
            </a:endParaRP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57</a:t>
            </a:fld>
            <a:endParaRPr lang="en-US" dirty="0">
              <a:latin typeface="Arial"/>
              <a:cs typeface="Arial"/>
            </a:endParaRPr>
          </a:p>
        </p:txBody>
      </p:sp>
    </p:spTree>
    <p:extLst>
      <p:ext uri="{BB962C8B-B14F-4D97-AF65-F5344CB8AC3E}">
        <p14:creationId xmlns:p14="http://schemas.microsoft.com/office/powerpoint/2010/main" val="3794134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Useful tools</a:t>
            </a:r>
            <a:endParaRPr lang="en-US" dirty="0">
              <a:latin typeface="Arial"/>
              <a:cs typeface="Arial"/>
            </a:endParaRPr>
          </a:p>
        </p:txBody>
      </p:sp>
      <p:sp>
        <p:nvSpPr>
          <p:cNvPr id="3" name="Content Placeholder 2"/>
          <p:cNvSpPr>
            <a:spLocks noGrp="1"/>
          </p:cNvSpPr>
          <p:nvPr>
            <p:ph idx="1"/>
          </p:nvPr>
        </p:nvSpPr>
        <p:spPr/>
        <p:txBody>
          <a:bodyPr>
            <a:noAutofit/>
          </a:bodyPr>
          <a:lstStyle/>
          <a:p>
            <a:pPr marL="285750" indent="-285750">
              <a:buFont typeface="Arial"/>
              <a:buChar char="•"/>
            </a:pPr>
            <a:r>
              <a:rPr lang="en-US" sz="1600" dirty="0" smtClean="0"/>
              <a:t>Passive</a:t>
            </a:r>
          </a:p>
          <a:p>
            <a:pPr marL="742950" lvl="1" indent="-285750">
              <a:buFont typeface="Arial"/>
              <a:buChar char="•"/>
            </a:pPr>
            <a:r>
              <a:rPr lang="en-US" sz="1400" dirty="0" smtClean="0"/>
              <a:t>nodetool </a:t>
            </a:r>
            <a:r>
              <a:rPr lang="en-US" sz="1400" dirty="0" err="1" smtClean="0"/>
              <a:t>cfstats</a:t>
            </a:r>
            <a:endParaRPr lang="en-US" sz="1400" dirty="0" smtClean="0"/>
          </a:p>
          <a:p>
            <a:pPr marL="742950" lvl="1" indent="-285750">
              <a:buFont typeface="Arial"/>
              <a:buChar char="•"/>
            </a:pPr>
            <a:r>
              <a:rPr lang="en-US" sz="1400" dirty="0" smtClean="0"/>
              <a:t>nodetool </a:t>
            </a:r>
            <a:r>
              <a:rPr lang="en-US" sz="1400" dirty="0" err="1" smtClean="0"/>
              <a:t>compactionstats</a:t>
            </a:r>
            <a:endParaRPr lang="en-US" sz="1400" dirty="0" smtClean="0"/>
          </a:p>
          <a:p>
            <a:pPr marL="742950" lvl="1" indent="-285750">
              <a:buFont typeface="Arial"/>
              <a:buChar char="•"/>
            </a:pPr>
            <a:r>
              <a:rPr lang="en-US" sz="1400" dirty="0" smtClean="0"/>
              <a:t>nodetool </a:t>
            </a:r>
            <a:r>
              <a:rPr lang="en-US" sz="1400" dirty="0" err="1" smtClean="0"/>
              <a:t>compactionhistory</a:t>
            </a:r>
            <a:endParaRPr lang="en-US" sz="1400" dirty="0" smtClean="0"/>
          </a:p>
          <a:p>
            <a:pPr marL="742950" lvl="1" indent="-285750">
              <a:buFont typeface="Arial"/>
              <a:buChar char="•"/>
            </a:pPr>
            <a:r>
              <a:rPr lang="en-US" sz="1400" dirty="0"/>
              <a:t>Transaction log in the data </a:t>
            </a:r>
            <a:r>
              <a:rPr lang="en-US" sz="1400" dirty="0" smtClean="0"/>
              <a:t>directory (CASSANDRA-7066)</a:t>
            </a:r>
            <a:endParaRPr lang="en-US" sz="1400" dirty="0"/>
          </a:p>
          <a:p>
            <a:pPr marL="742950" lvl="1" indent="-285750">
              <a:buFont typeface="Arial"/>
              <a:buChar char="•"/>
            </a:pPr>
            <a:r>
              <a:rPr lang="en-US" sz="1400" dirty="0"/>
              <a:t>JMX for </a:t>
            </a:r>
            <a:r>
              <a:rPr lang="en-US" sz="1400" dirty="0" smtClean="0"/>
              <a:t>monitoring (check out the two </a:t>
            </a:r>
            <a:r>
              <a:rPr lang="en-US" sz="1400" dirty="0" err="1" smtClean="0"/>
              <a:t>MBeans</a:t>
            </a:r>
            <a:r>
              <a:rPr lang="en-US" sz="1400" dirty="0" smtClean="0"/>
              <a:t>: </a:t>
            </a:r>
            <a:r>
              <a:rPr lang="en-US" sz="1400" dirty="0" err="1" smtClean="0"/>
              <a:t>o.a.c.db.ColumnFamilyStoreMBean</a:t>
            </a:r>
            <a:r>
              <a:rPr lang="en-US" sz="1400" dirty="0" smtClean="0"/>
              <a:t>, </a:t>
            </a:r>
            <a:r>
              <a:rPr lang="en-US" sz="1400" dirty="0" err="1" smtClean="0"/>
              <a:t>o.a.c.db.compaction.CompactionManagerMBean</a:t>
            </a:r>
            <a:r>
              <a:rPr lang="en-US" sz="1400" dirty="0" smtClean="0"/>
              <a:t>)</a:t>
            </a:r>
          </a:p>
          <a:p>
            <a:pPr marL="285750" indent="-285750">
              <a:buFont typeface="Arial"/>
              <a:buChar char="•"/>
            </a:pPr>
            <a:r>
              <a:rPr lang="en-US" sz="1600" dirty="0" smtClean="0"/>
              <a:t>Proactive</a:t>
            </a:r>
          </a:p>
          <a:p>
            <a:pPr marL="742950" lvl="1" indent="-285750">
              <a:buFont typeface="Arial"/>
              <a:buChar char="•"/>
            </a:pPr>
            <a:r>
              <a:rPr lang="en-US" sz="1400" dirty="0" err="1" smtClean="0"/>
              <a:t>sstableofflinerelevel</a:t>
            </a:r>
            <a:r>
              <a:rPr lang="en-US" sz="1400" dirty="0" smtClean="0"/>
              <a:t> (great tool, but don’t expect it to do magic) (CASSANDRA-8301)</a:t>
            </a:r>
          </a:p>
          <a:p>
            <a:pPr marL="742950" lvl="1" indent="-285750">
              <a:buFont typeface="Arial"/>
              <a:buChar char="•"/>
            </a:pPr>
            <a:r>
              <a:rPr lang="en-US" sz="1400" dirty="0" smtClean="0"/>
              <a:t>Major compaction (performance caveat!</a:t>
            </a:r>
            <a:r>
              <a:rPr lang="en-US" sz="1400" dirty="0"/>
              <a:t>)</a:t>
            </a:r>
            <a:r>
              <a:rPr lang="en-US" sz="1400" dirty="0" smtClean="0"/>
              <a:t> (CASSANDRA-7272)</a:t>
            </a:r>
          </a:p>
          <a:p>
            <a:pPr marL="742950" lvl="1" indent="-285750">
              <a:buFont typeface="Arial"/>
              <a:buChar char="•"/>
            </a:pPr>
            <a:r>
              <a:rPr lang="en-US" sz="1400" dirty="0" err="1"/>
              <a:t>s</a:t>
            </a:r>
            <a:r>
              <a:rPr lang="en-US" sz="1400" dirty="0" err="1" smtClean="0"/>
              <a:t>stablelevelreset</a:t>
            </a:r>
            <a:r>
              <a:rPr lang="en-US" sz="1400" dirty="0" smtClean="0"/>
              <a:t> (Weapon of Massive Destruction) (CASSANDRA-5271)</a:t>
            </a:r>
          </a:p>
          <a:p>
            <a:pPr marL="742950" lvl="1" indent="-285750">
              <a:buFont typeface="Arial"/>
              <a:buChar char="•"/>
            </a:pPr>
            <a:r>
              <a:rPr lang="en-US" sz="1400" dirty="0" smtClean="0"/>
              <a:t>User Defined Compaction - JMX or nodetool (CASSANDRA-10660)</a:t>
            </a:r>
          </a:p>
          <a:p>
            <a:endParaRPr lang="en-US" sz="1600"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58</a:t>
            </a:fld>
            <a:endParaRPr lang="en-US" dirty="0">
              <a:latin typeface="Arial"/>
              <a:cs typeface="Arial"/>
            </a:endParaRPr>
          </a:p>
        </p:txBody>
      </p:sp>
    </p:spTree>
    <p:extLst>
      <p:ext uri="{BB962C8B-B14F-4D97-AF65-F5344CB8AC3E}">
        <p14:creationId xmlns:p14="http://schemas.microsoft.com/office/powerpoint/2010/main" val="14043611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Signs of a struggling LCS compaction</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latin typeface="Arial"/>
                <a:cs typeface="Arial"/>
              </a:rPr>
              <a:t>100s-1000s (or more) of L0 SSTables in </a:t>
            </a:r>
            <a:r>
              <a:rPr lang="en-US" sz="1600" dirty="0" err="1" smtClean="0">
                <a:latin typeface="Arial"/>
                <a:cs typeface="Arial"/>
              </a:rPr>
              <a:t>cfstats</a:t>
            </a:r>
            <a:endParaRPr lang="en-US" sz="1600" dirty="0" smtClean="0">
              <a:latin typeface="Arial"/>
              <a:cs typeface="Arial"/>
            </a:endParaRPr>
          </a:p>
          <a:p>
            <a:pPr marL="285750" indent="-285750">
              <a:buFont typeface="Arial"/>
              <a:buChar char="•"/>
            </a:pPr>
            <a:r>
              <a:rPr lang="en-US" sz="1600" dirty="0" smtClean="0"/>
              <a:t>1000s (or more) of pending compactions in </a:t>
            </a:r>
            <a:r>
              <a:rPr lang="en-US" sz="1600" dirty="0" err="1" smtClean="0"/>
              <a:t>compactionstats</a:t>
            </a:r>
            <a:endParaRPr lang="en-US" sz="1600" dirty="0" smtClean="0"/>
          </a:p>
          <a:p>
            <a:pPr marL="285750" indent="-285750">
              <a:buFont typeface="Arial"/>
              <a:buChar char="•"/>
            </a:pPr>
            <a:r>
              <a:rPr lang="en-US" sz="1600" dirty="0" smtClean="0">
                <a:latin typeface="Arial"/>
                <a:cs typeface="Arial"/>
              </a:rPr>
              <a:t>Heavy GC activities that are not driven by read/write workload</a:t>
            </a:r>
          </a:p>
          <a:p>
            <a:pPr marL="285750" indent="-285750">
              <a:buFont typeface="Arial"/>
              <a:buChar char="•"/>
            </a:pPr>
            <a:r>
              <a:rPr lang="en-US" sz="1600" dirty="0" smtClean="0"/>
              <a:t>Much more disk space utilized than the real data volume</a:t>
            </a:r>
            <a:endParaRPr lang="en-US" sz="1600" dirty="0" smtClean="0">
              <a:latin typeface="Arial"/>
              <a:cs typeface="Arial"/>
            </a:endParaRPr>
          </a:p>
          <a:p>
            <a:pPr marL="285750" indent="-285750">
              <a:buFont typeface="Arial"/>
              <a:buChar char="•"/>
            </a:pPr>
            <a:r>
              <a:rPr lang="en-US" sz="1600" dirty="0" smtClean="0"/>
              <a:t>Running out of file handles</a:t>
            </a:r>
          </a:p>
          <a:p>
            <a:pPr marL="285750" indent="-285750">
              <a:buFont typeface="Arial"/>
              <a:buChar char="•"/>
            </a:pPr>
            <a:r>
              <a:rPr lang="en-US" sz="1600" dirty="0" smtClean="0">
                <a:latin typeface="Arial"/>
                <a:cs typeface="Arial"/>
              </a:rPr>
              <a:t>OOM with snapshot repair</a:t>
            </a:r>
            <a:endParaRPr lang="en-US" sz="1600"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59</a:t>
            </a:fld>
            <a:endParaRPr lang="en-US" dirty="0">
              <a:latin typeface="Arial"/>
              <a:cs typeface="Arial"/>
            </a:endParaRPr>
          </a:p>
        </p:txBody>
      </p:sp>
    </p:spTree>
    <p:extLst>
      <p:ext uri="{BB962C8B-B14F-4D97-AF65-F5344CB8AC3E}">
        <p14:creationId xmlns:p14="http://schemas.microsoft.com/office/powerpoint/2010/main" val="2566291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 brief history on LCS</a:t>
            </a:r>
            <a:endParaRPr lang="en-US" dirty="0">
              <a:latin typeface="Arial"/>
              <a:cs typeface="Arial"/>
            </a:endParaRPr>
          </a:p>
        </p:txBody>
      </p:sp>
      <p:sp>
        <p:nvSpPr>
          <p:cNvPr id="3" name="Content Placeholder 2"/>
          <p:cNvSpPr>
            <a:spLocks noGrp="1"/>
          </p:cNvSpPr>
          <p:nvPr>
            <p:ph idx="1"/>
          </p:nvPr>
        </p:nvSpPr>
        <p:spPr/>
        <p:txBody>
          <a:bodyPr>
            <a:noAutofit/>
          </a:bodyPr>
          <a:lstStyle/>
          <a:p>
            <a:pPr marL="285750" indent="-285750">
              <a:buFont typeface="Arial"/>
              <a:buChar char="•"/>
            </a:pPr>
            <a:r>
              <a:rPr lang="en-US" sz="1600" dirty="0" smtClean="0">
                <a:solidFill>
                  <a:srgbClr val="4C5958"/>
                </a:solidFill>
              </a:rPr>
              <a:t>One of the three main Compaction Strategies in C*: STCS, LCS, </a:t>
            </a:r>
            <a:r>
              <a:rPr lang="en-US" sz="1600" strike="sngStrike" dirty="0" smtClean="0">
                <a:solidFill>
                  <a:srgbClr val="4C5958"/>
                </a:solidFill>
              </a:rPr>
              <a:t>DTCS/</a:t>
            </a:r>
            <a:r>
              <a:rPr lang="en-US" sz="1600" dirty="0" smtClean="0">
                <a:solidFill>
                  <a:srgbClr val="4C5958"/>
                </a:solidFill>
              </a:rPr>
              <a:t>TWCS</a:t>
            </a:r>
          </a:p>
          <a:p>
            <a:pPr marL="285750" indent="-285750">
              <a:buFont typeface="Arial"/>
              <a:buChar char="•"/>
            </a:pPr>
            <a:r>
              <a:rPr lang="en-US" sz="1600" dirty="0" smtClean="0">
                <a:solidFill>
                  <a:srgbClr val="4C5958"/>
                </a:solidFill>
              </a:rPr>
              <a:t>Original idea comes from LevelDB of Google’s Chromium project</a:t>
            </a:r>
          </a:p>
          <a:p>
            <a:pPr marL="285750" indent="-285750">
              <a:buFont typeface="Arial"/>
              <a:buChar char="•"/>
            </a:pPr>
            <a:r>
              <a:rPr lang="en-US" sz="1600" dirty="0" smtClean="0">
                <a:solidFill>
                  <a:srgbClr val="4C5958"/>
                </a:solidFill>
              </a:rPr>
              <a:t>Introduced in C* 1.0 almost 5 years ago</a:t>
            </a:r>
          </a:p>
          <a:p>
            <a:pPr marL="285750" indent="-285750">
              <a:buFont typeface="Arial"/>
              <a:buChar char="•"/>
            </a:pPr>
            <a:r>
              <a:rPr lang="en-US" sz="1600" dirty="0" smtClean="0">
                <a:solidFill>
                  <a:srgbClr val="4C5958"/>
                </a:solidFill>
              </a:rPr>
              <a:t>A lot of people adopted it in production starting from C* 1.2 days</a:t>
            </a:r>
          </a:p>
          <a:p>
            <a:pPr marL="285750" indent="-285750">
              <a:buFont typeface="Arial"/>
              <a:buChar char="•"/>
            </a:pPr>
            <a:r>
              <a:rPr lang="en-US" sz="1600" dirty="0" smtClean="0">
                <a:solidFill>
                  <a:srgbClr val="4C5958"/>
                </a:solidFill>
              </a:rPr>
              <a:t>Been going through many changes and is still evolving</a:t>
            </a:r>
          </a:p>
          <a:p>
            <a:pPr marL="285750" indent="-285750">
              <a:buFont typeface="Arial"/>
              <a:buChar char="•"/>
            </a:pPr>
            <a:r>
              <a:rPr lang="en-US" sz="1600" dirty="0" smtClean="0">
                <a:solidFill>
                  <a:srgbClr val="4C5958"/>
                </a:solidFill>
              </a:rPr>
              <a:t>At various points people from community would like to change it to the default compaction strategy to replace STCS but didn’t succeed (see </a:t>
            </a:r>
            <a:r>
              <a:rPr lang="en-US" sz="1600" dirty="0" smtClean="0">
                <a:solidFill>
                  <a:srgbClr val="4C5958"/>
                </a:solidFill>
                <a:hlinkClick r:id="rId2"/>
              </a:rPr>
              <a:t>CASSANDRA-7987</a:t>
            </a:r>
            <a:r>
              <a:rPr lang="en-US" sz="1600" dirty="0" smtClean="0">
                <a:solidFill>
                  <a:srgbClr val="4C5958"/>
                </a:solidFill>
              </a:rPr>
              <a:t> and </a:t>
            </a:r>
            <a:r>
              <a:rPr lang="en-US" sz="1600" dirty="0" smtClean="0">
                <a:solidFill>
                  <a:srgbClr val="4C5958"/>
                </a:solidFill>
                <a:hlinkClick r:id="rId3"/>
              </a:rPr>
              <a:t>CASSANDRA-12209</a:t>
            </a:r>
            <a:r>
              <a:rPr lang="en-US" sz="1600" dirty="0" smtClean="0">
                <a:solidFill>
                  <a:srgbClr val="4C5958"/>
                </a:solidFill>
              </a:rPr>
              <a:t>)</a:t>
            </a:r>
          </a:p>
          <a:p>
            <a:pPr marL="285750" indent="-285750">
              <a:buFont typeface="Arial"/>
              <a:buChar char="•"/>
            </a:pPr>
            <a:r>
              <a:rPr lang="en-US" sz="1600" dirty="0" smtClean="0">
                <a:solidFill>
                  <a:srgbClr val="4C5958"/>
                </a:solidFill>
              </a:rPr>
              <a:t>Interesting divide in the community: committers and users</a:t>
            </a:r>
          </a:p>
          <a:p>
            <a:pPr marL="285750" indent="-285750">
              <a:buFont typeface="Arial"/>
              <a:buChar char="•"/>
            </a:pPr>
            <a:r>
              <a:rPr lang="en-US" sz="1600" dirty="0" smtClean="0">
                <a:solidFill>
                  <a:srgbClr val="4C5958"/>
                </a:solidFill>
              </a:rPr>
              <a:t>A more detailed history can be found by looking at labels = “lcs” on ASF JIRA site.</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a:t>
            </a:fld>
            <a:endParaRPr lang="en-US" dirty="0">
              <a:latin typeface="Arial"/>
              <a:cs typeface="Arial"/>
            </a:endParaRPr>
          </a:p>
        </p:txBody>
      </p:sp>
    </p:spTree>
    <p:extLst>
      <p:ext uri="{BB962C8B-B14F-4D97-AF65-F5344CB8AC3E}">
        <p14:creationId xmlns:p14="http://schemas.microsoft.com/office/powerpoint/2010/main" val="2274572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Typical </a:t>
            </a:r>
            <a:r>
              <a:rPr lang="en-US" dirty="0" err="1" smtClean="0"/>
              <a:t>debug.log</a:t>
            </a:r>
            <a:r>
              <a:rPr lang="en-US" dirty="0" smtClean="0">
                <a:latin typeface="Arial"/>
                <a:cs typeface="Arial"/>
              </a:rPr>
              <a:t> Entries</a:t>
            </a:r>
            <a:endParaRPr lang="en-US" dirty="0">
              <a:latin typeface="Arial"/>
              <a:cs typeface="Arial"/>
            </a:endParaRPr>
          </a:p>
        </p:txBody>
      </p:sp>
      <p:sp>
        <p:nvSpPr>
          <p:cNvPr id="3" name="Content Placeholder 2"/>
          <p:cNvSpPr>
            <a:spLocks noGrp="1"/>
          </p:cNvSpPr>
          <p:nvPr>
            <p:ph idx="1"/>
          </p:nvPr>
        </p:nvSpPr>
        <p:spPr>
          <a:xfrm>
            <a:off x="457200" y="971550"/>
            <a:ext cx="8229600" cy="4038600"/>
          </a:xfrm>
        </p:spPr>
        <p:txBody>
          <a:bodyPr>
            <a:normAutofit fontScale="47500" lnSpcReduction="20000"/>
          </a:bodyPr>
          <a:lstStyle/>
          <a:p>
            <a:r>
              <a:rPr lang="en-US" dirty="0">
                <a:latin typeface="Consolas"/>
                <a:cs typeface="Consolas"/>
              </a:rPr>
              <a:t>TRACE [CompactionExecutor:39] 2016-08-23 21:14:07,236 LeveledManifest.java:119 - Adding </a:t>
            </a:r>
            <a:r>
              <a:rPr lang="en-US" dirty="0" err="1">
                <a:latin typeface="Consolas"/>
                <a:cs typeface="Consolas"/>
              </a:rPr>
              <a:t>BigTableReader</a:t>
            </a:r>
            <a:r>
              <a:rPr lang="en-US" dirty="0">
                <a:latin typeface="Consolas"/>
                <a:cs typeface="Consolas"/>
              </a:rPr>
              <a:t>(path='/home/automaton/</a:t>
            </a:r>
            <a:r>
              <a:rPr lang="en-US" dirty="0" err="1">
                <a:latin typeface="Consolas"/>
                <a:cs typeface="Consolas"/>
              </a:rPr>
              <a:t>cassandra</a:t>
            </a:r>
            <a:r>
              <a:rPr lang="en-US" dirty="0">
                <a:latin typeface="Consolas"/>
                <a:cs typeface="Consolas"/>
              </a:rPr>
              <a:t>-trunk/data/data/keyspace1/standard1-37b1059068e011e68a2a31a1f422f58b/mc-1178-big-Data.db') to L3</a:t>
            </a:r>
          </a:p>
          <a:p>
            <a:r>
              <a:rPr lang="en-US" dirty="0">
                <a:latin typeface="Consolas"/>
                <a:cs typeface="Consolas"/>
              </a:rPr>
              <a:t>DEBUG [CompactionExecutor:39] 2016-08-23 21:14:07,236 CompactionTask.java:249 - Compacted (7f458a20-6976-11e6-9ee3-dd591a930c3b) 1 sstables to [/home/automaton/</a:t>
            </a:r>
            <a:r>
              <a:rPr lang="en-US" dirty="0" err="1">
                <a:latin typeface="Consolas"/>
                <a:cs typeface="Consolas"/>
              </a:rPr>
              <a:t>cassandra</a:t>
            </a:r>
            <a:r>
              <a:rPr lang="en-US" dirty="0">
                <a:latin typeface="Consolas"/>
                <a:cs typeface="Consolas"/>
              </a:rPr>
              <a:t>-trunk/data/data/keyspace1/standard1-37b1059068e011e68a2a31a1f422f58b/mc-1178-big,] to level=3.  160.000MiB to 160.000MiB (~100% of original) in 12,865ms.  Read Throughput = 12.436MiB/s, Write Throughput = 12.436MiB/s, Row Throughput = ~55,379/s.  719,931 total partitions merged to 719,931.  Partition merge counts were {1:719931, }</a:t>
            </a:r>
          </a:p>
          <a:p>
            <a:r>
              <a:rPr lang="en-US" dirty="0">
                <a:latin typeface="Consolas"/>
                <a:cs typeface="Consolas"/>
              </a:rPr>
              <a:t>TRACE [CompactionExecutor:39] 2016-08-23 21:14:07,236 LeveledManifest.java:748 - Estimating [0, 0, 0, 0, 0, 0, 0, 0, 0] compactions to do for keyspace1.standard1</a:t>
            </a:r>
          </a:p>
          <a:p>
            <a:r>
              <a:rPr lang="en-US" dirty="0">
                <a:latin typeface="Consolas"/>
                <a:cs typeface="Consolas"/>
              </a:rPr>
              <a:t>TRACE [CompactionExecutor:39] 2016-08-23 21:14:07,236 LeveledManifest.java:748 - Estimating [0, 225, 2, 0, 0, 0, 0, 0, 0] compactions to do for keyspace1.standard1</a:t>
            </a:r>
          </a:p>
          <a:p>
            <a:r>
              <a:rPr lang="en-US" dirty="0">
                <a:latin typeface="Consolas"/>
                <a:cs typeface="Consolas"/>
              </a:rPr>
              <a:t>TRACE [CompactionExecutor:39] 2016-08-23 21:14:07,236 LeveledManifest.java:319 - Compaction score for level 3 is 0.0010000005662441254</a:t>
            </a:r>
          </a:p>
          <a:p>
            <a:r>
              <a:rPr lang="en-US" dirty="0">
                <a:latin typeface="Consolas"/>
                <a:cs typeface="Consolas"/>
              </a:rPr>
              <a:t>TRACE [CompactionExecutor:39] 2016-08-23 21:14:07,237 LeveledManifest.java:319 - Compaction score for level 2 is 1.0000003707408904</a:t>
            </a:r>
          </a:p>
          <a:p>
            <a:r>
              <a:rPr lang="en-US" dirty="0">
                <a:latin typeface="Consolas"/>
                <a:cs typeface="Consolas"/>
              </a:rPr>
              <a:t>TRACE [CompactionExecutor:39] 2016-08-23 21:14:07,237 LeveledManifest.java:319 - Compaction score for level 1 is 23.493476694822313</a:t>
            </a:r>
          </a:p>
          <a:p>
            <a:r>
              <a:rPr lang="en-US" dirty="0">
                <a:latin typeface="Consolas"/>
                <a:cs typeface="Consolas"/>
              </a:rPr>
              <a:t>TRACE [CompactionExecutor:39] 2016-08-23 21:14:07,237 LeveledManifest.java:573 - Choosing candidates for L1</a:t>
            </a:r>
          </a:p>
          <a:p>
            <a:r>
              <a:rPr lang="en-US" dirty="0">
                <a:latin typeface="Consolas"/>
                <a:cs typeface="Consolas"/>
              </a:rPr>
              <a:t>TRACE [CompactionExecutor:39] 2016-08-23 21:14:07,237 LeveledManifest.java:406 - CompactionCounter: 0: 0</a:t>
            </a:r>
          </a:p>
          <a:p>
            <a:r>
              <a:rPr lang="en-US" dirty="0">
                <a:latin typeface="Consolas"/>
                <a:cs typeface="Consolas"/>
              </a:rPr>
              <a:t>TRACE [CompactionExecutor:39] 2016-08-23 21:14:07,237 LeveledManifest.java:406 - CompactionCounter: 1: 107</a:t>
            </a:r>
          </a:p>
          <a:p>
            <a:r>
              <a:rPr lang="en-US" dirty="0">
                <a:latin typeface="Consolas"/>
                <a:cs typeface="Consolas"/>
              </a:rPr>
              <a:t>TRACE [CompactionExecutor:39] 2016-08-23 21:14:07,237 LeveledManifest.java:406 - CompactionCounter: 2: 0</a:t>
            </a:r>
          </a:p>
          <a:p>
            <a:r>
              <a:rPr lang="en-US" dirty="0">
                <a:latin typeface="Consolas"/>
                <a:cs typeface="Consolas"/>
              </a:rPr>
              <a:t>TRACE [CompactionExecutor:39] 2016-08-23 21:14:07,237 LeveledManifest.java:406 - CompactionCounter: 3: 1</a:t>
            </a:r>
          </a:p>
          <a:p>
            <a:r>
              <a:rPr lang="en-US" dirty="0" smtClean="0">
                <a:latin typeface="Consolas"/>
                <a:cs typeface="Consolas"/>
              </a:rPr>
              <a:t>TRACE </a:t>
            </a:r>
            <a:r>
              <a:rPr lang="en-US" dirty="0">
                <a:latin typeface="Consolas"/>
                <a:cs typeface="Consolas"/>
              </a:rPr>
              <a:t>[CompactionExecutor:39] 2016-08-23 21:14:07,238 LeveledManifest.java:335 - Compaction candidates for L1 are standard1-913(L1),</a:t>
            </a:r>
          </a:p>
          <a:p>
            <a:r>
              <a:rPr lang="en-US" dirty="0">
                <a:latin typeface="Consolas"/>
                <a:cs typeface="Consolas"/>
              </a:rPr>
              <a:t>DEBUG [CompactionExecutor:39] 2016-08-23 21:14:07,238 CompactionTask.java:153 - Compacting (86f10a60-6976-11e6-9ee3-dd591a930c3b) [/home/automaton/</a:t>
            </a:r>
            <a:r>
              <a:rPr lang="en-US" dirty="0" err="1">
                <a:latin typeface="Consolas"/>
                <a:cs typeface="Consolas"/>
              </a:rPr>
              <a:t>cassandra</a:t>
            </a:r>
            <a:r>
              <a:rPr lang="en-US" dirty="0">
                <a:latin typeface="Consolas"/>
                <a:cs typeface="Consolas"/>
              </a:rPr>
              <a:t>-trunk/data/data/keyspace1/standard1-37b1059068e011e68a2a31a1f422f58b/mc-913-big-Data.db:level=1, ]</a:t>
            </a:r>
          </a:p>
          <a:p>
            <a:r>
              <a:rPr lang="en-US" dirty="0">
                <a:latin typeface="Consolas"/>
                <a:cs typeface="Consolas"/>
              </a:rPr>
              <a:t>TRACE [CompactionExecutor:71] 2016-08-23 21:14:09,450 LeveledManifest.java:473 - L1 contains 235 SSTables (36.709GiB) in Manifest@546534055</a:t>
            </a:r>
          </a:p>
          <a:p>
            <a:r>
              <a:rPr lang="en-US" dirty="0">
                <a:latin typeface="Consolas"/>
                <a:cs typeface="Consolas"/>
              </a:rPr>
              <a:t>TRACE [CompactionExecutor:71] 2016-08-23 21:14:09,450 LeveledManifest.java:473 - L2 contains 101 SSTables (15.781GiB) in Manifest@546534055</a:t>
            </a:r>
          </a:p>
          <a:p>
            <a:r>
              <a:rPr lang="en-US" dirty="0">
                <a:latin typeface="Consolas"/>
                <a:cs typeface="Consolas"/>
              </a:rPr>
              <a:t>TRACE [CompactionExecutor:71] 2016-08-23 21:14:09,451 LeveledManifest.java:473 - L3 contains 1 SSTables (160.000MiB) in Manifest@546534055</a:t>
            </a:r>
          </a:p>
          <a:p>
            <a:r>
              <a:rPr lang="en-US" dirty="0">
                <a:latin typeface="Consolas"/>
                <a:cs typeface="Consolas"/>
              </a:rPr>
              <a:t>TRACE [CompactionExecutor:71] 2016-08-23 21:14:09,451 LeveledManifest.java:149 - Replacing [standard1-674(L2), ]</a:t>
            </a:r>
          </a:p>
          <a:p>
            <a:r>
              <a:rPr lang="en-US" dirty="0">
                <a:latin typeface="Consolas"/>
                <a:cs typeface="Consolas"/>
              </a:rPr>
              <a:t>TRACE [CompactionExecutor:71] 2016-08-23 21:14:09,451 LeveledManifest.java:166 - Adding [standard1-1179(L3), ]</a:t>
            </a:r>
          </a:p>
          <a:p>
            <a:r>
              <a:rPr lang="en-US" dirty="0">
                <a:latin typeface="Consolas"/>
                <a:cs typeface="Consolas"/>
              </a:rPr>
              <a:t>TRACE [CompactionExecutor:71] 2016-08-23 21:14:09,451 LeveledManifest.java:473 - L1 contains 235 SSTables (36.709GiB) in Manifest@546534055</a:t>
            </a:r>
          </a:p>
          <a:p>
            <a:r>
              <a:rPr lang="en-US" dirty="0">
                <a:latin typeface="Consolas"/>
                <a:cs typeface="Consolas"/>
              </a:rPr>
              <a:t>TRACE [CompactionExecutor:71] 2016-08-23 21:14:09,451 LeveledManifest.java:473 - L2 contains 101 SSTables (15.781GiB) in Manifest@546534055</a:t>
            </a:r>
          </a:p>
          <a:p>
            <a:r>
              <a:rPr lang="en-US" dirty="0">
                <a:latin typeface="Consolas"/>
                <a:cs typeface="Consolas"/>
              </a:rPr>
              <a:t>TRACE [CompactionExecutor:71] 2016-08-23 21:14:09,451 LeveledManifest.java:473 - L3 contains 1 SSTables (160.000MiB) in Manifest@546534055</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60</a:t>
            </a:fld>
            <a:endParaRPr lang="en-US" dirty="0">
              <a:latin typeface="Arial"/>
              <a:cs typeface="Arial"/>
            </a:endParaRPr>
          </a:p>
        </p:txBody>
      </p:sp>
    </p:spTree>
    <p:extLst>
      <p:ext uri="{BB962C8B-B14F-4D97-AF65-F5344CB8AC3E}">
        <p14:creationId xmlns:p14="http://schemas.microsoft.com/office/powerpoint/2010/main" val="41491668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Typical </a:t>
            </a:r>
            <a:r>
              <a:rPr lang="en-US" dirty="0" err="1" smtClean="0"/>
              <a:t>compaction.log</a:t>
            </a:r>
            <a:r>
              <a:rPr lang="en-US" dirty="0" smtClean="0">
                <a:latin typeface="Arial"/>
                <a:cs typeface="Arial"/>
              </a:rPr>
              <a:t> Entries</a:t>
            </a:r>
            <a:endParaRPr lang="en-US" dirty="0">
              <a:latin typeface="Arial"/>
              <a:cs typeface="Arial"/>
            </a:endParaRPr>
          </a:p>
        </p:txBody>
      </p:sp>
      <p:sp>
        <p:nvSpPr>
          <p:cNvPr id="3" name="Content Placeholder 2"/>
          <p:cNvSpPr>
            <a:spLocks noGrp="1"/>
          </p:cNvSpPr>
          <p:nvPr>
            <p:ph idx="1"/>
          </p:nvPr>
        </p:nvSpPr>
        <p:spPr>
          <a:xfrm>
            <a:off x="457200" y="1200150"/>
            <a:ext cx="8229600" cy="3810000"/>
          </a:xfrm>
        </p:spPr>
        <p:txBody>
          <a:bodyPr>
            <a:normAutofit/>
          </a:bodyPr>
          <a:lstStyle/>
          <a:p>
            <a:r>
              <a:rPr lang="en-US" dirty="0">
                <a:latin typeface="Consolas"/>
                <a:cs typeface="Consolas"/>
              </a:rPr>
              <a:t>{"type":"pending","keyspace":"stresscql","table":"blogposts","time":1472851796649,"strategyId":"1","pending":5}</a:t>
            </a:r>
          </a:p>
          <a:p>
            <a:r>
              <a:rPr lang="en-US" dirty="0">
                <a:latin typeface="Consolas"/>
                <a:cs typeface="Consolas"/>
              </a:rPr>
              <a:t>{"type":"compaction","keyspace":"stresscql","table":"blogposts","time":1472851799027,"start":"1472851795595","end":"1472851799027","input":[{"strategyId":"1","table":{"generation":3244,"version":"mc","size":169275615,"details":{"level":2,"min_token":"-5663415854288007738","max_token":"-5630042604729221974"}}},{"strategyId":"1","table":{"generation":3970,"version":"mc","size":156101287,"details":{"level":3,"min_token":"-5681368161876797914","max_token":"-5523713966014233820"}}}],"output":[{"strategyId":"1","table":{"generation":4003,"version":"mc","size":170059193,"details":{"level":3,"min_token":"-5681368161876797914","max_token":"-5654579422012458443"}}},{"strategyId":"1","table":{"generation":4008,"version":"mc","size":155296723,"details":{"level":3,"min_token":"-5654551486308333779","max_token":"-5523713966014233820"}}}]}</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61</a:t>
            </a:fld>
            <a:endParaRPr lang="en-US" dirty="0">
              <a:latin typeface="Arial"/>
              <a:cs typeface="Arial"/>
            </a:endParaRPr>
          </a:p>
        </p:txBody>
      </p:sp>
    </p:spTree>
    <p:extLst>
      <p:ext uri="{BB962C8B-B14F-4D97-AF65-F5344CB8AC3E}">
        <p14:creationId xmlns:p14="http://schemas.microsoft.com/office/powerpoint/2010/main" val="15018574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#5</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Why </a:t>
            </a:r>
            <a:r>
              <a:rPr lang="en-US" sz="1800" b="1" dirty="0"/>
              <a:t>I cannot use up all of my concurrent compactor </a:t>
            </a:r>
            <a:r>
              <a:rPr lang="en-US" sz="1800" b="1" dirty="0" smtClean="0"/>
              <a:t>threads?</a:t>
            </a:r>
          </a:p>
          <a:p>
            <a:pPr marL="285750" indent="-285750">
              <a:buFont typeface="Arial"/>
              <a:buChar char="•"/>
            </a:pPr>
            <a:endParaRPr lang="en-US" dirty="0"/>
          </a:p>
          <a:p>
            <a:pPr marL="285750" indent="-285750">
              <a:buFont typeface="Arial"/>
              <a:buChar char="•"/>
            </a:pPr>
            <a:r>
              <a:rPr lang="en-US" dirty="0" smtClean="0"/>
              <a:t>It’s all about overlap</a:t>
            </a:r>
          </a:p>
          <a:p>
            <a:pPr marL="742950" lvl="1" indent="-285750">
              <a:buFont typeface="Arial"/>
              <a:buChar char="•"/>
            </a:pPr>
            <a:r>
              <a:rPr lang="en-US" dirty="0" smtClean="0"/>
              <a:t>L0 -&gt; L1 can only happen in one thread (most likely)</a:t>
            </a:r>
          </a:p>
          <a:p>
            <a:pPr marL="742950" lvl="1" indent="-285750">
              <a:buFont typeface="Arial"/>
              <a:buChar char="•"/>
            </a:pPr>
            <a:r>
              <a:rPr lang="en-US" dirty="0" smtClean="0"/>
              <a:t>L1+ up-level can only happen when L(N) </a:t>
            </a:r>
            <a:r>
              <a:rPr lang="en-US" dirty="0" err="1" smtClean="0"/>
              <a:t>sstable</a:t>
            </a:r>
            <a:r>
              <a:rPr lang="en-US" dirty="0" smtClean="0"/>
              <a:t> overlaps with a small subset of L(N+1) SSTables</a:t>
            </a:r>
          </a:p>
          <a:p>
            <a:pPr marL="285750" indent="-285750">
              <a:buFont typeface="Arial"/>
              <a:buChar char="•"/>
            </a:pPr>
            <a:r>
              <a:rPr lang="en-US" dirty="0" smtClean="0">
                <a:latin typeface="Arial"/>
                <a:cs typeface="Arial"/>
              </a:rPr>
              <a:t>Some of your SSTables are marked as suspected so cannot participate in compaction</a:t>
            </a: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62</a:t>
            </a:fld>
            <a:endParaRPr lang="en-US" dirty="0">
              <a:latin typeface="Arial"/>
              <a:cs typeface="Arial"/>
            </a:endParaRPr>
          </a:p>
        </p:txBody>
      </p:sp>
    </p:spTree>
    <p:extLst>
      <p:ext uri="{BB962C8B-B14F-4D97-AF65-F5344CB8AC3E}">
        <p14:creationId xmlns:p14="http://schemas.microsoft.com/office/powerpoint/2010/main" val="29482997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#6</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Why memtable flushes at a much smaller size than the allocated memtable space, causing way more L0 SSTables than expected?</a:t>
            </a:r>
          </a:p>
          <a:p>
            <a:pPr marL="285750" indent="-285750">
              <a:buFont typeface="Arial"/>
              <a:buChar char="•"/>
            </a:pPr>
            <a:endParaRPr lang="en-US" dirty="0"/>
          </a:p>
          <a:p>
            <a:pPr marL="285750" indent="-285750">
              <a:buFont typeface="Arial"/>
              <a:buChar char="•"/>
            </a:pPr>
            <a:r>
              <a:rPr lang="en-US" dirty="0" smtClean="0"/>
              <a:t>The threshold for regular memtable flush is calculated based not only on allocated onheap and offheap memtable space, but also on memtable_cleanup_threshold</a:t>
            </a:r>
          </a:p>
          <a:p>
            <a:pPr marL="742950" lvl="1" indent="-285750">
              <a:buFont typeface="Arial"/>
              <a:buChar char="•"/>
            </a:pPr>
            <a:r>
              <a:rPr lang="en-US" dirty="0" smtClean="0"/>
              <a:t>memtable_cleanup_threshold by default is calculated based on </a:t>
            </a:r>
            <a:r>
              <a:rPr lang="en-US" dirty="0" err="1" smtClean="0"/>
              <a:t>memtable_flush_writers</a:t>
            </a:r>
            <a:r>
              <a:rPr lang="en-US" dirty="0" smtClean="0"/>
              <a:t> (inverse proportion)</a:t>
            </a:r>
          </a:p>
          <a:p>
            <a:pPr marL="742950" lvl="1" indent="-285750">
              <a:buFont typeface="Arial"/>
              <a:buChar char="•"/>
            </a:pPr>
            <a:r>
              <a:rPr lang="en-US" dirty="0" smtClean="0"/>
              <a:t>it’s recommended to always manually set this value, especially if you’ve manually configured </a:t>
            </a:r>
            <a:r>
              <a:rPr lang="en-US" dirty="0" err="1" smtClean="0"/>
              <a:t>memtable_flush_writers</a:t>
            </a:r>
            <a:endParaRPr lang="en-US" dirty="0" smtClean="0"/>
          </a:p>
          <a:p>
            <a:pPr marL="285750" indent="-285750">
              <a:buFont typeface="Arial"/>
              <a:buChar char="•"/>
            </a:pPr>
            <a:r>
              <a:rPr lang="en-US" dirty="0" smtClean="0"/>
              <a:t>Your </a:t>
            </a:r>
            <a:r>
              <a:rPr lang="en-US" dirty="0" err="1" smtClean="0"/>
              <a:t>commitlog</a:t>
            </a:r>
            <a:r>
              <a:rPr lang="en-US" dirty="0" smtClean="0"/>
              <a:t> total space is too low, which leads </a:t>
            </a:r>
            <a:r>
              <a:rPr lang="en-US" dirty="0" err="1" smtClean="0"/>
              <a:t>commitlog</a:t>
            </a:r>
            <a:r>
              <a:rPr lang="en-US" dirty="0" smtClean="0"/>
              <a:t> filled up too quickly under heavy writes</a:t>
            </a:r>
            <a:endParaRPr lang="en-US" dirty="0" smtClean="0">
              <a:latin typeface="Arial"/>
              <a:cs typeface="Arial"/>
            </a:endParaRPr>
          </a:p>
          <a:p>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63</a:t>
            </a:fld>
            <a:endParaRPr lang="en-US" dirty="0">
              <a:latin typeface="Arial"/>
              <a:cs typeface="Arial"/>
            </a:endParaRPr>
          </a:p>
        </p:txBody>
      </p:sp>
    </p:spTree>
    <p:extLst>
      <p:ext uri="{BB962C8B-B14F-4D97-AF65-F5344CB8AC3E}">
        <p14:creationId xmlns:p14="http://schemas.microsoft.com/office/powerpoint/2010/main" val="12536386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#7</a:t>
            </a:r>
            <a:endParaRPr lang="en-US" dirty="0">
              <a:latin typeface="Arial"/>
              <a:cs typeface="Arial"/>
            </a:endParaRPr>
          </a:p>
        </p:txBody>
      </p:sp>
      <p:sp>
        <p:nvSpPr>
          <p:cNvPr id="3" name="Content Placeholder 2"/>
          <p:cNvSpPr>
            <a:spLocks noGrp="1"/>
          </p:cNvSpPr>
          <p:nvPr>
            <p:ph idx="1"/>
          </p:nvPr>
        </p:nvSpPr>
        <p:spPr>
          <a:xfrm>
            <a:off x="457200" y="1200151"/>
            <a:ext cx="8229600" cy="3276599"/>
          </a:xfrm>
        </p:spPr>
        <p:txBody>
          <a:bodyPr>
            <a:normAutofit/>
          </a:bodyPr>
          <a:lstStyle/>
          <a:p>
            <a:pPr marL="285750" indent="-285750">
              <a:buFont typeface="Arial"/>
              <a:buChar char="•"/>
            </a:pPr>
            <a:r>
              <a:rPr lang="en-US" sz="1800" b="1" dirty="0" smtClean="0"/>
              <a:t>Why </a:t>
            </a:r>
            <a:r>
              <a:rPr lang="en-US" sz="1800" b="1" dirty="0"/>
              <a:t>pending compaction numbers is </a:t>
            </a:r>
            <a:r>
              <a:rPr lang="en-US" sz="1800" b="1" dirty="0" smtClean="0"/>
              <a:t>often not accurate for LCS?</a:t>
            </a:r>
          </a:p>
          <a:p>
            <a:pPr marL="285750" indent="-285750">
              <a:buFont typeface="Arial"/>
              <a:buChar char="•"/>
            </a:pPr>
            <a:endParaRPr lang="en-US" dirty="0" smtClean="0"/>
          </a:p>
          <a:p>
            <a:pPr marL="285750" indent="-285750">
              <a:buFont typeface="Arial"/>
              <a:buChar char="•"/>
            </a:pPr>
            <a:r>
              <a:rPr lang="en-US" dirty="0" smtClean="0"/>
              <a:t>It’s a known limitation of the current implementation</a:t>
            </a:r>
          </a:p>
          <a:p>
            <a:pPr marL="285750" indent="-285750">
              <a:buFont typeface="Arial"/>
              <a:buChar char="•"/>
            </a:pPr>
            <a:r>
              <a:rPr lang="en-US" dirty="0" smtClean="0">
                <a:latin typeface="Arial"/>
                <a:cs typeface="Arial"/>
              </a:rPr>
              <a:t>Look at this </a:t>
            </a:r>
            <a:r>
              <a:rPr lang="en-US" dirty="0" smtClean="0">
                <a:latin typeface="Arial"/>
                <a:cs typeface="Arial"/>
                <a:hlinkClick r:id="rId2"/>
              </a:rPr>
              <a:t>code</a:t>
            </a:r>
            <a:r>
              <a:rPr lang="en-US" dirty="0" smtClean="0">
                <a:latin typeface="Arial"/>
                <a:cs typeface="Arial"/>
              </a:rPr>
              <a:t> on how the pending compaction task numbers are calculated (it is an *estimate*):</a:t>
            </a:r>
          </a:p>
          <a:p>
            <a:pPr lvl="1"/>
            <a:r>
              <a:rPr lang="en-US" dirty="0"/>
              <a:t>estimated[</a:t>
            </a:r>
            <a:r>
              <a:rPr lang="en-US" dirty="0" err="1"/>
              <a:t>i</a:t>
            </a:r>
            <a:r>
              <a:rPr lang="en-US" dirty="0"/>
              <a:t>] = (long)</a:t>
            </a:r>
            <a:r>
              <a:rPr lang="en-US" dirty="0" err="1"/>
              <a:t>Math.ceil</a:t>
            </a:r>
            <a:r>
              <a:rPr lang="en-US" dirty="0"/>
              <a:t>((double)</a:t>
            </a:r>
            <a:r>
              <a:rPr lang="en-US" dirty="0" err="1"/>
              <a:t>Math.max</a:t>
            </a:r>
            <a:r>
              <a:rPr lang="en-US" dirty="0"/>
              <a:t>(0L, </a:t>
            </a:r>
            <a:r>
              <a:rPr lang="en-US" dirty="0" err="1"/>
              <a:t>SSTableReader.getTotalBytes</a:t>
            </a:r>
            <a:r>
              <a:rPr lang="en-US" dirty="0"/>
              <a:t>(sstables) - (long)(</a:t>
            </a:r>
            <a:r>
              <a:rPr lang="en-US" dirty="0" err="1"/>
              <a:t>maxBytesForLevel</a:t>
            </a:r>
            <a:r>
              <a:rPr lang="en-US" dirty="0"/>
              <a:t>(</a:t>
            </a:r>
            <a:r>
              <a:rPr lang="en-US" dirty="0" err="1"/>
              <a:t>i</a:t>
            </a:r>
            <a:r>
              <a:rPr lang="en-US" dirty="0"/>
              <a:t>, </a:t>
            </a:r>
            <a:r>
              <a:rPr lang="en-US" dirty="0" err="1"/>
              <a:t>maxSSTableSizeInBytes</a:t>
            </a:r>
            <a:r>
              <a:rPr lang="en-US" dirty="0"/>
              <a:t>) * 1.001)) / (double)</a:t>
            </a:r>
            <a:r>
              <a:rPr lang="en-US" dirty="0" err="1"/>
              <a:t>maxSSTableSizeInBytes</a:t>
            </a:r>
            <a:r>
              <a:rPr lang="en-US" dirty="0"/>
              <a:t>)</a:t>
            </a:r>
            <a:r>
              <a:rPr lang="en-US" dirty="0" smtClean="0"/>
              <a:t>;</a:t>
            </a:r>
          </a:p>
          <a:p>
            <a:pPr marL="285750" indent="-285750">
              <a:buFont typeface="Arial"/>
              <a:buChar char="•"/>
            </a:pPr>
            <a:r>
              <a:rPr lang="en-US" dirty="0" smtClean="0"/>
              <a:t>In other words, it’s (total data in the current level – current level’s capacity) / 160MB, then add up individual estimates from all levels</a:t>
            </a:r>
          </a:p>
          <a:p>
            <a:pPr marL="285750" indent="-285750">
              <a:buFont typeface="Arial"/>
              <a:buChar char="•"/>
            </a:pPr>
            <a:r>
              <a:rPr lang="en-US" dirty="0" smtClean="0"/>
              <a:t>But it never consider the additional writes needed beyond the current level</a:t>
            </a:r>
            <a:endParaRPr lang="en-US" dirty="0"/>
          </a:p>
          <a:p>
            <a:pPr lvl="1"/>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64</a:t>
            </a:fld>
            <a:endParaRPr lang="en-US" dirty="0">
              <a:latin typeface="Arial"/>
              <a:cs typeface="Arial"/>
            </a:endParaRPr>
          </a:p>
        </p:txBody>
      </p:sp>
      <p:sp>
        <p:nvSpPr>
          <p:cNvPr id="6" name="Content Placeholder 2"/>
          <p:cNvSpPr txBox="1">
            <a:spLocks/>
          </p:cNvSpPr>
          <p:nvPr/>
        </p:nvSpPr>
        <p:spPr>
          <a:xfrm>
            <a:off x="381000" y="3638550"/>
            <a:ext cx="8229600" cy="1477433"/>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255540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Myth #8</a:t>
            </a:r>
            <a:endParaRPr lang="en-US" dirty="0">
              <a:latin typeface="Arial"/>
              <a:cs typeface="Arial"/>
            </a:endParaRPr>
          </a:p>
        </p:txBody>
      </p:sp>
      <p:sp>
        <p:nvSpPr>
          <p:cNvPr id="3" name="Content Placeholder 2"/>
          <p:cNvSpPr>
            <a:spLocks noGrp="1"/>
          </p:cNvSpPr>
          <p:nvPr>
            <p:ph idx="1"/>
          </p:nvPr>
        </p:nvSpPr>
        <p:spPr/>
        <p:txBody>
          <a:bodyPr/>
          <a:lstStyle/>
          <a:p>
            <a:pPr marL="285750" indent="-285750">
              <a:buFont typeface="Arial"/>
              <a:buChar char="•"/>
            </a:pPr>
            <a:r>
              <a:rPr lang="en-US" sz="1800" b="1" dirty="0" smtClean="0"/>
              <a:t>Why </a:t>
            </a:r>
            <a:r>
              <a:rPr lang="en-US" sz="1800" b="1" dirty="0"/>
              <a:t>I am seeing a very low compaction throughput number (MB/s) when I have super fast SSD and plenty of idle </a:t>
            </a:r>
            <a:r>
              <a:rPr lang="en-US" sz="1800" b="1" dirty="0" smtClean="0"/>
              <a:t>CPU?</a:t>
            </a:r>
          </a:p>
          <a:p>
            <a:pPr marL="285750" indent="-285750">
              <a:buFont typeface="Arial"/>
              <a:buChar char="•"/>
            </a:pPr>
            <a:endParaRPr lang="en-US" dirty="0"/>
          </a:p>
          <a:p>
            <a:pPr marL="285750" indent="-285750">
              <a:buFont typeface="Arial"/>
              <a:buChar char="•"/>
            </a:pPr>
            <a:r>
              <a:rPr lang="en-US" dirty="0" smtClean="0"/>
              <a:t>L0-&gt;L1 can only be single-threaded, so faster CPU helps but more CPU cores won’t for this phase</a:t>
            </a:r>
          </a:p>
          <a:p>
            <a:pPr marL="285750" indent="-285750">
              <a:buFont typeface="Arial"/>
              <a:buChar char="•"/>
            </a:pPr>
            <a:r>
              <a:rPr lang="en-US" dirty="0" smtClean="0"/>
              <a:t>Part of reporting problem, especially if you’re using compression, see CASSANDRA-11697 (WIP) </a:t>
            </a:r>
          </a:p>
          <a:p>
            <a:pPr marL="285750" indent="-285750">
              <a:buFont typeface="Arial"/>
              <a:buChar char="•"/>
            </a:pPr>
            <a:r>
              <a:rPr lang="en-US" dirty="0" smtClean="0">
                <a:latin typeface="Arial"/>
                <a:cs typeface="Arial"/>
              </a:rPr>
              <a:t>Part of throttling problem, </a:t>
            </a:r>
            <a:r>
              <a:rPr lang="en-US" dirty="0"/>
              <a:t>see CASSANDRA-</a:t>
            </a:r>
            <a:r>
              <a:rPr lang="en-US" dirty="0" smtClean="0"/>
              <a:t>12366 (C* 3.10+)</a:t>
            </a:r>
          </a:p>
          <a:p>
            <a:pPr marL="285750" indent="-285750">
              <a:buFont typeface="Arial"/>
              <a:buChar char="•"/>
            </a:pPr>
            <a:r>
              <a:rPr lang="en-US" dirty="0" smtClean="0">
                <a:latin typeface="Arial"/>
                <a:cs typeface="Arial"/>
              </a:rPr>
              <a:t>Between 2.1 and 3.0, we’ve improved compaction throughput under stress by 2x</a:t>
            </a:r>
            <a:r>
              <a:rPr lang="en-US" dirty="0"/>
              <a:t>, because of CASSANDRA-</a:t>
            </a:r>
            <a:r>
              <a:rPr lang="en-US" dirty="0" smtClean="0"/>
              <a:t>8988 (C* 2.2+), </a:t>
            </a:r>
            <a:r>
              <a:rPr lang="en-US" dirty="0"/>
              <a:t>CASSANDRA-</a:t>
            </a:r>
            <a:r>
              <a:rPr lang="en-US" dirty="0" smtClean="0"/>
              <a:t>8920 (C* 2.2+), </a:t>
            </a:r>
            <a:r>
              <a:rPr lang="en-US" dirty="0"/>
              <a:t>CASSANDRA-</a:t>
            </a:r>
            <a:r>
              <a:rPr lang="en-US" dirty="0" smtClean="0"/>
              <a:t>8915 (C* 3.0+).</a:t>
            </a:r>
            <a:endParaRPr lang="en-US" dirty="0"/>
          </a:p>
          <a:p>
            <a:pPr marL="285750" indent="-285750">
              <a:buFont typeface="Arial"/>
              <a:buChar char="•"/>
            </a:pPr>
            <a:r>
              <a:rPr lang="en-US" dirty="0" smtClean="0">
                <a:latin typeface="Arial"/>
                <a:cs typeface="Arial"/>
              </a:rPr>
              <a:t>There are still remaining issues, but are currently being actively worked on, so you </a:t>
            </a:r>
            <a:r>
              <a:rPr lang="en-US" dirty="0"/>
              <a:t>should watch CASSANDRA-</a:t>
            </a:r>
            <a:r>
              <a:rPr lang="en-US" dirty="0" smtClean="0"/>
              <a:t>11697 closely</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65</a:t>
            </a:fld>
            <a:endParaRPr lang="en-US" dirty="0">
              <a:latin typeface="Arial"/>
              <a:cs typeface="Arial"/>
            </a:endParaRPr>
          </a:p>
        </p:txBody>
      </p:sp>
    </p:spTree>
    <p:extLst>
      <p:ext uri="{BB962C8B-B14F-4D97-AF65-F5344CB8AC3E}">
        <p14:creationId xmlns:p14="http://schemas.microsoft.com/office/powerpoint/2010/main" val="3980619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 Quic</a:t>
            </a:r>
            <a:r>
              <a:rPr lang="en-US" dirty="0" smtClean="0"/>
              <a:t>k Diversion to LevelDB</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a:buChar char="•"/>
            </a:pPr>
            <a:r>
              <a:rPr lang="en-US" sz="1600" dirty="0" smtClean="0">
                <a:latin typeface="Arial"/>
                <a:cs typeface="Arial"/>
              </a:rPr>
              <a:t>LevelDB was introduced by Google, designed as an embedded key/value store in browsers and mobile </a:t>
            </a:r>
            <a:r>
              <a:rPr lang="en-US" sz="1600" dirty="0" smtClean="0"/>
              <a:t>OS</a:t>
            </a:r>
            <a:endParaRPr lang="en-US" sz="1600" dirty="0"/>
          </a:p>
          <a:p>
            <a:pPr marL="285750" indent="-285750">
              <a:buFont typeface="Arial"/>
              <a:buChar char="•"/>
            </a:pPr>
            <a:r>
              <a:rPr lang="en-US" sz="1600" dirty="0" smtClean="0"/>
              <a:t>It was </a:t>
            </a:r>
            <a:r>
              <a:rPr lang="en-US" sz="1600" dirty="0"/>
              <a:t>designed for low concurrency embedded </a:t>
            </a:r>
            <a:r>
              <a:rPr lang="en-US" sz="1600" dirty="0" smtClean="0"/>
              <a:t>purposes</a:t>
            </a:r>
          </a:p>
          <a:p>
            <a:pPr marL="285750" indent="-285750">
              <a:buFont typeface="Arial"/>
              <a:buChar char="•"/>
            </a:pPr>
            <a:r>
              <a:rPr lang="en-US" sz="1600" dirty="0" smtClean="0"/>
              <a:t>Spawned many additional key/value store use cases (</a:t>
            </a:r>
            <a:r>
              <a:rPr lang="en-US" sz="1600" dirty="0" err="1" smtClean="0"/>
              <a:t>Bitcoin</a:t>
            </a:r>
            <a:r>
              <a:rPr lang="en-US" sz="1600" dirty="0" smtClean="0"/>
              <a:t>, </a:t>
            </a:r>
            <a:r>
              <a:rPr lang="en-US" sz="1600" dirty="0" err="1" smtClean="0"/>
              <a:t>Akka</a:t>
            </a:r>
            <a:r>
              <a:rPr lang="en-US" sz="1600" dirty="0" smtClean="0"/>
              <a:t>, </a:t>
            </a:r>
            <a:r>
              <a:rPr lang="en-US" sz="1600" dirty="0" err="1" smtClean="0"/>
              <a:t>ActiveMQ</a:t>
            </a:r>
            <a:r>
              <a:rPr lang="en-US" sz="1600" dirty="0" smtClean="0"/>
              <a:t>, </a:t>
            </a:r>
            <a:r>
              <a:rPr lang="en-US" sz="1600" dirty="0" err="1" smtClean="0"/>
              <a:t>RocksDB</a:t>
            </a:r>
            <a:r>
              <a:rPr lang="en-US" sz="1600" dirty="0" smtClean="0"/>
              <a:t>, </a:t>
            </a:r>
            <a:r>
              <a:rPr lang="en-US" sz="1600" dirty="0" err="1" smtClean="0"/>
              <a:t>etal</a:t>
            </a:r>
            <a:r>
              <a:rPr lang="en-US" sz="1600" dirty="0" smtClean="0"/>
              <a:t>)</a:t>
            </a:r>
            <a:endParaRPr lang="en-US" sz="1600" dirty="0"/>
          </a:p>
          <a:p>
            <a:pPr marL="285750" indent="-285750">
              <a:buFont typeface="Arial"/>
              <a:buChar char="•"/>
            </a:pPr>
            <a:r>
              <a:rPr lang="en-US" sz="1600" dirty="0" smtClean="0"/>
              <a:t>NoSQL database that adopted it for </a:t>
            </a:r>
            <a:r>
              <a:rPr lang="en-US" sz="1600" dirty="0"/>
              <a:t>a multiuser database (</a:t>
            </a:r>
            <a:r>
              <a:rPr lang="en-US" sz="1600" dirty="0" err="1"/>
              <a:t>riak</a:t>
            </a:r>
            <a:r>
              <a:rPr lang="en-US" sz="1600" dirty="0"/>
              <a:t>, </a:t>
            </a:r>
            <a:r>
              <a:rPr lang="en-US" sz="1600" dirty="0" err="1" smtClean="0"/>
              <a:t>hyperdex</a:t>
            </a:r>
            <a:r>
              <a:rPr lang="en-US" sz="1600" dirty="0" smtClean="0"/>
              <a:t>, </a:t>
            </a:r>
            <a:r>
              <a:rPr lang="en-US" sz="1600" dirty="0" err="1" smtClean="0"/>
              <a:t>etal</a:t>
            </a:r>
            <a:r>
              <a:rPr lang="en-US" sz="1600" dirty="0" smtClean="0"/>
              <a:t>) had </a:t>
            </a:r>
            <a:r>
              <a:rPr lang="en-US" sz="1600" dirty="0"/>
              <a:t>to do some serious surgery </a:t>
            </a:r>
            <a:r>
              <a:rPr lang="en-US" sz="1600" dirty="0" smtClean="0"/>
              <a:t>similar to LCS </a:t>
            </a:r>
            <a:r>
              <a:rPr lang="en-US" sz="1600" dirty="0"/>
              <a:t>(Don't block writes for L0, concurrent compactions, etc.</a:t>
            </a:r>
            <a:r>
              <a:rPr lang="en-US" sz="1600" dirty="0" smtClean="0"/>
              <a:t>)</a:t>
            </a:r>
          </a:p>
          <a:p>
            <a:pPr marL="285750" indent="-285750">
              <a:buFont typeface="Arial"/>
              <a:buChar char="•"/>
            </a:pPr>
            <a:r>
              <a:rPr lang="en-US" sz="1600" dirty="0" smtClean="0"/>
              <a:t>As </a:t>
            </a:r>
            <a:r>
              <a:rPr lang="en-US" sz="1600" dirty="0"/>
              <a:t>Basho’s Matthew Von-</a:t>
            </a:r>
            <a:r>
              <a:rPr lang="en-US" sz="1600" dirty="0" err="1"/>
              <a:t>Maszewski</a:t>
            </a:r>
            <a:r>
              <a:rPr lang="en-US" sz="1600" dirty="0"/>
              <a:t> </a:t>
            </a:r>
            <a:r>
              <a:rPr lang="en-US" sz="1600" dirty="0" smtClean="0"/>
              <a:t>pointed out in his Riak LevelDB </a:t>
            </a:r>
            <a:r>
              <a:rPr lang="en-US" sz="1600" dirty="0" smtClean="0">
                <a:hlinkClick r:id="rId3"/>
              </a:rPr>
              <a:t>talk</a:t>
            </a:r>
            <a:r>
              <a:rPr lang="en-US" sz="1600" dirty="0" smtClean="0"/>
              <a:t>, there are some common problems that many LevelDB</a:t>
            </a:r>
            <a:r>
              <a:rPr lang="en-US" sz="1600" dirty="0"/>
              <a:t> </a:t>
            </a:r>
            <a:r>
              <a:rPr lang="en-US" sz="1600" dirty="0" smtClean="0"/>
              <a:t>forks suffer, e.g. L0 overwhelmed (pause), write amplification, repair speed</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7</a:t>
            </a:fld>
            <a:endParaRPr lang="en-US" dirty="0">
              <a:latin typeface="Arial"/>
              <a:cs typeface="Arial"/>
            </a:endParaRPr>
          </a:p>
        </p:txBody>
      </p:sp>
    </p:spTree>
    <p:extLst>
      <p:ext uri="{BB962C8B-B14F-4D97-AF65-F5344CB8AC3E}">
        <p14:creationId xmlns:p14="http://schemas.microsoft.com/office/powerpoint/2010/main" val="40534735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Background</a:t>
            </a:r>
            <a:endParaRPr lang="en-US" dirty="0">
              <a:latin typeface="Arial"/>
              <a:cs typeface="Arial"/>
            </a:endParaRPr>
          </a:p>
        </p:txBody>
      </p:sp>
      <p:sp>
        <p:nvSpPr>
          <p:cNvPr id="7" name="Text Placeholder 6"/>
          <p:cNvSpPr>
            <a:spLocks noGrp="1"/>
          </p:cNvSpPr>
          <p:nvPr>
            <p:ph type="body" sz="quarter" idx="13"/>
          </p:nvPr>
        </p:nvSpPr>
        <p:spPr/>
        <p:txBody>
          <a:bodyPr/>
          <a:lstStyle/>
          <a:p>
            <a:r>
              <a:rPr lang="en-US" dirty="0" smtClean="0"/>
              <a:t>Design </a:t>
            </a:r>
            <a:r>
              <a:rPr lang="en-US" dirty="0"/>
              <a:t>P</a:t>
            </a:r>
            <a:r>
              <a:rPr lang="en-US" dirty="0" smtClean="0"/>
              <a:t>rinciples and Basic </a:t>
            </a:r>
            <a:r>
              <a:rPr lang="en-US" dirty="0"/>
              <a:t>C</a:t>
            </a:r>
            <a:r>
              <a:rPr lang="en-US" dirty="0" smtClean="0"/>
              <a:t>oncepts</a:t>
            </a:r>
            <a:endParaRPr lang="en-US" dirty="0">
              <a:latin typeface="Arial"/>
              <a:cs typeface="Arial"/>
            </a:endParaRPr>
          </a:p>
        </p:txBody>
      </p:sp>
    </p:spTree>
    <p:extLst>
      <p:ext uri="{BB962C8B-B14F-4D97-AF65-F5344CB8AC3E}">
        <p14:creationId xmlns:p14="http://schemas.microsoft.com/office/powerpoint/2010/main" val="1920572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is overlap?</a:t>
            </a:r>
            <a:endParaRPr lang="en-US" dirty="0">
              <a:latin typeface="Arial"/>
              <a:cs typeface="Arial"/>
            </a:endParaRPr>
          </a:p>
        </p:txBody>
      </p:sp>
      <p:sp>
        <p:nvSpPr>
          <p:cNvPr id="3" name="Content Placeholder 2"/>
          <p:cNvSpPr>
            <a:spLocks noGrp="1"/>
          </p:cNvSpPr>
          <p:nvPr>
            <p:ph idx="1"/>
          </p:nvPr>
        </p:nvSpPr>
        <p:spPr>
          <a:xfrm>
            <a:off x="457200" y="1200151"/>
            <a:ext cx="7848600" cy="1676399"/>
          </a:xfrm>
        </p:spPr>
        <p:txBody>
          <a:bodyPr>
            <a:normAutofit/>
          </a:bodyPr>
          <a:lstStyle/>
          <a:p>
            <a:pPr marL="285750" indent="-285750">
              <a:buFont typeface="Arial"/>
              <a:buChar char="•"/>
            </a:pPr>
            <a:r>
              <a:rPr lang="en-US" dirty="0" smtClean="0">
                <a:latin typeface="Arial"/>
                <a:cs typeface="Arial"/>
              </a:rPr>
              <a:t>It’s not a LCS-only concept, but it’s </a:t>
            </a:r>
            <a:r>
              <a:rPr lang="en-US" dirty="0" smtClean="0"/>
              <a:t>quite</a:t>
            </a:r>
            <a:r>
              <a:rPr lang="en-US" dirty="0" smtClean="0">
                <a:latin typeface="Arial"/>
                <a:cs typeface="Arial"/>
              </a:rPr>
              <a:t> important for understanding LCS</a:t>
            </a:r>
          </a:p>
          <a:p>
            <a:pPr marL="285750" indent="-285750">
              <a:buFont typeface="Arial"/>
              <a:buChar char="•"/>
            </a:pPr>
            <a:r>
              <a:rPr lang="en-US" dirty="0"/>
              <a:t>H</a:t>
            </a:r>
            <a:r>
              <a:rPr lang="en-US" dirty="0" smtClean="0"/>
              <a:t>ow the </a:t>
            </a:r>
            <a:r>
              <a:rPr lang="en-US" dirty="0" smtClean="0">
                <a:hlinkClick r:id="rId3"/>
              </a:rPr>
              <a:t>code</a:t>
            </a:r>
            <a:r>
              <a:rPr lang="en-US" dirty="0" smtClean="0"/>
              <a:t> decides overlap between two SSTableReader objects (‘current’ and ‘previous’):</a:t>
            </a:r>
          </a:p>
          <a:p>
            <a:pPr marL="742950" lvl="1" indent="-285750">
              <a:buFont typeface="Arial"/>
              <a:buChar char="•"/>
            </a:pPr>
            <a:r>
              <a:rPr lang="en-US" dirty="0">
                <a:latin typeface="Consolas"/>
                <a:cs typeface="Consolas"/>
              </a:rPr>
              <a:t>current.first.compareTo(previous.last) &lt;= 0</a:t>
            </a:r>
            <a:endParaRPr lang="en-US" dirty="0" smtClean="0">
              <a:latin typeface="Consolas"/>
              <a:cs typeface="Consolas"/>
            </a:endParaRPr>
          </a:p>
          <a:p>
            <a:pPr marL="285750" indent="-285750">
              <a:buFont typeface="Arial"/>
              <a:buChar char="•"/>
            </a:pPr>
            <a:r>
              <a:rPr lang="en-US" dirty="0" smtClean="0">
                <a:latin typeface="Arial"/>
                <a:cs typeface="Arial"/>
              </a:rPr>
              <a:t>Assume you’ve done the following operations to insert a few partitions and incur two flushes:</a:t>
            </a:r>
          </a:p>
          <a:p>
            <a:pPr marL="742950" lvl="1" indent="-285750">
              <a:buFont typeface="Arial"/>
              <a:buChar char="•"/>
            </a:pPr>
            <a:r>
              <a:rPr lang="en-US" dirty="0" smtClean="0"/>
              <a:t>Insert P1, P2, P3, P4, </a:t>
            </a:r>
            <a:r>
              <a:rPr lang="en-US" dirty="0" smtClean="0">
                <a:solidFill>
                  <a:srgbClr val="0000FF"/>
                </a:solidFill>
              </a:rPr>
              <a:t>flush</a:t>
            </a:r>
          </a:p>
          <a:p>
            <a:pPr marL="742950" lvl="1" indent="-285750">
              <a:buFont typeface="Arial"/>
              <a:buChar char="•"/>
            </a:pPr>
            <a:r>
              <a:rPr lang="en-US" dirty="0" smtClean="0">
                <a:latin typeface="Arial"/>
                <a:cs typeface="Arial"/>
              </a:rPr>
              <a:t>Insert P5, P6, P7, P8, flush</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9</a:t>
            </a:fld>
            <a:endParaRPr lang="en-US" dirty="0">
              <a:latin typeface="Arial"/>
              <a:cs typeface="Arial"/>
            </a:endParaRPr>
          </a:p>
        </p:txBody>
      </p:sp>
      <p:sp>
        <p:nvSpPr>
          <p:cNvPr id="8" name="Content Placeholder 2"/>
          <p:cNvSpPr txBox="1">
            <a:spLocks/>
          </p:cNvSpPr>
          <p:nvPr/>
        </p:nvSpPr>
        <p:spPr>
          <a:xfrm>
            <a:off x="5562600" y="2952750"/>
            <a:ext cx="3124200" cy="1600200"/>
          </a:xfrm>
          <a:prstGeom prst="rect">
            <a:avLst/>
          </a:prstGeom>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200" dirty="0" smtClean="0"/>
          </a:p>
        </p:txBody>
      </p:sp>
      <p:sp>
        <p:nvSpPr>
          <p:cNvPr id="10" name="Content Placeholder 5"/>
          <p:cNvSpPr txBox="1">
            <a:spLocks/>
          </p:cNvSpPr>
          <p:nvPr/>
        </p:nvSpPr>
        <p:spPr>
          <a:xfrm>
            <a:off x="5486400" y="2952750"/>
            <a:ext cx="2514600" cy="1905000"/>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600" dirty="0" smtClean="0">
                <a:latin typeface="Consolas"/>
                <a:cs typeface="Consolas"/>
              </a:rPr>
              <a:t> </a:t>
            </a:r>
            <a:r>
              <a:rPr lang="en-US" sz="600" dirty="0">
                <a:latin typeface="Consolas"/>
                <a:cs typeface="Consolas"/>
              </a:rPr>
              <a:t>cqlsh:lcstest&gt; select token(key), key from t1</a:t>
            </a:r>
            <a:r>
              <a:rPr lang="en-US" sz="600" dirty="0" smtClean="0">
                <a:latin typeface="Consolas"/>
                <a:cs typeface="Consolas"/>
              </a:rPr>
              <a:t>;</a:t>
            </a:r>
            <a:endParaRPr lang="en-US" sz="600" dirty="0">
              <a:latin typeface="Consolas"/>
              <a:cs typeface="Consolas"/>
            </a:endParaRPr>
          </a:p>
          <a:p>
            <a:r>
              <a:rPr lang="en-US" sz="600" dirty="0">
                <a:latin typeface="Consolas"/>
                <a:cs typeface="Consolas"/>
              </a:rPr>
              <a:t> system.token(key)    | key</a:t>
            </a:r>
          </a:p>
          <a:p>
            <a:r>
              <a:rPr lang="en-US" sz="600" dirty="0">
                <a:latin typeface="Consolas"/>
                <a:cs typeface="Consolas"/>
              </a:rPr>
              <a:t>----------------------+-----</a:t>
            </a:r>
          </a:p>
          <a:p>
            <a:r>
              <a:rPr lang="en-US" sz="600" dirty="0">
                <a:solidFill>
                  <a:srgbClr val="0000FF"/>
                </a:solidFill>
                <a:latin typeface="Consolas"/>
                <a:cs typeface="Consolas"/>
              </a:rPr>
              <a:t> -8293482207053059348 |  P3</a:t>
            </a:r>
          </a:p>
          <a:p>
            <a:r>
              <a:rPr lang="en-US" sz="600" dirty="0">
                <a:latin typeface="Consolas"/>
                <a:cs typeface="Consolas"/>
              </a:rPr>
              <a:t> -3394362371136168911 |  P7</a:t>
            </a:r>
          </a:p>
          <a:p>
            <a:r>
              <a:rPr lang="en-US" sz="600" dirty="0">
                <a:latin typeface="Consolas"/>
                <a:cs typeface="Consolas"/>
              </a:rPr>
              <a:t> -2426286626330648673 |  P8</a:t>
            </a:r>
          </a:p>
          <a:p>
            <a:r>
              <a:rPr lang="en-US" sz="600" dirty="0">
                <a:latin typeface="Consolas"/>
                <a:cs typeface="Consolas"/>
              </a:rPr>
              <a:t> </a:t>
            </a:r>
            <a:r>
              <a:rPr lang="en-US" sz="600" dirty="0">
                <a:solidFill>
                  <a:srgbClr val="0000FF"/>
                </a:solidFill>
                <a:latin typeface="Consolas"/>
                <a:cs typeface="Consolas"/>
              </a:rPr>
              <a:t> 2250124551998075523 |  P1</a:t>
            </a:r>
          </a:p>
          <a:p>
            <a:r>
              <a:rPr lang="en-US" sz="600" dirty="0">
                <a:latin typeface="Consolas"/>
                <a:cs typeface="Consolas"/>
              </a:rPr>
              <a:t>  3019394044321026632 |  P6</a:t>
            </a:r>
          </a:p>
          <a:p>
            <a:r>
              <a:rPr lang="en-US" sz="600" dirty="0">
                <a:latin typeface="Consolas"/>
                <a:cs typeface="Consolas"/>
              </a:rPr>
              <a:t> </a:t>
            </a:r>
            <a:r>
              <a:rPr lang="en-US" sz="600" dirty="0">
                <a:solidFill>
                  <a:srgbClr val="0000FF"/>
                </a:solidFill>
                <a:latin typeface="Consolas"/>
                <a:cs typeface="Consolas"/>
              </a:rPr>
              <a:t> 5060311682392199866 |  P4</a:t>
            </a:r>
          </a:p>
          <a:p>
            <a:r>
              <a:rPr lang="en-US" sz="600" dirty="0">
                <a:latin typeface="Consolas"/>
                <a:cs typeface="Consolas"/>
              </a:rPr>
              <a:t>  5805828953249703115 |  P5</a:t>
            </a:r>
          </a:p>
          <a:p>
            <a:r>
              <a:rPr lang="en-US" sz="600" dirty="0">
                <a:latin typeface="Consolas"/>
                <a:cs typeface="Consolas"/>
              </a:rPr>
              <a:t> </a:t>
            </a:r>
            <a:r>
              <a:rPr lang="en-US" sz="600" dirty="0">
                <a:solidFill>
                  <a:srgbClr val="0000FF"/>
                </a:solidFill>
                <a:latin typeface="Consolas"/>
                <a:cs typeface="Consolas"/>
              </a:rPr>
              <a:t> 9074316327295047501 |  P2</a:t>
            </a:r>
          </a:p>
        </p:txBody>
      </p:sp>
      <p:sp>
        <p:nvSpPr>
          <p:cNvPr id="12" name="TextBox 11"/>
          <p:cNvSpPr txBox="1"/>
          <p:nvPr/>
        </p:nvSpPr>
        <p:spPr>
          <a:xfrm>
            <a:off x="2590800" y="3987284"/>
            <a:ext cx="2666515" cy="215444"/>
          </a:xfrm>
          <a:prstGeom prst="rect">
            <a:avLst/>
          </a:prstGeom>
          <a:noFill/>
        </p:spPr>
        <p:txBody>
          <a:bodyPr wrap="none" rtlCol="0">
            <a:spAutoFit/>
          </a:bodyPr>
          <a:lstStyle/>
          <a:p>
            <a:r>
              <a:rPr lang="is-IS" sz="800" dirty="0">
                <a:latin typeface="Consolas"/>
                <a:cs typeface="Consolas"/>
              </a:rPr>
              <a:t>-3394362371136168911 </a:t>
            </a:r>
            <a:r>
              <a:rPr lang="is-IS" sz="800" dirty="0" smtClean="0">
                <a:latin typeface="Consolas"/>
                <a:cs typeface="Consolas"/>
              </a:rPr>
              <a:t>&lt;= </a:t>
            </a:r>
            <a:r>
              <a:rPr lang="de-DE" sz="800" dirty="0" smtClean="0">
                <a:solidFill>
                  <a:srgbClr val="0000FF"/>
                </a:solidFill>
                <a:latin typeface="Consolas"/>
                <a:cs typeface="Consolas"/>
              </a:rPr>
              <a:t>9074316327295047501 </a:t>
            </a:r>
            <a:endParaRPr lang="en-US" sz="800" dirty="0"/>
          </a:p>
        </p:txBody>
      </p:sp>
      <p:grpSp>
        <p:nvGrpSpPr>
          <p:cNvPr id="15" name="Group 14"/>
          <p:cNvGrpSpPr/>
          <p:nvPr/>
        </p:nvGrpSpPr>
        <p:grpSpPr>
          <a:xfrm>
            <a:off x="693579" y="3075620"/>
            <a:ext cx="1516221" cy="639130"/>
            <a:chOff x="693579" y="3075620"/>
            <a:chExt cx="1516221" cy="639130"/>
          </a:xfrm>
        </p:grpSpPr>
        <p:sp>
          <p:nvSpPr>
            <p:cNvPr id="6" name="Content Placeholder 5"/>
            <p:cNvSpPr txBox="1">
              <a:spLocks/>
            </p:cNvSpPr>
            <p:nvPr/>
          </p:nvSpPr>
          <p:spPr>
            <a:xfrm>
              <a:off x="914400" y="3086101"/>
              <a:ext cx="1295400" cy="62864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s-IS" dirty="0" smtClean="0">
                  <a:solidFill>
                    <a:srgbClr val="0000FF"/>
                  </a:solidFill>
                  <a:latin typeface="Consolas"/>
                  <a:cs typeface="Consolas"/>
                </a:rPr>
                <a:t>-</a:t>
              </a:r>
              <a:r>
                <a:rPr lang="is-IS" dirty="0">
                  <a:solidFill>
                    <a:srgbClr val="0000FF"/>
                  </a:solidFill>
                  <a:latin typeface="Consolas"/>
                  <a:cs typeface="Consolas"/>
                </a:rPr>
                <a:t>8293482207053059348 |  P3</a:t>
              </a:r>
            </a:p>
            <a:p>
              <a:r>
                <a:rPr lang="hr-HR" dirty="0">
                  <a:solidFill>
                    <a:srgbClr val="0000FF"/>
                  </a:solidFill>
                  <a:latin typeface="Consolas"/>
                  <a:cs typeface="Consolas"/>
                </a:rPr>
                <a:t> 2250124551998075523 |  </a:t>
              </a:r>
              <a:r>
                <a:rPr lang="hr-HR" dirty="0" smtClean="0">
                  <a:solidFill>
                    <a:srgbClr val="0000FF"/>
                  </a:solidFill>
                  <a:latin typeface="Consolas"/>
                  <a:cs typeface="Consolas"/>
                </a:rPr>
                <a:t>P1</a:t>
              </a:r>
            </a:p>
            <a:p>
              <a:r>
                <a:rPr lang="is-IS" dirty="0">
                  <a:solidFill>
                    <a:srgbClr val="0000FF"/>
                  </a:solidFill>
                  <a:latin typeface="Consolas"/>
                  <a:cs typeface="Consolas"/>
                </a:rPr>
                <a:t> 5060311682392199866 |  </a:t>
              </a:r>
              <a:r>
                <a:rPr lang="is-IS" dirty="0" smtClean="0">
                  <a:solidFill>
                    <a:srgbClr val="0000FF"/>
                  </a:solidFill>
                  <a:latin typeface="Consolas"/>
                  <a:cs typeface="Consolas"/>
                </a:rPr>
                <a:t>P4</a:t>
              </a:r>
            </a:p>
            <a:p>
              <a:r>
                <a:rPr lang="de-DE" dirty="0">
                  <a:solidFill>
                    <a:srgbClr val="0000FF"/>
                  </a:solidFill>
                  <a:latin typeface="Consolas"/>
                  <a:cs typeface="Consolas"/>
                </a:rPr>
                <a:t> 9074316327295047501 |  P2</a:t>
              </a:r>
              <a:endParaRPr lang="is-IS" dirty="0">
                <a:solidFill>
                  <a:srgbClr val="0000FF"/>
                </a:solidFill>
                <a:latin typeface="Consolas"/>
                <a:cs typeface="Consolas"/>
              </a:endParaRPr>
            </a:p>
          </p:txBody>
        </p:sp>
        <p:sp>
          <p:nvSpPr>
            <p:cNvPr id="13" name="TextBox 12"/>
            <p:cNvSpPr txBox="1"/>
            <p:nvPr/>
          </p:nvSpPr>
          <p:spPr>
            <a:xfrm rot="16200000">
              <a:off x="497125" y="3272074"/>
              <a:ext cx="639130" cy="246221"/>
            </a:xfrm>
            <a:prstGeom prst="rect">
              <a:avLst/>
            </a:prstGeom>
            <a:noFill/>
          </p:spPr>
          <p:txBody>
            <a:bodyPr wrap="none" rtlCol="0">
              <a:spAutoFit/>
            </a:bodyPr>
            <a:lstStyle/>
            <a:p>
              <a:r>
                <a:rPr lang="en-US" sz="1000" dirty="0" smtClean="0">
                  <a:solidFill>
                    <a:srgbClr val="0000FF"/>
                  </a:solidFill>
                </a:rPr>
                <a:t>previous</a:t>
              </a:r>
              <a:endParaRPr lang="en-US" sz="1000" dirty="0">
                <a:solidFill>
                  <a:srgbClr val="0000FF"/>
                </a:solidFill>
              </a:endParaRPr>
            </a:p>
          </p:txBody>
        </p:sp>
      </p:grpSp>
      <p:grpSp>
        <p:nvGrpSpPr>
          <p:cNvPr id="16" name="Group 15"/>
          <p:cNvGrpSpPr/>
          <p:nvPr/>
        </p:nvGrpSpPr>
        <p:grpSpPr>
          <a:xfrm>
            <a:off x="685801" y="4019550"/>
            <a:ext cx="1523999" cy="628649"/>
            <a:chOff x="685801" y="4019550"/>
            <a:chExt cx="1523999" cy="628649"/>
          </a:xfrm>
        </p:grpSpPr>
        <p:sp>
          <p:nvSpPr>
            <p:cNvPr id="9" name="Content Placeholder 5"/>
            <p:cNvSpPr txBox="1">
              <a:spLocks/>
            </p:cNvSpPr>
            <p:nvPr/>
          </p:nvSpPr>
          <p:spPr>
            <a:xfrm>
              <a:off x="914400" y="4019550"/>
              <a:ext cx="1295400" cy="628649"/>
            </a:xfrm>
            <a:prstGeom prst="rect">
              <a:avLst/>
            </a:prstGeom>
            <a:ln>
              <a:solidFill>
                <a:schemeClr val="tx1"/>
              </a:solidFill>
            </a:ln>
          </p:spPr>
          <p:txBody>
            <a:bodyPr vert="horz" lIns="91440" tIns="45720" rIns="91440" bIns="45720" rtlCol="0">
              <a:normAutofit fontScale="40000" lnSpcReduction="20000"/>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s-IS" dirty="0" smtClean="0">
                  <a:solidFill>
                    <a:schemeClr val="tx1"/>
                  </a:solidFill>
                  <a:latin typeface="Consolas"/>
                  <a:cs typeface="Consolas"/>
                </a:rPr>
                <a:t>-</a:t>
              </a:r>
              <a:r>
                <a:rPr lang="is-IS" dirty="0">
                  <a:solidFill>
                    <a:schemeClr val="tx1"/>
                  </a:solidFill>
                  <a:latin typeface="Consolas"/>
                  <a:cs typeface="Consolas"/>
                </a:rPr>
                <a:t>3394362371136168911 |  P7</a:t>
              </a:r>
            </a:p>
            <a:p>
              <a:r>
                <a:rPr lang="is-IS" dirty="0" smtClean="0">
                  <a:solidFill>
                    <a:schemeClr val="tx1"/>
                  </a:solidFill>
                  <a:latin typeface="Consolas"/>
                  <a:cs typeface="Consolas"/>
                </a:rPr>
                <a:t>-</a:t>
              </a:r>
              <a:r>
                <a:rPr lang="is-IS" dirty="0">
                  <a:solidFill>
                    <a:schemeClr val="tx1"/>
                  </a:solidFill>
                  <a:latin typeface="Consolas"/>
                  <a:cs typeface="Consolas"/>
                </a:rPr>
                <a:t>2426286626330648673 |  P8</a:t>
              </a:r>
            </a:p>
            <a:p>
              <a:r>
                <a:rPr lang="is-IS" dirty="0">
                  <a:solidFill>
                    <a:schemeClr val="tx1"/>
                  </a:solidFill>
                  <a:latin typeface="Consolas"/>
                  <a:cs typeface="Consolas"/>
                </a:rPr>
                <a:t> 3019394044321026632 |  </a:t>
              </a:r>
              <a:r>
                <a:rPr lang="is-IS" dirty="0" smtClean="0">
                  <a:solidFill>
                    <a:schemeClr val="tx1"/>
                  </a:solidFill>
                  <a:latin typeface="Consolas"/>
                  <a:cs typeface="Consolas"/>
                </a:rPr>
                <a:t>P6</a:t>
              </a:r>
            </a:p>
            <a:p>
              <a:r>
                <a:rPr lang="hr-HR" dirty="0">
                  <a:solidFill>
                    <a:schemeClr val="tx1"/>
                  </a:solidFill>
                  <a:latin typeface="Consolas"/>
                  <a:cs typeface="Consolas"/>
                </a:rPr>
                <a:t> 5805828953249703115 |  P5</a:t>
              </a:r>
              <a:endParaRPr lang="is-IS" dirty="0">
                <a:solidFill>
                  <a:schemeClr val="tx1"/>
                </a:solidFill>
                <a:latin typeface="Consolas"/>
                <a:cs typeface="Consolas"/>
              </a:endParaRPr>
            </a:p>
          </p:txBody>
        </p:sp>
        <p:sp>
          <p:nvSpPr>
            <p:cNvPr id="14" name="TextBox 13"/>
            <p:cNvSpPr txBox="1"/>
            <p:nvPr/>
          </p:nvSpPr>
          <p:spPr>
            <a:xfrm rot="16200000">
              <a:off x="530630" y="4186474"/>
              <a:ext cx="556563" cy="246221"/>
            </a:xfrm>
            <a:prstGeom prst="rect">
              <a:avLst/>
            </a:prstGeom>
            <a:noFill/>
          </p:spPr>
          <p:txBody>
            <a:bodyPr wrap="none" rtlCol="0">
              <a:spAutoFit/>
            </a:bodyPr>
            <a:lstStyle/>
            <a:p>
              <a:r>
                <a:rPr lang="en-US" sz="1000" dirty="0" smtClean="0"/>
                <a:t>current</a:t>
              </a:r>
              <a:endParaRPr lang="en-US" sz="1000" dirty="0"/>
            </a:p>
          </p:txBody>
        </p:sp>
      </p:grpSp>
      <p:sp>
        <p:nvSpPr>
          <p:cNvPr id="17" name="TextBox 16"/>
          <p:cNvSpPr txBox="1"/>
          <p:nvPr/>
        </p:nvSpPr>
        <p:spPr>
          <a:xfrm>
            <a:off x="2819400" y="3714750"/>
            <a:ext cx="1989647" cy="215444"/>
          </a:xfrm>
          <a:prstGeom prst="rect">
            <a:avLst/>
          </a:prstGeom>
          <a:noFill/>
        </p:spPr>
        <p:txBody>
          <a:bodyPr wrap="none" rtlCol="0">
            <a:spAutoFit/>
          </a:bodyPr>
          <a:lstStyle/>
          <a:p>
            <a:r>
              <a:rPr lang="en-US" sz="800" dirty="0">
                <a:latin typeface="Consolas"/>
                <a:cs typeface="Consolas"/>
              </a:rPr>
              <a:t>c</a:t>
            </a:r>
            <a:r>
              <a:rPr lang="is-IS" sz="800" dirty="0" smtClean="0">
                <a:latin typeface="Consolas"/>
                <a:cs typeface="Consolas"/>
              </a:rPr>
              <a:t>urrent.first &lt;= </a:t>
            </a:r>
            <a:r>
              <a:rPr lang="is-IS" sz="800" dirty="0" smtClean="0">
                <a:solidFill>
                  <a:srgbClr val="0000FF"/>
                </a:solidFill>
                <a:latin typeface="Consolas"/>
                <a:cs typeface="Consolas"/>
              </a:rPr>
              <a:t>previous.last</a:t>
            </a:r>
            <a:r>
              <a:rPr lang="is-IS" sz="800" dirty="0" smtClean="0">
                <a:latin typeface="Consolas"/>
                <a:cs typeface="Consolas"/>
              </a:rPr>
              <a:t> ?</a:t>
            </a:r>
            <a:endParaRPr lang="en-US" sz="800" dirty="0"/>
          </a:p>
        </p:txBody>
      </p:sp>
    </p:spTree>
    <p:extLst>
      <p:ext uri="{BB962C8B-B14F-4D97-AF65-F5344CB8AC3E}">
        <p14:creationId xmlns:p14="http://schemas.microsoft.com/office/powerpoint/2010/main" val="1292707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2" grpId="0"/>
      <p:bldP spid="17" grpId="0"/>
    </p:bld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1" id="{872FB066-11D9-3941-A02B-87679BC2FB76}" vid="{EC15C60F-803D-2D48-BB80-27CDBFDDD7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CSummit_template</Template>
  <TotalTime>30010</TotalTime>
  <Words>11817</Words>
  <Application>Microsoft Macintosh PowerPoint</Application>
  <PresentationFormat>On-screen Show (16:9)</PresentationFormat>
  <Paragraphs>1197</Paragraphs>
  <Slides>65</Slides>
  <Notes>17</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DataStax_Template</vt:lpstr>
      <vt:lpstr>Wei Deng, Ryan Svihla</vt:lpstr>
      <vt:lpstr>PowerPoint Presentation</vt:lpstr>
      <vt:lpstr>About us</vt:lpstr>
      <vt:lpstr>Why?</vt:lpstr>
      <vt:lpstr>Why?</vt:lpstr>
      <vt:lpstr>A brief history on LCS</vt:lpstr>
      <vt:lpstr>A Quick Diversion to LevelDB</vt:lpstr>
      <vt:lpstr>Background</vt:lpstr>
      <vt:lpstr>What is overlap?</vt:lpstr>
      <vt:lpstr>Basic Design Principles</vt:lpstr>
      <vt:lpstr>Basic Design Principles</vt:lpstr>
      <vt:lpstr>Basic Design Principles (cont.)</vt:lpstr>
      <vt:lpstr>Basic Design Principles (cont.)</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How up-level is happening</vt:lpstr>
      <vt:lpstr>Fully Expired SSTable</vt:lpstr>
      <vt:lpstr>Write Amplification</vt:lpstr>
      <vt:lpstr>JBOD and CASSANDRA-6696</vt:lpstr>
      <vt:lpstr>How it affects you?</vt:lpstr>
      <vt:lpstr>Where LCS fits the best</vt:lpstr>
      <vt:lpstr>Typical anti-pattern use cases for LCS</vt:lpstr>
      <vt:lpstr>Troubleshooting</vt:lpstr>
      <vt:lpstr>Visualization demo</vt:lpstr>
      <vt:lpstr>Myth Busters</vt:lpstr>
      <vt:lpstr>Myth #1</vt:lpstr>
      <vt:lpstr>Myth #2</vt:lpstr>
      <vt:lpstr>Myth #3</vt:lpstr>
      <vt:lpstr>Myth #4</vt:lpstr>
      <vt:lpstr>What’s coming</vt:lpstr>
      <vt:lpstr>What has happened since C* 2.1</vt:lpstr>
      <vt:lpstr>What has happened since C* 2.1</vt:lpstr>
      <vt:lpstr>JIRAs coming</vt:lpstr>
      <vt:lpstr>Some parting thoughts</vt:lpstr>
      <vt:lpstr>Q &amp; A</vt:lpstr>
      <vt:lpstr>Appendix / Deleted Scenes</vt:lpstr>
      <vt:lpstr>Some more comments on LevelDB design from Cassandra source code</vt:lpstr>
      <vt:lpstr>Basics on compaction in general</vt:lpstr>
      <vt:lpstr>Impact from Incremental Repair</vt:lpstr>
      <vt:lpstr>What is suspectness and why it matters?</vt:lpstr>
      <vt:lpstr>Subrange compaction</vt:lpstr>
      <vt:lpstr>Typical anti-pattern use cases for LCS</vt:lpstr>
      <vt:lpstr>How is Flush triggered?</vt:lpstr>
      <vt:lpstr>Typical anti-pattern use cases for LCS</vt:lpstr>
      <vt:lpstr>Other reasons massive SSTables can show up in L0</vt:lpstr>
      <vt:lpstr>Pitfalls to avoid</vt:lpstr>
      <vt:lpstr>Switch between STCS and LCS</vt:lpstr>
      <vt:lpstr>Tuning Knobs to be aware of</vt:lpstr>
      <vt:lpstr>Useful tools</vt:lpstr>
      <vt:lpstr>Signs of a struggling LCS compaction</vt:lpstr>
      <vt:lpstr>Typical debug.log Entries</vt:lpstr>
      <vt:lpstr>Typical compaction.log Entries</vt:lpstr>
      <vt:lpstr>Myth #5</vt:lpstr>
      <vt:lpstr>Myth #6</vt:lpstr>
      <vt:lpstr>Myth #7</vt:lpstr>
      <vt:lpstr>Myth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Fong</dc:creator>
  <cp:lastModifiedBy>Wei Deng</cp:lastModifiedBy>
  <cp:revision>683</cp:revision>
  <dcterms:created xsi:type="dcterms:W3CDTF">2016-06-30T20:15:45Z</dcterms:created>
  <dcterms:modified xsi:type="dcterms:W3CDTF">2016-09-07T19:03:29Z</dcterms:modified>
</cp:coreProperties>
</file>