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44" r:id="rId2"/>
    <p:sldId id="338" r:id="rId3"/>
    <p:sldId id="382" r:id="rId4"/>
    <p:sldId id="379" r:id="rId5"/>
    <p:sldId id="380" r:id="rId6"/>
    <p:sldId id="339" r:id="rId7"/>
    <p:sldId id="345" r:id="rId8"/>
    <p:sldId id="360" r:id="rId9"/>
    <p:sldId id="361" r:id="rId10"/>
    <p:sldId id="362" r:id="rId11"/>
    <p:sldId id="363" r:id="rId12"/>
    <p:sldId id="366" r:id="rId13"/>
    <p:sldId id="364" r:id="rId14"/>
    <p:sldId id="367" r:id="rId15"/>
    <p:sldId id="365" r:id="rId16"/>
    <p:sldId id="368" r:id="rId17"/>
    <p:sldId id="370" r:id="rId18"/>
    <p:sldId id="369" r:id="rId19"/>
    <p:sldId id="377" r:id="rId20"/>
    <p:sldId id="378" r:id="rId21"/>
    <p:sldId id="371" r:id="rId22"/>
    <p:sldId id="372" r:id="rId23"/>
    <p:sldId id="374" r:id="rId24"/>
    <p:sldId id="375" r:id="rId25"/>
    <p:sldId id="381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D14"/>
    <a:srgbClr val="525068"/>
    <a:srgbClr val="FCFCFC"/>
    <a:srgbClr val="555464"/>
    <a:srgbClr val="4B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67" autoAdjust="0"/>
    <p:restoredTop sz="97354" autoAdjust="0"/>
  </p:normalViewPr>
  <p:slideViewPr>
    <p:cSldViewPr>
      <p:cViewPr>
        <p:scale>
          <a:sx n="150" d="100"/>
          <a:sy n="150" d="100"/>
        </p:scale>
        <p:origin x="144" y="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3" d="100"/>
          <a:sy n="73" d="100"/>
        </p:scale>
        <p:origin x="-344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3A-1356-7A44-9854-A1D3F7EB2CB8}" type="datetimeFigureOut">
              <a:rPr lang="en-US" smtClean="0">
                <a:latin typeface="Arial"/>
                <a:cs typeface="Arial"/>
              </a:rPr>
              <a:t>9/9/16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A85A2-821D-C34E-B01E-999292313745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49534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BF052239-6C6F-472F-B175-F0FADCEE2BD3}" type="datetimeFigureOut">
              <a:rPr lang="en-US" smtClean="0"/>
              <a:pPr/>
              <a:t>9/9/16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E4FF5570-FE69-4FDF-99DA-8CDE436443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7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3718"/>
            <a:ext cx="8229600" cy="857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291830"/>
            <a:ext cx="8229600" cy="576263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b="0" i="0">
                <a:latin typeface="Helvetica Neue Thin"/>
                <a:cs typeface="Helvetica Neue Thin"/>
              </a:defRPr>
            </a:lvl2pPr>
            <a:lvl3pPr>
              <a:defRPr b="0" i="0">
                <a:latin typeface="Helvetica Neue Thin"/>
                <a:cs typeface="Helvetica Neue Thin"/>
              </a:defRPr>
            </a:lvl3pPr>
            <a:lvl4pPr>
              <a:defRPr b="0" i="0">
                <a:latin typeface="Helvetica Neue Thin"/>
                <a:cs typeface="Helvetica Neue Thin"/>
              </a:defRPr>
            </a:lvl4pPr>
            <a:lvl5pPr>
              <a:defRPr b="0" i="0"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3173"/>
            <a:ext cx="2057400" cy="11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2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Title + Content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rgbClr val="BFBFBF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03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Image + Caption Style 1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17920" y="1110426"/>
            <a:ext cx="2926080" cy="29186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110426"/>
            <a:ext cx="6228184" cy="292264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420796" y="1419622"/>
            <a:ext cx="2520329" cy="35877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420820" y="1923678"/>
            <a:ext cx="2520280" cy="187166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60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Image + Caption Style 2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110426"/>
            <a:ext cx="6236208" cy="29186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17920" y="1110426"/>
            <a:ext cx="2926080" cy="292264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419622"/>
            <a:ext cx="5267030" cy="35877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923678"/>
            <a:ext cx="5266928" cy="187166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35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7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80034"/>
            <a:ext cx="8229600" cy="85725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2788146"/>
            <a:ext cx="8225527" cy="647700"/>
          </a:xfrm>
        </p:spPr>
        <p:txBody>
          <a:bodyPr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Divider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330423"/>
            <a:ext cx="2057400" cy="11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3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20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82416" y="483682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36827"/>
            <a:ext cx="159452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DataStax</a:t>
            </a:r>
            <a:r>
              <a:rPr lang="en-US" dirty="0" smtClean="0"/>
              <a:t>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4364" y="4836827"/>
            <a:ext cx="405408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70" r:id="rId4"/>
    <p:sldLayoutId id="2147483667" r:id="rId5"/>
    <p:sldLayoutId id="2147483668" r:id="rId6"/>
    <p:sldLayoutId id="2147483654" r:id="rId7"/>
    <p:sldLayoutId id="2147483660" r:id="rId8"/>
    <p:sldLayoutId id="2147483653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0" i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14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Char char="–"/>
        <a:defRPr sz="12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1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05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ts val="600"/>
        </a:spcBef>
        <a:buFont typeface="Arial" pitchFamily="34" charset="0"/>
        <a:buChar char="»"/>
        <a:defRPr sz="105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3718"/>
            <a:ext cx="8534400" cy="85725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/>
                <a:cs typeface="Arial"/>
              </a:rPr>
              <a:t>Building a Multi-Region </a:t>
            </a:r>
            <a:r>
              <a:rPr lang="en-US" dirty="0" smtClean="0">
                <a:latin typeface="Arial"/>
                <a:cs typeface="Arial"/>
              </a:rPr>
              <a:t>Cluster at </a:t>
            </a:r>
            <a:r>
              <a:rPr lang="en-US" dirty="0" smtClean="0">
                <a:latin typeface="Arial"/>
                <a:cs typeface="Arial"/>
              </a:rPr>
              <a:t>Target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8313" y="3595687"/>
            <a:ext cx="8229600" cy="576263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Presenters: Andrew From and Aaron Ploetz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89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2015 Peak (Black Friday -&gt; Cyber Monday)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 err="1" smtClean="0"/>
              <a:t>DataStax</a:t>
            </a:r>
            <a:r>
              <a:rPr lang="en-US" sz="1800" dirty="0" smtClean="0"/>
              <a:t> Enterprise 4.0.3 (Cassandra 2.0.7.31)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Java 1.7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CMS GC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18 nodes (256GB RAM, 6-core, 24 HT CPUs, 1TB disk):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6 nodes at two Target data centers (3 on-the-metal nodes each).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12 nodes at two </a:t>
            </a:r>
            <a:r>
              <a:rPr lang="en-US" dirty="0" err="1" smtClean="0"/>
              <a:t>tel</a:t>
            </a:r>
            <a:r>
              <a:rPr lang="en-US" dirty="0" smtClean="0"/>
              <a:t>-co data centers (6 on-the-metal nodes each).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500 </a:t>
            </a:r>
            <a:r>
              <a:rPr lang="en-US" sz="1800" dirty="0" smtClean="0"/>
              <a:t>Mbit </a:t>
            </a:r>
            <a:r>
              <a:rPr lang="en-US" sz="1800" dirty="0" smtClean="0"/>
              <a:t>connection with Tel-co datacenters.</a:t>
            </a:r>
            <a:endParaRPr lang="en-US" sz="1800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Sustained between 5000 and 5500 TPS during Peak.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Zero downtime!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10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52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2016 Q1: Expand DCD to the cloud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00151"/>
            <a:ext cx="8382000" cy="3200399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 smtClean="0"/>
              <a:t>Plan to expand DCD Cassandra cluster to cloud East and West regions: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Add six cloud instances in each region.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VPN connection to Target network.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Data locality: Support teams spinning-up scalable application servers in the cloud.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Went “live” early March 2016: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Cloud-West 6 nodes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Cloud-East 6 nodes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TTC – 3 nodes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TTCE – 3 nodes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Tel-co 1 – 6 nodes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Tel-co 2 – 6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11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338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Problems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Cassandra at Target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724150"/>
            <a:ext cx="350520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4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VPN not stable between Cloud and Target.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GC Pauses causing application latency.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Orphaned repair streams building up over time.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Data inconsistency between Tel-co and Cloud.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Issues with large batches.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Issues with poor data models.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13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6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Solutions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Cassandra at Target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2637284"/>
            <a:ext cx="4648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8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VPN </a:t>
            </a:r>
            <a:r>
              <a:rPr lang="en-US" dirty="0"/>
              <a:t>not stable between </a:t>
            </a:r>
            <a:r>
              <a:rPr lang="en-US" dirty="0" smtClean="0"/>
              <a:t>Cloud and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36676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Gossip between Tel-co and Cloud was sketchy.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Nodes reporting as “DN” that were actually ”UN.”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Worked with Cloud Provider admins, reviewed architecture.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Set-up increased monitoring to determine DCD Cassandra downtimes, cross-referenced that with VPN connection logs with both our (Target) Cloud Platform Engineering (CPE) Network team and Cloud Provider admins.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Our CPE Network team worked with Cloud Provider to: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Ensure proper network configuration.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500" dirty="0" smtClean="0"/>
              <a:t>“Bi-directional” dead peer detection (DPD).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500" dirty="0" smtClean="0"/>
              <a:t>“DPD Responder” handles dead peer requests from Cloud endpoint.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Upgrade our VPN connections to 1Gbit.</a:t>
            </a:r>
          </a:p>
          <a:p>
            <a:pPr marL="285750" indent="-285750">
              <a:buFont typeface="Arial" charset="0"/>
              <a:buChar char="•"/>
            </a:pP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869656"/>
            <a:ext cx="1594520" cy="273844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15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196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GC Pauses causing application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STW GC pauses of 10-20 seconds (or more) rendering nodes unresponsive, during nightly batch jobs (9pm – 6am).  Most often around 2am.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Was a small issue just prior to 2015 Peak Season; became more of a problem once we expanded to the cloud.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Worked with our teams to refine their data models and write patterns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Upgraded to Java 1.8.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Enabled G1GC</a:t>
            </a:r>
            <a:r>
              <a:rPr lang="is-IS" sz="1800" dirty="0" smtClean="0"/>
              <a:t>…biggest “win.”</a:t>
            </a:r>
            <a:endParaRPr lang="en-US" sz="1800" dirty="0" smtClean="0"/>
          </a:p>
          <a:p>
            <a:pPr marL="285750" indent="-285750">
              <a:buFont typeface="Arial" charset="0"/>
              <a:buChar char="•"/>
            </a:pP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869656"/>
            <a:ext cx="1594520" cy="273844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16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007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Orphaned repair streams building up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Due to VPN inconsistency, repair streams between Cloud and Tel-co could not complete consistently.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Orphaned Streams (pending repairs) built-up over time, system load average in Tel-co and Target nodes rose, nodes eventually became unresponsive.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Examined our use cases, scheduled ”focused” repair jobs, and only for certain applications.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nodetool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–h &lt;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node_ip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s-IS" dirty="0" smtClean="0">
                <a:latin typeface="Courier" charset="0"/>
                <a:ea typeface="Courier" charset="0"/>
                <a:cs typeface="Courier" charset="0"/>
              </a:rPr>
              <a:t>repair –pr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-hosts &lt;source_ip1,source_ip2,etc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…&gt;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Only run repairs between Cloud and Target </a:t>
            </a:r>
            <a:r>
              <a:rPr lang="en-US" sz="1800" b="1" dirty="0" smtClean="0"/>
              <a:t>or</a:t>
            </a:r>
            <a:r>
              <a:rPr lang="en-US" sz="1800" dirty="0" smtClean="0"/>
              <a:t> Tel-co and Target.</a:t>
            </a:r>
          </a:p>
          <a:p>
            <a:pPr marL="285750" indent="-285750">
              <a:buFont typeface="Arial" charset="0"/>
              <a:buChar char="•"/>
            </a:pPr>
            <a:endParaRPr lang="en-US" sz="1800" dirty="0" smtClean="0"/>
          </a:p>
          <a:p>
            <a:pPr marL="285750" indent="-285750">
              <a:buFont typeface="Arial" charset="0"/>
              <a:buChar char="•"/>
            </a:pP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869656"/>
            <a:ext cx="1594520" cy="273844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17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22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Data inconsistency between </a:t>
            </a:r>
            <a:r>
              <a:rPr lang="en-US" dirty="0" smtClean="0"/>
              <a:t>Tel-co and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0999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Data inconsistency issues causing problems for certain teams.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Upgraded our Tel-co connection to 1Gbit, expandable to 10Gbit on request.</a:t>
            </a:r>
            <a:endParaRPr lang="en-US" sz="1800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But this was ultimately the wall we could not get around.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Problems with repairs, but also issues with boot-strapping and decommissioning nodes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Met with ALL application teams: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D</a:t>
            </a:r>
            <a:r>
              <a:rPr lang="en-US" sz="1600" dirty="0" smtClean="0"/>
              <a:t>iscussed a future plan to split-off the Cloud nodes (with six new Target nodes) into a new “DCD Cloud” cluster.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Talked through application requirements, determined who would need to move/split to “DCD Cloud.”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Also challenged the application teams on who really </a:t>
            </a:r>
            <a:r>
              <a:rPr lang="en-US" sz="1600" i="1" dirty="0" smtClean="0"/>
              <a:t>needed</a:t>
            </a:r>
            <a:r>
              <a:rPr lang="en-US" sz="1600" dirty="0" smtClean="0"/>
              <a:t> to be in both Cloud and Tel-co.  Turns out that only the Pricing team needed both, and the rest could successfully serve their requirements from one or the other.</a:t>
            </a:r>
          </a:p>
          <a:p>
            <a:pPr marL="285750" indent="-285750">
              <a:buFont typeface="Arial" charset="0"/>
              <a:buChar char="•"/>
            </a:pPr>
            <a:endParaRPr lang="en-US" sz="1800" dirty="0" smtClean="0"/>
          </a:p>
          <a:p>
            <a:pPr marL="285750" indent="-285750">
              <a:buFont typeface="Arial" charset="0"/>
              <a:buChar char="•"/>
            </a:pP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869656"/>
            <a:ext cx="1594520" cy="273844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18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24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large batches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spcBef>
                <a:spcPts val="0"/>
              </a:spcBef>
              <a:buFont typeface="Arial" charset="0"/>
              <a:buChar char="•"/>
            </a:pPr>
            <a:r>
              <a:rPr lang="en-US" dirty="0"/>
              <a:t>Teams </a:t>
            </a:r>
            <a:r>
              <a:rPr lang="en-US" dirty="0" smtClean="0"/>
              <a:t>unknowingly using batches:</a:t>
            </a:r>
          </a:p>
          <a:p>
            <a:pPr lvl="0"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531256"/>
            <a:ext cx="82423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2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135999"/>
              </p:ext>
            </p:extLst>
          </p:nvPr>
        </p:nvGraphicFramePr>
        <p:xfrm>
          <a:off x="452971" y="971550"/>
          <a:ext cx="8238067" cy="384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542"/>
                <a:gridCol w="7409525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Introduction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Target’s DCD Cluster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Problems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Solutions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Current</a:t>
                      </a:r>
                      <a:r>
                        <a:rPr lang="en-US" sz="2400" b="0" i="0" baseline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 State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Lessons Learned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672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Using Cassandra in a batch way: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Reading large tables entirely with SELECT * FROM table;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Re-inserting data to a table on a schedule, even when data has not changed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Lack of de-normalized tables to support specific queries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Queries using ALLOW FILTERING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“XREF” tables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Queue-like usage of tables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Extremely large row sizes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Abuse of Collection data types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Read before writing (or writing then immediately reading)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Current State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Cassandra at Target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838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August 2016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05199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 err="1" smtClean="0"/>
              <a:t>DataStax</a:t>
            </a:r>
            <a:r>
              <a:rPr lang="en-US" sz="1800" dirty="0" smtClean="0"/>
              <a:t> Enterprise 4.0.3 (Cassandra 2.0.7.31)</a:t>
            </a:r>
            <a:r>
              <a:rPr lang="is-IS" sz="1800" dirty="0" smtClean="0"/>
              <a:t>…  Upgrade to 2.1 planned.</a:t>
            </a:r>
            <a:endParaRPr 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Java 1.8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G1GC </a:t>
            </a:r>
            <a:r>
              <a:rPr lang="en-US" sz="1800" dirty="0"/>
              <a:t>32GB Heap, </a:t>
            </a:r>
            <a:r>
              <a:rPr lang="en-US" sz="1800" dirty="0" err="1" smtClean="0"/>
              <a:t>MaxGCPauseMillis</a:t>
            </a:r>
            <a:r>
              <a:rPr lang="en-US" sz="1800" dirty="0" smtClean="0"/>
              <a:t>=500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DCD Classic - 18 nodes (256GB RAM, 24 HT CPUs, 1TB disk):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6 nodes at two Target data centers (3 on-the-metal nodes each).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12 nodes at two </a:t>
            </a:r>
            <a:r>
              <a:rPr lang="en-US" dirty="0" smtClean="0"/>
              <a:t>Tel-co </a:t>
            </a:r>
            <a:r>
              <a:rPr lang="en-US" dirty="0"/>
              <a:t>data centers (6 on-the-metal nodes each).</a:t>
            </a:r>
          </a:p>
          <a:p>
            <a:pPr marL="285750" indent="-285750">
              <a:buFont typeface="Arial" charset="0"/>
              <a:buChar char="•"/>
            </a:pPr>
            <a:endParaRPr 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DCD Cloud - 18 nodes (256GB RAM, 24 HT CPUs):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6 nodes at two Target data centers (3 on-the-metal nodes each).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12 nodes at two Cloud data centers (6 i2.2xlarge nodes each).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Upgraded connection (up to 10 </a:t>
            </a:r>
            <a:r>
              <a:rPr lang="en-US" sz="1800" dirty="0" err="1" smtClean="0"/>
              <a:t>Gbit</a:t>
            </a:r>
            <a:r>
              <a:rPr lang="en-US" sz="1800" dirty="0" smtClean="0"/>
              <a:t>) with Tel-co.</a:t>
            </a:r>
            <a:endParaRPr lang="en-US" sz="18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22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117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Lessons Learned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4038600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b="1" dirty="0" smtClean="0"/>
              <a:t>Spend time on your data model!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M</a:t>
            </a:r>
            <a:r>
              <a:rPr lang="en-US" sz="1600" dirty="0" smtClean="0"/>
              <a:t>ost </a:t>
            </a:r>
            <a:r>
              <a:rPr lang="en-US" sz="1600" dirty="0" smtClean="0"/>
              <a:t>overlooked aspect of Cassandra </a:t>
            </a:r>
            <a:r>
              <a:rPr lang="en-US" sz="1600" dirty="0" smtClean="0"/>
              <a:t>architecting.</a:t>
            </a:r>
            <a:endParaRPr lang="en-US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Build relationships with your application teams.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Build tables to suit the query patterns.</a:t>
            </a:r>
            <a:endParaRPr lang="en-US" sz="1600" b="1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Talk about consistency requirements with your app teams.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Ask the questions: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500" dirty="0" smtClean="0"/>
              <a:t>Do you really need to replicate everywhere?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500" dirty="0" smtClean="0"/>
              <a:t>Do you really need to read/write at LOCAL_QUORUM?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500" dirty="0" smtClean="0"/>
              <a:t>What is your anticipated read/write ratio?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Watch for tombstones!  TTL-</a:t>
            </a:r>
            <a:r>
              <a:rPr lang="en-US" sz="1600" dirty="0" err="1" smtClean="0"/>
              <a:t>ing</a:t>
            </a:r>
            <a:r>
              <a:rPr lang="en-US" sz="1600" dirty="0" smtClean="0"/>
              <a:t> data helps, but TTLs are not free!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23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27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Lessons Learned </a:t>
            </a:r>
            <a:r>
              <a:rPr lang="en-US" sz="2400" dirty="0" smtClean="0">
                <a:latin typeface="Arial"/>
                <a:cs typeface="Arial"/>
              </a:rPr>
              <a:t>(part 2)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4038600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Involve your network team.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Use a metrics solution (Graphite/</a:t>
            </a:r>
            <a:r>
              <a:rPr lang="en-US" sz="1600" dirty="0" err="1" smtClean="0"/>
              <a:t>Grafana</a:t>
            </a:r>
            <a:r>
              <a:rPr lang="en-US" sz="1600" dirty="0" smtClean="0"/>
              <a:t>, </a:t>
            </a:r>
            <a:r>
              <a:rPr lang="en-US" sz="1600" dirty="0" err="1" smtClean="0"/>
              <a:t>OpsCenter</a:t>
            </a:r>
            <a:r>
              <a:rPr lang="en-US" sz="1600" dirty="0" smtClean="0"/>
              <a:t>, </a:t>
            </a:r>
            <a:r>
              <a:rPr lang="en-US" sz="1600" dirty="0" err="1" smtClean="0"/>
              <a:t>etc</a:t>
            </a:r>
            <a:r>
              <a:rPr lang="en-US" sz="1600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Give them exact data to work with.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When building a new cluster with data centers in the cloud, thoroughly test-out the operational aspects of your cluster: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Bootstrapping/decommissioning a node.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Running repairs</a:t>
            </a:r>
            <a:r>
              <a:rPr lang="en-US" sz="1600" dirty="0" smtClean="0"/>
              <a:t>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Trigger a GC (</a:t>
            </a:r>
            <a:r>
              <a:rPr lang="en-US" sz="1600" dirty="0" err="1" smtClean="0"/>
              <a:t>cassandra</a:t>
            </a:r>
            <a:r>
              <a:rPr lang="en-US" sz="1600" dirty="0" smtClean="0"/>
              <a:t>-stress can help with that).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G1GC helps for larger heap sizes, but it’s not a silver bullet.</a:t>
            </a:r>
          </a:p>
          <a:p>
            <a:pPr marL="285750" indent="-285750">
              <a:buFont typeface="Arial" charset="0"/>
              <a:buChar char="•"/>
            </a:pPr>
            <a:endParaRPr lang="en-US" sz="1800" dirty="0" smtClean="0"/>
          </a:p>
          <a:p>
            <a:pPr marL="285750" indent="-285750">
              <a:buFont typeface="Arial" charset="0"/>
              <a:buChar char="•"/>
            </a:pPr>
            <a:endParaRPr lang="en-US" sz="1800" dirty="0"/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24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13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3471" y="1851144"/>
            <a:ext cx="8229600" cy="857250"/>
          </a:xfrm>
        </p:spPr>
        <p:txBody>
          <a:bodyPr/>
          <a:lstStyle/>
          <a:p>
            <a:r>
              <a:rPr lang="en-US" smtClean="0">
                <a:latin typeface="Arial"/>
                <a:cs typeface="Arial"/>
              </a:rPr>
              <a:t>Questions?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Cassandra at Target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97" y="2708394"/>
            <a:ext cx="2942007" cy="220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047750"/>
            <a:ext cx="2133600" cy="21336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6477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2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b="1" dirty="0" smtClean="0">
                <a:solidFill>
                  <a:srgbClr val="FF0000"/>
                </a:solidFill>
                <a:latin typeface="+mj-lt"/>
                <a:ea typeface="Courier" charset="0"/>
                <a:cs typeface="Courier" charset="0"/>
              </a:rPr>
              <a:t>TTS - CPE Cassandra</a:t>
            </a:r>
            <a:endParaRPr lang="en-US" b="1" dirty="0">
              <a:solidFill>
                <a:srgbClr val="FF0000"/>
              </a:solidFill>
              <a:latin typeface="+mj-lt"/>
              <a:ea typeface="Courier" charset="0"/>
              <a:cs typeface="Courier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90700" y="3028950"/>
            <a:ext cx="5562600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4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2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1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05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»"/>
              <a:defRPr sz="105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/>
              <a:t>Data model consulting</a:t>
            </a:r>
          </a:p>
          <a:p>
            <a:pPr marL="0" indent="0" algn="ctr">
              <a:buNone/>
            </a:pPr>
            <a:r>
              <a:rPr lang="en-US" sz="1800" dirty="0" smtClean="0"/>
              <a:t>Deployment</a:t>
            </a:r>
          </a:p>
          <a:p>
            <a:pPr marL="0" indent="0" algn="ctr">
              <a:buNone/>
            </a:pPr>
            <a:r>
              <a:rPr lang="en-US" sz="1800" dirty="0" smtClean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14467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whoami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_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B.S.-MCS University of Wisconsin-Whitewater.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M.S.-SED Regis University.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10+ years experience with distributed storage tech.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Supporting Cassandra in production since v0.8.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Contributor to the Apache Cassandra project (</a:t>
            </a:r>
            <a:r>
              <a:rPr lang="en-US" sz="1800" dirty="0" err="1" smtClean="0"/>
              <a:t>cqlsh</a:t>
            </a:r>
            <a:r>
              <a:rPr lang="en-US" sz="1800" dirty="0" smtClean="0"/>
              <a:t>).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Contributor to the Cassandra tag on Stack Overflow.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3x </a:t>
            </a:r>
            <a:r>
              <a:rPr lang="en-US" sz="1800" dirty="0" err="1" smtClean="0"/>
              <a:t>DataStax</a:t>
            </a:r>
            <a:r>
              <a:rPr lang="en-US" sz="1800" dirty="0" smtClean="0"/>
              <a:t> MVP for Apache Cassandra (2014-17).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4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583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accent2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b="1" dirty="0" smtClean="0"/>
              <a:t>Aaron Ploetz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17" y="93465"/>
            <a:ext cx="2076450" cy="207645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8970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whoami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_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B.S. Computer Engineering University of Minnesota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Using Cassandra in production since v2.0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Contributor to the </a:t>
            </a:r>
            <a:r>
              <a:rPr lang="en-US" sz="1800" dirty="0" err="1" smtClean="0"/>
              <a:t>Ratpack</a:t>
            </a:r>
            <a:r>
              <a:rPr lang="en-US" sz="1800" dirty="0" smtClean="0"/>
              <a:t> Framework Project.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Contributor to the Cassandra tag on Stack Overflow.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Maintainer </a:t>
            </a:r>
            <a:r>
              <a:rPr lang="en-US" sz="1800" dirty="0" smtClean="0"/>
              <a:t>for </a:t>
            </a:r>
            <a:r>
              <a:rPr lang="en-US" sz="1800" dirty="0" err="1" smtClean="0"/>
              <a:t>statsd</a:t>
            </a:r>
            <a:r>
              <a:rPr lang="en-US" sz="1800" dirty="0" smtClean="0"/>
              <a:t>-</a:t>
            </a:r>
            <a:r>
              <a:rPr lang="en-US" sz="1800" dirty="0" err="1" smtClean="0"/>
              <a:t>kafka</a:t>
            </a:r>
            <a:r>
              <a:rPr lang="en-US" sz="1800" dirty="0" smtClean="0"/>
              <a:t>-backend plugin on the Target public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org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I am very passionate and interested in metrics, monitoring, and alerting (not just on Cassandra)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5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583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accent2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b="1" dirty="0" smtClean="0"/>
              <a:t>Andrew From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967" y="205979"/>
            <a:ext cx="21209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Introduction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Cassandra at Target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292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33350"/>
            <a:ext cx="1066800" cy="106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700" y="205979"/>
            <a:ext cx="6324600" cy="857250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Cassandra clusters at Target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7</a:t>
            </a:fld>
            <a:endParaRPr lang="en-US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865" y="1086512"/>
            <a:ext cx="1781735" cy="1009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78" y="1130050"/>
            <a:ext cx="1002562" cy="984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95988" y="205516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j-lt"/>
              </a:rPr>
              <a:t>Cartwheel</a:t>
            </a:r>
            <a:endParaRPr lang="en-US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68" y="2421165"/>
            <a:ext cx="1002562" cy="9842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7649" y="3396066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j-lt"/>
              </a:rPr>
              <a:t>Personalization</a:t>
            </a:r>
            <a:endParaRPr lang="en-US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838" y="1124908"/>
            <a:ext cx="1002562" cy="984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66717" y="20500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GAM</a:t>
            </a:r>
            <a:endParaRPr lang="en-US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438" y="2425020"/>
            <a:ext cx="1002562" cy="9842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66317" y="335013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DCD</a:t>
            </a:r>
            <a:endParaRPr lang="en-US" dirty="0"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127" y="2425020"/>
            <a:ext cx="1002562" cy="9842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90578" y="33454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j-lt"/>
              </a:rPr>
              <a:t>Subscriptions</a:t>
            </a:r>
            <a:endParaRPr lang="en-US" dirty="0">
              <a:latin typeface="+mj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29" y="2361168"/>
            <a:ext cx="1002562" cy="9842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99696" y="3257566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Enterprise</a:t>
            </a:r>
          </a:p>
          <a:p>
            <a:r>
              <a:rPr lang="en-US" dirty="0" smtClean="0">
                <a:latin typeface="+mj-lt"/>
              </a:rPr>
              <a:t> Services</a:t>
            </a:r>
            <a:endParaRPr lang="en-US" dirty="0">
              <a:latin typeface="+mj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267" y="3684159"/>
            <a:ext cx="1002562" cy="9842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22146" y="460926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GDM</a:t>
            </a:r>
            <a:endParaRPr lang="en-US" dirty="0">
              <a:latin typeface="+mj-lt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470" y="3674276"/>
            <a:ext cx="1002562" cy="9842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420323" y="460926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j-lt"/>
              </a:rPr>
              <a:t>Item Locations</a:t>
            </a:r>
            <a:endParaRPr lang="en-US" dirty="0">
              <a:latin typeface="+mj-lt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83" y="3687233"/>
            <a:ext cx="1002562" cy="98425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88708" y="460926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j-lt"/>
              </a:rPr>
              <a:t>Checkout</a:t>
            </a:r>
            <a:endParaRPr lang="en-US" dirty="0"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8" y="3684159"/>
            <a:ext cx="1002562" cy="9842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795" y="460619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j-lt"/>
              </a:rPr>
              <a:t>Adaptive-SEO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5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Versions used at Target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Depends on experience of the application team.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Most clusters run DSE 4.0.3.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Some clusters have been built with Apache Cassandra 2.1.12-15.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Most new clusters built on 2.2.7.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8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73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Target’s DCD Cluster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Data footprint = </a:t>
            </a:r>
            <a:r>
              <a:rPr lang="en-US" sz="1800" b="1" dirty="0" smtClean="0"/>
              <a:t>350Gb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Multi-tenant cluster, supporting several teams: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Rating and Reviews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Pricing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Item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Promotions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Content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smtClean="0"/>
              <a:t>A/B Testing</a:t>
            </a:r>
            <a:endParaRPr lang="en-US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Back To School, Shopping Lists</a:t>
            </a:r>
          </a:p>
          <a:p>
            <a:pPr marL="742950" lvl="1" indent="-285750">
              <a:buFont typeface="Arial" charset="0"/>
              <a:buChar char="•"/>
            </a:pPr>
            <a:r>
              <a:rPr lang="is-IS" sz="1600" dirty="0" smtClean="0"/>
              <a:t>…and others</a:t>
            </a: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9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526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Stax_Template">
  <a:themeElements>
    <a:clrScheme name="DataStax">
      <a:dk1>
        <a:sysClr val="windowText" lastClr="000000"/>
      </a:dk1>
      <a:lt1>
        <a:sysClr val="window" lastClr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872FB066-11D9-3941-A02B-87679BC2FB76}" vid="{EC15C60F-803D-2D48-BB80-27CDBFDDD7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CSummit_template</Template>
  <TotalTime>482</TotalTime>
  <Words>1408</Words>
  <Application>Microsoft Macintosh PowerPoint</Application>
  <PresentationFormat>On-screen Show (16:9)</PresentationFormat>
  <Paragraphs>220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Courier</vt:lpstr>
      <vt:lpstr>Helvetica Neue Thin</vt:lpstr>
      <vt:lpstr>Times New Roman</vt:lpstr>
      <vt:lpstr>Arial</vt:lpstr>
      <vt:lpstr>DataStax_Template</vt:lpstr>
      <vt:lpstr>Building a Multi-Region Cluster at Target</vt:lpstr>
      <vt:lpstr>PowerPoint Presentation</vt:lpstr>
      <vt:lpstr>PowerPoint Presentation</vt:lpstr>
      <vt:lpstr>$ whoami_</vt:lpstr>
      <vt:lpstr>$ whoami_</vt:lpstr>
      <vt:lpstr>Introduction</vt:lpstr>
      <vt:lpstr>Cassandra clusters at Target</vt:lpstr>
      <vt:lpstr>Versions used at Target</vt:lpstr>
      <vt:lpstr>Target’s DCD Cluster</vt:lpstr>
      <vt:lpstr>2015 Peak (Black Friday -&gt; Cyber Monday)</vt:lpstr>
      <vt:lpstr>2016 Q1: Expand DCD to the cloud</vt:lpstr>
      <vt:lpstr>Problems</vt:lpstr>
      <vt:lpstr>Problems</vt:lpstr>
      <vt:lpstr>Solutions</vt:lpstr>
      <vt:lpstr>VPN not stable between Cloud and Target</vt:lpstr>
      <vt:lpstr>GC Pauses causing application latency</vt:lpstr>
      <vt:lpstr>Orphaned repair streams building up over time</vt:lpstr>
      <vt:lpstr>Data inconsistency between Tel-co and Cloud</vt:lpstr>
      <vt:lpstr>Issues with large batches</vt:lpstr>
      <vt:lpstr>Poor Data Models</vt:lpstr>
      <vt:lpstr>Current State</vt:lpstr>
      <vt:lpstr>August 2016</vt:lpstr>
      <vt:lpstr>Lessons Learned</vt:lpstr>
      <vt:lpstr>Lessons Learned (part 2)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Theresa Fong</dc:creator>
  <cp:lastModifiedBy>Microsoft Office User</cp:lastModifiedBy>
  <cp:revision>131</cp:revision>
  <dcterms:created xsi:type="dcterms:W3CDTF">2016-06-30T20:15:45Z</dcterms:created>
  <dcterms:modified xsi:type="dcterms:W3CDTF">2016-09-09T12:53:10Z</dcterms:modified>
</cp:coreProperties>
</file>