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9" r:id="rId1"/>
  </p:sldMasterIdLst>
  <p:notesMasterIdLst>
    <p:notesMasterId r:id="rId14"/>
  </p:notesMasterIdLst>
  <p:handoutMasterIdLst>
    <p:handoutMasterId r:id="rId15"/>
  </p:handoutMasterIdLst>
  <p:sldIdLst>
    <p:sldId id="344" r:id="rId2"/>
    <p:sldId id="338" r:id="rId3"/>
    <p:sldId id="361" r:id="rId4"/>
    <p:sldId id="345" r:id="rId5"/>
    <p:sldId id="367" r:id="rId6"/>
    <p:sldId id="360" r:id="rId7"/>
    <p:sldId id="339" r:id="rId8"/>
    <p:sldId id="366" r:id="rId9"/>
    <p:sldId id="362" r:id="rId10"/>
    <p:sldId id="364" r:id="rId11"/>
    <p:sldId id="363" r:id="rId12"/>
    <p:sldId id="365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BD14"/>
    <a:srgbClr val="525068"/>
    <a:srgbClr val="FCFCFC"/>
    <a:srgbClr val="555464"/>
    <a:srgbClr val="4B49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18" autoAdjust="0"/>
    <p:restoredTop sz="97354" autoAdjust="0"/>
  </p:normalViewPr>
  <p:slideViewPr>
    <p:cSldViewPr>
      <p:cViewPr varScale="1">
        <p:scale>
          <a:sx n="94" d="100"/>
          <a:sy n="94" d="100"/>
        </p:scale>
        <p:origin x="534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3" d="100"/>
          <a:sy n="73" d="100"/>
        </p:scale>
        <p:origin x="-3440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3183A-1356-7A44-9854-A1D3F7EB2CB8}" type="datetimeFigureOut">
              <a:rPr lang="en-US" smtClean="0">
                <a:latin typeface="Arial"/>
                <a:cs typeface="Arial"/>
              </a:rPr>
              <a:t>8/30/2016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8A85A2-821D-C34E-B01E-999292313745}" type="slidenum">
              <a:rPr lang="en-US" smtClean="0">
                <a:latin typeface="Arial"/>
                <a:cs typeface="Arial"/>
              </a:rPr>
              <a:t>‹#›</a:t>
            </a:fld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49534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BF052239-6C6F-472F-B175-F0FADCEE2BD3}" type="datetimeFigureOut">
              <a:rPr lang="en-US" smtClean="0"/>
              <a:pPr/>
              <a:t>8/30/2016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E4FF5570-FE69-4FDF-99DA-8CDE436443C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0553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Arial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Arial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Arial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Arial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799" y="1473200"/>
            <a:ext cx="5398295" cy="1816098"/>
          </a:xfrm>
        </p:spPr>
        <p:txBody>
          <a:bodyPr anchor="b">
            <a:normAutofit/>
          </a:bodyPr>
          <a:lstStyle>
            <a:lvl1pPr algn="r">
              <a:defRPr sz="36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799" y="3289300"/>
            <a:ext cx="5398295" cy="1054100"/>
          </a:xfrm>
        </p:spPr>
        <p:txBody>
          <a:bodyPr anchor="t">
            <a:normAutofit/>
          </a:bodyPr>
          <a:lstStyle>
            <a:lvl1pPr marL="0" indent="0" algn="r">
              <a:buNone/>
              <a:defRPr sz="1350" cap="all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419" y="4402932"/>
            <a:ext cx="1200150" cy="283369"/>
          </a:xfrm>
        </p:spPr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799" y="4402932"/>
            <a:ext cx="3670469" cy="283369"/>
          </a:xfrm>
        </p:spPr>
        <p:txBody>
          <a:bodyPr/>
          <a:lstStyle/>
          <a:p>
            <a:r>
              <a:rPr lang="en-US" smtClean="0"/>
              <a:t>© DataStax,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56719" y="4402932"/>
            <a:ext cx="413375" cy="283369"/>
          </a:xfrm>
        </p:spPr>
        <p:txBody>
          <a:bodyPr/>
          <a:lstStyle/>
          <a:p>
            <a:fld id="{B10D5614-B734-4280-8F57-1D4947433C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7393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3549649"/>
            <a:ext cx="759857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8701" y="699084"/>
            <a:ext cx="6569870" cy="237373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3974702"/>
            <a:ext cx="7598570" cy="37028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DataStax,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9180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70" cy="2343149"/>
          </a:xfrm>
        </p:spPr>
        <p:txBody>
          <a:bodyPr anchor="ctr">
            <a:normAutofit/>
          </a:bodyPr>
          <a:lstStyle>
            <a:lvl1pPr algn="l">
              <a:defRPr sz="2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3257550"/>
            <a:ext cx="7598571" cy="108585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DataStax,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046913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678400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6206" y="6175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201" y="457201"/>
            <a:ext cx="7162799" cy="2057399"/>
          </a:xfrm>
        </p:spPr>
        <p:txBody>
          <a:bodyPr anchor="ctr">
            <a:normAutofit/>
          </a:bodyPr>
          <a:lstStyle>
            <a:lvl1pPr algn="l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23406" y="2514600"/>
            <a:ext cx="7004388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599" y="3257550"/>
            <a:ext cx="7614275" cy="108585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DataStax,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753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2" y="2481436"/>
            <a:ext cx="7598569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3583036"/>
            <a:ext cx="7598570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DataStax,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688565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78400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6206" y="6175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744201" y="457201"/>
            <a:ext cx="7162799" cy="2057399"/>
          </a:xfrm>
        </p:spPr>
        <p:txBody>
          <a:bodyPr anchor="ctr">
            <a:normAutofit/>
          </a:bodyPr>
          <a:lstStyle>
            <a:lvl1pPr algn="l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350" y="2914650"/>
            <a:ext cx="7601577" cy="6667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3581400"/>
            <a:ext cx="7601577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DataStax,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813193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70" cy="20573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351" y="2628900"/>
            <a:ext cx="7598571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3257550"/>
            <a:ext cx="7598571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DataStax,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199719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DataStax,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69" cy="1092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3133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4006" y="457200"/>
            <a:ext cx="1618914" cy="38862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457200"/>
            <a:ext cx="5874087" cy="38862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DataStax,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8820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275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3718"/>
            <a:ext cx="8229600" cy="857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68313" y="3291830"/>
            <a:ext cx="8229600" cy="576263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b="0" i="0">
                <a:latin typeface="Helvetica Neue Thin"/>
                <a:cs typeface="Helvetica Neue Thin"/>
              </a:defRPr>
            </a:lvl2pPr>
            <a:lvl3pPr>
              <a:defRPr b="0" i="0">
                <a:latin typeface="Helvetica Neue Thin"/>
                <a:cs typeface="Helvetica Neue Thin"/>
              </a:defRPr>
            </a:lvl3pPr>
            <a:lvl4pPr>
              <a:defRPr b="0" i="0">
                <a:latin typeface="Helvetica Neue Thin"/>
                <a:cs typeface="Helvetica Neue Thin"/>
              </a:defRPr>
            </a:lvl4pPr>
            <a:lvl5pPr>
              <a:defRPr b="0" i="0">
                <a:latin typeface="Helvetica Neue Thin"/>
                <a:cs typeface="Helvetica Neue Thin"/>
              </a:defRPr>
            </a:lvl5pPr>
          </a:lstStyle>
          <a:p>
            <a:pPr lvl="0"/>
            <a:r>
              <a:rPr lang="en-US" dirty="0" smtClean="0"/>
              <a:t>Presentation Name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13173"/>
            <a:ext cx="2057400" cy="111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0628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</a:t>
            </a:r>
            <a:r>
              <a:rPr lang="en-US" dirty="0" err="1" smtClean="0"/>
              <a:t>DataStax</a:t>
            </a:r>
            <a:r>
              <a:rPr lang="en-US" dirty="0" smtClean="0"/>
              <a:t>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989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DataStax,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673961"/>
      </p:ext>
    </p:extLst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275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780034"/>
            <a:ext cx="8229600" cy="85725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Divider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7544" y="2788146"/>
            <a:ext cx="8225527" cy="647700"/>
          </a:xfrm>
        </p:spPr>
        <p:txBody>
          <a:bodyPr/>
          <a:lstStyle>
            <a:lvl1pPr marL="0" indent="0" algn="ctr">
              <a:buNone/>
              <a:defRPr b="0" i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Divider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0" y="330423"/>
            <a:ext cx="2057400" cy="111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785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</a:t>
            </a:r>
            <a:r>
              <a:rPr lang="en-US" dirty="0" err="1" smtClean="0"/>
              <a:t>DataStax</a:t>
            </a:r>
            <a:r>
              <a:rPr lang="en-US" dirty="0" smtClean="0"/>
              <a:t>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111" y="4476750"/>
            <a:ext cx="941489" cy="51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231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2481436"/>
            <a:ext cx="7598570" cy="1101600"/>
          </a:xfrm>
        </p:spPr>
        <p:txBody>
          <a:bodyPr anchor="b"/>
          <a:lstStyle>
            <a:lvl1pPr algn="l">
              <a:defRPr sz="3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3583036"/>
            <a:ext cx="759857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 cap="all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DataStax,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309044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1" y="1606550"/>
            <a:ext cx="3746501" cy="273685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6421" y="1606551"/>
            <a:ext cx="3746499" cy="273685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DataStax,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783987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30252" y="1663700"/>
            <a:ext cx="353179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2152651"/>
            <a:ext cx="3747692" cy="219074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572003" y="1670050"/>
            <a:ext cx="354211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67612" y="2152651"/>
            <a:ext cx="3746501" cy="219074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DataStax, All Rights Reserved.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432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DataStax,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39858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DataStax,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111" y="4476750"/>
            <a:ext cx="941489" cy="51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736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555750"/>
            <a:ext cx="2760664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6151" y="457201"/>
            <a:ext cx="4626770" cy="38862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584450"/>
            <a:ext cx="2760664" cy="13716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DataStax,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738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200150"/>
            <a:ext cx="4623490" cy="102870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2190" y="685800"/>
            <a:ext cx="2460731" cy="3429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228850"/>
            <a:ext cx="4623490" cy="13716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DataStax,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711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69" cy="1092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1606551"/>
            <a:ext cx="7598569" cy="2736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2245" y="4402932"/>
            <a:ext cx="1200150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4402932"/>
            <a:ext cx="5870744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© DataStax,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9546" y="4402932"/>
            <a:ext cx="413375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10D5614-B734-4280-8F57-1D4947433C9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111" y="4476750"/>
            <a:ext cx="941489" cy="51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6135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5" r:id="rId16"/>
    <p:sldLayoutId id="2147483836" r:id="rId17"/>
    <p:sldLayoutId id="2147483837" r:id="rId18"/>
    <p:sldLayoutId id="2147483838" r:id="rId19"/>
    <p:sldLayoutId id="2147483839" r:id="rId20"/>
    <p:sldLayoutId id="2147483660" r:id="rId21"/>
  </p:sldLayoutIdLst>
  <p:hf hdr="0" dt="0"/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Gurpreet Singh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en-US" dirty="0" smtClean="0"/>
              <a:t>eploying </a:t>
            </a:r>
            <a:r>
              <a:rPr lang="en-US" dirty="0"/>
              <a:t>,backing up and restore </a:t>
            </a:r>
            <a:r>
              <a:rPr lang="en-US" dirty="0" smtClean="0"/>
              <a:t>with </a:t>
            </a:r>
            <a:r>
              <a:rPr lang="en-US" dirty="0"/>
              <a:t>Datastax and Azure .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398171"/>
            <a:ext cx="2209800" cy="74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89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Restore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AutoShape 4" descr="Image result for data backup"/>
          <p:cNvSpPr>
            <a:spLocks noGrp="1" noChangeAspect="1" noChangeArrowheads="1"/>
          </p:cNvSpPr>
          <p:nvPr>
            <p:ph type="body" sz="quarter" idx="13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How and where to start Restore 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398171"/>
            <a:ext cx="2209800" cy="74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00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666750"/>
          </a:xfrm>
        </p:spPr>
        <p:txBody>
          <a:bodyPr>
            <a:normAutofit/>
          </a:bodyPr>
          <a:lstStyle/>
          <a:p>
            <a:r>
              <a:rPr lang="en-US" dirty="0" smtClean="0"/>
              <a:t>Steps to Restore Cassandra on Azure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276350"/>
            <a:ext cx="6447501" cy="3254672"/>
          </a:xfrm>
        </p:spPr>
        <p:txBody>
          <a:bodyPr>
            <a:normAutofit fontScale="92500" lnSpcReduction="20000"/>
          </a:bodyPr>
          <a:lstStyle/>
          <a:p>
            <a:r>
              <a:rPr lang="en-US" sz="1600" dirty="0" smtClean="0"/>
              <a:t>Standup new infrastructure with DSE software and with exact same no. of nodes as in Production .</a:t>
            </a:r>
          </a:p>
          <a:p>
            <a:r>
              <a:rPr lang="en-US" sz="1600" dirty="0" smtClean="0"/>
              <a:t>Copy the mirror disks to the location where a restore should be performed</a:t>
            </a:r>
          </a:p>
          <a:p>
            <a:r>
              <a:rPr lang="en-US" sz="1600" dirty="0"/>
              <a:t>Update cassandra.YAML with cluster name ,seeds ,broadcast_address,rpc_address ,num_tokens and data, commit  logs and </a:t>
            </a:r>
            <a:r>
              <a:rPr lang="en-US" sz="1600" dirty="0" smtClean="0"/>
              <a:t>saved caches </a:t>
            </a:r>
            <a:r>
              <a:rPr lang="en-US" sz="1600" dirty="0"/>
              <a:t>directory .</a:t>
            </a:r>
          </a:p>
          <a:p>
            <a:r>
              <a:rPr lang="en-US" sz="1600" dirty="0"/>
              <a:t>Update cassandra-rackdc.properties with the dc and rack (Fault domains in Azure , Availability zones in amazon) .</a:t>
            </a:r>
          </a:p>
          <a:p>
            <a:r>
              <a:rPr lang="en-US" sz="1600" dirty="0" smtClean="0"/>
              <a:t> </a:t>
            </a:r>
            <a:r>
              <a:rPr lang="en-US" sz="1600" dirty="0" smtClean="0"/>
              <a:t>Clean-up the SYSTEM tables Peers, Local 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Update Cluster name, data-center &amp; Rack for LOCAL column family .</a:t>
            </a:r>
          </a:p>
          <a:p>
            <a:r>
              <a:rPr lang="en-US" sz="1600" dirty="0" smtClean="0"/>
              <a:t>NODETOOL </a:t>
            </a:r>
            <a:r>
              <a:rPr lang="en-US" sz="1600" dirty="0" smtClean="0"/>
              <a:t>FLUSH .</a:t>
            </a:r>
          </a:p>
          <a:p>
            <a:r>
              <a:rPr lang="en-US" sz="1600" dirty="0" smtClean="0"/>
              <a:t>START </a:t>
            </a:r>
            <a:r>
              <a:rPr lang="en-US" sz="1600" dirty="0" smtClean="0"/>
              <a:t>Your DSE 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DataStax,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00551"/>
            <a:ext cx="2670279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01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</a:t>
            </a:r>
            <a:r>
              <a:rPr lang="en-US" dirty="0" err="1" smtClean="0"/>
              <a:t>DataStax</a:t>
            </a:r>
            <a:r>
              <a:rPr lang="en-US" dirty="0" smtClean="0"/>
              <a:t>,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2050" name="Picture 2" descr="Image result for questions 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11681"/>
            <a:ext cx="6350595" cy="4319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4398171"/>
            <a:ext cx="2209800" cy="74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9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432744"/>
              </p:ext>
            </p:extLst>
          </p:nvPr>
        </p:nvGraphicFramePr>
        <p:xfrm>
          <a:off x="452971" y="971550"/>
          <a:ext cx="8238067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8542"/>
                <a:gridCol w="7409525"/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Introduction</a:t>
                      </a:r>
                      <a:r>
                        <a:rPr lang="en-US" sz="2400" b="0" i="0" dirty="0" smtClean="0">
                          <a:solidFill>
                            <a:srgbClr val="4C5958"/>
                          </a:solidFill>
                          <a:latin typeface="Arial"/>
                          <a:cs typeface="Arial"/>
                        </a:rPr>
                        <a:t> </a:t>
                      </a:r>
                      <a:endParaRPr lang="en-US" sz="2400" b="0" i="0" dirty="0">
                        <a:solidFill>
                          <a:srgbClr val="4C5958"/>
                        </a:solidFill>
                        <a:latin typeface="Arial"/>
                        <a:cs typeface="Arial"/>
                      </a:endParaRPr>
                    </a:p>
                  </a:txBody>
                  <a:tcPr marL="18288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en-US" sz="3600" b="0" i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What</a:t>
                      </a:r>
                      <a:r>
                        <a:rPr lang="en-US" sz="2400" b="0" i="0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is ARM ?</a:t>
                      </a:r>
                      <a:endParaRPr lang="en-US" sz="2400" b="0" i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18288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en-US" sz="3600" b="0" i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Data Backup Strategy</a:t>
                      </a:r>
                      <a:endParaRPr lang="en-US" sz="2400" b="0" i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18288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lang="en-US" sz="3600" b="0" i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Restore Data</a:t>
                      </a:r>
                      <a:endParaRPr lang="en-US" sz="2400" b="0" i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18288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lang="en-US" sz="3600" b="0" i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Questions</a:t>
                      </a:r>
                      <a:r>
                        <a:rPr lang="en-US" sz="2400" b="0" i="0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?</a:t>
                      </a:r>
                      <a:endParaRPr lang="en-US" sz="2400" b="0" i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18288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</a:t>
            </a:r>
            <a:r>
              <a:rPr lang="en-US" dirty="0" err="1">
                <a:latin typeface="Arial"/>
                <a:cs typeface="Arial"/>
              </a:rPr>
              <a:t>DataStax</a:t>
            </a:r>
            <a:r>
              <a:rPr lang="en-US" dirty="0">
                <a:latin typeface="Arial"/>
                <a:cs typeface="Arial"/>
              </a:rPr>
              <a:t>,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t>2</a:t>
            </a:fld>
            <a:endParaRPr lang="en-US" dirty="0">
              <a:latin typeface="Arial"/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398171"/>
            <a:ext cx="2209800" cy="74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72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</a:t>
            </a:r>
            <a:r>
              <a:rPr lang="en-US" dirty="0" err="1">
                <a:latin typeface="Arial"/>
                <a:cs typeface="Arial"/>
              </a:rPr>
              <a:t>DataStax</a:t>
            </a:r>
            <a:r>
              <a:rPr lang="en-US" dirty="0">
                <a:latin typeface="Arial"/>
                <a:cs typeface="Arial"/>
              </a:rPr>
              <a:t>,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t>3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0477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971550"/>
            <a:ext cx="6553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About me 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Currently working as a Cloud Architect At Albertsons/Safeway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Passionate about cloud and Big data </a:t>
            </a:r>
            <a:r>
              <a:rPr lang="en-US" dirty="0" smtClean="0"/>
              <a:t>technologies, self-motivated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 </a:t>
            </a:r>
            <a:r>
              <a:rPr lang="en-US" dirty="0" smtClean="0"/>
              <a:t>love to socialize and </a:t>
            </a:r>
            <a:r>
              <a:rPr lang="en-US" dirty="0" smtClean="0"/>
              <a:t>I believe in never giving </a:t>
            </a:r>
            <a:r>
              <a:rPr lang="en-US" dirty="0" smtClean="0"/>
              <a:t>up.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398171"/>
            <a:ext cx="2209800" cy="74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70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4603"/>
            <a:ext cx="8229600" cy="42862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/>
                <a:cs typeface="Arial"/>
              </a:rPr>
              <a:t>			</a:t>
            </a:r>
            <a:endParaRPr lang="en-US" sz="4400" dirty="0">
              <a:latin typeface="Arial"/>
              <a:cs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</a:t>
            </a:r>
            <a:r>
              <a:rPr lang="en-US" dirty="0" err="1">
                <a:latin typeface="Arial"/>
                <a:cs typeface="Arial"/>
              </a:rPr>
              <a:t>DataStax</a:t>
            </a:r>
            <a:r>
              <a:rPr lang="en-US" dirty="0">
                <a:latin typeface="Arial"/>
                <a:cs typeface="Arial"/>
              </a:rPr>
              <a:t>,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pPr/>
              <a:t>4</a:t>
            </a:fld>
            <a:endParaRPr lang="en-US" dirty="0">
              <a:latin typeface="Arial"/>
              <a:cs typeface="Arial"/>
            </a:endParaRPr>
          </a:p>
        </p:txBody>
      </p:sp>
      <p:pic>
        <p:nvPicPr>
          <p:cNvPr id="2052" name="Picture 4" descr="Image result for albertsons safew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117" y="209550"/>
            <a:ext cx="3143250" cy="99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885" y="1203431"/>
            <a:ext cx="5885714" cy="31947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4398171"/>
            <a:ext cx="2209800" cy="74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7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69" cy="590549"/>
          </a:xfrm>
        </p:spPr>
        <p:txBody>
          <a:bodyPr/>
          <a:lstStyle/>
          <a:p>
            <a:r>
              <a:rPr lang="en-US" dirty="0"/>
              <a:t>ARM (Deployment)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1" y="1352550"/>
            <a:ext cx="7598569" cy="2990851"/>
          </a:xfrm>
        </p:spPr>
        <p:txBody>
          <a:bodyPr/>
          <a:lstStyle/>
          <a:p>
            <a:endParaRPr lang="en-US" sz="2000" dirty="0" smtClean="0"/>
          </a:p>
          <a:p>
            <a:r>
              <a:rPr lang="en-US" sz="2000" dirty="0" smtClean="0"/>
              <a:t>RESOURCE</a:t>
            </a:r>
          </a:p>
          <a:p>
            <a:r>
              <a:rPr lang="en-US" sz="2000" dirty="0" smtClean="0"/>
              <a:t>RESOURCE GROUP</a:t>
            </a:r>
          </a:p>
          <a:p>
            <a:r>
              <a:rPr lang="en-US" sz="2000" dirty="0" smtClean="0"/>
              <a:t>RESOURCE PROVIDER</a:t>
            </a:r>
          </a:p>
          <a:p>
            <a:r>
              <a:rPr lang="en-US" sz="2000" dirty="0" smtClean="0"/>
              <a:t>RESOURCE MANAGER TEMPLATE</a:t>
            </a:r>
          </a:p>
          <a:p>
            <a:r>
              <a:rPr lang="en-US" sz="2000" dirty="0" smtClean="0"/>
              <a:t>DECLARATVE SYNTAX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DataStax,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 descr="Image result for AR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860" y="21749"/>
            <a:ext cx="1396140" cy="125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4398171"/>
            <a:ext cx="2209800" cy="74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75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ARM </a:t>
            </a:r>
            <a:r>
              <a:rPr lang="en-US" dirty="0" smtClean="0"/>
              <a:t>(Deployment CONTD ..)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276351"/>
            <a:ext cx="6447501" cy="2438400"/>
          </a:xfrm>
        </p:spPr>
        <p:txBody>
          <a:bodyPr/>
          <a:lstStyle/>
          <a:p>
            <a:r>
              <a:rPr lang="en-US" b="1" dirty="0" smtClean="0">
                <a:latin typeface="Arial"/>
                <a:cs typeface="Arial"/>
              </a:rPr>
              <a:t>ARM</a:t>
            </a:r>
            <a:r>
              <a:rPr lang="en-US" dirty="0" smtClean="0">
                <a:latin typeface="Arial"/>
                <a:cs typeface="Arial"/>
              </a:rPr>
              <a:t> : Azure Resource Manager , a template which is written in JSON a key–value pair .</a:t>
            </a:r>
          </a:p>
          <a:p>
            <a:r>
              <a:rPr lang="en-US" dirty="0" smtClean="0"/>
              <a:t>Template Format :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</a:t>
            </a:r>
            <a:r>
              <a:rPr lang="en-US" dirty="0" err="1" smtClean="0">
                <a:latin typeface="Arial"/>
                <a:cs typeface="Arial"/>
              </a:rPr>
              <a:t>DataStax</a:t>
            </a:r>
            <a:r>
              <a:rPr lang="en-US" dirty="0">
                <a:latin typeface="Arial"/>
                <a:cs typeface="Arial"/>
              </a:rPr>
              <a:t>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t>6</a:t>
            </a:fld>
            <a:endParaRPr lang="en-US" dirty="0">
              <a:latin typeface="Arial"/>
              <a:cs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419" y="2838450"/>
            <a:ext cx="5704762" cy="2219048"/>
          </a:xfrm>
          <a:prstGeom prst="rect">
            <a:avLst/>
          </a:prstGeom>
        </p:spPr>
      </p:pic>
      <p:pic>
        <p:nvPicPr>
          <p:cNvPr id="3077" name="Picture 5" descr="Image result for AR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860" y="21591"/>
            <a:ext cx="1396140" cy="125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4398171"/>
            <a:ext cx="2209800" cy="74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73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Backup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AutoShape 4" descr="Image result for data backup"/>
          <p:cNvSpPr>
            <a:spLocks noGrp="1" noChangeAspect="1" noChangeArrowheads="1"/>
          </p:cNvSpPr>
          <p:nvPr>
            <p:ph type="body" sz="quarter" idx="13"/>
          </p:nvPr>
        </p:nvSpPr>
        <p:spPr bwMode="auto">
          <a:xfrm>
            <a:off x="1066800" y="2788146"/>
            <a:ext cx="7626271" cy="647700"/>
          </a:xfrm>
          <a:prstGeom prst="rect">
            <a:avLst/>
          </a:prstGeom>
          <a:noFill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OpsCenter backups the data ,how ?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4398171"/>
            <a:ext cx="2209800" cy="74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92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ChallenGES/Limitations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OpsCenter 5.X didn't have option to backup </a:t>
            </a:r>
            <a:r>
              <a:rPr lang="en-US" dirty="0" smtClean="0"/>
              <a:t>the data in Centralized </a:t>
            </a:r>
            <a:r>
              <a:rPr lang="en-US" dirty="0"/>
              <a:t>location in Azure cloud </a:t>
            </a:r>
            <a:r>
              <a:rPr lang="en-US" dirty="0" smtClean="0"/>
              <a:t>, the way it has Amazon S3 .</a:t>
            </a:r>
            <a:endParaRPr lang="en-US" dirty="0"/>
          </a:p>
          <a:p>
            <a:endParaRPr lang="en-US" dirty="0"/>
          </a:p>
          <a:p>
            <a:r>
              <a:rPr lang="en-US" dirty="0"/>
              <a:t>Network latency if we try to use one </a:t>
            </a:r>
            <a:r>
              <a:rPr lang="en-US" dirty="0" smtClean="0"/>
              <a:t>or two </a:t>
            </a:r>
            <a:r>
              <a:rPr lang="en-US" dirty="0" smtClean="0"/>
              <a:t>blob </a:t>
            </a:r>
            <a:r>
              <a:rPr lang="en-US" dirty="0" smtClean="0"/>
              <a:t>storage  </a:t>
            </a:r>
            <a:r>
              <a:rPr lang="en-US" dirty="0"/>
              <a:t>for multiple </a:t>
            </a:r>
            <a:r>
              <a:rPr lang="en-US" dirty="0" smtClean="0"/>
              <a:t>VMs </a:t>
            </a:r>
            <a:r>
              <a:rPr lang="en-US" dirty="0"/>
              <a:t>(Causes failure) 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DataStax,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38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361950"/>
          </a:xfrm>
        </p:spPr>
        <p:txBody>
          <a:bodyPr>
            <a:normAutofit fontScale="90000"/>
          </a:bodyPr>
          <a:lstStyle/>
          <a:p>
            <a:r>
              <a:rPr lang="en-US" dirty="0"/>
              <a:t>r</a:t>
            </a:r>
            <a:r>
              <a:rPr lang="en-US" dirty="0" smtClean="0"/>
              <a:t>sync – a mirror 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123950"/>
            <a:ext cx="6447501" cy="3407072"/>
          </a:xfrm>
        </p:spPr>
        <p:txBody>
          <a:bodyPr/>
          <a:lstStyle/>
          <a:p>
            <a:r>
              <a:rPr lang="en-US" dirty="0" smtClean="0"/>
              <a:t>All the nodes MUST have custom script at location </a:t>
            </a:r>
          </a:p>
          <a:p>
            <a:r>
              <a:rPr lang="en-US" dirty="0"/>
              <a:t>“/</a:t>
            </a:r>
            <a:r>
              <a:rPr lang="en-US" dirty="0" smtClean="0"/>
              <a:t>usr/share/</a:t>
            </a:r>
            <a:r>
              <a:rPr lang="en-US" dirty="0" err="1" smtClean="0"/>
              <a:t>datastax</a:t>
            </a:r>
            <a:r>
              <a:rPr lang="en-US" dirty="0" smtClean="0"/>
              <a:t>-agent/bin/backup-scripts” </a:t>
            </a:r>
          </a:p>
          <a:p>
            <a:r>
              <a:rPr lang="en-US" dirty="0" smtClean="0"/>
              <a:t>			Or</a:t>
            </a:r>
          </a:p>
          <a:p>
            <a:r>
              <a:rPr lang="en-US" dirty="0" smtClean="0"/>
              <a:t>./bin/backup-scripts for tarball</a:t>
            </a:r>
            <a:endParaRPr lang="en-US" dirty="0"/>
          </a:p>
          <a:p>
            <a:r>
              <a:rPr lang="en-US" dirty="0" smtClean="0"/>
              <a:t>Using Opscenter -&gt;Backups  , you can schedule backups.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DataStax,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28" name="Picture 4" descr="Image result for data mirr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57200"/>
            <a:ext cx="3219450" cy="141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4398171"/>
            <a:ext cx="2209800" cy="74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7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1862</TotalTime>
  <Words>355</Words>
  <Application>Microsoft Office PowerPoint</Application>
  <PresentationFormat>On-screen Show (16:9)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Helvetica Neue Thin</vt:lpstr>
      <vt:lpstr>Celestial</vt:lpstr>
      <vt:lpstr>Gurpreet Singh</vt:lpstr>
      <vt:lpstr>PowerPoint Presentation</vt:lpstr>
      <vt:lpstr>PowerPoint Presentation</vt:lpstr>
      <vt:lpstr>   </vt:lpstr>
      <vt:lpstr>ARM (Deployment)</vt:lpstr>
      <vt:lpstr>ARM (Deployment CONTD ..)</vt:lpstr>
      <vt:lpstr>Backup</vt:lpstr>
      <vt:lpstr>ChallenGES/Limitations</vt:lpstr>
      <vt:lpstr>rsync – a mirror !</vt:lpstr>
      <vt:lpstr>Restore</vt:lpstr>
      <vt:lpstr>Steps to Restore Cassandra on Azure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Theresa Fong</dc:creator>
  <cp:lastModifiedBy>Gurpreet Singh</cp:lastModifiedBy>
  <cp:revision>75</cp:revision>
  <dcterms:created xsi:type="dcterms:W3CDTF">2016-06-30T20:15:45Z</dcterms:created>
  <dcterms:modified xsi:type="dcterms:W3CDTF">2016-09-01T00:07:31Z</dcterms:modified>
</cp:coreProperties>
</file>