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4" r:id="rId2"/>
    <p:sldId id="362" r:id="rId3"/>
    <p:sldId id="338" r:id="rId4"/>
    <p:sldId id="368" r:id="rId5"/>
    <p:sldId id="371" r:id="rId6"/>
    <p:sldId id="370" r:id="rId7"/>
    <p:sldId id="373" r:id="rId8"/>
    <p:sldId id="360" r:id="rId9"/>
    <p:sldId id="374" r:id="rId10"/>
    <p:sldId id="372" r:id="rId11"/>
    <p:sldId id="363" r:id="rId12"/>
    <p:sldId id="382" r:id="rId13"/>
    <p:sldId id="383" r:id="rId14"/>
    <p:sldId id="384" r:id="rId15"/>
    <p:sldId id="364" r:id="rId16"/>
    <p:sldId id="385" r:id="rId17"/>
    <p:sldId id="365" r:id="rId18"/>
    <p:sldId id="387" r:id="rId19"/>
    <p:sldId id="386" r:id="rId20"/>
    <p:sldId id="366" r:id="rId21"/>
    <p:sldId id="377" r:id="rId22"/>
    <p:sldId id="380" r:id="rId23"/>
    <p:sldId id="381" r:id="rId24"/>
    <p:sldId id="378" r:id="rId25"/>
    <p:sldId id="379" r:id="rId26"/>
    <p:sldId id="367" r:id="rId27"/>
    <p:sldId id="339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60">
          <p15:clr>
            <a:srgbClr val="A4A3A4"/>
          </p15:clr>
        </p15:guide>
        <p15:guide id="4" pos="3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0" autoAdjust="0"/>
    <p:restoredTop sz="97354" autoAdjust="0"/>
  </p:normalViewPr>
  <p:slideViewPr>
    <p:cSldViewPr>
      <p:cViewPr varScale="1">
        <p:scale>
          <a:sx n="149" d="100"/>
          <a:sy n="149" d="100"/>
        </p:scale>
        <p:origin x="-152" y="-104"/>
      </p:cViewPr>
      <p:guideLst>
        <p:guide orient="horz" pos="1620"/>
        <p:guide orient="horz" pos="1860"/>
        <p:guide pos="2880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03F1A-19DB-4EA1-AA9F-297ABDCD0E7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4564-FCFA-49ED-8ABC-91C470D4BA6A}">
      <dgm:prSet phldrT="[Text]"/>
      <dgm:spPr/>
      <dgm:t>
        <a:bodyPr/>
        <a:lstStyle/>
        <a:p>
          <a:r>
            <a:rPr lang="en-US" dirty="0" smtClean="0"/>
            <a:t>Brian Hess</a:t>
          </a:r>
          <a:endParaRPr lang="en-US" dirty="0"/>
        </a:p>
      </dgm:t>
    </dgm:pt>
    <dgm:pt modelId="{467431AB-186E-4CAF-9B54-5BC46FC1AC40}" type="parTrans" cxnId="{F68FF8D2-1E1C-4A50-956B-3A5E57C1A356}">
      <dgm:prSet/>
      <dgm:spPr/>
      <dgm:t>
        <a:bodyPr/>
        <a:lstStyle/>
        <a:p>
          <a:endParaRPr lang="en-US"/>
        </a:p>
      </dgm:t>
    </dgm:pt>
    <dgm:pt modelId="{E931310E-54E7-4D93-BA62-8423B191349D}" type="sibTrans" cxnId="{F68FF8D2-1E1C-4A50-956B-3A5E57C1A356}">
      <dgm:prSet/>
      <dgm:spPr/>
      <dgm:t>
        <a:bodyPr/>
        <a:lstStyle/>
        <a:p>
          <a:endParaRPr lang="en-US"/>
        </a:p>
      </dgm:t>
    </dgm:pt>
    <dgm:pt modelId="{F017EC97-4B9A-4C99-840C-074D04B68510}">
      <dgm:prSet phldrT="[Text]"/>
      <dgm:spPr/>
      <dgm:t>
        <a:bodyPr/>
        <a:lstStyle/>
        <a:p>
          <a:r>
            <a:rPr lang="en-US" dirty="0" smtClean="0"/>
            <a:t>Senior Product Manager, Analytics</a:t>
          </a:r>
          <a:endParaRPr lang="en-US" dirty="0"/>
        </a:p>
      </dgm:t>
    </dgm:pt>
    <dgm:pt modelId="{03B9B961-9CA5-494E-B512-563BE9983752}" type="parTrans" cxnId="{3F72D5BB-813C-49EF-B9DC-7D192F82AE97}">
      <dgm:prSet/>
      <dgm:spPr/>
      <dgm:t>
        <a:bodyPr/>
        <a:lstStyle/>
        <a:p>
          <a:endParaRPr lang="en-US"/>
        </a:p>
      </dgm:t>
    </dgm:pt>
    <dgm:pt modelId="{E416A690-EB6D-46E4-B8C4-AAD0566ADB56}" type="sibTrans" cxnId="{3F72D5BB-813C-49EF-B9DC-7D192F82AE97}">
      <dgm:prSet/>
      <dgm:spPr/>
      <dgm:t>
        <a:bodyPr/>
        <a:lstStyle/>
        <a:p>
          <a:endParaRPr lang="en-US"/>
        </a:p>
      </dgm:t>
    </dgm:pt>
    <dgm:pt modelId="{85E277AA-EF6F-4FEA-B351-72E4D0F1CDC8}">
      <dgm:prSet phldrT="[Text]"/>
      <dgm:spPr/>
      <dgm:t>
        <a:bodyPr/>
        <a:lstStyle/>
        <a:p>
          <a:r>
            <a:rPr lang="en-US" dirty="0" smtClean="0"/>
            <a:t>15+ years in data and analytics</a:t>
          </a:r>
          <a:endParaRPr lang="en-US" dirty="0"/>
        </a:p>
      </dgm:t>
    </dgm:pt>
    <dgm:pt modelId="{CA8D34B0-0AA0-4774-AD89-EB125A2A94AC}" type="parTrans" cxnId="{878ED2FF-72C0-438D-A075-591C244D07BF}">
      <dgm:prSet/>
      <dgm:spPr/>
      <dgm:t>
        <a:bodyPr/>
        <a:lstStyle/>
        <a:p>
          <a:endParaRPr lang="en-US"/>
        </a:p>
      </dgm:t>
    </dgm:pt>
    <dgm:pt modelId="{F61EB257-DC3E-4AFE-945E-0B65BA1C5BA3}" type="sibTrans" cxnId="{878ED2FF-72C0-438D-A075-591C244D07BF}">
      <dgm:prSet/>
      <dgm:spPr/>
      <dgm:t>
        <a:bodyPr/>
        <a:lstStyle/>
        <a:p>
          <a:endParaRPr lang="en-US"/>
        </a:p>
      </dgm:t>
    </dgm:pt>
    <dgm:pt modelId="{67254AC5-ACA9-4131-A8DD-050355B48079}">
      <dgm:prSet phldrT="[Text]"/>
      <dgm:spPr/>
      <dgm:t>
        <a:bodyPr/>
        <a:lstStyle/>
        <a:p>
          <a:r>
            <a:rPr lang="en-US" dirty="0" smtClean="0"/>
            <a:t>Rob Murphy</a:t>
          </a:r>
          <a:endParaRPr lang="en-US" dirty="0"/>
        </a:p>
      </dgm:t>
    </dgm:pt>
    <dgm:pt modelId="{6B67CABD-5DBA-471F-A3F8-F490CA0D14F1}" type="parTrans" cxnId="{A253EC46-B04A-425C-AE00-4726AB8ABE25}">
      <dgm:prSet/>
      <dgm:spPr/>
      <dgm:t>
        <a:bodyPr/>
        <a:lstStyle/>
        <a:p>
          <a:endParaRPr lang="en-US"/>
        </a:p>
      </dgm:t>
    </dgm:pt>
    <dgm:pt modelId="{35079F4F-8409-4D4F-AA11-38DE8779377C}" type="sibTrans" cxnId="{A253EC46-B04A-425C-AE00-4726AB8ABE25}">
      <dgm:prSet/>
      <dgm:spPr/>
      <dgm:t>
        <a:bodyPr/>
        <a:lstStyle/>
        <a:p>
          <a:endParaRPr lang="en-US"/>
        </a:p>
      </dgm:t>
    </dgm:pt>
    <dgm:pt modelId="{5B8F87B1-89F7-4A50-91A3-E3FBE1982A89}">
      <dgm:prSet phldrT="[Text]"/>
      <dgm:spPr/>
      <dgm:t>
        <a:bodyPr/>
        <a:lstStyle/>
        <a:p>
          <a:r>
            <a:rPr lang="en-US" dirty="0" smtClean="0"/>
            <a:t>Solution Architect,</a:t>
          </a:r>
          <a:r>
            <a:rPr lang="en-US" baseline="0" dirty="0" smtClean="0"/>
            <a:t> Vanguard Team</a:t>
          </a:r>
          <a:endParaRPr lang="en-US" dirty="0"/>
        </a:p>
      </dgm:t>
    </dgm:pt>
    <dgm:pt modelId="{C89E9F86-04A8-41BC-8511-BBBD2DEDF06D}" type="parTrans" cxnId="{D6A6E411-0174-4517-BE72-5EB2E3FF02EA}">
      <dgm:prSet/>
      <dgm:spPr/>
      <dgm:t>
        <a:bodyPr/>
        <a:lstStyle/>
        <a:p>
          <a:endParaRPr lang="en-US"/>
        </a:p>
      </dgm:t>
    </dgm:pt>
    <dgm:pt modelId="{8E9663D3-3DF7-423C-B610-D84F012F8C5E}" type="sibTrans" cxnId="{D6A6E411-0174-4517-BE72-5EB2E3FF02EA}">
      <dgm:prSet/>
      <dgm:spPr/>
      <dgm:t>
        <a:bodyPr/>
        <a:lstStyle/>
        <a:p>
          <a:endParaRPr lang="en-US"/>
        </a:p>
      </dgm:t>
    </dgm:pt>
    <dgm:pt modelId="{6D6B4A1E-BD20-4DEB-A8E7-CC351A5A025E}">
      <dgm:prSet phldrT="[Text]"/>
      <dgm:spPr/>
      <dgm:t>
        <a:bodyPr/>
        <a:lstStyle/>
        <a:p>
          <a:r>
            <a:rPr lang="en-US" dirty="0" smtClean="0"/>
            <a:t>Rocco Varela</a:t>
          </a:r>
          <a:endParaRPr lang="en-US" dirty="0"/>
        </a:p>
      </dgm:t>
    </dgm:pt>
    <dgm:pt modelId="{020C8380-9CCE-44DC-ABEF-DE9D2F5E8A82}" type="parTrans" cxnId="{DA3F0A7F-858D-4640-BA8E-1E81C7C87E88}">
      <dgm:prSet/>
      <dgm:spPr/>
      <dgm:t>
        <a:bodyPr/>
        <a:lstStyle/>
        <a:p>
          <a:endParaRPr lang="en-US"/>
        </a:p>
      </dgm:t>
    </dgm:pt>
    <dgm:pt modelId="{BB8D0255-927B-481C-8519-34C82AF4F065}" type="sibTrans" cxnId="{DA3F0A7F-858D-4640-BA8E-1E81C7C87E88}">
      <dgm:prSet/>
      <dgm:spPr/>
      <dgm:t>
        <a:bodyPr/>
        <a:lstStyle/>
        <a:p>
          <a:endParaRPr lang="en-US"/>
        </a:p>
      </dgm:t>
    </dgm:pt>
    <dgm:pt modelId="{98A28A2F-7082-433B-85AA-904A3F366F76}">
      <dgm:prSet phldrT="[Text]"/>
      <dgm:spPr/>
      <dgm:t>
        <a:bodyPr/>
        <a:lstStyle/>
        <a:p>
          <a:r>
            <a:rPr lang="en-US" dirty="0" smtClean="0"/>
            <a:t>Software Engineer in Test</a:t>
          </a:r>
          <a:endParaRPr lang="en-US" dirty="0"/>
        </a:p>
      </dgm:t>
    </dgm:pt>
    <dgm:pt modelId="{6E7FAA9B-1338-4779-9753-78264512F910}" type="parTrans" cxnId="{41F27509-7F31-49BE-8BC7-EFCE43069EA8}">
      <dgm:prSet/>
      <dgm:spPr/>
      <dgm:t>
        <a:bodyPr/>
        <a:lstStyle/>
        <a:p>
          <a:endParaRPr lang="en-US"/>
        </a:p>
      </dgm:t>
    </dgm:pt>
    <dgm:pt modelId="{7E4DF1F4-B1A5-40E2-810E-E3B67A596C79}" type="sibTrans" cxnId="{41F27509-7F31-49BE-8BC7-EFCE43069EA8}">
      <dgm:prSet/>
      <dgm:spPr/>
      <dgm:t>
        <a:bodyPr/>
        <a:lstStyle/>
        <a:p>
          <a:endParaRPr lang="en-US"/>
        </a:p>
      </dgm:t>
    </dgm:pt>
    <dgm:pt modelId="{71554C84-482F-492F-897F-87E749413A53}">
      <dgm:prSet phldrT="[Text]"/>
      <dgm:spPr/>
      <dgm:t>
        <a:bodyPr/>
        <a:lstStyle/>
        <a:p>
          <a:r>
            <a:rPr lang="en-US" dirty="0" smtClean="0"/>
            <a:t>Gov’t, NoSQL, Data Warehousing, Big Data</a:t>
          </a:r>
          <a:endParaRPr lang="en-US" dirty="0"/>
        </a:p>
      </dgm:t>
    </dgm:pt>
    <dgm:pt modelId="{19A88571-EABB-4A31-844D-CB6B3A49B187}" type="parTrans" cxnId="{C2768608-5253-4885-8FC7-955F200FCE1D}">
      <dgm:prSet/>
      <dgm:spPr/>
      <dgm:t>
        <a:bodyPr/>
        <a:lstStyle/>
        <a:p>
          <a:endParaRPr lang="en-US"/>
        </a:p>
      </dgm:t>
    </dgm:pt>
    <dgm:pt modelId="{1D2993AA-BB1D-4B35-9C84-59BB8EC1FBE6}" type="sibTrans" cxnId="{C2768608-5253-4885-8FC7-955F200FCE1D}">
      <dgm:prSet/>
      <dgm:spPr/>
      <dgm:t>
        <a:bodyPr/>
        <a:lstStyle/>
        <a:p>
          <a:endParaRPr lang="en-US"/>
        </a:p>
      </dgm:t>
    </dgm:pt>
    <dgm:pt modelId="{60BEEBCC-FD8C-4E25-9CE2-36415C0AFB37}">
      <dgm:prSet phldrT="[Text]"/>
      <dgm:spPr/>
      <dgm:t>
        <a:bodyPr/>
        <a:lstStyle/>
        <a:p>
          <a:r>
            <a:rPr lang="en-US" dirty="0" smtClean="0"/>
            <a:t>Math and CS background</a:t>
          </a:r>
          <a:endParaRPr lang="en-US" dirty="0"/>
        </a:p>
      </dgm:t>
    </dgm:pt>
    <dgm:pt modelId="{99C593BC-F8DB-456C-B115-B785352A97E8}" type="parTrans" cxnId="{34B947BC-3FBD-4388-94AA-09CEE54276CA}">
      <dgm:prSet/>
      <dgm:spPr/>
      <dgm:t>
        <a:bodyPr/>
        <a:lstStyle/>
        <a:p>
          <a:endParaRPr lang="en-US"/>
        </a:p>
      </dgm:t>
    </dgm:pt>
    <dgm:pt modelId="{82BECDEB-3A12-42A4-9AB3-F4A4D1ECAB55}" type="sibTrans" cxnId="{34B947BC-3FBD-4388-94AA-09CEE54276CA}">
      <dgm:prSet/>
      <dgm:spPr/>
      <dgm:t>
        <a:bodyPr/>
        <a:lstStyle/>
        <a:p>
          <a:endParaRPr lang="en-US"/>
        </a:p>
      </dgm:t>
    </dgm:pt>
    <dgm:pt modelId="{08A0284B-FE24-EB49-9A7E-A185826D03AF}">
      <dgm:prSet phldrT="[Text]"/>
      <dgm:spPr/>
      <dgm:t>
        <a:bodyPr/>
        <a:lstStyle/>
        <a:p>
          <a:r>
            <a:rPr lang="en-US" dirty="0" smtClean="0"/>
            <a:t>PhD in Bioinformatics</a:t>
          </a:r>
          <a:endParaRPr lang="en-US" dirty="0"/>
        </a:p>
      </dgm:t>
    </dgm:pt>
    <dgm:pt modelId="{EBF76C76-B3B3-4445-B35F-3A5508EAACBE}" type="parTrans" cxnId="{41FA84B8-064C-F943-A6B1-14E1B62A351D}">
      <dgm:prSet/>
      <dgm:spPr/>
      <dgm:t>
        <a:bodyPr/>
        <a:lstStyle/>
        <a:p>
          <a:endParaRPr lang="en-US"/>
        </a:p>
      </dgm:t>
    </dgm:pt>
    <dgm:pt modelId="{BE683C87-AF3A-E24D-9039-8E26F2AE175E}" type="sibTrans" cxnId="{41FA84B8-064C-F943-A6B1-14E1B62A351D}">
      <dgm:prSet/>
      <dgm:spPr/>
      <dgm:t>
        <a:bodyPr/>
        <a:lstStyle/>
        <a:p>
          <a:endParaRPr lang="en-US"/>
        </a:p>
      </dgm:t>
    </dgm:pt>
    <dgm:pt modelId="{581585D2-5887-3E46-AE50-584F08B751FF}">
      <dgm:prSet phldrT="[Text]"/>
      <dgm:spPr/>
      <dgm:t>
        <a:bodyPr/>
        <a:lstStyle/>
        <a:p>
          <a:r>
            <a:rPr lang="en-US" dirty="0" smtClean="0"/>
            <a:t>Background in predictive modeling, scientific computing</a:t>
          </a:r>
          <a:endParaRPr lang="en-US" dirty="0"/>
        </a:p>
      </dgm:t>
    </dgm:pt>
    <dgm:pt modelId="{C27EDEDE-EE1B-DC45-9A65-79DA8D9FCDA7}" type="parTrans" cxnId="{D865123D-815C-5F4B-80A0-8300BF7BDFC3}">
      <dgm:prSet/>
      <dgm:spPr/>
      <dgm:t>
        <a:bodyPr/>
        <a:lstStyle/>
        <a:p>
          <a:endParaRPr lang="en-US"/>
        </a:p>
      </dgm:t>
    </dgm:pt>
    <dgm:pt modelId="{E6055D8F-F655-B547-9466-F74490E5F386}" type="sibTrans" cxnId="{D865123D-815C-5F4B-80A0-8300BF7BDFC3}">
      <dgm:prSet/>
      <dgm:spPr/>
      <dgm:t>
        <a:bodyPr/>
        <a:lstStyle/>
        <a:p>
          <a:endParaRPr lang="en-US"/>
        </a:p>
      </dgm:t>
    </dgm:pt>
    <dgm:pt modelId="{BEEC7DA7-4572-5444-8247-13B6D1A92534}">
      <dgm:prSet phldrT="[Text]"/>
      <dgm:spPr/>
      <dgm:t>
        <a:bodyPr/>
        <a:lstStyle/>
        <a:p>
          <a:r>
            <a:rPr lang="en-US" dirty="0" smtClean="0"/>
            <a:t>DSE Analytics Team</a:t>
          </a:r>
          <a:endParaRPr lang="en-US" dirty="0"/>
        </a:p>
      </dgm:t>
    </dgm:pt>
    <dgm:pt modelId="{3270F38A-EB29-2942-B533-BEFE56FEF2B7}" type="parTrans" cxnId="{728F9693-C886-244D-9A83-320BC9A6900F}">
      <dgm:prSet/>
      <dgm:spPr/>
      <dgm:t>
        <a:bodyPr/>
        <a:lstStyle/>
        <a:p>
          <a:endParaRPr lang="en-US"/>
        </a:p>
      </dgm:t>
    </dgm:pt>
    <dgm:pt modelId="{CBF0FCC4-9C34-8740-83D4-9C198644371F}" type="sibTrans" cxnId="{728F9693-C886-244D-9A83-320BC9A6900F}">
      <dgm:prSet/>
      <dgm:spPr/>
      <dgm:t>
        <a:bodyPr/>
        <a:lstStyle/>
        <a:p>
          <a:endParaRPr lang="en-US"/>
        </a:p>
      </dgm:t>
    </dgm:pt>
    <dgm:pt modelId="{46A7AB57-6548-C248-BD10-848FED0F15DE}">
      <dgm:prSet phldrT="[Text]"/>
      <dgm:spPr/>
      <dgm:t>
        <a:bodyPr/>
        <a:lstStyle/>
        <a:p>
          <a:r>
            <a:rPr lang="en-US" dirty="0" smtClean="0"/>
            <a:t>Background</a:t>
          </a:r>
          <a:r>
            <a:rPr lang="en-US" baseline="0" dirty="0" smtClean="0"/>
            <a:t> in c</a:t>
          </a:r>
          <a:r>
            <a:rPr lang="en-US" dirty="0" smtClean="0"/>
            <a:t>omputational</a:t>
          </a:r>
          <a:r>
            <a:rPr lang="en-US" baseline="0" dirty="0" smtClean="0"/>
            <a:t> science and science-focused informatics</a:t>
          </a:r>
          <a:endParaRPr lang="en-US" dirty="0"/>
        </a:p>
      </dgm:t>
    </dgm:pt>
    <dgm:pt modelId="{504D5FB5-D0ED-B241-BD38-3B972AFEFA55}" type="parTrans" cxnId="{70F89810-F5C1-F045-8F38-CE7D2E45031C}">
      <dgm:prSet/>
      <dgm:spPr/>
    </dgm:pt>
    <dgm:pt modelId="{68816356-8EE7-4F42-90CD-DCF6DBB39C21}" type="sibTrans" cxnId="{70F89810-F5C1-F045-8F38-CE7D2E45031C}">
      <dgm:prSet/>
      <dgm:spPr/>
    </dgm:pt>
    <dgm:pt modelId="{DE480326-0DD3-2045-A155-B8381EBBC229}">
      <dgm:prSet phldrT="[Text]"/>
      <dgm:spPr/>
      <dgm:t>
        <a:bodyPr/>
        <a:lstStyle/>
        <a:p>
          <a:r>
            <a:rPr lang="en-US" dirty="0" smtClean="0"/>
            <a:t>Thinks</a:t>
          </a:r>
          <a:r>
            <a:rPr lang="en-US" baseline="0" dirty="0" smtClean="0"/>
            <a:t> data, stats and modeling are fun</a:t>
          </a:r>
          <a:endParaRPr lang="en-US" dirty="0"/>
        </a:p>
      </dgm:t>
    </dgm:pt>
    <dgm:pt modelId="{53AA92F0-7D44-FE4D-A2BB-E5CDAEC6C0CE}" type="parTrans" cxnId="{2561FBF3-D51B-4F4D-87C2-8FE20CE42342}">
      <dgm:prSet/>
      <dgm:spPr/>
    </dgm:pt>
    <dgm:pt modelId="{892F593A-881E-5F43-AE82-A836D1245801}" type="sibTrans" cxnId="{2561FBF3-D51B-4F4D-87C2-8FE20CE42342}">
      <dgm:prSet/>
      <dgm:spPr/>
    </dgm:pt>
    <dgm:pt modelId="{EF0610B5-CD24-413A-A4D1-ED899E05AFA2}" type="pres">
      <dgm:prSet presAssocID="{0F103F1A-19DB-4EA1-AA9F-297ABDCD0E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031C65-16BA-4537-8AF6-F320B2BE3DBD}" type="pres">
      <dgm:prSet presAssocID="{3AD44564-FCFA-49ED-8ABC-91C470D4BA6A}" presName="composite" presStyleCnt="0"/>
      <dgm:spPr/>
    </dgm:pt>
    <dgm:pt modelId="{DA9803C8-9644-4D9D-ABDC-8BC5FAC5A6F8}" type="pres">
      <dgm:prSet presAssocID="{3AD44564-FCFA-49ED-8ABC-91C470D4B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9EDF6-87B4-4873-BD2C-A4384D48BCB7}" type="pres">
      <dgm:prSet presAssocID="{3AD44564-FCFA-49ED-8ABC-91C470D4B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0AB70-1735-47B3-8021-9C09E68875D6}" type="pres">
      <dgm:prSet presAssocID="{E931310E-54E7-4D93-BA62-8423B191349D}" presName="space" presStyleCnt="0"/>
      <dgm:spPr/>
    </dgm:pt>
    <dgm:pt modelId="{5EC10C92-57DE-49B6-AD14-02C5AA16195D}" type="pres">
      <dgm:prSet presAssocID="{67254AC5-ACA9-4131-A8DD-050355B48079}" presName="composite" presStyleCnt="0"/>
      <dgm:spPr/>
    </dgm:pt>
    <dgm:pt modelId="{7077F66D-1B03-485A-8940-9795F70C75E6}" type="pres">
      <dgm:prSet presAssocID="{67254AC5-ACA9-4131-A8DD-050355B480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22FD9-C0C0-4655-976B-FE4D4BDE06EB}" type="pres">
      <dgm:prSet presAssocID="{67254AC5-ACA9-4131-A8DD-050355B480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F8D20-1CA5-4B80-A004-CD7A40795B78}" type="pres">
      <dgm:prSet presAssocID="{35079F4F-8409-4D4F-AA11-38DE8779377C}" presName="space" presStyleCnt="0"/>
      <dgm:spPr/>
    </dgm:pt>
    <dgm:pt modelId="{D52C4467-EF6C-461A-ABF8-3AB4070CE932}" type="pres">
      <dgm:prSet presAssocID="{6D6B4A1E-BD20-4DEB-A8E7-CC351A5A025E}" presName="composite" presStyleCnt="0"/>
      <dgm:spPr/>
    </dgm:pt>
    <dgm:pt modelId="{A87D8BE1-AF4B-40FD-9843-34A937301E14}" type="pres">
      <dgm:prSet presAssocID="{6D6B4A1E-BD20-4DEB-A8E7-CC351A5A025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F63D3-2D8F-47B5-9BAB-3819202F29E8}" type="pres">
      <dgm:prSet presAssocID="{6D6B4A1E-BD20-4DEB-A8E7-CC351A5A025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D573EE-A840-9D44-B55D-C621A17A3E2C}" type="presOf" srcId="{DE480326-0DD3-2045-A155-B8381EBBC229}" destId="{A2C22FD9-C0C0-4655-976B-FE4D4BDE06EB}" srcOrd="0" destOrd="2" presId="urn:microsoft.com/office/officeart/2005/8/layout/hList1"/>
    <dgm:cxn modelId="{2561FBF3-D51B-4F4D-87C2-8FE20CE42342}" srcId="{67254AC5-ACA9-4131-A8DD-050355B48079}" destId="{DE480326-0DD3-2045-A155-B8381EBBC229}" srcOrd="2" destOrd="0" parTransId="{53AA92F0-7D44-FE4D-A2BB-E5CDAEC6C0CE}" sibTransId="{892F593A-881E-5F43-AE82-A836D1245801}"/>
    <dgm:cxn modelId="{C2768608-5253-4885-8FC7-955F200FCE1D}" srcId="{3AD44564-FCFA-49ED-8ABC-91C470D4BA6A}" destId="{71554C84-482F-492F-897F-87E749413A53}" srcOrd="2" destOrd="0" parTransId="{19A88571-EABB-4A31-844D-CB6B3A49B187}" sibTransId="{1D2993AA-BB1D-4B35-9C84-59BB8EC1FBE6}"/>
    <dgm:cxn modelId="{F68FF8D2-1E1C-4A50-956B-3A5E57C1A356}" srcId="{0F103F1A-19DB-4EA1-AA9F-297ABDCD0E79}" destId="{3AD44564-FCFA-49ED-8ABC-91C470D4BA6A}" srcOrd="0" destOrd="0" parTransId="{467431AB-186E-4CAF-9B54-5BC46FC1AC40}" sibTransId="{E931310E-54E7-4D93-BA62-8423B191349D}"/>
    <dgm:cxn modelId="{70F89810-F5C1-F045-8F38-CE7D2E45031C}" srcId="{67254AC5-ACA9-4131-A8DD-050355B48079}" destId="{46A7AB57-6548-C248-BD10-848FED0F15DE}" srcOrd="1" destOrd="0" parTransId="{504D5FB5-D0ED-B241-BD38-3B972AFEFA55}" sibTransId="{68816356-8EE7-4F42-90CD-DCF6DBB39C21}"/>
    <dgm:cxn modelId="{728F9693-C886-244D-9A83-320BC9A6900F}" srcId="{6D6B4A1E-BD20-4DEB-A8E7-CC351A5A025E}" destId="{BEEC7DA7-4572-5444-8247-13B6D1A92534}" srcOrd="1" destOrd="0" parTransId="{3270F38A-EB29-2942-B533-BEFE56FEF2B7}" sibTransId="{CBF0FCC4-9C34-8740-83D4-9C198644371F}"/>
    <dgm:cxn modelId="{A253EC46-B04A-425C-AE00-4726AB8ABE25}" srcId="{0F103F1A-19DB-4EA1-AA9F-297ABDCD0E79}" destId="{67254AC5-ACA9-4131-A8DD-050355B48079}" srcOrd="1" destOrd="0" parTransId="{6B67CABD-5DBA-471F-A3F8-F490CA0D14F1}" sibTransId="{35079F4F-8409-4D4F-AA11-38DE8779377C}"/>
    <dgm:cxn modelId="{3B499B41-0B4B-4EB3-9988-DCCE2C6CD130}" type="presOf" srcId="{6D6B4A1E-BD20-4DEB-A8E7-CC351A5A025E}" destId="{A87D8BE1-AF4B-40FD-9843-34A937301E14}" srcOrd="0" destOrd="0" presId="urn:microsoft.com/office/officeart/2005/8/layout/hList1"/>
    <dgm:cxn modelId="{0CA0B625-0A2A-46A1-BD34-06EF8487C6C5}" type="presOf" srcId="{85E277AA-EF6F-4FEA-B351-72E4D0F1CDC8}" destId="{5179EDF6-87B4-4873-BD2C-A4384D48BCB7}" srcOrd="0" destOrd="1" presId="urn:microsoft.com/office/officeart/2005/8/layout/hList1"/>
    <dgm:cxn modelId="{DA3F0A7F-858D-4640-BA8E-1E81C7C87E88}" srcId="{0F103F1A-19DB-4EA1-AA9F-297ABDCD0E79}" destId="{6D6B4A1E-BD20-4DEB-A8E7-CC351A5A025E}" srcOrd="2" destOrd="0" parTransId="{020C8380-9CCE-44DC-ABEF-DE9D2F5E8A82}" sibTransId="{BB8D0255-927B-481C-8519-34C82AF4F065}"/>
    <dgm:cxn modelId="{3FC296E5-6EE9-4422-BFDC-AB4DBA8ABEE3}" type="presOf" srcId="{5B8F87B1-89F7-4A50-91A3-E3FBE1982A89}" destId="{A2C22FD9-C0C0-4655-976B-FE4D4BDE06EB}" srcOrd="0" destOrd="0" presId="urn:microsoft.com/office/officeart/2005/8/layout/hList1"/>
    <dgm:cxn modelId="{C1F508F3-3DFD-43AB-96FE-52CE306E40A5}" type="presOf" srcId="{F017EC97-4B9A-4C99-840C-074D04B68510}" destId="{5179EDF6-87B4-4873-BD2C-A4384D48BCB7}" srcOrd="0" destOrd="0" presId="urn:microsoft.com/office/officeart/2005/8/layout/hList1"/>
    <dgm:cxn modelId="{D865123D-815C-5F4B-80A0-8300BF7BDFC3}" srcId="{6D6B4A1E-BD20-4DEB-A8E7-CC351A5A025E}" destId="{581585D2-5887-3E46-AE50-584F08B751FF}" srcOrd="3" destOrd="0" parTransId="{C27EDEDE-EE1B-DC45-9A65-79DA8D9FCDA7}" sibTransId="{E6055D8F-F655-B547-9466-F74490E5F386}"/>
    <dgm:cxn modelId="{3F72D5BB-813C-49EF-B9DC-7D192F82AE97}" srcId="{3AD44564-FCFA-49ED-8ABC-91C470D4BA6A}" destId="{F017EC97-4B9A-4C99-840C-074D04B68510}" srcOrd="0" destOrd="0" parTransId="{03B9B961-9CA5-494E-B512-563BE9983752}" sibTransId="{E416A690-EB6D-46E4-B8C4-AAD0566ADB56}"/>
    <dgm:cxn modelId="{9E3C7DAB-1A87-4ACC-83A7-4F4F23FDEBA7}" type="presOf" srcId="{3AD44564-FCFA-49ED-8ABC-91C470D4BA6A}" destId="{DA9803C8-9644-4D9D-ABDC-8BC5FAC5A6F8}" srcOrd="0" destOrd="0" presId="urn:microsoft.com/office/officeart/2005/8/layout/hList1"/>
    <dgm:cxn modelId="{124534DD-3943-7043-983F-7880EC53C385}" type="presOf" srcId="{46A7AB57-6548-C248-BD10-848FED0F15DE}" destId="{A2C22FD9-C0C0-4655-976B-FE4D4BDE06EB}" srcOrd="0" destOrd="1" presId="urn:microsoft.com/office/officeart/2005/8/layout/hList1"/>
    <dgm:cxn modelId="{6838DD92-24D3-2641-B7D1-63FA6E71CCFE}" type="presOf" srcId="{581585D2-5887-3E46-AE50-584F08B751FF}" destId="{35CF63D3-2D8F-47B5-9BAB-3819202F29E8}" srcOrd="0" destOrd="3" presId="urn:microsoft.com/office/officeart/2005/8/layout/hList1"/>
    <dgm:cxn modelId="{AE37286C-82AB-4082-A840-5E15B6F9598E}" type="presOf" srcId="{98A28A2F-7082-433B-85AA-904A3F366F76}" destId="{35CF63D3-2D8F-47B5-9BAB-3819202F29E8}" srcOrd="0" destOrd="0" presId="urn:microsoft.com/office/officeart/2005/8/layout/hList1"/>
    <dgm:cxn modelId="{41F27509-7F31-49BE-8BC7-EFCE43069EA8}" srcId="{6D6B4A1E-BD20-4DEB-A8E7-CC351A5A025E}" destId="{98A28A2F-7082-433B-85AA-904A3F366F76}" srcOrd="0" destOrd="0" parTransId="{6E7FAA9B-1338-4779-9753-78264512F910}" sibTransId="{7E4DF1F4-B1A5-40E2-810E-E3B67A596C79}"/>
    <dgm:cxn modelId="{34B947BC-3FBD-4388-94AA-09CEE54276CA}" srcId="{3AD44564-FCFA-49ED-8ABC-91C470D4BA6A}" destId="{60BEEBCC-FD8C-4E25-9CE2-36415C0AFB37}" srcOrd="3" destOrd="0" parTransId="{99C593BC-F8DB-456C-B115-B785352A97E8}" sibTransId="{82BECDEB-3A12-42A4-9AB3-F4A4D1ECAB55}"/>
    <dgm:cxn modelId="{7E948584-22A9-1941-9B5C-E9AD2345A7AC}" type="presOf" srcId="{BEEC7DA7-4572-5444-8247-13B6D1A92534}" destId="{35CF63D3-2D8F-47B5-9BAB-3819202F29E8}" srcOrd="0" destOrd="1" presId="urn:microsoft.com/office/officeart/2005/8/layout/hList1"/>
    <dgm:cxn modelId="{C31FA5E2-80C4-4044-AB3D-DA3EF43B4F54}" type="presOf" srcId="{60BEEBCC-FD8C-4E25-9CE2-36415C0AFB37}" destId="{5179EDF6-87B4-4873-BD2C-A4384D48BCB7}" srcOrd="0" destOrd="3" presId="urn:microsoft.com/office/officeart/2005/8/layout/hList1"/>
    <dgm:cxn modelId="{D6A6E411-0174-4517-BE72-5EB2E3FF02EA}" srcId="{67254AC5-ACA9-4131-A8DD-050355B48079}" destId="{5B8F87B1-89F7-4A50-91A3-E3FBE1982A89}" srcOrd="0" destOrd="0" parTransId="{C89E9F86-04A8-41BC-8511-BBBD2DEDF06D}" sibTransId="{8E9663D3-3DF7-423C-B610-D84F012F8C5E}"/>
    <dgm:cxn modelId="{878ED2FF-72C0-438D-A075-591C244D07BF}" srcId="{3AD44564-FCFA-49ED-8ABC-91C470D4BA6A}" destId="{85E277AA-EF6F-4FEA-B351-72E4D0F1CDC8}" srcOrd="1" destOrd="0" parTransId="{CA8D34B0-0AA0-4774-AD89-EB125A2A94AC}" sibTransId="{F61EB257-DC3E-4AFE-945E-0B65BA1C5BA3}"/>
    <dgm:cxn modelId="{5FCFC2A6-774B-DD4D-8382-00144B67B46C}" type="presOf" srcId="{08A0284B-FE24-EB49-9A7E-A185826D03AF}" destId="{35CF63D3-2D8F-47B5-9BAB-3819202F29E8}" srcOrd="0" destOrd="2" presId="urn:microsoft.com/office/officeart/2005/8/layout/hList1"/>
    <dgm:cxn modelId="{41FA84B8-064C-F943-A6B1-14E1B62A351D}" srcId="{6D6B4A1E-BD20-4DEB-A8E7-CC351A5A025E}" destId="{08A0284B-FE24-EB49-9A7E-A185826D03AF}" srcOrd="2" destOrd="0" parTransId="{EBF76C76-B3B3-4445-B35F-3A5508EAACBE}" sibTransId="{BE683C87-AF3A-E24D-9039-8E26F2AE175E}"/>
    <dgm:cxn modelId="{A00CE3E4-C50B-4620-A187-5B326872CCF4}" type="presOf" srcId="{67254AC5-ACA9-4131-A8DD-050355B48079}" destId="{7077F66D-1B03-485A-8940-9795F70C75E6}" srcOrd="0" destOrd="0" presId="urn:microsoft.com/office/officeart/2005/8/layout/hList1"/>
    <dgm:cxn modelId="{CA7D0A0C-A058-430C-9216-0140F19B46E4}" type="presOf" srcId="{0F103F1A-19DB-4EA1-AA9F-297ABDCD0E79}" destId="{EF0610B5-CD24-413A-A4D1-ED899E05AFA2}" srcOrd="0" destOrd="0" presId="urn:microsoft.com/office/officeart/2005/8/layout/hList1"/>
    <dgm:cxn modelId="{D2EBA936-AFFA-404E-85EF-F92C58B96DF0}" type="presOf" srcId="{71554C84-482F-492F-897F-87E749413A53}" destId="{5179EDF6-87B4-4873-BD2C-A4384D48BCB7}" srcOrd="0" destOrd="2" presId="urn:microsoft.com/office/officeart/2005/8/layout/hList1"/>
    <dgm:cxn modelId="{1FCACBD8-34FA-4528-81B4-A515A1736081}" type="presParOf" srcId="{EF0610B5-CD24-413A-A4D1-ED899E05AFA2}" destId="{61031C65-16BA-4537-8AF6-F320B2BE3DBD}" srcOrd="0" destOrd="0" presId="urn:microsoft.com/office/officeart/2005/8/layout/hList1"/>
    <dgm:cxn modelId="{A178E009-180B-4678-A7CF-8145232AD95F}" type="presParOf" srcId="{61031C65-16BA-4537-8AF6-F320B2BE3DBD}" destId="{DA9803C8-9644-4D9D-ABDC-8BC5FAC5A6F8}" srcOrd="0" destOrd="0" presId="urn:microsoft.com/office/officeart/2005/8/layout/hList1"/>
    <dgm:cxn modelId="{9156F48C-EBE1-4DEA-B897-58CCB51C1D72}" type="presParOf" srcId="{61031C65-16BA-4537-8AF6-F320B2BE3DBD}" destId="{5179EDF6-87B4-4873-BD2C-A4384D48BCB7}" srcOrd="1" destOrd="0" presId="urn:microsoft.com/office/officeart/2005/8/layout/hList1"/>
    <dgm:cxn modelId="{DB7367A6-C89C-47A4-9385-F45963B9B2C9}" type="presParOf" srcId="{EF0610B5-CD24-413A-A4D1-ED899E05AFA2}" destId="{7590AB70-1735-47B3-8021-9C09E68875D6}" srcOrd="1" destOrd="0" presId="urn:microsoft.com/office/officeart/2005/8/layout/hList1"/>
    <dgm:cxn modelId="{44D55C44-3F92-4EFE-BBDD-ACBBAF8126E9}" type="presParOf" srcId="{EF0610B5-CD24-413A-A4D1-ED899E05AFA2}" destId="{5EC10C92-57DE-49B6-AD14-02C5AA16195D}" srcOrd="2" destOrd="0" presId="urn:microsoft.com/office/officeart/2005/8/layout/hList1"/>
    <dgm:cxn modelId="{90200C96-F9A8-4203-A5B8-431E8054AFC7}" type="presParOf" srcId="{5EC10C92-57DE-49B6-AD14-02C5AA16195D}" destId="{7077F66D-1B03-485A-8940-9795F70C75E6}" srcOrd="0" destOrd="0" presId="urn:microsoft.com/office/officeart/2005/8/layout/hList1"/>
    <dgm:cxn modelId="{894C84C2-AB5E-4580-9901-1A27623EA802}" type="presParOf" srcId="{5EC10C92-57DE-49B6-AD14-02C5AA16195D}" destId="{A2C22FD9-C0C0-4655-976B-FE4D4BDE06EB}" srcOrd="1" destOrd="0" presId="urn:microsoft.com/office/officeart/2005/8/layout/hList1"/>
    <dgm:cxn modelId="{4ADE96C3-95E4-46E1-A55E-5E6AD99FE258}" type="presParOf" srcId="{EF0610B5-CD24-413A-A4D1-ED899E05AFA2}" destId="{DACF8D20-1CA5-4B80-A004-CD7A40795B78}" srcOrd="3" destOrd="0" presId="urn:microsoft.com/office/officeart/2005/8/layout/hList1"/>
    <dgm:cxn modelId="{02BE09F4-1F50-42ED-876F-643A6C80B56D}" type="presParOf" srcId="{EF0610B5-CD24-413A-A4D1-ED899E05AFA2}" destId="{D52C4467-EF6C-461A-ABF8-3AB4070CE932}" srcOrd="4" destOrd="0" presId="urn:microsoft.com/office/officeart/2005/8/layout/hList1"/>
    <dgm:cxn modelId="{5C693DED-C290-469A-987A-560268F661A9}" type="presParOf" srcId="{D52C4467-EF6C-461A-ABF8-3AB4070CE932}" destId="{A87D8BE1-AF4B-40FD-9843-34A937301E14}" srcOrd="0" destOrd="0" presId="urn:microsoft.com/office/officeart/2005/8/layout/hList1"/>
    <dgm:cxn modelId="{8B4F07A9-0174-4DEE-996E-8E1D7E41CA6A}" type="presParOf" srcId="{D52C4467-EF6C-461A-ABF8-3AB4070CE932}" destId="{35CF63D3-2D8F-47B5-9BAB-3819202F2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803C8-9644-4D9D-ABDC-8BC5FAC5A6F8}">
      <dsp:nvSpPr>
        <dsp:cNvPr id="0" name=""/>
        <dsp:cNvSpPr/>
      </dsp:nvSpPr>
      <dsp:spPr>
        <a:xfrm>
          <a:off x="2571" y="31634"/>
          <a:ext cx="25074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Brian Hess</a:t>
          </a:r>
          <a:endParaRPr lang="en-US" sz="1800" kern="1200" dirty="0"/>
        </a:p>
      </dsp:txBody>
      <dsp:txXfrm>
        <a:off x="2571" y="31634"/>
        <a:ext cx="2507456" cy="518400"/>
      </dsp:txXfrm>
    </dsp:sp>
    <dsp:sp modelId="{5179EDF6-87B4-4873-BD2C-A4384D48BCB7}">
      <dsp:nvSpPr>
        <dsp:cNvPr id="0" name=""/>
        <dsp:cNvSpPr/>
      </dsp:nvSpPr>
      <dsp:spPr>
        <a:xfrm>
          <a:off x="2571" y="550034"/>
          <a:ext cx="2507456" cy="2618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Senior Product Manager, Analytics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15+ years in data and analytics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Gov’t, NoSQL, Data Warehousing, Big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Math and CS background</a:t>
          </a:r>
          <a:endParaRPr lang="en-US" sz="1800" kern="1200" dirty="0"/>
        </a:p>
      </dsp:txBody>
      <dsp:txXfrm>
        <a:off x="2571" y="550034"/>
        <a:ext cx="2507456" cy="2618730"/>
      </dsp:txXfrm>
    </dsp:sp>
    <dsp:sp modelId="{7077F66D-1B03-485A-8940-9795F70C75E6}">
      <dsp:nvSpPr>
        <dsp:cNvPr id="0" name=""/>
        <dsp:cNvSpPr/>
      </dsp:nvSpPr>
      <dsp:spPr>
        <a:xfrm>
          <a:off x="2861071" y="31634"/>
          <a:ext cx="25074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Rob Murphy</a:t>
          </a:r>
          <a:endParaRPr lang="en-US" sz="1800" kern="1200" dirty="0"/>
        </a:p>
      </dsp:txBody>
      <dsp:txXfrm>
        <a:off x="2861071" y="31634"/>
        <a:ext cx="2507456" cy="518400"/>
      </dsp:txXfrm>
    </dsp:sp>
    <dsp:sp modelId="{A2C22FD9-C0C0-4655-976B-FE4D4BDE06EB}">
      <dsp:nvSpPr>
        <dsp:cNvPr id="0" name=""/>
        <dsp:cNvSpPr/>
      </dsp:nvSpPr>
      <dsp:spPr>
        <a:xfrm>
          <a:off x="2861071" y="550034"/>
          <a:ext cx="2507456" cy="2618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Solution Architect,</a:t>
          </a:r>
          <a:r>
            <a:rPr lang="en-US" sz="1800" kern="1200" baseline="0" dirty="0" smtClean="0"/>
            <a:t> Vanguard Team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Background</a:t>
          </a:r>
          <a:r>
            <a:rPr lang="en-US" sz="1800" kern="1200" baseline="0" dirty="0" smtClean="0"/>
            <a:t> in c</a:t>
          </a:r>
          <a:r>
            <a:rPr lang="en-US" sz="1800" kern="1200" dirty="0" smtClean="0"/>
            <a:t>omputational</a:t>
          </a:r>
          <a:r>
            <a:rPr lang="en-US" sz="1800" kern="1200" baseline="0" dirty="0" smtClean="0"/>
            <a:t> science and science-focused informatics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Thinks</a:t>
          </a:r>
          <a:r>
            <a:rPr lang="en-US" sz="1800" kern="1200" baseline="0" dirty="0" smtClean="0"/>
            <a:t> data, stats and modeling are fun</a:t>
          </a:r>
          <a:endParaRPr lang="en-US" sz="1800" kern="1200" dirty="0"/>
        </a:p>
      </dsp:txBody>
      <dsp:txXfrm>
        <a:off x="2861071" y="550034"/>
        <a:ext cx="2507456" cy="2618730"/>
      </dsp:txXfrm>
    </dsp:sp>
    <dsp:sp modelId="{A87D8BE1-AF4B-40FD-9843-34A937301E14}">
      <dsp:nvSpPr>
        <dsp:cNvPr id="0" name=""/>
        <dsp:cNvSpPr/>
      </dsp:nvSpPr>
      <dsp:spPr>
        <a:xfrm>
          <a:off x="5719571" y="31634"/>
          <a:ext cx="25074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Rocco Varela</a:t>
          </a:r>
          <a:endParaRPr lang="en-US" sz="1800" kern="1200" dirty="0"/>
        </a:p>
      </dsp:txBody>
      <dsp:txXfrm>
        <a:off x="5719571" y="31634"/>
        <a:ext cx="2507456" cy="518400"/>
      </dsp:txXfrm>
    </dsp:sp>
    <dsp:sp modelId="{35CF63D3-2D8F-47B5-9BAB-3819202F29E8}">
      <dsp:nvSpPr>
        <dsp:cNvPr id="0" name=""/>
        <dsp:cNvSpPr/>
      </dsp:nvSpPr>
      <dsp:spPr>
        <a:xfrm>
          <a:off x="5719571" y="550034"/>
          <a:ext cx="2507456" cy="2618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Software Engineer in Test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DSE Analytics Team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PhD in Bioinformatics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Background in predictive modeling, scientific computing</a:t>
          </a:r>
          <a:endParaRPr lang="en-US" sz="1800" kern="1200" dirty="0"/>
        </a:p>
      </dsp:txBody>
      <dsp:txXfrm>
        <a:off x="5719571" y="550034"/>
        <a:ext cx="2507456" cy="2618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9/8/16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Image + Caption Style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Image + Caption Style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et" TargetMode="External"/><Relationship Id="rId4" Type="http://schemas.openxmlformats.org/officeDocument/2006/relationships/hyperlink" Target="https://en.wikipedia.org/wiki/Exploratory_data_analysis)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Data_analysi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Brian Hess, Rob Murphy, Rocco Varela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Data Science with </a:t>
            </a:r>
            <a:r>
              <a:rPr lang="en-US" b="1" dirty="0" err="1"/>
              <a:t>DataStax</a:t>
            </a:r>
            <a:r>
              <a:rPr lang="en-US" b="1" dirty="0"/>
              <a:t> Enterprise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DSE Good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33799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Analytics on Operational Data is </a:t>
            </a:r>
            <a:r>
              <a:rPr lang="en-US" sz="2000" b="1" dirty="0"/>
              <a:t>very</a:t>
            </a:r>
            <a:r>
              <a:rPr lang="en-US" sz="2000" dirty="0"/>
              <a:t> valuable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Data has a half-life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Insights do, as </a:t>
            </a:r>
            <a:r>
              <a:rPr lang="en-US" sz="1800" dirty="0" smtClean="0"/>
              <a:t>well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Cassandra is </a:t>
            </a:r>
            <a:r>
              <a:rPr lang="en-US" sz="2000" i="1" dirty="0" smtClean="0"/>
              <a:t>great</a:t>
            </a:r>
            <a:r>
              <a:rPr lang="en-US" sz="2000" dirty="0" smtClean="0"/>
              <a:t> for operational data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Multi-DC, Continuous Availability, Scale-Out, </a:t>
            </a:r>
            <a:r>
              <a:rPr lang="en-US" sz="1800" dirty="0" err="1" smtClean="0"/>
              <a:t>etc</a:t>
            </a:r>
            <a:r>
              <a:rPr lang="en-US" sz="1800" dirty="0" smtClean="0"/>
              <a:t>, </a:t>
            </a:r>
            <a:r>
              <a:rPr lang="en-US" sz="1800" dirty="0" err="1" smtClean="0"/>
              <a:t>etc</a:t>
            </a:r>
            <a:r>
              <a:rPr lang="en-US" sz="1800" dirty="0" smtClean="0"/>
              <a:t>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700" i="1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Workload isolation allows access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No more stale “snapshots”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Cassandra lets you “operationalize” your analysis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Make insights available to users, applications,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E.g., recommendations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in DSE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What is EDA? </a:t>
            </a:r>
          </a:p>
          <a:p>
            <a:r>
              <a:rPr lang="en-US" sz="1600" dirty="0" smtClean="0"/>
              <a:t>Wikipedia is pretty solid here:</a:t>
            </a:r>
          </a:p>
          <a:p>
            <a:r>
              <a:rPr lang="en-US" sz="1600" i="1" dirty="0" smtClean="0"/>
              <a:t>Exploratory </a:t>
            </a:r>
            <a:r>
              <a:rPr lang="en-US" sz="1600" i="1" dirty="0"/>
              <a:t>data analysis (EDA) is an approach to </a:t>
            </a:r>
            <a:r>
              <a:rPr lang="en-US" sz="1600" i="1" dirty="0">
                <a:hlinkClick r:id="rId2" tooltip="Data analysis"/>
              </a:rPr>
              <a:t>analyzing</a:t>
            </a:r>
            <a:r>
              <a:rPr lang="en-US" sz="1600" i="1" dirty="0"/>
              <a:t> </a:t>
            </a:r>
            <a:r>
              <a:rPr lang="en-US" sz="1600" i="1" dirty="0">
                <a:hlinkClick r:id="rId3" tooltip="Data set"/>
              </a:rPr>
              <a:t>data sets</a:t>
            </a:r>
            <a:r>
              <a:rPr lang="en-US" sz="1600" i="1" dirty="0"/>
              <a:t> to summarize their main characteristics, often with visual methods </a:t>
            </a:r>
            <a:r>
              <a:rPr lang="en-US" sz="1050" dirty="0"/>
              <a:t>(</a:t>
            </a:r>
            <a:r>
              <a:rPr lang="en-US" sz="1050" dirty="0">
                <a:hlinkClick r:id="rId4"/>
              </a:rPr>
              <a:t>https://</a:t>
            </a:r>
            <a:r>
              <a:rPr lang="en-US" sz="1050" dirty="0" smtClean="0">
                <a:hlinkClick r:id="rId4"/>
              </a:rPr>
              <a:t>en.wikipedia.org/wiki/Exploratory_data_analysis)</a:t>
            </a:r>
            <a:endParaRPr lang="en-US" sz="1050" dirty="0" smtClean="0"/>
          </a:p>
          <a:p>
            <a:r>
              <a:rPr lang="en-US" sz="1600" b="1" dirty="0"/>
              <a:t>Why EDA?</a:t>
            </a:r>
          </a:p>
          <a:p>
            <a:r>
              <a:rPr lang="en-US" sz="1600" dirty="0"/>
              <a:t>John </a:t>
            </a:r>
            <a:r>
              <a:rPr lang="en-US" sz="1600" dirty="0" err="1"/>
              <a:t>Tukey</a:t>
            </a:r>
            <a:r>
              <a:rPr lang="en-US" sz="1600" dirty="0"/>
              <a:t> – Exploratory Data Analysis (1977) emphasized methods for exploring and understanding data as a precursor to Confirmatory Data Analysis (CDA</a:t>
            </a:r>
            <a:r>
              <a:rPr lang="en-US" sz="1600" dirty="0" smtClean="0"/>
              <a:t>).</a:t>
            </a:r>
            <a:endParaRPr lang="en-US" sz="1600" dirty="0"/>
          </a:p>
          <a:p>
            <a:r>
              <a:rPr lang="en-US" sz="1600" i="1" dirty="0"/>
              <a:t>You can’t escape statics even if you just want to dive head first into machine learning</a:t>
            </a:r>
            <a:r>
              <a:rPr lang="en-US" sz="1600" dirty="0"/>
              <a:t>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11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3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in DSE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487"/>
            <a:ext cx="5181600" cy="33685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General Statistics</a:t>
            </a:r>
          </a:p>
          <a:p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12</a:t>
            </a:fld>
            <a:endParaRPr lang="en-US" dirty="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800" y="1467452"/>
            <a:ext cx="152400" cy="3505200"/>
            <a:chOff x="228600" y="1047750"/>
            <a:chExt cx="152400" cy="3505200"/>
          </a:xfrm>
        </p:grpSpPr>
        <p:sp>
          <p:nvSpPr>
            <p:cNvPr id="13" name="Rectangle 12"/>
            <p:cNvSpPr/>
            <p:nvPr/>
          </p:nvSpPr>
          <p:spPr>
            <a:xfrm>
              <a:off x="228600" y="1047750"/>
              <a:ext cx="152400" cy="35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1047750"/>
              <a:ext cx="1524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600" y="2724150"/>
              <a:ext cx="152400" cy="1219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" y="1467452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// packages for Summary 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Statistics</a:t>
            </a:r>
          </a:p>
          <a:p>
            <a:r>
              <a:rPr lang="en-US" sz="900" b="1" dirty="0" smtClean="0">
                <a:latin typeface="Monaco" charset="0"/>
                <a:ea typeface="Monaco" charset="0"/>
                <a:cs typeface="Monaco" charset="0"/>
              </a:rPr>
              <a:t>import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numpy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 as np</a:t>
            </a:r>
            <a:endParaRPr lang="en-US" sz="9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pyspark.mllib.stat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Statistics</a:t>
            </a:r>
          </a:p>
          <a:p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pyspark.sql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Row,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SQLContext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pyspark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SparkContext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SparkConf</a:t>
            </a:r>
            <a:endParaRPr lang="en-US" sz="900" dirty="0">
              <a:latin typeface="Monaco" charset="0"/>
              <a:ea typeface="Monaco" charset="0"/>
              <a:cs typeface="Monaco" charset="0"/>
            </a:endParaRPr>
          </a:p>
          <a:p>
            <a:endParaRPr lang="en-US" sz="9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data=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sqlContext.read.format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org.apache.spark.sql.cassandra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").options(table="input_table",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keyspace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="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summit_ds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").load()</a:t>
            </a:r>
            <a:r>
              <a:rPr lang="sv-SE" sz="9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sv-SE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rdd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900" dirty="0" err="1" smtClean="0">
                <a:latin typeface="Monaco" charset="0"/>
                <a:ea typeface="Monaco" charset="0"/>
                <a:cs typeface="Monaco" charset="0"/>
              </a:rPr>
              <a:t>data.map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(lambda 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line: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Vectors.dense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(line[0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:]))</a:t>
            </a:r>
          </a:p>
          <a:p>
            <a:endParaRPr lang="en-US" sz="9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summary = </a:t>
            </a:r>
            <a:r>
              <a:rPr lang="en-US" sz="900" dirty="0" err="1" smtClean="0">
                <a:latin typeface="Monaco" charset="0"/>
                <a:ea typeface="Monaco" charset="0"/>
                <a:cs typeface="Monaco" charset="0"/>
              </a:rPr>
              <a:t>Statistics.colStats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dirty="0" err="1" smtClean="0">
                <a:latin typeface="Monaco" charset="0"/>
                <a:ea typeface="Monaco" charset="0"/>
                <a:cs typeface="Monaco" charset="0"/>
              </a:rPr>
              <a:t>rdd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9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900" b="1" dirty="0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dirty="0" err="1" smtClean="0">
                <a:latin typeface="Monaco" charset="0"/>
                <a:ea typeface="Monaco" charset="0"/>
                <a:cs typeface="Monaco" charset="0"/>
              </a:rPr>
              <a:t>summary.mean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()) </a:t>
            </a:r>
          </a:p>
          <a:p>
            <a:r>
              <a:rPr lang="en-US" sz="900" b="1" dirty="0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dirty="0" err="1" smtClean="0">
                <a:latin typeface="Monaco" charset="0"/>
                <a:ea typeface="Monaco" charset="0"/>
                <a:cs typeface="Monaco" charset="0"/>
              </a:rPr>
              <a:t>summary.variance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()) </a:t>
            </a:r>
          </a:p>
          <a:p>
            <a:r>
              <a:rPr lang="en-US" sz="900" b="1" dirty="0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dirty="0" err="1" smtClean="0">
                <a:latin typeface="Monaco" charset="0"/>
                <a:ea typeface="Monaco" charset="0"/>
                <a:cs typeface="Monaco" charset="0"/>
              </a:rPr>
              <a:t>summary.numNonzeros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sv-SE" sz="9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sv-SE" sz="9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sv-SE" sz="900" dirty="0" smtClean="0">
                <a:latin typeface="Monaco" charset="0"/>
                <a:ea typeface="Monaco" charset="0"/>
                <a:cs typeface="Monaco" charset="0"/>
              </a:rPr>
              <a:t># OR !!!!!!</a:t>
            </a:r>
          </a:p>
          <a:p>
            <a:endParaRPr lang="sv-SE" sz="9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data.describe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().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toPandas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().transpose()</a:t>
            </a:r>
            <a:endParaRPr lang="sv-SE" sz="9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sv-SE" sz="9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sv-SE" sz="9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sv-SE" sz="900" dirty="0" smtClean="0">
                <a:latin typeface="Monaco" charset="0"/>
                <a:ea typeface="Monaco" charset="0"/>
                <a:cs typeface="Monaco" charset="0"/>
              </a:rPr>
            </a:br>
            <a:endParaRPr lang="en-US" sz="900" dirty="0"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705600" y="438150"/>
            <a:ext cx="1574321" cy="4184891"/>
            <a:chOff x="6527619" y="438150"/>
            <a:chExt cx="1574321" cy="4184891"/>
          </a:xfrm>
        </p:grpSpPr>
        <p:sp>
          <p:nvSpPr>
            <p:cNvPr id="41" name="Rectangle 40"/>
            <p:cNvSpPr/>
            <p:nvPr/>
          </p:nvSpPr>
          <p:spPr>
            <a:xfrm>
              <a:off x="6527619" y="129540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DataFrame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553200" y="438150"/>
              <a:ext cx="1548740" cy="4184891"/>
              <a:chOff x="6553200" y="438150"/>
              <a:chExt cx="1548740" cy="418489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553200" y="438150"/>
                <a:ext cx="1548740" cy="4184891"/>
                <a:chOff x="6528460" y="-12941"/>
                <a:chExt cx="1548740" cy="4184891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6553200" y="2647950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Spark ML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528460" y="3638550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Start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53200" y="-12941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sqlContext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553200" y="1733550"/>
                  <a:ext cx="1524000" cy="533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RDD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>
                <a:off x="7275242" y="960541"/>
                <a:ext cx="12940" cy="3422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7288182" y="1828800"/>
                <a:ext cx="1437" cy="331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7255114" y="3657179"/>
                <a:ext cx="0" cy="432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270948" y="2718041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24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in DSE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487"/>
            <a:ext cx="5181600" cy="33685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Correlation</a:t>
            </a:r>
          </a:p>
          <a:p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13</a:t>
            </a:fld>
            <a:endParaRPr lang="en-US" dirty="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800" y="1467452"/>
            <a:ext cx="152400" cy="3505200"/>
            <a:chOff x="228600" y="1047750"/>
            <a:chExt cx="152400" cy="3505200"/>
          </a:xfrm>
        </p:grpSpPr>
        <p:sp>
          <p:nvSpPr>
            <p:cNvPr id="13" name="Rectangle 12"/>
            <p:cNvSpPr/>
            <p:nvPr/>
          </p:nvSpPr>
          <p:spPr>
            <a:xfrm>
              <a:off x="228600" y="1047750"/>
              <a:ext cx="152400" cy="35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1047750"/>
              <a:ext cx="1524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600" y="2724150"/>
              <a:ext cx="152400" cy="1219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" y="1467452"/>
            <a:ext cx="548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// packages for Summary 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Statistics</a:t>
            </a:r>
          </a:p>
          <a:p>
            <a:r>
              <a:rPr lang="en-US" sz="1000" b="1" dirty="0" smtClean="0">
                <a:latin typeface="Monaco" charset="0"/>
                <a:ea typeface="Monaco" charset="0"/>
                <a:cs typeface="Monaco" charset="0"/>
              </a:rPr>
              <a:t>(imports)</a:t>
            </a:r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data=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sqlContext.read.format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org.apache.spark.sql.cassandra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").options(table="input_table",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keyspace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="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summit_ds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").load()</a:t>
            </a:r>
            <a:r>
              <a:rPr lang="sv-SE" sz="1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sv-SE" sz="10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rdd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000" dirty="0" err="1" smtClean="0">
                <a:latin typeface="Monaco" charset="0"/>
                <a:ea typeface="Monaco" charset="0"/>
                <a:cs typeface="Monaco" charset="0"/>
              </a:rPr>
              <a:t>data.map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(lambda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line: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Vectors.dense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(line[0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:]))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b="1" dirty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Statistics.corr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(data, method="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pearson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Or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Statistics.corr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rdd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, method="spearman")) </a:t>
            </a:r>
            <a:r>
              <a:rPr lang="sv-SE" sz="9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sv-SE" sz="900" dirty="0" smtClean="0">
                <a:latin typeface="Monaco" charset="0"/>
                <a:ea typeface="Monaco" charset="0"/>
                <a:cs typeface="Monaco" charset="0"/>
              </a:rPr>
            </a:br>
            <a:endParaRPr lang="en-US" sz="900" dirty="0"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705600" y="438150"/>
            <a:ext cx="1574321" cy="4184891"/>
            <a:chOff x="6527619" y="438150"/>
            <a:chExt cx="1574321" cy="4184891"/>
          </a:xfrm>
        </p:grpSpPr>
        <p:sp>
          <p:nvSpPr>
            <p:cNvPr id="31" name="Rectangle 30"/>
            <p:cNvSpPr/>
            <p:nvPr/>
          </p:nvSpPr>
          <p:spPr>
            <a:xfrm>
              <a:off x="6527619" y="129540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DataFrame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553200" y="438150"/>
              <a:ext cx="1548740" cy="4184891"/>
              <a:chOff x="6553200" y="438150"/>
              <a:chExt cx="1548740" cy="4184891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553200" y="438150"/>
                <a:ext cx="1548740" cy="4184891"/>
                <a:chOff x="6528460" y="-12941"/>
                <a:chExt cx="1548740" cy="4184891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6553200" y="2647950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Spark ML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528460" y="3638550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Start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553200" y="-12941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sqlContext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553200" y="1733550"/>
                  <a:ext cx="1524000" cy="533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RDD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>
                <a:off x="7275242" y="960541"/>
                <a:ext cx="12940" cy="3422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288182" y="1828800"/>
                <a:ext cx="1437" cy="331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7255114" y="3657179"/>
                <a:ext cx="0" cy="432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7270948" y="2718041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34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in DSE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487"/>
            <a:ext cx="5181600" cy="33685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Visualization</a:t>
            </a:r>
          </a:p>
          <a:p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14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77" y="1000641"/>
            <a:ext cx="4311245" cy="39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800600" cy="320039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a few dragons: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Spark ML – </a:t>
            </a:r>
            <a:r>
              <a:rPr lang="en-US" dirty="0" err="1" smtClean="0"/>
              <a:t>DataFrames</a:t>
            </a:r>
            <a:r>
              <a:rPr lang="en-US" dirty="0" smtClean="0"/>
              <a:t> and “The Way” of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, more complete but largely RDD based.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Lots of good features are </a:t>
            </a:r>
            <a:r>
              <a:rPr lang="en-US" i="1" dirty="0" smtClean="0"/>
              <a:t>experimental</a:t>
            </a:r>
            <a:r>
              <a:rPr lang="en-US" dirty="0" smtClean="0"/>
              <a:t> and subject to change (this is Spark right?)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15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1"/>
            <a:ext cx="1871755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867400" cy="3499090"/>
          </a:xfrm>
        </p:spPr>
        <p:txBody>
          <a:bodyPr>
            <a:normAutofit fontScale="62500" lnSpcReduction="20000"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pyspark.mllib.regression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LabeledPoint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pyspark.mllib.tree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RandomForest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RandomForestModel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#- Pull data from DSE/Cassandra</a:t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 = </a:t>
            </a:r>
            <a:r>
              <a:rPr lang="en-US" sz="16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sqlContext.read.format</a:t>
            </a:r>
            <a:r>
              <a:rPr lang="en-US" sz="16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6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org.apache.spark.sql.cassandra</a:t>
            </a:r>
            <a:r>
              <a:rPr lang="en-US" sz="16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").options(table="class_table",</a:t>
            </a:r>
            <a:r>
              <a:rPr lang="en-US" sz="16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keyspace</a:t>
            </a:r>
            <a:r>
              <a:rPr lang="en-US" sz="16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="</a:t>
            </a:r>
            <a:r>
              <a:rPr lang="en-US" sz="16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summit_ds</a:t>
            </a:r>
            <a:r>
              <a:rPr lang="en-US" sz="16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").load()</a:t>
            </a:r>
            <a:br>
              <a:rPr lang="en-US" sz="16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#- Create an RDD of labeled points</a:t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dataForPredict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data.map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lambda 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line: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LabeledPoint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(line[1], [line[2:]]))</a:t>
            </a:r>
            <a:b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#- Basic split of train/test</a:t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train, test = (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dataForPredict.randomSplit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([0.8, 0.2]))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catFeatures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{2: 2, 3: 2}</a:t>
            </a:r>
            <a:b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#- Create instance of classifier with appropriate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classifier =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RandomForest.trainClassifier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(train,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numClasses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=2,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categoricalFeaturesInfo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catFeatures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                                    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numTrees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=5,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featureSubsetStrategy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="auto",</a:t>
            </a:r>
            <a:b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                                     impurity="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gini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maxDepth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=5,</a:t>
            </a:r>
            <a:b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                                    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maxBins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=100, seed=42)</a:t>
            </a:r>
            <a:b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predictions =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classifier.predict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test.map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lambda 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x: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x.features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</a:t>
            </a:r>
            <a:b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labelsAndPredictions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test.map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lambda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lp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lp.label</a:t>
            </a:r>
            <a:r>
              <a:rPr lang="en-US" sz="16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).zip(predictions)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16</a:t>
            </a:fld>
            <a:endParaRPr lang="en-US" dirty="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672" y="1194041"/>
            <a:ext cx="152400" cy="3505200"/>
            <a:chOff x="228600" y="1047750"/>
            <a:chExt cx="152400" cy="3505200"/>
          </a:xfrm>
        </p:grpSpPr>
        <p:sp>
          <p:nvSpPr>
            <p:cNvPr id="8" name="Rectangle 7"/>
            <p:cNvSpPr/>
            <p:nvPr/>
          </p:nvSpPr>
          <p:spPr>
            <a:xfrm>
              <a:off x="228600" y="1047750"/>
              <a:ext cx="152400" cy="35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1047750"/>
              <a:ext cx="1524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" y="2724150"/>
              <a:ext cx="152400" cy="1219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27619" y="438150"/>
            <a:ext cx="1574321" cy="4184891"/>
            <a:chOff x="6527619" y="438150"/>
            <a:chExt cx="1574321" cy="4184891"/>
          </a:xfrm>
        </p:grpSpPr>
        <p:sp>
          <p:nvSpPr>
            <p:cNvPr id="17" name="Rectangle 16"/>
            <p:cNvSpPr/>
            <p:nvPr/>
          </p:nvSpPr>
          <p:spPr>
            <a:xfrm>
              <a:off x="6527619" y="129540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DataFrame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553200" y="438150"/>
              <a:ext cx="1548740" cy="4184891"/>
              <a:chOff x="6553200" y="438150"/>
              <a:chExt cx="1548740" cy="418489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553200" y="438150"/>
                <a:ext cx="1548740" cy="4184891"/>
                <a:chOff x="6528460" y="-12941"/>
                <a:chExt cx="1548740" cy="4184891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553200" y="2647950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Spark ML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28460" y="3638550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Start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553200" y="-12941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sqlContext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553200" y="1733550"/>
                  <a:ext cx="1524000" cy="533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RDD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</p:grpSp>
          <p:cxnSp>
            <p:nvCxnSpPr>
              <p:cNvPr id="18" name="Straight Arrow Connector 17"/>
              <p:cNvCxnSpPr/>
              <p:nvPr/>
            </p:nvCxnSpPr>
            <p:spPr>
              <a:xfrm>
                <a:off x="7275242" y="960541"/>
                <a:ext cx="12940" cy="3422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2"/>
              </p:cNvCxnSpPr>
              <p:nvPr/>
            </p:nvCxnSpPr>
            <p:spPr>
              <a:xfrm flipH="1">
                <a:off x="7288182" y="1828800"/>
                <a:ext cx="1437" cy="331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7255114" y="3657179"/>
                <a:ext cx="0" cy="432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270948" y="2718041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73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Spark ML has continuously expanded model evaluation packages.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Classification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Spark does still not provide useful, ubiquitous coverage.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Arial"/>
                <a:cs typeface="Arial"/>
              </a:rPr>
              <a:t>You can create your own confusion matrix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Precision is NOT the magic bullet. </a:t>
            </a:r>
            <a:endParaRPr 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You MUST understand how much of the accuracy is attributed to the model and how much is not.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Regression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Spark does still not provide useful, ubiquitous coverage.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AutoShape 2" descr="\text{MCC}}={\frac  {TP\times TN-FP\times FN}{{\sqrt  {(TP+FP)(TP+FN)(TN+FP)(TN+FN)}}}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text{MCC}}={\frac  {TP\times TN-FP\times FN}{{\sqrt  {(TP+FP)(TP+FN)(TN+FP)(TN+FN)}}}}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AutoShape 2" descr="\text{MCC}}={\frac  {TP\times TN-FP\times FN}{{\sqrt  {(TP+FP)(TP+FN)(TN+FP)(TN+FN)}}}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text{MCC}}={\frac  {TP\times TN-FP\times FN}{{\sqrt  {(TP+FP)(TP+FN)(TN+FP)(TN+FN)}}}}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5423" r="1839" b="5380"/>
          <a:stretch/>
        </p:blipFill>
        <p:spPr bwMode="auto">
          <a:xfrm>
            <a:off x="5210492" y="1330325"/>
            <a:ext cx="2685415" cy="8604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21968"/>
            <a:ext cx="4457700" cy="5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336968" cy="1904999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 simple data driven ‘fit’ measures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Apply these standard measures across high level ML classes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Easy to implement, wholly based on expected vs. predicted label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638800" y="2272264"/>
            <a:ext cx="1828800" cy="4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Confusion Matrix</a:t>
            </a:r>
            <a:endParaRPr lang="en-US" sz="16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94168" y="3638550"/>
            <a:ext cx="3581400" cy="53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Matthews </a:t>
            </a:r>
            <a:r>
              <a:rPr lang="en-US" sz="1800" smtClean="0"/>
              <a:t>Correlation Coefficient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15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1039"/>
            <a:ext cx="8229600" cy="3935787"/>
          </a:xfrm>
        </p:spPr>
        <p:txBody>
          <a:bodyPr>
            <a:noAutofit/>
          </a:bodyPr>
          <a:lstStyle/>
          <a:p>
            <a:r>
              <a:rPr lang="en-US" sz="900" b="1" i="1" dirty="0" smtClean="0">
                <a:latin typeface="Monaco" charset="0"/>
                <a:ea typeface="Monaco" charset="0"/>
                <a:cs typeface="Monaco" charset="0"/>
              </a:rPr>
              <a:t>&lt;imports&gt;</a:t>
            </a:r>
            <a:endParaRPr lang="en-US" sz="9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900" i="1" dirty="0" smtClean="0">
                <a:latin typeface="Monaco" charset="0"/>
                <a:ea typeface="Monaco" charset="0"/>
                <a:cs typeface="Monaco" charset="0"/>
              </a:rPr>
              <a:t>&lt; data pulled from Cassandra and split &gt;</a:t>
            </a:r>
          </a:p>
          <a:p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rf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9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RandomForestClassifier</a:t>
            </a:r>
            <a:r>
              <a:rPr lang="en-US" sz="9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numTrees</a:t>
            </a:r>
            <a:r>
              <a:rPr lang="en-US" sz="9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=2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maxDepth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=2,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labelCol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="indexed", seed=4)</a:t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model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rf.fit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(td</a:t>
            </a:r>
            <a:r>
              <a:rPr lang="en-US" sz="900" dirty="0" smtClean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test =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model.transform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testingData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)</a:t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predictionAndLabels</a:t>
            </a:r>
            <a:r>
              <a:rPr lang="en-US" sz="9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test.map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lambda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lp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: (float(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lp.prediction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), </a:t>
            </a:r>
            <a:r>
              <a:rPr lang="en-US" sz="900" dirty="0" err="1">
                <a:latin typeface="Monaco" charset="0"/>
                <a:ea typeface="Monaco" charset="0"/>
                <a:cs typeface="Monaco" charset="0"/>
              </a:rPr>
              <a:t>lp.label</a:t>
            </a: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))</a:t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b="1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# Instantiate metrics object</a:t>
            </a:r>
            <a:br>
              <a:rPr lang="en-US" sz="900" b="1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metrics = </a:t>
            </a:r>
            <a:r>
              <a:rPr lang="en-US" sz="900" b="1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BinaryClassificationMetrics</a:t>
            </a:r>
            <a:r>
              <a:rPr lang="en-US" sz="9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900" b="1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predictionAndLabels</a:t>
            </a: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)</a:t>
            </a:r>
            <a:br>
              <a:rPr lang="en-US" sz="900" b="1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b="1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# Area under precision-recall curve</a:t>
            </a:r>
            <a:br>
              <a:rPr lang="en-US" sz="900" b="1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print("Area under PR = %s" % </a:t>
            </a:r>
            <a:r>
              <a:rPr lang="en-US" sz="900" b="1" dirty="0" err="1">
                <a:latin typeface="Monaco" charset="0"/>
                <a:ea typeface="Monaco" charset="0"/>
                <a:cs typeface="Monaco" charset="0"/>
              </a:rPr>
              <a:t>metrics.areaUnderPR</a:t>
            </a: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)</a:t>
            </a:r>
            <a:br>
              <a:rPr lang="en-US" sz="900" b="1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900" b="1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# Area under ROC curve</a:t>
            </a:r>
            <a:br>
              <a:rPr lang="en-US" sz="900" b="1" dirty="0">
                <a:latin typeface="Monaco" charset="0"/>
                <a:ea typeface="Monaco" charset="0"/>
                <a:cs typeface="Monaco" charset="0"/>
              </a:rPr>
            </a:b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print("Area under ROC = %s" % </a:t>
            </a:r>
            <a:r>
              <a:rPr lang="en-US" sz="900" b="1" dirty="0" err="1">
                <a:latin typeface="Monaco" charset="0"/>
                <a:ea typeface="Monaco" charset="0"/>
                <a:cs typeface="Monaco" charset="0"/>
              </a:rPr>
              <a:t>metrics.areaUnderROC</a:t>
            </a:r>
            <a:r>
              <a:rPr lang="en-US" sz="900" b="1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19</a:t>
            </a:fld>
            <a:endParaRPr lang="en-US" dirty="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9070" y="901040"/>
            <a:ext cx="152400" cy="3505200"/>
            <a:chOff x="228600" y="1047750"/>
            <a:chExt cx="152400" cy="3505200"/>
          </a:xfrm>
        </p:grpSpPr>
        <p:sp>
          <p:nvSpPr>
            <p:cNvPr id="7" name="Rectangle 6"/>
            <p:cNvSpPr/>
            <p:nvPr/>
          </p:nvSpPr>
          <p:spPr>
            <a:xfrm>
              <a:off x="228600" y="1047750"/>
              <a:ext cx="152400" cy="35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1047750"/>
              <a:ext cx="1524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" y="2724150"/>
              <a:ext cx="152400" cy="1219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27619" y="438150"/>
            <a:ext cx="1574321" cy="4184891"/>
            <a:chOff x="6527619" y="438150"/>
            <a:chExt cx="1574321" cy="4184891"/>
          </a:xfrm>
        </p:grpSpPr>
        <p:sp>
          <p:nvSpPr>
            <p:cNvPr id="23" name="Rectangle 22"/>
            <p:cNvSpPr/>
            <p:nvPr/>
          </p:nvSpPr>
          <p:spPr>
            <a:xfrm>
              <a:off x="6527619" y="129540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DataFrame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553200" y="438150"/>
              <a:ext cx="1548740" cy="4184891"/>
              <a:chOff x="6553200" y="438150"/>
              <a:chExt cx="1548740" cy="418489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553200" y="438150"/>
                <a:ext cx="1548740" cy="4184891"/>
                <a:chOff x="6528460" y="-12941"/>
                <a:chExt cx="1548740" cy="418489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553200" y="2647950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Spark ML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528460" y="3638550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Start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553200" y="-12941"/>
                  <a:ext cx="1524000" cy="533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sqlContext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553200" y="1733550"/>
                  <a:ext cx="1524000" cy="533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RDD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7275242" y="960541"/>
                <a:ext cx="12940" cy="3422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288182" y="1828800"/>
                <a:ext cx="1437" cy="331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255114" y="3657179"/>
                <a:ext cx="0" cy="432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270948" y="2718041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651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46761"/>
              </p:ext>
            </p:extLst>
          </p:nvPr>
        </p:nvGraphicFramePr>
        <p:xfrm>
          <a:off x="457200" y="1200150"/>
          <a:ext cx="822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8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easily analyze data with existing workflows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962400" cy="3200399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Say for example we have multiple streams incomin</a:t>
            </a:r>
            <a:r>
              <a:rPr lang="en-US" dirty="0" smtClean="0"/>
              <a:t>g from a Kafka source.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  <a:p>
            <a:r>
              <a:rPr lang="en-US" dirty="0" smtClean="0">
                <a:latin typeface="Arial"/>
                <a:cs typeface="Arial"/>
              </a:rPr>
              <a:t>Suppose we want to cluster data into known categories.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Using Spark </a:t>
            </a:r>
            <a:r>
              <a:rPr lang="en-US" b="1" dirty="0" err="1" smtClean="0">
                <a:latin typeface="Arial"/>
                <a:cs typeface="Arial"/>
              </a:rPr>
              <a:t>StreamingKmeans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/>
              <a:t>w</a:t>
            </a:r>
            <a:r>
              <a:rPr lang="en-US" dirty="0" smtClean="0">
                <a:latin typeface="Arial"/>
                <a:cs typeface="Arial"/>
              </a:rPr>
              <a:t>e can easily update a model in real time </a:t>
            </a:r>
            <a:r>
              <a:rPr lang="en-US" dirty="0" smtClean="0"/>
              <a:t>from one stream</a:t>
            </a:r>
            <a:r>
              <a:rPr lang="en-US" dirty="0" smtClean="0">
                <a:latin typeface="Arial"/>
                <a:cs typeface="Arial"/>
              </a:rPr>
              <a:t>, while making predictions on a separate stream.</a:t>
            </a:r>
            <a:endParaRPr lang="en-US" dirty="0" smtClean="0"/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/>
              <a:t>Let’s see how we can do this.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20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047750"/>
            <a:ext cx="3689498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easily update a clustering model in real time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5105400" cy="3886200"/>
          </a:xfrm>
        </p:spPr>
        <p:txBody>
          <a:bodyPr>
            <a:normAutofit/>
          </a:bodyPr>
          <a:lstStyle/>
          <a:p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// define the streaming context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>
                <a:latin typeface="Monaco"/>
                <a:cs typeface="Monaco"/>
              </a:rPr>
              <a:t>StreamingContext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conf</a:t>
            </a:r>
            <a:r>
              <a:rPr lang="en-US" sz="900" dirty="0">
                <a:latin typeface="Monaco"/>
                <a:cs typeface="Monaco"/>
              </a:rPr>
              <a:t>, Seconds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Monaco"/>
                <a:cs typeface="Monaco"/>
              </a:rPr>
              <a:t>batchDuration</a:t>
            </a:r>
            <a:r>
              <a:rPr lang="en-US" sz="900" dirty="0" smtClean="0">
                <a:latin typeface="Monaco"/>
                <a:cs typeface="Monaco"/>
              </a:rPr>
              <a:t>))</a:t>
            </a: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tx2"/>
                </a:solidFill>
                <a:latin typeface="Monaco"/>
                <a:cs typeface="Monaco"/>
              </a:rPr>
              <a:t>// define 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training and testing </a:t>
            </a:r>
            <a:r>
              <a:rPr lang="en-US" sz="900" dirty="0" err="1" smtClean="0">
                <a:solidFill>
                  <a:schemeClr val="tx2"/>
                </a:solidFill>
                <a:latin typeface="Monaco"/>
                <a:cs typeface="Monaco"/>
              </a:rPr>
              <a:t>dstream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 by the Kafka topic</a:t>
            </a:r>
            <a:endParaRPr lang="en-US" sz="900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s</a:t>
            </a:r>
            <a:r>
              <a:rPr lang="en-US" sz="900" dirty="0" err="1" smtClean="0">
                <a:latin typeface="Monaco"/>
                <a:cs typeface="Monaco"/>
              </a:rPr>
              <a:t>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trainTopic</a:t>
            </a:r>
            <a:r>
              <a:rPr lang="en-US" sz="900" dirty="0" smtClean="0">
                <a:latin typeface="Monaco"/>
                <a:cs typeface="Monaco"/>
              </a:rPr>
              <a:t>)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testData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](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testTopic</a:t>
            </a:r>
            <a:r>
              <a:rPr lang="en-US" sz="900" dirty="0">
                <a:latin typeface="Monaco"/>
                <a:cs typeface="Monaco"/>
              </a:rPr>
              <a:t>)</a:t>
            </a:r>
          </a:p>
          <a:p>
            <a:endParaRPr lang="en-US" sz="900" dirty="0"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>
                <a:latin typeface="Monaco"/>
                <a:cs typeface="Monaco"/>
              </a:rPr>
              <a:t>model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>
                <a:latin typeface="Monaco"/>
                <a:cs typeface="Monaco"/>
              </a:rPr>
              <a:t>StreamingKMeans</a:t>
            </a:r>
            <a:r>
              <a:rPr lang="en-US" sz="900" dirty="0">
                <a:latin typeface="Monaco"/>
                <a:cs typeface="Monaco"/>
              </a:rPr>
              <a:t>()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>
                <a:latin typeface="Monaco"/>
                <a:cs typeface="Monaco"/>
              </a:rPr>
              <a:t>setK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numClusters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>
                <a:latin typeface="Monaco"/>
                <a:cs typeface="Monaco"/>
              </a:rPr>
              <a:t>setDecayFactor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Monaco"/>
                <a:cs typeface="Monaco"/>
              </a:rPr>
              <a:t>1.0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>
                <a:latin typeface="Monaco"/>
                <a:cs typeface="Monaco"/>
              </a:rPr>
              <a:t>setRandomCenters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nDimensions</a:t>
            </a:r>
            <a:r>
              <a:rPr lang="en-US" sz="900" dirty="0" smtClean="0">
                <a:latin typeface="Monaco"/>
                <a:cs typeface="Monaco"/>
              </a:rPr>
              <a:t>, </a:t>
            </a:r>
            <a:r>
              <a:rPr lang="en-US" sz="900" dirty="0" smtClean="0">
                <a:solidFill>
                  <a:srgbClr val="000000"/>
                </a:solidFill>
                <a:latin typeface="Monaco"/>
                <a:cs typeface="Monaco"/>
              </a:rPr>
              <a:t>seed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>
                <a:latin typeface="Monaco"/>
                <a:cs typeface="Monaco"/>
              </a:rPr>
              <a:t>model.trainOn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>
                <a:latin typeface="Monaco"/>
                <a:cs typeface="Monaco"/>
              </a:rPr>
              <a:t>model.predictOnValues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testData.map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lp</a:t>
            </a:r>
            <a:r>
              <a:rPr lang="en-US" sz="900" dirty="0" smtClean="0">
                <a:latin typeface="Monaco"/>
                <a:cs typeface="Monaco"/>
              </a:rPr>
              <a:t>=&gt;(</a:t>
            </a:r>
            <a:r>
              <a:rPr lang="en-US" sz="900" dirty="0" err="1">
                <a:latin typeface="Monaco"/>
                <a:cs typeface="Monaco"/>
              </a:rPr>
              <a:t>lp.label</a:t>
            </a:r>
            <a:r>
              <a:rPr lang="en-US" sz="900" dirty="0" err="1" smtClean="0">
                <a:latin typeface="Monaco"/>
                <a:cs typeface="Monaco"/>
              </a:rPr>
              <a:t>,lp.features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>)</a:t>
            </a:r>
            <a:r>
              <a:rPr lang="en-US" sz="900" dirty="0" smtClean="0">
                <a:latin typeface="Monaco"/>
                <a:cs typeface="Monaco"/>
              </a:rPr>
              <a:t>).</a:t>
            </a:r>
            <a:r>
              <a:rPr lang="en-US" sz="900" dirty="0">
                <a:latin typeface="Monaco"/>
                <a:cs typeface="Monaco"/>
              </a:rPr>
              <a:t>print()</a:t>
            </a:r>
            <a:br>
              <a:rPr lang="en-US" sz="900" dirty="0">
                <a:latin typeface="Monaco"/>
                <a:cs typeface="Monaco"/>
              </a:rPr>
            </a:br>
            <a:endParaRPr lang="en-US" sz="900" dirty="0" smtClean="0">
              <a:latin typeface="Monaco"/>
              <a:cs typeface="Monaco"/>
            </a:endParaRP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 err="1" smtClean="0">
                <a:latin typeface="Monaco"/>
                <a:cs typeface="Monaco"/>
              </a:rPr>
              <a:t>ssc.start</a:t>
            </a:r>
            <a:r>
              <a:rPr lang="en-US" sz="900" dirty="0">
                <a:latin typeface="Monaco"/>
                <a:cs typeface="Monaco"/>
              </a:rPr>
              <a:t>()</a:t>
            </a:r>
          </a:p>
          <a:p>
            <a:endParaRPr lang="en-US" sz="900" dirty="0">
              <a:latin typeface="Monaco"/>
              <a:cs typeface="Monac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21</a:t>
            </a:fld>
            <a:endParaRPr lang="en-US" dirty="0">
              <a:latin typeface="Arial"/>
              <a:cs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410200" y="1276350"/>
            <a:ext cx="3581400" cy="3505200"/>
            <a:chOff x="5029200" y="895350"/>
            <a:chExt cx="3581400" cy="3505200"/>
          </a:xfrm>
        </p:grpSpPr>
        <p:sp>
          <p:nvSpPr>
            <p:cNvPr id="7" name="Rectangle 6"/>
            <p:cNvSpPr/>
            <p:nvPr/>
          </p:nvSpPr>
          <p:spPr>
            <a:xfrm>
              <a:off x="6096000" y="287655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StreamingKmeans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Model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00" y="188595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Training Stream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386715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Start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89535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StreamingContext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86600" y="188595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Testing Stream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5" name="Elbow Connector 14"/>
          <p:cNvCxnSpPr>
            <a:stCxn id="10" idx="2"/>
            <a:endCxn id="8" idx="0"/>
          </p:cNvCxnSpPr>
          <p:nvPr/>
        </p:nvCxnSpPr>
        <p:spPr>
          <a:xfrm rot="5400000">
            <a:off x="6477000" y="1504950"/>
            <a:ext cx="457200" cy="10668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1" idx="0"/>
          </p:cNvCxnSpPr>
          <p:nvPr/>
        </p:nvCxnSpPr>
        <p:spPr>
          <a:xfrm rot="16200000" flipH="1">
            <a:off x="7505700" y="1543050"/>
            <a:ext cx="457200" cy="9906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7" idx="0"/>
          </p:cNvCxnSpPr>
          <p:nvPr/>
        </p:nvCxnSpPr>
        <p:spPr>
          <a:xfrm rot="5400000">
            <a:off x="7505700" y="2533650"/>
            <a:ext cx="457200" cy="9906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7" idx="0"/>
          </p:cNvCxnSpPr>
          <p:nvPr/>
        </p:nvCxnSpPr>
        <p:spPr>
          <a:xfrm rot="16200000" flipH="1">
            <a:off x="6477000" y="2495550"/>
            <a:ext cx="457200" cy="10668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7239000" y="37909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200" y="1276349"/>
            <a:ext cx="152400" cy="3505200"/>
            <a:chOff x="228600" y="1047750"/>
            <a:chExt cx="152400" cy="3505200"/>
          </a:xfrm>
        </p:grpSpPr>
        <p:sp>
          <p:nvSpPr>
            <p:cNvPr id="6" name="Rectangle 5"/>
            <p:cNvSpPr/>
            <p:nvPr/>
          </p:nvSpPr>
          <p:spPr>
            <a:xfrm>
              <a:off x="228600" y="1047750"/>
              <a:ext cx="152400" cy="35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1047750"/>
              <a:ext cx="1524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2724150"/>
              <a:ext cx="152400" cy="1219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13734" y="75461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Streaming Model Setup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5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easily update a clustering model in real time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5105400" cy="3886200"/>
          </a:xfrm>
        </p:spPr>
        <p:txBody>
          <a:bodyPr>
            <a:normAutofit/>
          </a:bodyPr>
          <a:lstStyle/>
          <a:p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// define the streaming context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>
                <a:latin typeface="Monaco"/>
                <a:cs typeface="Monaco"/>
              </a:rPr>
              <a:t>StreamingContext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conf</a:t>
            </a:r>
            <a:r>
              <a:rPr lang="en-US" sz="900" dirty="0">
                <a:latin typeface="Monaco"/>
                <a:cs typeface="Monaco"/>
              </a:rPr>
              <a:t>, Seconds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Monaco"/>
                <a:cs typeface="Monaco"/>
              </a:rPr>
              <a:t>batchDuration</a:t>
            </a:r>
            <a:r>
              <a:rPr lang="en-US" sz="900" dirty="0" smtClean="0">
                <a:latin typeface="Monaco"/>
                <a:cs typeface="Monaco"/>
              </a:rPr>
              <a:t>))</a:t>
            </a: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tx2"/>
                </a:solidFill>
                <a:latin typeface="Monaco"/>
                <a:cs typeface="Monaco"/>
              </a:rPr>
              <a:t>// define 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training and testing </a:t>
            </a:r>
            <a:r>
              <a:rPr lang="en-US" sz="900" dirty="0" err="1" smtClean="0">
                <a:solidFill>
                  <a:schemeClr val="tx2"/>
                </a:solidFill>
                <a:latin typeface="Monaco"/>
                <a:cs typeface="Monaco"/>
              </a:rPr>
              <a:t>dstream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 by the Kafka topic</a:t>
            </a:r>
            <a:endParaRPr lang="en-US" sz="900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s</a:t>
            </a:r>
            <a:r>
              <a:rPr lang="en-US" sz="900" dirty="0" err="1" smtClean="0">
                <a:latin typeface="Monaco"/>
                <a:cs typeface="Monaco"/>
              </a:rPr>
              <a:t>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trainTopic</a:t>
            </a:r>
            <a:r>
              <a:rPr lang="en-US" sz="900" dirty="0" smtClean="0">
                <a:latin typeface="Monaco"/>
                <a:cs typeface="Monaco"/>
              </a:rPr>
              <a:t>)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testData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](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testTopic</a:t>
            </a:r>
            <a:r>
              <a:rPr lang="en-US" sz="900" dirty="0">
                <a:latin typeface="Monaco"/>
                <a:cs typeface="Monaco"/>
              </a:rPr>
              <a:t>)</a:t>
            </a:r>
          </a:p>
          <a:p>
            <a:endParaRPr lang="en-US" sz="900" dirty="0"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>
                <a:latin typeface="Monaco"/>
                <a:cs typeface="Monaco"/>
              </a:rPr>
              <a:t>model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>
                <a:latin typeface="Monaco"/>
                <a:cs typeface="Monaco"/>
              </a:rPr>
              <a:t>StreamingKMeans</a:t>
            </a:r>
            <a:r>
              <a:rPr lang="en-US" sz="900" dirty="0">
                <a:latin typeface="Monaco"/>
                <a:cs typeface="Monaco"/>
              </a:rPr>
              <a:t>()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>
                <a:latin typeface="Monaco"/>
                <a:cs typeface="Monaco"/>
              </a:rPr>
              <a:t>setK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numClusters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>
                <a:latin typeface="Monaco"/>
                <a:cs typeface="Monaco"/>
              </a:rPr>
              <a:t>setDecayFactor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Monaco"/>
                <a:cs typeface="Monaco"/>
              </a:rPr>
              <a:t>1.0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>
                <a:latin typeface="Monaco"/>
                <a:cs typeface="Monaco"/>
              </a:rPr>
              <a:t>setRandomCenters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nDimensions</a:t>
            </a:r>
            <a:r>
              <a:rPr lang="en-US" sz="900" dirty="0" smtClean="0">
                <a:latin typeface="Monaco"/>
                <a:cs typeface="Monaco"/>
              </a:rPr>
              <a:t>, </a:t>
            </a:r>
            <a:r>
              <a:rPr lang="en-US" sz="900" dirty="0" smtClean="0">
                <a:solidFill>
                  <a:srgbClr val="000000"/>
                </a:solidFill>
                <a:latin typeface="Monaco"/>
                <a:cs typeface="Monaco"/>
              </a:rPr>
              <a:t>seed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>
                <a:latin typeface="Monaco"/>
                <a:cs typeface="Monaco"/>
              </a:rPr>
              <a:t>model.trainOn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>
                <a:latin typeface="Monaco"/>
                <a:cs typeface="Monaco"/>
              </a:rPr>
              <a:t>model.predictOnValues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testData.map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lp</a:t>
            </a:r>
            <a:r>
              <a:rPr lang="en-US" sz="900" dirty="0" smtClean="0">
                <a:latin typeface="Monaco"/>
                <a:cs typeface="Monaco"/>
              </a:rPr>
              <a:t>=&gt;(</a:t>
            </a:r>
            <a:r>
              <a:rPr lang="en-US" sz="900" dirty="0" err="1">
                <a:latin typeface="Monaco"/>
                <a:cs typeface="Monaco"/>
              </a:rPr>
              <a:t>lp.label</a:t>
            </a:r>
            <a:r>
              <a:rPr lang="en-US" sz="900" dirty="0" err="1" smtClean="0">
                <a:latin typeface="Monaco"/>
                <a:cs typeface="Monaco"/>
              </a:rPr>
              <a:t>,lp.features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>)</a:t>
            </a:r>
            <a:r>
              <a:rPr lang="en-US" sz="900" dirty="0" smtClean="0">
                <a:latin typeface="Monaco"/>
                <a:cs typeface="Monaco"/>
              </a:rPr>
              <a:t>).</a:t>
            </a:r>
            <a:r>
              <a:rPr lang="en-US" sz="900" dirty="0">
                <a:latin typeface="Monaco"/>
                <a:cs typeface="Monaco"/>
              </a:rPr>
              <a:t>print()</a:t>
            </a:r>
            <a:br>
              <a:rPr lang="en-US" sz="900" dirty="0">
                <a:latin typeface="Monaco"/>
                <a:cs typeface="Monaco"/>
              </a:rPr>
            </a:br>
            <a:endParaRPr lang="en-US" sz="900" dirty="0" smtClean="0">
              <a:latin typeface="Monaco"/>
              <a:cs typeface="Monaco"/>
            </a:endParaRP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 err="1" smtClean="0">
                <a:latin typeface="Monaco"/>
                <a:cs typeface="Monaco"/>
              </a:rPr>
              <a:t>ssc.start</a:t>
            </a:r>
            <a:r>
              <a:rPr lang="en-US" sz="900" dirty="0">
                <a:latin typeface="Monaco"/>
                <a:cs typeface="Monaco"/>
              </a:rPr>
              <a:t>()</a:t>
            </a:r>
          </a:p>
          <a:p>
            <a:endParaRPr lang="en-US" sz="900" dirty="0">
              <a:latin typeface="Monaco"/>
              <a:cs typeface="Monac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22</a:t>
            </a:fld>
            <a:endParaRPr lang="en-US" dirty="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200" y="1276349"/>
            <a:ext cx="152400" cy="3505200"/>
            <a:chOff x="228600" y="1047750"/>
            <a:chExt cx="152400" cy="3505200"/>
          </a:xfrm>
        </p:grpSpPr>
        <p:sp>
          <p:nvSpPr>
            <p:cNvPr id="6" name="Rectangle 5"/>
            <p:cNvSpPr/>
            <p:nvPr/>
          </p:nvSpPr>
          <p:spPr>
            <a:xfrm>
              <a:off x="228600" y="1047750"/>
              <a:ext cx="152400" cy="35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1047750"/>
              <a:ext cx="1524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2724150"/>
              <a:ext cx="152400" cy="1219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019800" y="2647950"/>
            <a:ext cx="2590800" cy="17526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Decay factor is used to ignore old data.</a:t>
            </a:r>
          </a:p>
          <a:p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Decay = 1 will use all observed data from the beginning for cluster updates.</a:t>
            </a:r>
          </a:p>
          <a:p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Decay = 0 will use only the most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recent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514600" y="3442355"/>
            <a:ext cx="3429000" cy="0"/>
          </a:xfrm>
          <a:prstGeom prst="straightConnector1">
            <a:avLst/>
          </a:prstGeom>
          <a:ln w="19050" cmpd="sng">
            <a:solidFill>
              <a:srgbClr val="CA5F1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easily update a clustering model in real time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5105400" cy="3886200"/>
          </a:xfrm>
        </p:spPr>
        <p:txBody>
          <a:bodyPr>
            <a:normAutofit/>
          </a:bodyPr>
          <a:lstStyle/>
          <a:p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// define the streaming context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>
                <a:latin typeface="Monaco"/>
                <a:cs typeface="Monaco"/>
              </a:rPr>
              <a:t>StreamingContext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conf</a:t>
            </a:r>
            <a:r>
              <a:rPr lang="en-US" sz="900" dirty="0">
                <a:latin typeface="Monaco"/>
                <a:cs typeface="Monaco"/>
              </a:rPr>
              <a:t>, Seconds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Monaco"/>
                <a:cs typeface="Monaco"/>
              </a:rPr>
              <a:t>batchDuration</a:t>
            </a:r>
            <a:r>
              <a:rPr lang="en-US" sz="900" dirty="0" smtClean="0">
                <a:latin typeface="Monaco"/>
                <a:cs typeface="Monaco"/>
              </a:rPr>
              <a:t>))</a:t>
            </a: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tx2"/>
                </a:solidFill>
                <a:latin typeface="Monaco"/>
                <a:cs typeface="Monaco"/>
              </a:rPr>
              <a:t>// define 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training and testing </a:t>
            </a:r>
            <a:r>
              <a:rPr lang="en-US" sz="900" dirty="0" err="1" smtClean="0">
                <a:solidFill>
                  <a:schemeClr val="tx2"/>
                </a:solidFill>
                <a:latin typeface="Monaco"/>
                <a:cs typeface="Monaco"/>
              </a:rPr>
              <a:t>dstream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 by the Kafka topic</a:t>
            </a:r>
            <a:endParaRPr lang="en-US" sz="900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s</a:t>
            </a:r>
            <a:r>
              <a:rPr lang="en-US" sz="900" dirty="0" err="1" smtClean="0">
                <a:latin typeface="Monaco"/>
                <a:cs typeface="Monaco"/>
              </a:rPr>
              <a:t>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trainTopic</a:t>
            </a:r>
            <a:r>
              <a:rPr lang="en-US" sz="900" dirty="0" smtClean="0">
                <a:latin typeface="Monaco"/>
                <a:cs typeface="Monaco"/>
              </a:rPr>
              <a:t>)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testData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](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testTopic</a:t>
            </a:r>
            <a:r>
              <a:rPr lang="en-US" sz="900" dirty="0">
                <a:latin typeface="Monaco"/>
                <a:cs typeface="Monaco"/>
              </a:rPr>
              <a:t>)</a:t>
            </a:r>
          </a:p>
          <a:p>
            <a:endParaRPr lang="en-US" sz="900" dirty="0"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>
                <a:latin typeface="Monaco"/>
                <a:cs typeface="Monaco"/>
              </a:rPr>
              <a:t>model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>
                <a:latin typeface="Monaco"/>
                <a:cs typeface="Monaco"/>
              </a:rPr>
              <a:t>StreamingKMeans</a:t>
            </a:r>
            <a:r>
              <a:rPr lang="en-US" sz="900" dirty="0">
                <a:latin typeface="Monaco"/>
                <a:cs typeface="Monaco"/>
              </a:rPr>
              <a:t>()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>
                <a:latin typeface="Monaco"/>
                <a:cs typeface="Monaco"/>
              </a:rPr>
              <a:t>setK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numClusters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>
                <a:latin typeface="Monaco"/>
                <a:cs typeface="Monaco"/>
              </a:rPr>
              <a:t>setDecayFactor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Monaco"/>
                <a:cs typeface="Monaco"/>
              </a:rPr>
              <a:t>1.0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>
                <a:latin typeface="Monaco"/>
                <a:cs typeface="Monaco"/>
              </a:rPr>
              <a:t>setRandomCenters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nDimensions</a:t>
            </a:r>
            <a:r>
              <a:rPr lang="en-US" sz="900" dirty="0" smtClean="0">
                <a:latin typeface="Monaco"/>
                <a:cs typeface="Monaco"/>
              </a:rPr>
              <a:t>, </a:t>
            </a:r>
            <a:r>
              <a:rPr lang="en-US" sz="900" dirty="0" smtClean="0">
                <a:solidFill>
                  <a:srgbClr val="000000"/>
                </a:solidFill>
                <a:latin typeface="Monaco"/>
                <a:cs typeface="Monaco"/>
              </a:rPr>
              <a:t>seed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>
                <a:latin typeface="Monaco"/>
                <a:cs typeface="Monaco"/>
              </a:rPr>
              <a:t>model.trainOn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>
                <a:latin typeface="Monaco"/>
                <a:cs typeface="Monaco"/>
              </a:rPr>
              <a:t>model.predictOnValues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testData.map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lp</a:t>
            </a:r>
            <a:r>
              <a:rPr lang="en-US" sz="900" dirty="0" smtClean="0">
                <a:latin typeface="Monaco"/>
                <a:cs typeface="Monaco"/>
              </a:rPr>
              <a:t>=&gt;(</a:t>
            </a:r>
            <a:r>
              <a:rPr lang="en-US" sz="900" dirty="0" err="1">
                <a:latin typeface="Monaco"/>
                <a:cs typeface="Monaco"/>
              </a:rPr>
              <a:t>lp.label</a:t>
            </a:r>
            <a:r>
              <a:rPr lang="en-US" sz="900" dirty="0" err="1" smtClean="0">
                <a:latin typeface="Monaco"/>
                <a:cs typeface="Monaco"/>
              </a:rPr>
              <a:t>,lp.features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>)</a:t>
            </a:r>
            <a:r>
              <a:rPr lang="en-US" sz="900" dirty="0" smtClean="0">
                <a:latin typeface="Monaco"/>
                <a:cs typeface="Monaco"/>
              </a:rPr>
              <a:t>).</a:t>
            </a:r>
            <a:r>
              <a:rPr lang="en-US" sz="900" dirty="0">
                <a:latin typeface="Monaco"/>
                <a:cs typeface="Monaco"/>
              </a:rPr>
              <a:t>print()</a:t>
            </a:r>
            <a:br>
              <a:rPr lang="en-US" sz="900" dirty="0">
                <a:latin typeface="Monaco"/>
                <a:cs typeface="Monaco"/>
              </a:rPr>
            </a:br>
            <a:endParaRPr lang="en-US" sz="900" dirty="0" smtClean="0">
              <a:latin typeface="Monaco"/>
              <a:cs typeface="Monaco"/>
            </a:endParaRP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 err="1" smtClean="0">
                <a:latin typeface="Monaco"/>
                <a:cs typeface="Monaco"/>
              </a:rPr>
              <a:t>ssc.start</a:t>
            </a:r>
            <a:r>
              <a:rPr lang="en-US" sz="900" dirty="0">
                <a:latin typeface="Monaco"/>
                <a:cs typeface="Monaco"/>
              </a:rPr>
              <a:t>()</a:t>
            </a:r>
          </a:p>
          <a:p>
            <a:endParaRPr lang="en-US" sz="900" dirty="0">
              <a:latin typeface="Monaco"/>
              <a:cs typeface="Monac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23</a:t>
            </a:fld>
            <a:endParaRPr lang="en-US" dirty="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200" y="1276349"/>
            <a:ext cx="152400" cy="3505200"/>
            <a:chOff x="228600" y="1047750"/>
            <a:chExt cx="152400" cy="3505200"/>
          </a:xfrm>
        </p:grpSpPr>
        <p:sp>
          <p:nvSpPr>
            <p:cNvPr id="6" name="Rectangle 5"/>
            <p:cNvSpPr/>
            <p:nvPr/>
          </p:nvSpPr>
          <p:spPr>
            <a:xfrm>
              <a:off x="228600" y="1047750"/>
              <a:ext cx="152400" cy="35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1047750"/>
              <a:ext cx="1524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2724150"/>
              <a:ext cx="152400" cy="1219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248400" y="1039227"/>
            <a:ext cx="2362200" cy="1608723"/>
            <a:chOff x="6248400" y="1191627"/>
            <a:chExt cx="2362200" cy="1608723"/>
          </a:xfrm>
        </p:grpSpPr>
        <p:grpSp>
          <p:nvGrpSpPr>
            <p:cNvPr id="72" name="Group 71"/>
            <p:cNvGrpSpPr/>
            <p:nvPr/>
          </p:nvGrpSpPr>
          <p:grpSpPr>
            <a:xfrm>
              <a:off x="6248400" y="1191627"/>
              <a:ext cx="2362200" cy="1608723"/>
              <a:chOff x="6248400" y="1344027"/>
              <a:chExt cx="2362200" cy="160872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663496" y="1344027"/>
                <a:ext cx="1524000" cy="381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  <a:latin typeface="Arial"/>
                    <a:cs typeface="Arial"/>
                  </a:rPr>
                  <a:t>DStream</a:t>
                </a:r>
                <a:r>
                  <a:rPr lang="en-US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[Vector]</a:t>
                </a:r>
                <a:endParaRPr 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6248400" y="1885950"/>
                <a:ext cx="2362200" cy="1066800"/>
                <a:chOff x="6248400" y="1885950"/>
                <a:chExt cx="2362200" cy="10668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248400" y="1885950"/>
                  <a:ext cx="2362200" cy="106680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For each RDD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332764" y="2190750"/>
                  <a:ext cx="2109107" cy="685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  <a:latin typeface="Arial"/>
                      <a:cs typeface="Arial"/>
                    </a:rPr>
                    <a:t>Perform a k-means update on a batch of data.</a:t>
                  </a:r>
                  <a:endParaRPr lang="en-US" sz="12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</p:grpSp>
        </p:grpSp>
        <p:cxnSp>
          <p:nvCxnSpPr>
            <p:cNvPr id="65" name="Straight Arrow Connector 64"/>
            <p:cNvCxnSpPr>
              <a:stCxn id="10" idx="2"/>
              <a:endCxn id="30" idx="0"/>
            </p:cNvCxnSpPr>
            <p:nvPr/>
          </p:nvCxnSpPr>
          <p:spPr>
            <a:xfrm>
              <a:off x="7425496" y="1572627"/>
              <a:ext cx="4004" cy="16092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867400" y="6022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Real time Training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67400" y="272729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Predictions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48400" y="3172827"/>
            <a:ext cx="2362200" cy="1801229"/>
            <a:chOff x="6248400" y="3172827"/>
            <a:chExt cx="2362200" cy="1801229"/>
          </a:xfrm>
        </p:grpSpPr>
        <p:sp>
          <p:nvSpPr>
            <p:cNvPr id="83" name="Rectangle 82"/>
            <p:cNvSpPr/>
            <p:nvPr/>
          </p:nvSpPr>
          <p:spPr>
            <a:xfrm>
              <a:off x="6553200" y="3172827"/>
              <a:ext cx="1752600" cy="3449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DStream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[(K, Vector)]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6248400" y="3663412"/>
              <a:ext cx="2362200" cy="813338"/>
              <a:chOff x="6248400" y="1885950"/>
              <a:chExt cx="2362200" cy="898452"/>
            </a:xfrm>
            <a:solidFill>
              <a:srgbClr val="FFFFFF"/>
            </a:solidFill>
          </p:grpSpPr>
          <p:sp>
            <p:nvSpPr>
              <p:cNvPr id="85" name="Rectangle 84"/>
              <p:cNvSpPr/>
              <p:nvPr/>
            </p:nvSpPr>
            <p:spPr>
              <a:xfrm>
                <a:off x="6248400" y="1885950"/>
                <a:ext cx="2362200" cy="898452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  <a:latin typeface="Arial"/>
                    <a:cs typeface="Arial"/>
                  </a:rPr>
                  <a:t>mapOnValues</a:t>
                </a:r>
                <a:endParaRPr 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332764" y="2190750"/>
                <a:ext cx="2109107" cy="457200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Find closest cluster center for given data point</a:t>
                </a:r>
                <a:endParaRPr 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82" name="Straight Arrow Connector 81"/>
            <p:cNvCxnSpPr>
              <a:stCxn id="83" idx="2"/>
              <a:endCxn id="85" idx="0"/>
            </p:cNvCxnSpPr>
            <p:nvPr/>
          </p:nvCxnSpPr>
          <p:spPr>
            <a:xfrm>
              <a:off x="7429500" y="3517733"/>
              <a:ext cx="0" cy="145679"/>
            </a:xfrm>
            <a:prstGeom prst="straightConnector1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6248400" y="4629150"/>
              <a:ext cx="2362200" cy="3449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DStream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[(K, </a:t>
              </a:r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PredictionVector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)]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93" name="Straight Arrow Connector 92"/>
            <p:cNvCxnSpPr>
              <a:stCxn id="85" idx="2"/>
              <a:endCxn id="92" idx="0"/>
            </p:cNvCxnSpPr>
            <p:nvPr/>
          </p:nvCxnSpPr>
          <p:spPr>
            <a:xfrm>
              <a:off x="7429500" y="4476750"/>
              <a:ext cx="0" cy="152400"/>
            </a:xfrm>
            <a:prstGeom prst="straightConnector1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4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same setup can be used for a real time logistic regression model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5105400" cy="3886200"/>
          </a:xfrm>
        </p:spPr>
        <p:txBody>
          <a:bodyPr>
            <a:normAutofit/>
          </a:bodyPr>
          <a:lstStyle/>
          <a:p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// define the streaming context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>
                <a:latin typeface="Monaco"/>
                <a:cs typeface="Monaco"/>
              </a:rPr>
              <a:t>StreamingContext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conf</a:t>
            </a:r>
            <a:r>
              <a:rPr lang="en-US" sz="900" dirty="0">
                <a:latin typeface="Monaco"/>
                <a:cs typeface="Monaco"/>
              </a:rPr>
              <a:t>, Seconds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  <a:latin typeface="Monaco"/>
                <a:cs typeface="Monaco"/>
              </a:rPr>
              <a:t>batchDuration</a:t>
            </a:r>
            <a:r>
              <a:rPr lang="en-US" sz="900" dirty="0" smtClean="0">
                <a:latin typeface="Monaco"/>
                <a:cs typeface="Monaco"/>
              </a:rPr>
              <a:t>))</a:t>
            </a: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tx2"/>
                </a:solidFill>
                <a:latin typeface="Monaco"/>
                <a:cs typeface="Monaco"/>
              </a:rPr>
              <a:t>// define 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training and testing </a:t>
            </a:r>
            <a:r>
              <a:rPr lang="en-US" sz="900" dirty="0" err="1" smtClean="0">
                <a:solidFill>
                  <a:schemeClr val="tx2"/>
                </a:solidFill>
                <a:latin typeface="Monaco"/>
                <a:cs typeface="Monaco"/>
              </a:rPr>
              <a:t>dstream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 by the Kafka topic</a:t>
            </a:r>
            <a:endParaRPr lang="en-US" sz="900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s</a:t>
            </a:r>
            <a:r>
              <a:rPr lang="en-US" sz="900" dirty="0" err="1" smtClean="0">
                <a:latin typeface="Monaco"/>
                <a:cs typeface="Monaco"/>
              </a:rPr>
              <a:t>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trainTopic</a:t>
            </a:r>
            <a:r>
              <a:rPr lang="en-US" sz="900" dirty="0" smtClean="0">
                <a:latin typeface="Monaco"/>
                <a:cs typeface="Monaco"/>
              </a:rPr>
              <a:t>)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testData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](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testTopic</a:t>
            </a:r>
            <a:r>
              <a:rPr lang="en-US" sz="900" dirty="0">
                <a:latin typeface="Monaco"/>
                <a:cs typeface="Monaco"/>
              </a:rPr>
              <a:t>)</a:t>
            </a:r>
          </a:p>
          <a:p>
            <a:endParaRPr lang="en-US" sz="900" dirty="0"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>
                <a:latin typeface="Monaco"/>
                <a:cs typeface="Monaco"/>
              </a:rPr>
              <a:t>model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 smtClean="0">
                <a:latin typeface="Monaco"/>
                <a:cs typeface="Monaco"/>
              </a:rPr>
              <a:t>StreamingLogisticRegressionWithSGD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 smtClean="0">
                <a:latin typeface="Monaco"/>
                <a:cs typeface="Monaco"/>
              </a:rPr>
              <a:t>setInitialWeights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Vectors.zeros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numFeatures</a:t>
            </a:r>
            <a:r>
              <a:rPr lang="en-US" sz="900" dirty="0" smtClean="0">
                <a:latin typeface="Monaco"/>
                <a:cs typeface="Monaco"/>
              </a:rPr>
              <a:t>))</a:t>
            </a:r>
          </a:p>
          <a:p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 smtClean="0">
                <a:latin typeface="Monaco"/>
                <a:cs typeface="Monaco"/>
              </a:rPr>
              <a:t>model.trainOn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>
                <a:latin typeface="Monaco"/>
                <a:cs typeface="Monaco"/>
              </a:rPr>
              <a:t>model.predictOnValues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testData.map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lp</a:t>
            </a:r>
            <a:r>
              <a:rPr lang="en-US" sz="900" dirty="0" smtClean="0">
                <a:latin typeface="Monaco"/>
                <a:cs typeface="Monaco"/>
              </a:rPr>
              <a:t>=&gt;(</a:t>
            </a:r>
            <a:r>
              <a:rPr lang="en-US" sz="900" dirty="0" err="1">
                <a:latin typeface="Monaco"/>
                <a:cs typeface="Monaco"/>
              </a:rPr>
              <a:t>lp.label</a:t>
            </a:r>
            <a:r>
              <a:rPr lang="en-US" sz="900" dirty="0" err="1" smtClean="0">
                <a:latin typeface="Monaco"/>
                <a:cs typeface="Monaco"/>
              </a:rPr>
              <a:t>,lp.features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>)</a:t>
            </a:r>
            <a:r>
              <a:rPr lang="en-US" sz="900" dirty="0" smtClean="0">
                <a:latin typeface="Monaco"/>
                <a:cs typeface="Monaco"/>
              </a:rPr>
              <a:t>).</a:t>
            </a:r>
            <a:r>
              <a:rPr lang="en-US" sz="900" dirty="0">
                <a:latin typeface="Monaco"/>
                <a:cs typeface="Monaco"/>
              </a:rPr>
              <a:t>print()</a:t>
            </a:r>
            <a:br>
              <a:rPr lang="en-US" sz="900" dirty="0">
                <a:latin typeface="Monaco"/>
                <a:cs typeface="Monaco"/>
              </a:rPr>
            </a:br>
            <a:endParaRPr lang="en-US" sz="900" dirty="0" smtClean="0">
              <a:latin typeface="Monaco"/>
              <a:cs typeface="Monaco"/>
            </a:endParaRP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 err="1" smtClean="0">
                <a:latin typeface="Monaco"/>
                <a:cs typeface="Monaco"/>
              </a:rPr>
              <a:t>ssc.start</a:t>
            </a:r>
            <a:r>
              <a:rPr lang="en-US" sz="900" dirty="0">
                <a:latin typeface="Monaco"/>
                <a:cs typeface="Monaco"/>
              </a:rPr>
              <a:t>()</a:t>
            </a:r>
          </a:p>
          <a:p>
            <a:endParaRPr lang="en-US" sz="900" dirty="0">
              <a:latin typeface="Monaco"/>
              <a:cs typeface="Monac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24</a:t>
            </a:fld>
            <a:endParaRPr lang="en-US" dirty="0">
              <a:latin typeface="Arial"/>
              <a:cs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410200" y="1276350"/>
            <a:ext cx="3581400" cy="3505200"/>
            <a:chOff x="5029200" y="895350"/>
            <a:chExt cx="3581400" cy="3505200"/>
          </a:xfrm>
        </p:grpSpPr>
        <p:sp>
          <p:nvSpPr>
            <p:cNvPr id="7" name="Rectangle 6"/>
            <p:cNvSpPr/>
            <p:nvPr/>
          </p:nvSpPr>
          <p:spPr>
            <a:xfrm>
              <a:off x="6096000" y="2876550"/>
              <a:ext cx="1524000" cy="533400"/>
            </a:xfrm>
            <a:prstGeom prst="rect">
              <a:avLst/>
            </a:prstGeom>
            <a:noFill/>
            <a:ln w="25400">
              <a:solidFill>
                <a:srgbClr val="CA5F1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StreamingModel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00" y="188595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Training Stream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386715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Start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89535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StreamingContext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86600" y="1885950"/>
              <a:ext cx="15240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Testing Stream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5" name="Elbow Connector 14"/>
          <p:cNvCxnSpPr>
            <a:stCxn id="10" idx="2"/>
            <a:endCxn id="8" idx="0"/>
          </p:cNvCxnSpPr>
          <p:nvPr/>
        </p:nvCxnSpPr>
        <p:spPr>
          <a:xfrm rot="5400000">
            <a:off x="6477000" y="1504950"/>
            <a:ext cx="457200" cy="10668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1" idx="0"/>
          </p:cNvCxnSpPr>
          <p:nvPr/>
        </p:nvCxnSpPr>
        <p:spPr>
          <a:xfrm rot="16200000" flipH="1">
            <a:off x="7505700" y="1543050"/>
            <a:ext cx="457200" cy="9906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7" idx="0"/>
          </p:cNvCxnSpPr>
          <p:nvPr/>
        </p:nvCxnSpPr>
        <p:spPr>
          <a:xfrm rot="5400000">
            <a:off x="7505700" y="2533650"/>
            <a:ext cx="457200" cy="9906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7" idx="0"/>
          </p:cNvCxnSpPr>
          <p:nvPr/>
        </p:nvCxnSpPr>
        <p:spPr>
          <a:xfrm rot="16200000" flipH="1">
            <a:off x="6477000" y="2495550"/>
            <a:ext cx="457200" cy="10668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7239000" y="37909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200" y="1276349"/>
            <a:ext cx="152400" cy="3505200"/>
            <a:chOff x="228600" y="1047750"/>
            <a:chExt cx="152400" cy="3505200"/>
          </a:xfrm>
        </p:grpSpPr>
        <p:sp>
          <p:nvSpPr>
            <p:cNvPr id="6" name="Rectangle 5"/>
            <p:cNvSpPr/>
            <p:nvPr/>
          </p:nvSpPr>
          <p:spPr>
            <a:xfrm>
              <a:off x="228600" y="1047750"/>
              <a:ext cx="152400" cy="35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1047750"/>
              <a:ext cx="1524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2724150"/>
              <a:ext cx="152400" cy="1219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28600" y="2952749"/>
            <a:ext cx="5181600" cy="68580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Layering this with fault-tolerance in DataStax Enterprise is straight forward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5105400" cy="3886200"/>
          </a:xfrm>
        </p:spPr>
        <p:txBody>
          <a:bodyPr>
            <a:normAutofit/>
          </a:bodyPr>
          <a:lstStyle/>
          <a:p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// define the streaming context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>
                <a:latin typeface="Monaco"/>
                <a:cs typeface="Monaco"/>
              </a:rPr>
              <a:t>StreamingContext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conf</a:t>
            </a:r>
            <a:r>
              <a:rPr lang="en-US" sz="900" dirty="0">
                <a:latin typeface="Monaco"/>
                <a:cs typeface="Monaco"/>
              </a:rPr>
              <a:t>, Seconds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  <a:latin typeface="Monaco"/>
                <a:cs typeface="Monaco"/>
              </a:rPr>
              <a:t>batchDuration</a:t>
            </a:r>
            <a:r>
              <a:rPr lang="en-US" sz="900" dirty="0" smtClean="0">
                <a:latin typeface="Monaco"/>
                <a:cs typeface="Monaco"/>
              </a:rPr>
              <a:t>))</a:t>
            </a: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>
                <a:solidFill>
                  <a:schemeClr val="tx2"/>
                </a:solidFill>
                <a:latin typeface="Monaco"/>
                <a:cs typeface="Monaco"/>
              </a:rPr>
              <a:t>// define 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training and testing </a:t>
            </a:r>
            <a:r>
              <a:rPr lang="en-US" sz="900" dirty="0" err="1" smtClean="0">
                <a:solidFill>
                  <a:schemeClr val="tx2"/>
                </a:solidFill>
                <a:latin typeface="Monaco"/>
                <a:cs typeface="Monaco"/>
              </a:rPr>
              <a:t>dstream</a:t>
            </a:r>
            <a:r>
              <a:rPr lang="en-US" sz="900" dirty="0" smtClean="0">
                <a:solidFill>
                  <a:schemeClr val="tx2"/>
                </a:solidFill>
                <a:latin typeface="Monaco"/>
                <a:cs typeface="Monaco"/>
              </a:rPr>
              <a:t> by the Kafka topic</a:t>
            </a:r>
            <a:endParaRPr lang="en-US" sz="900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s</a:t>
            </a:r>
            <a:r>
              <a:rPr lang="en-US" sz="900" dirty="0" err="1" smtClean="0">
                <a:latin typeface="Monaco"/>
                <a:cs typeface="Monaco"/>
              </a:rPr>
              <a:t>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trainTopic</a:t>
            </a:r>
            <a:r>
              <a:rPr lang="en-US" sz="900" dirty="0" smtClean="0">
                <a:latin typeface="Monaco"/>
                <a:cs typeface="Monaco"/>
              </a:rPr>
              <a:t>)</a:t>
            </a: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 err="1">
                <a:latin typeface="Monaco"/>
                <a:cs typeface="Monaco"/>
              </a:rPr>
              <a:t>testData</a:t>
            </a:r>
            <a:r>
              <a:rPr lang="en-US" sz="900" dirty="0">
                <a:latin typeface="Monaco"/>
                <a:cs typeface="Monaco"/>
              </a:rPr>
              <a:t> = </a:t>
            </a:r>
            <a:r>
              <a:rPr lang="en-US" sz="900" dirty="0" err="1">
                <a:latin typeface="Monaco"/>
                <a:cs typeface="Monaco"/>
              </a:rPr>
              <a:t>KafkaUtils.createDirectStream</a:t>
            </a:r>
            <a:r>
              <a:rPr lang="en-US" sz="900" dirty="0">
                <a:latin typeface="Monaco"/>
                <a:cs typeface="Monaco"/>
              </a:rPr>
              <a:t>[String, String,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StringDecoder</a:t>
            </a:r>
            <a:r>
              <a:rPr lang="en-US" sz="900" dirty="0">
                <a:latin typeface="Monaco"/>
                <a:cs typeface="Monaco"/>
              </a:rPr>
              <a:t>](</a:t>
            </a:r>
            <a:r>
              <a:rPr lang="en-US" sz="900" dirty="0" err="1">
                <a:latin typeface="Monaco"/>
                <a:cs typeface="Monaco"/>
              </a:rPr>
              <a:t>ssc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>
                <a:latin typeface="Monaco"/>
                <a:cs typeface="Monaco"/>
              </a:rPr>
              <a:t>kafkaParams</a:t>
            </a:r>
            <a:r>
              <a:rPr lang="en-US" sz="900" dirty="0">
                <a:latin typeface="Monaco"/>
                <a:cs typeface="Monaco"/>
              </a:rPr>
              <a:t>, </a:t>
            </a:r>
            <a:r>
              <a:rPr lang="en-US" sz="900" dirty="0" err="1" smtClean="0">
                <a:latin typeface="Monaco"/>
                <a:cs typeface="Monaco"/>
              </a:rPr>
              <a:t>testTopic</a:t>
            </a:r>
            <a:r>
              <a:rPr lang="en-US" sz="900" dirty="0">
                <a:latin typeface="Monaco"/>
                <a:cs typeface="Monaco"/>
              </a:rPr>
              <a:t>)</a:t>
            </a:r>
          </a:p>
          <a:p>
            <a:endParaRPr lang="en-US" sz="900" dirty="0">
              <a:latin typeface="Monaco"/>
              <a:cs typeface="Monaco"/>
            </a:endParaRPr>
          </a:p>
          <a:p>
            <a:r>
              <a:rPr lang="en-US" sz="900" b="1" dirty="0" err="1" smtClean="0">
                <a:solidFill>
                  <a:srgbClr val="000080"/>
                </a:solidFill>
                <a:latin typeface="Monaco"/>
                <a:cs typeface="Monaco"/>
              </a:rPr>
              <a:t>val</a:t>
            </a:r>
            <a:r>
              <a:rPr lang="en-US" sz="900" b="1" dirty="0" smtClean="0">
                <a:solidFill>
                  <a:srgbClr val="000080"/>
                </a:solidFill>
                <a:latin typeface="Monaco"/>
                <a:cs typeface="Monaco"/>
              </a:rPr>
              <a:t> </a:t>
            </a:r>
            <a:r>
              <a:rPr lang="en-US" sz="900" dirty="0">
                <a:latin typeface="Monaco"/>
                <a:cs typeface="Monaco"/>
              </a:rPr>
              <a:t>model = </a:t>
            </a:r>
            <a:r>
              <a:rPr lang="en-US" sz="900" b="1" dirty="0">
                <a:solidFill>
                  <a:srgbClr val="000080"/>
                </a:solidFill>
                <a:latin typeface="Monaco"/>
                <a:cs typeface="Monaco"/>
              </a:rPr>
              <a:t>new </a:t>
            </a:r>
            <a:r>
              <a:rPr lang="en-US" sz="900" dirty="0" err="1" smtClean="0">
                <a:latin typeface="Monaco"/>
                <a:cs typeface="Monaco"/>
              </a:rPr>
              <a:t>StreamingLogisticRegressionWithSGD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>  .</a:t>
            </a:r>
            <a:r>
              <a:rPr lang="en-US" sz="900" dirty="0" err="1" smtClean="0">
                <a:latin typeface="Monaco"/>
                <a:cs typeface="Monaco"/>
              </a:rPr>
              <a:t>setInitialWeights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Vectors.zeros</a:t>
            </a:r>
            <a:r>
              <a:rPr lang="en-US" sz="900" dirty="0" smtClean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numFeatures</a:t>
            </a:r>
            <a:r>
              <a:rPr lang="en-US" sz="900" dirty="0" smtClean="0">
                <a:latin typeface="Monaco"/>
                <a:cs typeface="Monaco"/>
              </a:rPr>
              <a:t>))</a:t>
            </a:r>
          </a:p>
          <a:p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>
                <a:latin typeface="Monaco"/>
                <a:cs typeface="Monaco"/>
              </a:rPr>
              <a:t/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 smtClean="0">
                <a:latin typeface="Monaco"/>
                <a:cs typeface="Monaco"/>
              </a:rPr>
              <a:t>model.trainOn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trainingData</a:t>
            </a:r>
            <a:r>
              <a:rPr lang="en-US" sz="900" dirty="0">
                <a:latin typeface="Monaco"/>
                <a:cs typeface="Monaco"/>
              </a:rPr>
              <a:t>)</a:t>
            </a:r>
            <a:br>
              <a:rPr lang="en-US" sz="900" dirty="0">
                <a:latin typeface="Monaco"/>
                <a:cs typeface="Monaco"/>
              </a:rPr>
            </a:br>
            <a:r>
              <a:rPr lang="en-US" sz="900" dirty="0" err="1">
                <a:latin typeface="Monaco"/>
                <a:cs typeface="Monaco"/>
              </a:rPr>
              <a:t>model.predictOnValues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>
                <a:latin typeface="Monaco"/>
                <a:cs typeface="Monaco"/>
              </a:rPr>
              <a:t>testData.map</a:t>
            </a:r>
            <a:r>
              <a:rPr lang="en-US" sz="900" dirty="0">
                <a:latin typeface="Monaco"/>
                <a:cs typeface="Monaco"/>
              </a:rPr>
              <a:t>(</a:t>
            </a:r>
            <a:r>
              <a:rPr lang="en-US" sz="900" dirty="0" err="1" smtClean="0">
                <a:latin typeface="Monaco"/>
                <a:cs typeface="Monaco"/>
              </a:rPr>
              <a:t>lp</a:t>
            </a:r>
            <a:r>
              <a:rPr lang="en-US" sz="900" dirty="0" smtClean="0">
                <a:latin typeface="Monaco"/>
                <a:cs typeface="Monaco"/>
              </a:rPr>
              <a:t>=&gt;(</a:t>
            </a:r>
            <a:r>
              <a:rPr lang="en-US" sz="900" dirty="0" err="1">
                <a:latin typeface="Monaco"/>
                <a:cs typeface="Monaco"/>
              </a:rPr>
              <a:t>lp.label</a:t>
            </a:r>
            <a:r>
              <a:rPr lang="en-US" sz="900" dirty="0" err="1" smtClean="0">
                <a:latin typeface="Monaco"/>
                <a:cs typeface="Monaco"/>
              </a:rPr>
              <a:t>,lp.features</a:t>
            </a:r>
            <a:r>
              <a:rPr lang="en-US" sz="900" dirty="0" smtClean="0">
                <a:latin typeface="Monaco"/>
                <a:cs typeface="Monaco"/>
              </a:rPr>
              <a:t>)</a:t>
            </a:r>
            <a:r>
              <a:rPr lang="en-US" sz="900" dirty="0">
                <a:latin typeface="Monaco"/>
                <a:cs typeface="Monaco"/>
              </a:rPr>
              <a:t>)</a:t>
            </a:r>
            <a:r>
              <a:rPr lang="en-US" sz="900" dirty="0" smtClean="0">
                <a:latin typeface="Monaco"/>
                <a:cs typeface="Monaco"/>
              </a:rPr>
              <a:t>).</a:t>
            </a:r>
            <a:r>
              <a:rPr lang="en-US" sz="900" dirty="0">
                <a:latin typeface="Monaco"/>
                <a:cs typeface="Monaco"/>
              </a:rPr>
              <a:t>print()</a:t>
            </a:r>
            <a:br>
              <a:rPr lang="en-US" sz="900" dirty="0">
                <a:latin typeface="Monaco"/>
                <a:cs typeface="Monaco"/>
              </a:rPr>
            </a:br>
            <a:endParaRPr lang="en-US" sz="900" dirty="0" smtClean="0">
              <a:latin typeface="Monaco"/>
              <a:cs typeface="Monaco"/>
            </a:endParaRPr>
          </a:p>
          <a:p>
            <a:endParaRPr lang="en-US" sz="900" dirty="0" smtClean="0">
              <a:latin typeface="Monaco"/>
              <a:cs typeface="Monaco"/>
            </a:endParaRPr>
          </a:p>
          <a:p>
            <a:r>
              <a:rPr lang="en-US" sz="900" dirty="0" err="1" smtClean="0">
                <a:latin typeface="Monaco"/>
                <a:cs typeface="Monaco"/>
              </a:rPr>
              <a:t>ssc.start</a:t>
            </a:r>
            <a:r>
              <a:rPr lang="en-US" sz="900" dirty="0">
                <a:latin typeface="Monaco"/>
                <a:cs typeface="Monaco"/>
              </a:rPr>
              <a:t>()</a:t>
            </a:r>
          </a:p>
          <a:p>
            <a:endParaRPr lang="en-US" sz="900" dirty="0">
              <a:latin typeface="Monaco"/>
              <a:cs typeface="Monac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276350"/>
            <a:ext cx="3200400" cy="373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err="1">
                <a:solidFill>
                  <a:srgbClr val="000090"/>
                </a:solidFill>
                <a:latin typeface="Arial"/>
                <a:cs typeface="Arial"/>
              </a:rPr>
              <a:t>def</a:t>
            </a:r>
            <a:r>
              <a:rPr lang="en-US" sz="1000" b="1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</a:rPr>
              <a:t>main(</a:t>
            </a:r>
            <a:r>
              <a:rPr lang="en-US" sz="1000" dirty="0" err="1">
                <a:solidFill>
                  <a:srgbClr val="000000"/>
                </a:solidFill>
                <a:latin typeface="Arial"/>
                <a:cs typeface="Arial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</a:rPr>
              <a:t>: Array[String]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) {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200" y="1276349"/>
            <a:ext cx="152400" cy="3505200"/>
            <a:chOff x="228600" y="1047750"/>
            <a:chExt cx="152400" cy="3505200"/>
          </a:xfrm>
        </p:grpSpPr>
        <p:sp>
          <p:nvSpPr>
            <p:cNvPr id="6" name="Rectangle 5"/>
            <p:cNvSpPr/>
            <p:nvPr/>
          </p:nvSpPr>
          <p:spPr>
            <a:xfrm>
              <a:off x="228600" y="1047750"/>
              <a:ext cx="152400" cy="35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1047750"/>
              <a:ext cx="1524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2724150"/>
              <a:ext cx="152400" cy="1219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867400" y="7546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Modeling with Fault-tolerance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72200" y="1657350"/>
            <a:ext cx="2133600" cy="2057400"/>
            <a:chOff x="6172200" y="1276350"/>
            <a:chExt cx="2133600" cy="2057400"/>
          </a:xfrm>
        </p:grpSpPr>
        <p:sp>
          <p:nvSpPr>
            <p:cNvPr id="10" name="Rectangle 9"/>
            <p:cNvSpPr/>
            <p:nvPr/>
          </p:nvSpPr>
          <p:spPr>
            <a:xfrm>
              <a:off x="6172200" y="1276350"/>
              <a:ext cx="2133600" cy="2057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err="1" smtClean="0"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def</a:t>
              </a:r>
              <a:r>
                <a:rPr lang="en-US" sz="1000" dirty="0" smtClean="0"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createStreamingContext</a:t>
              </a:r>
              <a:r>
                <a:rPr lang="en-US" sz="1000" dirty="0" smtClean="0"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():</a:t>
              </a:r>
              <a:endParaRPr lang="en-US" sz="1000" dirty="0"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400800" y="1581150"/>
              <a:ext cx="1676400" cy="1600200"/>
              <a:chOff x="6096000" y="1581150"/>
              <a:chExt cx="1676400" cy="1600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096000" y="1581150"/>
                <a:ext cx="1676400" cy="2286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Create </a:t>
                </a:r>
                <a:r>
                  <a:rPr lang="en-US" sz="1000" dirty="0" err="1" smtClean="0">
                    <a:solidFill>
                      <a:schemeClr val="tx1"/>
                    </a:solidFill>
                    <a:latin typeface="Arial"/>
                    <a:cs typeface="Arial"/>
                  </a:rPr>
                  <a:t>StreamingContext</a:t>
                </a:r>
                <a:endParaRPr lang="en-US" sz="10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96000" y="2190750"/>
                <a:ext cx="1676400" cy="2286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Define Streams</a:t>
                </a:r>
                <a:endParaRPr lang="en-US" sz="10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96000" y="2495550"/>
                <a:ext cx="1676400" cy="2286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Define Model</a:t>
                </a:r>
                <a:endParaRPr lang="en-US" sz="10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96000" y="1885950"/>
                <a:ext cx="1676400" cy="2286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Define checkpoint path</a:t>
                </a:r>
                <a:endParaRPr lang="en-US" sz="10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96000" y="2800350"/>
                <a:ext cx="1676400" cy="381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Make predictions 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Process data</a:t>
                </a:r>
                <a:endParaRPr lang="en-US" sz="10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5867400" y="3714750"/>
            <a:ext cx="3124200" cy="1219200"/>
          </a:xfrm>
          <a:prstGeom prst="rect">
            <a:avLst/>
          </a:prstGeom>
          <a:noFill/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rgbClr val="000090"/>
                </a:solidFill>
                <a:latin typeface="Arial"/>
                <a:cs typeface="Arial"/>
              </a:rPr>
              <a:t>      </a:t>
            </a:r>
            <a:r>
              <a:rPr lang="en-US" sz="1000" b="1" dirty="0" err="1" smtClean="0">
                <a:solidFill>
                  <a:srgbClr val="000090"/>
                </a:solidFill>
                <a:latin typeface="Arial"/>
                <a:cs typeface="Arial"/>
              </a:rPr>
              <a:t>val</a:t>
            </a:r>
            <a:r>
              <a:rPr lang="en-US" sz="100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/>
                <a:cs typeface="Arial"/>
              </a:rPr>
              <a:t>ssc</a:t>
            </a:r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Arial"/>
                <a:cs typeface="Arial"/>
              </a:rPr>
              <a:t>StreamingContext.getActiveOrCreate</a:t>
            </a:r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</a:p>
          <a:p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         </a:t>
            </a:r>
            <a:r>
              <a:rPr lang="en-US" sz="1000" dirty="0" err="1" smtClean="0">
                <a:solidFill>
                  <a:schemeClr val="tx1"/>
                </a:solidFill>
                <a:latin typeface="Arial"/>
                <a:cs typeface="Arial"/>
              </a:rPr>
              <a:t>checkpointPath</a:t>
            </a:r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</a:p>
          <a:p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         </a:t>
            </a:r>
            <a:r>
              <a:rPr lang="en-US" sz="1000" dirty="0" err="1" smtClean="0">
                <a:solidFill>
                  <a:schemeClr val="tx1"/>
                </a:solidFill>
                <a:latin typeface="Arial"/>
                <a:cs typeface="Arial"/>
              </a:rPr>
              <a:t>createStreamingContext</a:t>
            </a:r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Arial"/>
                <a:cs typeface="Arial"/>
              </a:rPr>
              <a:t>ssc.start</a:t>
            </a:r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Arial"/>
                <a:cs typeface="Arial"/>
              </a:rPr>
              <a:t>ssc.awaitTermination</a:t>
            </a:r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1276350"/>
            <a:ext cx="5029200" cy="2819400"/>
          </a:xfrm>
          <a:prstGeom prst="rect">
            <a:avLst/>
          </a:prstGeom>
          <a:noFill/>
          <a:ln w="19050" cmpd="sng">
            <a:solidFill>
              <a:srgbClr val="CA5F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5387079" y="1657350"/>
            <a:ext cx="685800" cy="2057400"/>
          </a:xfrm>
          <a:prstGeom prst="leftBrace">
            <a:avLst/>
          </a:prstGeom>
          <a:ln w="190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should take away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Cassandra </a:t>
            </a:r>
            <a:r>
              <a:rPr lang="en-US" sz="2000" dirty="0"/>
              <a:t>is "where the data </a:t>
            </a:r>
            <a:r>
              <a:rPr lang="en-US" sz="2000" dirty="0" smtClean="0"/>
              <a:t>are”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Science Data Center - access to live data at low operational </a:t>
            </a:r>
            <a:r>
              <a:rPr lang="en-US" sz="2000" dirty="0" smtClean="0"/>
              <a:t>impact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Good </a:t>
            </a:r>
            <a:r>
              <a:rPr lang="en-US" sz="2000" dirty="0"/>
              <a:t>(and *growing*) set of Data Science tools in Spark- </a:t>
            </a:r>
            <a:endParaRPr lang="en-US" sz="2000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Part </a:t>
            </a:r>
            <a:r>
              <a:rPr lang="en-US" sz="2000" dirty="0"/>
              <a:t>of Spark, so leverage the rest of Spark for gaps- </a:t>
            </a:r>
            <a:endParaRPr lang="en-US" sz="2000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Easy </a:t>
            </a:r>
            <a:r>
              <a:rPr lang="en-US" sz="2000" dirty="0"/>
              <a:t>to operationalize your Data Science </a:t>
            </a:r>
            <a:r>
              <a:rPr lang="en-US" sz="2000" dirty="0" smtClean="0"/>
              <a:t>–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deploy </a:t>
            </a:r>
            <a:r>
              <a:rPr lang="en-US" sz="1800" dirty="0"/>
              <a:t>models in streaming context </a:t>
            </a:r>
            <a:r>
              <a:rPr lang="en-US" sz="1800" dirty="0" smtClean="0"/>
              <a:t>–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deploy </a:t>
            </a:r>
            <a:r>
              <a:rPr lang="en-US" sz="1800" dirty="0"/>
              <a:t>models in batch context </a:t>
            </a:r>
            <a:r>
              <a:rPr lang="en-US" sz="1800" dirty="0" smtClean="0"/>
              <a:t>–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save </a:t>
            </a:r>
            <a:r>
              <a:rPr lang="en-US" sz="1800" dirty="0"/>
              <a:t>results to Cassandra for low-latency/high-concurrency retrieval in operational apps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26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9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i="1" dirty="0" smtClean="0">
                <a:latin typeface="Arial"/>
                <a:cs typeface="Arial"/>
              </a:rPr>
              <a:t>Thank You</a:t>
            </a:r>
            <a:endParaRPr lang="en-US" sz="8000" b="1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9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70187"/>
              </p:ext>
            </p:extLst>
          </p:nvPr>
        </p:nvGraphicFramePr>
        <p:xfrm>
          <a:off x="452971" y="971550"/>
          <a:ext cx="8238067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542"/>
                <a:gridCol w="7409525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Science in an Operational Context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Exploratory Data Analysis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Model Building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and Evaluation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Deploying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Analytics in Production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Wrap Up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DataStax, All Rights Reserved.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2" descr="http://blogs-images.forbes.com/stevedenning/files/2012/11/Willie_Sutto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9" y="310660"/>
            <a:ext cx="3342453" cy="44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7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DataStax, All Rights Reserved.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2" descr="http://blogs-images.forbes.com/stevedenning/files/2012/11/Willie_Sutto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9" y="310660"/>
            <a:ext cx="3342453" cy="44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0677" y="978877"/>
            <a:ext cx="4689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Willie Sutton</a:t>
            </a:r>
          </a:p>
          <a:p>
            <a:r>
              <a:rPr lang="en-US" sz="2400" dirty="0" smtClean="0"/>
              <a:t>Bank Robber in the 1930s-1950s</a:t>
            </a:r>
          </a:p>
          <a:p>
            <a:r>
              <a:rPr lang="en-US" sz="2400" dirty="0" smtClean="0"/>
              <a:t>FBI Most Wanted List 1950 </a:t>
            </a:r>
          </a:p>
          <a:p>
            <a:r>
              <a:rPr lang="en-US" sz="2400" dirty="0" smtClean="0"/>
              <a:t>Captured in 1952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73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DataStax, All Rights Reserved.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2" descr="http://blogs-images.forbes.com/stevedenning/files/2012/11/Willie_Sutto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9" y="310660"/>
            <a:ext cx="3342453" cy="44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0677" y="978877"/>
            <a:ext cx="45837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Willie Sutton</a:t>
            </a:r>
          </a:p>
          <a:p>
            <a:endParaRPr lang="en-US" sz="2000" i="1" dirty="0" smtClean="0"/>
          </a:p>
          <a:p>
            <a:r>
              <a:rPr lang="en-US" sz="2800" i="1" dirty="0" smtClean="0"/>
              <a:t>When asked</a:t>
            </a:r>
            <a:br>
              <a:rPr lang="en-US" sz="2800" i="1" dirty="0" smtClean="0"/>
            </a:br>
            <a:r>
              <a:rPr lang="en-US" sz="2800" i="1" dirty="0" smtClean="0"/>
              <a:t>   “Why do you rob banks?”</a:t>
            </a:r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68209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DataStax, All Rights Reserved.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2" descr="http://blogs-images.forbes.com/stevedenning/files/2012/11/Willie_Sutto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9" y="310660"/>
            <a:ext cx="3342453" cy="44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0677" y="978877"/>
            <a:ext cx="45837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Willie Sutton</a:t>
            </a:r>
          </a:p>
          <a:p>
            <a:endParaRPr lang="en-US" sz="2000" i="1" dirty="0" smtClean="0"/>
          </a:p>
          <a:p>
            <a:r>
              <a:rPr lang="en-US" sz="2800" i="1" dirty="0" smtClean="0"/>
              <a:t>When asked</a:t>
            </a:r>
            <a:br>
              <a:rPr lang="en-US" sz="2800" i="1" dirty="0" smtClean="0"/>
            </a:br>
            <a:r>
              <a:rPr lang="en-US" sz="2800" i="1" dirty="0" smtClean="0"/>
              <a:t>   “Why do you rob banks?”</a:t>
            </a:r>
          </a:p>
          <a:p>
            <a:endParaRPr lang="en-US" sz="2400" i="1" dirty="0" smtClean="0"/>
          </a:p>
          <a:p>
            <a:r>
              <a:rPr lang="en-US" sz="3600" b="1" dirty="0" smtClean="0"/>
              <a:t>“Because that’s where the money is.”</a:t>
            </a:r>
          </a:p>
        </p:txBody>
      </p:sp>
    </p:spTree>
    <p:extLst>
      <p:ext uri="{BB962C8B-B14F-4D97-AF65-F5344CB8AC3E}">
        <p14:creationId xmlns:p14="http://schemas.microsoft.com/office/powerpoint/2010/main" val="160462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DSE Good for Data Science?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8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7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DSE Good for Data Science?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 rot="20907389">
            <a:off x="-12778" y="2309052"/>
            <a:ext cx="88758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25000" dist="5000" dir="5400000" sy="-100000" rotWithShape="0"/>
                </a:effectLst>
              </a:rPr>
              <a:t>Tha</a:t>
            </a:r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25000" dist="5000" dir="5400000" sy="-100000" rotWithShape="0"/>
                </a:effectLst>
              </a:rPr>
              <a:t>t’s where the </a:t>
            </a:r>
            <a:r>
              <a:rPr lang="en-US" sz="4400" b="1" cap="all"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25000" dist="5000" dir="5400000" sy="-100000" rotWithShape="0"/>
                </a:effectLst>
              </a:rPr>
              <a:t>data </a:t>
            </a:r>
            <a:r>
              <a:rPr lang="en-US" sz="44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25000" dist="5000" dir="5400000" sy="-100000" rotWithShape="0"/>
                </a:effectLst>
              </a:rPr>
              <a:t>ARE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25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5485</TotalTime>
  <Words>1480</Words>
  <Application>Microsoft Macintosh PowerPoint</Application>
  <PresentationFormat>On-screen Show (16:9)</PresentationFormat>
  <Paragraphs>314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DataStax_Template</vt:lpstr>
      <vt:lpstr>Brian Hess, Rob Murphy, Rocco Varela</vt:lpstr>
      <vt:lpstr>Who Are We?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DSE Good for Data Science?</vt:lpstr>
      <vt:lpstr>Why is DSE Good for Data Science?</vt:lpstr>
      <vt:lpstr>Why is DSE Good for Data Science</vt:lpstr>
      <vt:lpstr>Exploratory Data Analysis in DSE</vt:lpstr>
      <vt:lpstr>Exploratory Data Analysis in DSE</vt:lpstr>
      <vt:lpstr>Exploratory Data Analysis in DSE</vt:lpstr>
      <vt:lpstr>Exploratory Data Analysis in DSE</vt:lpstr>
      <vt:lpstr>Building Models</vt:lpstr>
      <vt:lpstr>Building Models</vt:lpstr>
      <vt:lpstr>Evaluating Models</vt:lpstr>
      <vt:lpstr>Evaluating Models</vt:lpstr>
      <vt:lpstr>Evaluating Models</vt:lpstr>
      <vt:lpstr>We can easily analyze data with existing workflows</vt:lpstr>
      <vt:lpstr>We can easily update a clustering model in real time</vt:lpstr>
      <vt:lpstr>We can easily update a clustering model in real time</vt:lpstr>
      <vt:lpstr>We can easily update a clustering model in real time</vt:lpstr>
      <vt:lpstr>The same setup can be used for a real time logistic regression model</vt:lpstr>
      <vt:lpstr>Layering this with fault-tolerance in DataStax Enterprise is straight forward</vt:lpstr>
      <vt:lpstr>Things you should take away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Rocco Varela</cp:lastModifiedBy>
  <cp:revision>65</cp:revision>
  <dcterms:created xsi:type="dcterms:W3CDTF">2016-06-30T20:15:45Z</dcterms:created>
  <dcterms:modified xsi:type="dcterms:W3CDTF">2016-09-08T16:18:06Z</dcterms:modified>
</cp:coreProperties>
</file>