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344" r:id="rId2"/>
    <p:sldId id="369" r:id="rId3"/>
    <p:sldId id="370" r:id="rId4"/>
    <p:sldId id="378" r:id="rId5"/>
    <p:sldId id="371" r:id="rId6"/>
    <p:sldId id="362" r:id="rId7"/>
    <p:sldId id="363" r:id="rId8"/>
    <p:sldId id="368" r:id="rId9"/>
    <p:sldId id="366" r:id="rId10"/>
    <p:sldId id="376" r:id="rId11"/>
    <p:sldId id="375" r:id="rId12"/>
    <p:sldId id="377" r:id="rId13"/>
    <p:sldId id="3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ya Sokolov" initials="I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002C"/>
    <a:srgbClr val="E31219"/>
    <a:srgbClr val="CB391B"/>
    <a:srgbClr val="FF4E30"/>
    <a:srgbClr val="EFBD14"/>
    <a:srgbClr val="FCFCFC"/>
    <a:srgbClr val="4B496F"/>
    <a:srgbClr val="525068"/>
    <a:srgbClr val="555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78261" autoAdjust="0"/>
  </p:normalViewPr>
  <p:slideViewPr>
    <p:cSldViewPr>
      <p:cViewPr varScale="1">
        <p:scale>
          <a:sx n="133" d="100"/>
          <a:sy n="133" d="100"/>
        </p:scale>
        <p:origin x="-616" y="-104"/>
      </p:cViewPr>
      <p:guideLst>
        <p:guide orient="horz" pos="1620"/>
        <p:guide pos="2880"/>
      </p:guideLst>
    </p:cSldViewPr>
  </p:slideViewPr>
  <p:outlineViewPr>
    <p:cViewPr>
      <p:scale>
        <a:sx n="33" d="100"/>
        <a:sy n="33" d="100"/>
      </p:scale>
      <p:origin x="0" y="-235"/>
    </p:cViewPr>
  </p:outlineViewPr>
  <p:notesTextViewPr>
    <p:cViewPr>
      <p:scale>
        <a:sx n="1" d="1"/>
        <a:sy n="1" d="1"/>
      </p:scale>
      <p:origin x="0" y="0"/>
    </p:cViewPr>
  </p:notesTextViewPr>
  <p:notesViewPr>
    <p:cSldViewPr snapToGrid="0" snapToObjects="1">
      <p:cViewPr varScale="1">
        <p:scale>
          <a:sx n="73" d="100"/>
          <a:sy n="73" d="100"/>
        </p:scale>
        <p:origin x="-3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commentAuthors" Target="commentAuthors.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33183A-1356-7A44-9854-A1D3F7EB2CB8}" type="datetimeFigureOut">
              <a:rPr lang="en-US" smtClean="0">
                <a:latin typeface="Arial"/>
                <a:cs typeface="Arial"/>
              </a:rPr>
              <a:t>9/5/16</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8A85A2-821D-C34E-B01E-999292313745}"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2624953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BF052239-6C6F-472F-B175-F0FADCEE2BD3}" type="datetimeFigureOut">
              <a:rPr lang="en-US" smtClean="0"/>
              <a:pPr/>
              <a:t>9/5/16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a:ea typeface="+mn-ea"/>
        <a:cs typeface="Arial"/>
      </a:defRPr>
    </a:lvl1pPr>
    <a:lvl2pPr marL="457200" algn="l" defTabSz="914400" rtl="0" eaLnBrk="1" latinLnBrk="0" hangingPunct="1">
      <a:defRPr sz="1200" kern="1200">
        <a:solidFill>
          <a:schemeClr val="tx1"/>
        </a:solidFill>
        <a:latin typeface="Arial"/>
        <a:ea typeface="+mn-ea"/>
        <a:cs typeface="Arial"/>
      </a:defRPr>
    </a:lvl2pPr>
    <a:lvl3pPr marL="914400" algn="l" defTabSz="914400" rtl="0" eaLnBrk="1" latinLnBrk="0" hangingPunct="1">
      <a:defRPr sz="1200" kern="1200">
        <a:solidFill>
          <a:schemeClr val="tx1"/>
        </a:solidFill>
        <a:latin typeface="Arial"/>
        <a:ea typeface="+mn-ea"/>
        <a:cs typeface="Arial"/>
      </a:defRPr>
    </a:lvl3pPr>
    <a:lvl4pPr marL="1371600" algn="l" defTabSz="914400" rtl="0" eaLnBrk="1" latinLnBrk="0" hangingPunct="1">
      <a:defRPr sz="1200" kern="1200">
        <a:solidFill>
          <a:schemeClr val="tx1"/>
        </a:solidFill>
        <a:latin typeface="Arial"/>
        <a:ea typeface="+mn-ea"/>
        <a:cs typeface="Arial"/>
      </a:defRPr>
    </a:lvl4pPr>
    <a:lvl5pPr marL="1828800" algn="l" defTabSz="914400" rtl="0" eaLnBrk="1" latinLnBrk="0" hangingPunct="1">
      <a:defRPr sz="1200" kern="1200">
        <a:solidFill>
          <a:schemeClr val="tx1"/>
        </a:solidFill>
        <a:latin typeface="Arial"/>
        <a:ea typeface="+mn-ea"/>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endParaRPr lang="en-US" dirty="0" smtClean="0"/>
          </a:p>
          <a:p>
            <a:pPr marL="742950" lvl="1" indent="-285750">
              <a:buFontTx/>
              <a:buChar char="-"/>
            </a:pPr>
            <a:r>
              <a:rPr lang="en-US" dirty="0" smtClean="0"/>
              <a:t>Symantec is the</a:t>
            </a:r>
            <a:r>
              <a:rPr lang="en-US" baseline="0" dirty="0" smtClean="0"/>
              <a:t> largest security company who protects enterprise and people in their digital life. We are part of Norton business unit. </a:t>
            </a:r>
          </a:p>
          <a:p>
            <a:pPr marL="742950" lvl="1" indent="-285750">
              <a:buFontTx/>
              <a:buChar char="-"/>
            </a:pPr>
            <a:r>
              <a:rPr lang="en-US" baseline="0" dirty="0" smtClean="0"/>
              <a:t>Email security, device, user,  BH, Email in the cloud, </a:t>
            </a:r>
            <a:endParaRPr lang="en-US" dirty="0" smtClean="0"/>
          </a:p>
          <a:p>
            <a:pPr marL="742950" lvl="1" indent="-285750">
              <a:buFontTx/>
              <a:buChar char="-"/>
            </a:pPr>
            <a:r>
              <a:rPr lang="en-US" dirty="0" smtClean="0"/>
              <a:t>Consumer Security Products Backend DBs: Licensing, Accounts, </a:t>
            </a:r>
            <a:r>
              <a:rPr lang="en-US" dirty="0" err="1" smtClean="0"/>
              <a:t>Estore</a:t>
            </a:r>
            <a:r>
              <a:rPr lang="en-US" dirty="0" smtClean="0"/>
              <a:t>…</a:t>
            </a:r>
          </a:p>
          <a:p>
            <a:pPr marL="742950" lvl="1" indent="-285750">
              <a:buFontTx/>
              <a:buChar char="-"/>
            </a:pPr>
            <a:r>
              <a:rPr lang="en-US" dirty="0" smtClean="0">
                <a:latin typeface="Arial"/>
                <a:cs typeface="Arial"/>
              </a:rPr>
              <a:t>Enterprise Security Products Backend DBs: </a:t>
            </a:r>
          </a:p>
          <a:p>
            <a:pPr marL="742950" lvl="1" indent="-285750">
              <a:buFontTx/>
              <a:buChar char="-"/>
            </a:pPr>
            <a:endParaRPr lang="en-US" dirty="0" smtClean="0"/>
          </a:p>
          <a:p>
            <a:pPr marL="742950" lvl="1" indent="-285750">
              <a:buFontTx/>
              <a:buChar char="-"/>
            </a:pPr>
            <a:r>
              <a:rPr lang="en-US" dirty="0" smtClean="0"/>
              <a:t>Oracle databases:</a:t>
            </a:r>
            <a:r>
              <a:rPr lang="en-US" baseline="0" dirty="0" smtClean="0"/>
              <a:t> Oracle Grid Control for monitoring; Oracle </a:t>
            </a:r>
            <a:r>
              <a:rPr lang="en-US" baseline="0" dirty="0" err="1" smtClean="0"/>
              <a:t>GoldenGate</a:t>
            </a:r>
            <a:r>
              <a:rPr lang="en-US" baseline="0" dirty="0" smtClean="0"/>
              <a:t> replication for multi-DC; Oracle Data Guard for DR.</a:t>
            </a:r>
            <a:endParaRPr lang="en-US" dirty="0" smtClean="0"/>
          </a:p>
          <a:p>
            <a:pPr marL="742950" lvl="1" indent="-285750">
              <a:buFontTx/>
              <a:buChar char="-"/>
            </a:pPr>
            <a:r>
              <a:rPr lang="en-US" dirty="0" smtClean="0"/>
              <a:t>Oracle applications:</a:t>
            </a:r>
            <a:r>
              <a:rPr lang="en-US" baseline="0" dirty="0" smtClean="0"/>
              <a:t> Financials, Inventory, I-</a:t>
            </a:r>
            <a:r>
              <a:rPr lang="en-US" dirty="0" smtClean="0"/>
              <a:t>procurement, supply</a:t>
            </a:r>
            <a:r>
              <a:rPr lang="en-US" baseline="0" dirty="0" smtClean="0"/>
              <a:t> chains </a:t>
            </a:r>
            <a:r>
              <a:rPr lang="en-US" dirty="0" smtClean="0"/>
              <a:t>and</a:t>
            </a:r>
            <a:r>
              <a:rPr lang="en-US" baseline="0" dirty="0" smtClean="0"/>
              <a:t> </a:t>
            </a:r>
            <a:r>
              <a:rPr lang="en-US" baseline="0" dirty="0" err="1" smtClean="0"/>
              <a:t>etc</a:t>
            </a:r>
            <a:r>
              <a:rPr lang="en-US" baseline="0" dirty="0" smtClean="0"/>
              <a:t> to run Symantec business internally.</a:t>
            </a:r>
            <a:r>
              <a:rPr lang="en-US" dirty="0" smtClean="0"/>
              <a:t> </a:t>
            </a:r>
          </a:p>
          <a:p>
            <a:pPr marL="742950" lvl="1" indent="-285750">
              <a:buFontTx/>
              <a:buChar char="-"/>
            </a:pPr>
            <a:r>
              <a:rPr lang="en-US" dirty="0" smtClean="0"/>
              <a:t>We use </a:t>
            </a:r>
            <a:r>
              <a:rPr lang="en-US" dirty="0" err="1" smtClean="0"/>
              <a:t>Coherrence</a:t>
            </a:r>
            <a:r>
              <a:rPr lang="en-US" dirty="0" smtClean="0"/>
              <a:t> (in-memory caching)</a:t>
            </a:r>
            <a:r>
              <a:rPr lang="en-US" baseline="0" dirty="0" smtClean="0"/>
              <a:t> for consumer products; </a:t>
            </a:r>
          </a:p>
          <a:p>
            <a:pPr marL="742950" lvl="1" indent="-285750">
              <a:buFontTx/>
              <a:buChar char="-"/>
            </a:pPr>
            <a:r>
              <a:rPr lang="en-US" baseline="0" dirty="0" smtClean="0"/>
              <a:t>We use Super cluster for </a:t>
            </a:r>
            <a:r>
              <a:rPr lang="en-US" baseline="0" dirty="0" err="1" smtClean="0"/>
              <a:t>estore</a:t>
            </a:r>
            <a:r>
              <a:rPr lang="en-US" baseline="0" dirty="0" smtClean="0"/>
              <a:t> and </a:t>
            </a:r>
            <a:r>
              <a:rPr lang="en-US" baseline="0" dirty="0" err="1" smtClean="0"/>
              <a:t>etc</a:t>
            </a:r>
            <a:endParaRPr lang="en-US" baseline="0" dirty="0" smtClean="0"/>
          </a:p>
          <a:p>
            <a:pPr marL="742950" marR="0" lvl="1" indent="-285750" algn="l" defTabSz="914400" rtl="0" eaLnBrk="1" fontAlgn="auto" latinLnBrk="0" hangingPunct="1">
              <a:lnSpc>
                <a:spcPct val="100000"/>
              </a:lnSpc>
              <a:spcBef>
                <a:spcPts val="0"/>
              </a:spcBef>
              <a:spcAft>
                <a:spcPts val="0"/>
              </a:spcAft>
              <a:buClrTx/>
              <a:buSzTx/>
              <a:buFontTx/>
              <a:buChar char="-"/>
              <a:tabLst/>
              <a:defRPr/>
            </a:pPr>
            <a:r>
              <a:rPr lang="en-US" baseline="0" dirty="0" smtClean="0">
                <a:latin typeface="Arial"/>
                <a:cs typeface="Arial"/>
              </a:rPr>
              <a:t>DEV, QA, INT, UAT, Prod in 20+ DCs</a:t>
            </a:r>
            <a:endParaRPr lang="en-US" baseline="0" dirty="0" smtClean="0"/>
          </a:p>
        </p:txBody>
      </p:sp>
      <p:sp>
        <p:nvSpPr>
          <p:cNvPr id="4" name="Slide Number Placeholder 3"/>
          <p:cNvSpPr>
            <a:spLocks noGrp="1"/>
          </p:cNvSpPr>
          <p:nvPr>
            <p:ph type="sldNum" sz="quarter" idx="10"/>
          </p:nvPr>
        </p:nvSpPr>
        <p:spPr/>
        <p:txBody>
          <a:bodyPr/>
          <a:lstStyle/>
          <a:p>
            <a:fld id="{E4FF5570-FE69-4FDF-99DA-8CDE436443CD}"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166666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10 million backup users</a:t>
            </a:r>
            <a:r>
              <a:rPr lang="en-US" baseline="0" dirty="0" smtClean="0"/>
              <a:t> and 600,000 active daily users</a:t>
            </a:r>
          </a:p>
          <a:p>
            <a:pPr marL="228600" indent="-228600">
              <a:buFont typeface="+mj-lt"/>
              <a:buAutoNum type="arabicPeriod"/>
            </a:pPr>
            <a:r>
              <a:rPr lang="en-US" baseline="0" dirty="0" smtClean="0"/>
              <a:t>50 PB Data in AWS S3 eventually</a:t>
            </a:r>
          </a:p>
          <a:p>
            <a:pPr marL="228600" indent="-228600">
              <a:buFont typeface="+mj-lt"/>
              <a:buAutoNum type="arabicPeriod"/>
            </a:pPr>
            <a:r>
              <a:rPr lang="en-US" baseline="0" dirty="0" smtClean="0"/>
              <a:t>1 PB of metadata stored in 320 Cassandra nodes</a:t>
            </a:r>
          </a:p>
          <a:p>
            <a:pPr marL="228600" indent="-228600">
              <a:buFont typeface="+mj-lt"/>
              <a:buAutoNum type="arabicPeriod"/>
            </a:pPr>
            <a:r>
              <a:rPr lang="en-US" baseline="0" dirty="0" smtClean="0"/>
              <a:t>50 TB backup data a day</a:t>
            </a:r>
          </a:p>
          <a:p>
            <a:pPr marL="228600" indent="-228600">
              <a:buFont typeface="+mj-lt"/>
              <a:buAutoNum type="arabicPeriod"/>
            </a:pPr>
            <a:r>
              <a:rPr lang="en-US" baseline="0" dirty="0" smtClean="0"/>
              <a:t>Over 1 billion reads + writes combined</a:t>
            </a:r>
            <a:endParaRPr lang="en-US" dirty="0" smtClean="0"/>
          </a:p>
          <a:p>
            <a:pPr marL="228600" indent="-228600">
              <a:buAutoNum type="arabicPeriod"/>
            </a:pPr>
            <a:endParaRPr lang="en-US" baseline="0" dirty="0" smtClean="0"/>
          </a:p>
          <a:p>
            <a:pPr marL="228600" indent="-228600">
              <a:buAutoNum type="arabicPeriod"/>
            </a:pPr>
            <a:r>
              <a:rPr lang="en-US" baseline="0" dirty="0" smtClean="0"/>
              <a:t>Use Cloud Formation and Cloud Formation stack to bring up Cassandra nodes. Use two separate CF stacks, one for seed nodes and one for non-seed nodes. Seed nodes should go into their own VPC so one can pre-assign IP addresses for seed nodes. Place nodes in all possible availability zones. Don’t use auto scaling to auto scale Cassandra nodes.</a:t>
            </a:r>
          </a:p>
          <a:p>
            <a:pPr marL="228600" indent="-228600">
              <a:buAutoNum type="arabicPeriod"/>
            </a:pPr>
            <a:r>
              <a:rPr lang="en-US" baseline="0" dirty="0" smtClean="0"/>
              <a:t>Use r3 + EBS is 50% cheaper than using i2 instances. Plus when i2 crashes, all data is gone. But data on EBS is preserved so one can quickly bring up a new r3 node and remount the original EBS to be back in business again, instead of waiting for hours for the new node to catch up on 4TB of data. </a:t>
            </a:r>
          </a:p>
          <a:p>
            <a:pPr marL="228600" indent="-228600">
              <a:buAutoNum type="arabicPeriod"/>
            </a:pPr>
            <a:r>
              <a:rPr lang="en-US" baseline="0" dirty="0" smtClean="0"/>
              <a:t>To bring up a new node, just deploy an updated version of CF script.</a:t>
            </a:r>
          </a:p>
          <a:p>
            <a:pPr marL="228600" indent="-228600">
              <a:buAutoNum type="arabicPeriod"/>
            </a:pPr>
            <a:r>
              <a:rPr lang="en-US" baseline="0" dirty="0" smtClean="0"/>
              <a:t>Use </a:t>
            </a:r>
            <a:r>
              <a:rPr lang="en-US" baseline="0" dirty="0" err="1" smtClean="0"/>
              <a:t>Openswan</a:t>
            </a:r>
            <a:r>
              <a:rPr lang="en-US" baseline="0" dirty="0" smtClean="0"/>
              <a:t> VPN to replicate between regions</a:t>
            </a:r>
          </a:p>
        </p:txBody>
      </p:sp>
      <p:sp>
        <p:nvSpPr>
          <p:cNvPr id="4" name="Slide Number Placeholder 3"/>
          <p:cNvSpPr>
            <a:spLocks noGrp="1"/>
          </p:cNvSpPr>
          <p:nvPr>
            <p:ph type="sldNum" sz="quarter" idx="10"/>
          </p:nvPr>
        </p:nvSpPr>
        <p:spPr/>
        <p:txBody>
          <a:bodyPr/>
          <a:lstStyle/>
          <a:p>
            <a:fld id="{E4FF5570-FE69-4FDF-99DA-8CDE436443CD}" type="slidenum">
              <a:rPr lang="en-US" smtClean="0"/>
              <a:pPr/>
              <a:t>11</a:t>
            </a:fld>
            <a:endParaRPr lang="en-US" dirty="0"/>
          </a:p>
        </p:txBody>
      </p:sp>
    </p:spTree>
    <p:extLst>
      <p:ext uri="{BB962C8B-B14F-4D97-AF65-F5344CB8AC3E}">
        <p14:creationId xmlns:p14="http://schemas.microsoft.com/office/powerpoint/2010/main" val="2858746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Arial"/>
                <a:ea typeface="+mn-ea"/>
                <a:cs typeface="Arial"/>
              </a:rPr>
              <a:t>Performance increase </a:t>
            </a:r>
            <a:r>
              <a:rPr lang="en-US" sz="1200" kern="1200" dirty="0" smtClean="0">
                <a:solidFill>
                  <a:schemeClr val="tx1"/>
                </a:solidFill>
                <a:latin typeface="Arial"/>
                <a:ea typeface="+mn-ea"/>
                <a:cs typeface="Arial"/>
              </a:rPr>
              <a:t>90</a:t>
            </a:r>
            <a:r>
              <a:rPr lang="en-US" sz="1200" kern="1200" dirty="0" smtClean="0">
                <a:solidFill>
                  <a:schemeClr val="tx1"/>
                </a:solidFill>
                <a:latin typeface="Arial"/>
                <a:ea typeface="+mn-ea"/>
                <a:cs typeface="Arial"/>
              </a:rPr>
              <a:t>%: </a:t>
            </a:r>
            <a:endParaRPr lang="en-US" sz="1200" kern="1200" dirty="0" smtClean="0">
              <a:solidFill>
                <a:schemeClr val="tx1"/>
              </a:solidFill>
              <a:latin typeface="Arial"/>
              <a:ea typeface="+mn-ea"/>
              <a:cs typeface="Arial"/>
            </a:endParaRPr>
          </a:p>
          <a:p>
            <a:r>
              <a:rPr lang="en-US" sz="1200" kern="1200" baseline="0" dirty="0" smtClean="0">
                <a:solidFill>
                  <a:schemeClr val="tx1"/>
                </a:solidFill>
                <a:latin typeface="Arial"/>
                <a:ea typeface="+mn-ea"/>
                <a:cs typeface="Arial"/>
              </a:rPr>
              <a:t> - </a:t>
            </a:r>
            <a:r>
              <a:rPr lang="en-US" sz="1200" kern="1200" dirty="0" smtClean="0">
                <a:solidFill>
                  <a:schemeClr val="tx1"/>
                </a:solidFill>
                <a:latin typeface="Arial"/>
                <a:ea typeface="+mn-ea"/>
                <a:cs typeface="Arial"/>
              </a:rPr>
              <a:t>less </a:t>
            </a:r>
            <a:r>
              <a:rPr lang="en-US" sz="1200" kern="1200" dirty="0" smtClean="0">
                <a:solidFill>
                  <a:schemeClr val="tx1"/>
                </a:solidFill>
                <a:latin typeface="Arial"/>
                <a:ea typeface="+mn-ea"/>
                <a:cs typeface="Arial"/>
              </a:rPr>
              <a:t>latency; higher throughput; </a:t>
            </a:r>
            <a:endParaRPr lang="en-US" sz="1200" kern="1200" dirty="0" smtClean="0">
              <a:solidFill>
                <a:schemeClr val="tx1"/>
              </a:solidFill>
              <a:latin typeface="Arial"/>
              <a:ea typeface="+mn-ea"/>
              <a:cs typeface="Arial"/>
            </a:endParaRPr>
          </a:p>
          <a:p>
            <a:r>
              <a:rPr lang="en-US" sz="1200" kern="1200" dirty="0" smtClean="0">
                <a:solidFill>
                  <a:schemeClr val="tx1"/>
                </a:solidFill>
                <a:latin typeface="Arial"/>
                <a:ea typeface="+mn-ea"/>
                <a:cs typeface="Arial"/>
              </a:rPr>
              <a:t> - </a:t>
            </a:r>
            <a:r>
              <a:rPr lang="en-US" sz="1200" kern="1200" dirty="0" err="1" smtClean="0">
                <a:solidFill>
                  <a:schemeClr val="tx1"/>
                </a:solidFill>
                <a:latin typeface="Arial"/>
                <a:ea typeface="+mn-ea"/>
                <a:cs typeface="Arial"/>
              </a:rPr>
              <a:t>Denormalization</a:t>
            </a:r>
            <a:r>
              <a:rPr lang="en-US" sz="1200" kern="1200" dirty="0" smtClean="0">
                <a:solidFill>
                  <a:schemeClr val="tx1"/>
                </a:solidFill>
                <a:latin typeface="Arial"/>
                <a:ea typeface="+mn-ea"/>
                <a:cs typeface="Arial"/>
              </a:rPr>
              <a:t>; lookup is much faster</a:t>
            </a:r>
          </a:p>
          <a:p>
            <a:r>
              <a:rPr lang="en-US" sz="1200" kern="1200" dirty="0" smtClean="0">
                <a:solidFill>
                  <a:schemeClr val="tx1"/>
                </a:solidFill>
                <a:latin typeface="Arial"/>
                <a:ea typeface="+mn-ea"/>
                <a:cs typeface="Arial"/>
              </a:rPr>
              <a:t> - NSP </a:t>
            </a:r>
            <a:r>
              <a:rPr lang="en-US" sz="1200" kern="1200" dirty="0" smtClean="0">
                <a:solidFill>
                  <a:schemeClr val="tx1"/>
                </a:solidFill>
                <a:latin typeface="Arial"/>
                <a:ea typeface="+mn-ea"/>
                <a:cs typeface="Arial"/>
              </a:rPr>
              <a:t>throttle rate increased from 1% to 50% in 3 days and to</a:t>
            </a:r>
            <a:r>
              <a:rPr lang="en-US" sz="1200" kern="1200" baseline="0" dirty="0" smtClean="0">
                <a:solidFill>
                  <a:schemeClr val="tx1"/>
                </a:solidFill>
                <a:latin typeface="Arial"/>
                <a:ea typeface="+mn-ea"/>
                <a:cs typeface="Arial"/>
              </a:rPr>
              <a:t> 100% in two weeks; bottleneck is application, not Cassandra; </a:t>
            </a:r>
            <a:endParaRPr lang="en-US" sz="1200" kern="1200" baseline="0" dirty="0" smtClean="0">
              <a:solidFill>
                <a:schemeClr val="tx1"/>
              </a:solidFill>
              <a:latin typeface="Arial"/>
              <a:ea typeface="+mn-ea"/>
              <a:cs typeface="Arial"/>
            </a:endParaRPr>
          </a:p>
          <a:p>
            <a:r>
              <a:rPr lang="en-US" sz="1200" kern="1200" baseline="0" dirty="0" smtClean="0">
                <a:solidFill>
                  <a:schemeClr val="tx1"/>
                </a:solidFill>
                <a:latin typeface="Arial"/>
                <a:ea typeface="+mn-ea"/>
                <a:cs typeface="Arial"/>
              </a:rPr>
              <a:t> - Solving </a:t>
            </a:r>
            <a:r>
              <a:rPr lang="en-US" sz="1200" kern="1200" baseline="0" dirty="0" smtClean="0">
                <a:solidFill>
                  <a:schemeClr val="tx1"/>
                </a:solidFill>
                <a:latin typeface="Arial"/>
                <a:ea typeface="+mn-ea"/>
                <a:cs typeface="Arial"/>
              </a:rPr>
              <a:t>additional issues (users were unable to restore backup</a:t>
            </a:r>
            <a:r>
              <a:rPr lang="en-US" sz="1200" kern="1200" baseline="0" dirty="0" smtClean="0">
                <a:solidFill>
                  <a:schemeClr val="tx1"/>
                </a:solidFill>
                <a:latin typeface="Arial"/>
                <a:ea typeface="+mn-ea"/>
                <a:cs typeface="Arial"/>
              </a:rPr>
              <a:t>); </a:t>
            </a:r>
            <a:r>
              <a:rPr lang="en-US" sz="1200" kern="1200" dirty="0" smtClean="0">
                <a:solidFill>
                  <a:schemeClr val="tx1"/>
                </a:solidFill>
                <a:latin typeface="Arial"/>
                <a:ea typeface="+mn-ea"/>
                <a:cs typeface="Arial"/>
              </a:rPr>
              <a:t>We are able to offer backup to more customers (for default storage) and increase</a:t>
            </a:r>
            <a:r>
              <a:rPr lang="en-US" sz="1200" kern="1200" baseline="0" dirty="0" smtClean="0">
                <a:solidFill>
                  <a:schemeClr val="tx1"/>
                </a:solidFill>
                <a:latin typeface="Arial"/>
                <a:ea typeface="+mn-ea"/>
                <a:cs typeface="Arial"/>
              </a:rPr>
              <a:t> their quota</a:t>
            </a:r>
            <a:r>
              <a:rPr lang="en-US" sz="1200" kern="1200" dirty="0" smtClean="0">
                <a:solidFill>
                  <a:schemeClr val="tx1"/>
                </a:solidFill>
                <a:latin typeface="Arial"/>
                <a:ea typeface="+mn-ea"/>
                <a:cs typeface="Arial"/>
              </a:rPr>
              <a:t>. We are looking at adding more features (Crypto Lock and </a:t>
            </a:r>
            <a:r>
              <a:rPr lang="en-US" sz="1200" kern="1200" dirty="0" err="1" smtClean="0">
                <a:solidFill>
                  <a:schemeClr val="tx1"/>
                </a:solidFill>
                <a:latin typeface="Arial"/>
                <a:ea typeface="+mn-ea"/>
                <a:cs typeface="Arial"/>
              </a:rPr>
              <a:t>Ransomware</a:t>
            </a:r>
            <a:r>
              <a:rPr lang="en-US" sz="1200" kern="1200" dirty="0" smtClean="0">
                <a:solidFill>
                  <a:schemeClr val="tx1"/>
                </a:solidFill>
                <a:latin typeface="Arial"/>
                <a:ea typeface="+mn-ea"/>
                <a:cs typeface="Arial"/>
              </a:rPr>
              <a:t> protection), due to the lower cost of cloud solution.</a:t>
            </a:r>
            <a:endParaRPr lang="en-US" sz="1200" kern="1200" baseline="0" dirty="0" smtClean="0">
              <a:solidFill>
                <a:schemeClr val="tx1"/>
              </a:solidFill>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Arial"/>
                <a:ea typeface="+mn-ea"/>
                <a:cs typeface="Arial"/>
              </a:rPr>
              <a:t> - Combine multi application in one cluster; oracle: patching downtime, resource contention</a:t>
            </a:r>
          </a:p>
          <a:p>
            <a:endParaRPr lang="en-US" sz="1200" kern="1200" dirty="0" smtClean="0">
              <a:solidFill>
                <a:schemeClr val="tx1"/>
              </a:solidFill>
              <a:latin typeface="Arial"/>
              <a:ea typeface="+mn-ea"/>
              <a:cs typeface="Arial"/>
            </a:endParaRPr>
          </a:p>
          <a:p>
            <a:r>
              <a:rPr lang="en-US" sz="1200" kern="1200" dirty="0" smtClean="0">
                <a:solidFill>
                  <a:schemeClr val="tx1"/>
                </a:solidFill>
                <a:latin typeface="Arial"/>
                <a:ea typeface="+mn-ea"/>
                <a:cs typeface="Arial"/>
              </a:rPr>
              <a:t>Licensing </a:t>
            </a:r>
            <a:r>
              <a:rPr lang="en-US" sz="1200" kern="1200" dirty="0" smtClean="0">
                <a:solidFill>
                  <a:schemeClr val="tx1"/>
                </a:solidFill>
                <a:latin typeface="Arial"/>
                <a:ea typeface="+mn-ea"/>
                <a:cs typeface="Arial"/>
              </a:rPr>
              <a:t>Cost:</a:t>
            </a:r>
            <a:r>
              <a:rPr lang="en-US" sz="1200" kern="1200" baseline="0" dirty="0" smtClean="0">
                <a:solidFill>
                  <a:schemeClr val="tx1"/>
                </a:solidFill>
                <a:latin typeface="Arial"/>
                <a:ea typeface="+mn-ea"/>
                <a:cs typeface="Arial"/>
              </a:rPr>
              <a:t> </a:t>
            </a:r>
            <a:r>
              <a:rPr lang="en-US" sz="1200" kern="1200" baseline="0" dirty="0" smtClean="0">
                <a:solidFill>
                  <a:schemeClr val="tx1"/>
                </a:solidFill>
                <a:latin typeface="Arial"/>
                <a:ea typeface="+mn-ea"/>
                <a:cs typeface="Arial"/>
              </a:rPr>
              <a:t>10M </a:t>
            </a:r>
            <a:r>
              <a:rPr lang="en-US" sz="1200" kern="1200" baseline="0" dirty="0" smtClean="0">
                <a:solidFill>
                  <a:schemeClr val="tx1"/>
                </a:solidFill>
                <a:latin typeface="Arial"/>
                <a:ea typeface="+mn-ea"/>
                <a:cs typeface="Arial"/>
              </a:rPr>
              <a:t>-&gt; </a:t>
            </a:r>
            <a:r>
              <a:rPr lang="en-US" sz="1200" kern="1200" baseline="0" dirty="0" smtClean="0">
                <a:solidFill>
                  <a:schemeClr val="tx1"/>
                </a:solidFill>
                <a:latin typeface="Arial"/>
                <a:ea typeface="+mn-ea"/>
                <a:cs typeface="Arial"/>
              </a:rPr>
              <a:t>0.5M</a:t>
            </a:r>
          </a:p>
          <a:p>
            <a:endParaRPr lang="en-US" sz="1200" kern="1200" baseline="0" dirty="0" smtClean="0">
              <a:solidFill>
                <a:schemeClr val="tx1"/>
              </a:solidFill>
              <a:latin typeface="Arial"/>
              <a:ea typeface="+mn-ea"/>
              <a:cs typeface="Arial"/>
            </a:endParaRPr>
          </a:p>
          <a:p>
            <a:r>
              <a:rPr lang="en-US" sz="1200" kern="1200" baseline="0" dirty="0" smtClean="0">
                <a:solidFill>
                  <a:schemeClr val="tx1"/>
                </a:solidFill>
                <a:latin typeface="Arial"/>
                <a:ea typeface="+mn-ea"/>
                <a:cs typeface="Arial"/>
              </a:rPr>
              <a:t>HW Cost: </a:t>
            </a:r>
            <a:endParaRPr lang="en-US" sz="1200" kern="1200" baseline="0" dirty="0" smtClean="0">
              <a:solidFill>
                <a:schemeClr val="tx1"/>
              </a:solidFill>
              <a:latin typeface="Arial"/>
              <a:ea typeface="+mn-ea"/>
              <a:cs typeface="Arial"/>
            </a:endParaRPr>
          </a:p>
          <a:p>
            <a:r>
              <a:rPr lang="en-US" sz="1200" kern="1200" baseline="0" dirty="0" smtClean="0">
                <a:solidFill>
                  <a:schemeClr val="tx1"/>
                </a:solidFill>
                <a:latin typeface="Arial"/>
                <a:ea typeface="+mn-ea"/>
                <a:cs typeface="Arial"/>
              </a:rPr>
              <a:t> - </a:t>
            </a:r>
            <a:r>
              <a:rPr lang="en-US" sz="1200" kern="1200" baseline="0" dirty="0" err="1" smtClean="0">
                <a:solidFill>
                  <a:schemeClr val="tx1"/>
                </a:solidFill>
                <a:latin typeface="Arial"/>
                <a:ea typeface="+mn-ea"/>
                <a:cs typeface="Arial"/>
              </a:rPr>
              <a:t>Supercluster</a:t>
            </a:r>
            <a:r>
              <a:rPr lang="en-US" sz="1200" kern="1200" baseline="0" dirty="0" smtClean="0">
                <a:solidFill>
                  <a:schemeClr val="tx1"/>
                </a:solidFill>
                <a:latin typeface="Arial"/>
                <a:ea typeface="+mn-ea"/>
                <a:cs typeface="Arial"/>
              </a:rPr>
              <a:t>: 384 Processors, 32TB RAM, 432TB raw storage,  </a:t>
            </a:r>
            <a:r>
              <a:rPr lang="en-US" sz="1200" kern="1200" baseline="0" dirty="0" smtClean="0">
                <a:solidFill>
                  <a:schemeClr val="tx1"/>
                </a:solidFill>
                <a:latin typeface="Arial"/>
                <a:ea typeface="+mn-ea"/>
                <a:cs typeface="Arial"/>
              </a:rPr>
              <a:t>$5M + M5000 $50K + SAN $300K; $20M -&gt; $1M; </a:t>
            </a:r>
            <a:endParaRPr lang="en-US" sz="1200" kern="1200" baseline="0" dirty="0" smtClean="0">
              <a:solidFill>
                <a:schemeClr val="tx1"/>
              </a:solidFill>
              <a:latin typeface="Arial"/>
              <a:ea typeface="+mn-ea"/>
              <a:cs typeface="Arial"/>
            </a:endParaRPr>
          </a:p>
          <a:p>
            <a:r>
              <a:rPr lang="en-US" sz="1200" kern="1200" baseline="0" dirty="0" smtClean="0">
                <a:solidFill>
                  <a:schemeClr val="tx1"/>
                </a:solidFill>
                <a:latin typeface="Arial"/>
                <a:ea typeface="+mn-ea"/>
                <a:cs typeface="Arial"/>
              </a:rPr>
              <a:t> - Cloud </a:t>
            </a:r>
            <a:r>
              <a:rPr lang="en-US" sz="1200" kern="1200" baseline="0" dirty="0" smtClean="0">
                <a:solidFill>
                  <a:schemeClr val="tx1"/>
                </a:solidFill>
                <a:latin typeface="Arial"/>
                <a:ea typeface="+mn-ea"/>
                <a:cs typeface="Arial"/>
              </a:rPr>
              <a:t>price for </a:t>
            </a:r>
            <a:r>
              <a:rPr lang="en-US" sz="1200" kern="1200" baseline="0" dirty="0" err="1" smtClean="0">
                <a:solidFill>
                  <a:schemeClr val="tx1"/>
                </a:solidFill>
                <a:latin typeface="Arial"/>
                <a:ea typeface="+mn-ea"/>
                <a:cs typeface="Arial"/>
              </a:rPr>
              <a:t>Vms</a:t>
            </a:r>
            <a:r>
              <a:rPr lang="en-US" sz="1200" kern="1200" baseline="0" dirty="0" smtClean="0">
                <a:solidFill>
                  <a:schemeClr val="tx1"/>
                </a:solidFill>
                <a:latin typeface="Arial"/>
                <a:ea typeface="+mn-ea"/>
                <a:cs typeface="Arial"/>
              </a:rPr>
              <a:t>: r3 2xlarge (8 </a:t>
            </a:r>
            <a:r>
              <a:rPr lang="en-US" sz="1200" kern="1200" baseline="0" dirty="0" err="1" smtClean="0">
                <a:solidFill>
                  <a:schemeClr val="tx1"/>
                </a:solidFill>
                <a:latin typeface="Arial"/>
                <a:ea typeface="+mn-ea"/>
                <a:cs typeface="Arial"/>
              </a:rPr>
              <a:t>vCPUs</a:t>
            </a:r>
            <a:r>
              <a:rPr lang="en-US" sz="1200" kern="1200" baseline="0" dirty="0" smtClean="0">
                <a:solidFill>
                  <a:schemeClr val="tx1"/>
                </a:solidFill>
                <a:latin typeface="Arial"/>
                <a:ea typeface="+mn-ea"/>
                <a:cs typeface="Arial"/>
              </a:rPr>
              <a:t>, 61G RAM, 160GB local SSD): $0.66 per hour, $5,786 per year, $17K for three years</a:t>
            </a:r>
            <a:endParaRPr lang="en-US" sz="1200" kern="1200" dirty="0" smtClean="0">
              <a:solidFill>
                <a:schemeClr val="tx1"/>
              </a:solidFill>
              <a:latin typeface="Arial"/>
              <a:ea typeface="+mn-ea"/>
              <a:cs typeface="Arial"/>
            </a:endParaRPr>
          </a:p>
          <a:p>
            <a:endParaRPr lang="en-US" sz="1200" kern="1200" dirty="0" smtClean="0">
              <a:solidFill>
                <a:schemeClr val="tx1"/>
              </a:solidFill>
              <a:latin typeface="Arial"/>
              <a:ea typeface="+mn-ea"/>
              <a:cs typeface="Arial"/>
            </a:endParaRPr>
          </a:p>
          <a:p>
            <a:r>
              <a:rPr lang="en-US" sz="1200" kern="1200" dirty="0" smtClean="0">
                <a:solidFill>
                  <a:schemeClr val="tx1"/>
                </a:solidFill>
                <a:latin typeface="Arial"/>
                <a:ea typeface="+mn-ea"/>
                <a:cs typeface="Arial"/>
              </a:rPr>
              <a:t>Operational </a:t>
            </a:r>
            <a:r>
              <a:rPr lang="en-US" sz="1200" kern="1200" dirty="0" smtClean="0">
                <a:solidFill>
                  <a:schemeClr val="tx1"/>
                </a:solidFill>
                <a:latin typeface="Arial"/>
                <a:ea typeface="+mn-ea"/>
                <a:cs typeface="Arial"/>
              </a:rPr>
              <a:t>expense:</a:t>
            </a:r>
            <a:r>
              <a:rPr lang="en-US" sz="1200" kern="1200" baseline="0" dirty="0" smtClean="0">
                <a:solidFill>
                  <a:schemeClr val="tx1"/>
                </a:solidFill>
                <a:latin typeface="Arial"/>
                <a:ea typeface="+mn-ea"/>
                <a:cs typeface="Arial"/>
              </a:rPr>
              <a:t> </a:t>
            </a:r>
            <a:endParaRPr lang="en-US" sz="1200" kern="1200" baseline="0" dirty="0" smtClean="0">
              <a:solidFill>
                <a:schemeClr val="tx1"/>
              </a:solidFill>
              <a:latin typeface="Arial"/>
              <a:ea typeface="+mn-ea"/>
              <a:cs typeface="Arial"/>
            </a:endParaRPr>
          </a:p>
          <a:p>
            <a:r>
              <a:rPr lang="en-US" sz="1200" kern="1200" baseline="0" dirty="0" smtClean="0">
                <a:solidFill>
                  <a:schemeClr val="tx1"/>
                </a:solidFill>
                <a:latin typeface="Arial"/>
                <a:ea typeface="+mn-ea"/>
                <a:cs typeface="Arial"/>
              </a:rPr>
              <a:t> - 10 </a:t>
            </a:r>
            <a:r>
              <a:rPr lang="en-US" sz="1200" kern="1200" baseline="0" dirty="0" smtClean="0">
                <a:solidFill>
                  <a:schemeClr val="tx1"/>
                </a:solidFill>
                <a:latin typeface="Arial"/>
                <a:ea typeface="+mn-ea"/>
                <a:cs typeface="Arial"/>
              </a:rPr>
              <a:t>Oracle DBAs, 1 Cassandra DBA; </a:t>
            </a:r>
            <a:r>
              <a:rPr lang="en-US" sz="1200" kern="1200" baseline="0" dirty="0" smtClean="0">
                <a:solidFill>
                  <a:schemeClr val="tx1"/>
                </a:solidFill>
                <a:latin typeface="Arial"/>
                <a:ea typeface="+mn-ea"/>
                <a:cs typeface="Arial"/>
              </a:rPr>
              <a:t>No SAs, Storage, Network</a:t>
            </a:r>
          </a:p>
          <a:p>
            <a:r>
              <a:rPr lang="en-US" sz="1200" kern="1200" baseline="0" dirty="0" smtClean="0">
                <a:solidFill>
                  <a:schemeClr val="tx1"/>
                </a:solidFill>
                <a:latin typeface="Arial"/>
                <a:ea typeface="+mn-ea"/>
                <a:cs typeface="Arial"/>
              </a:rPr>
              <a:t> - deployment </a:t>
            </a:r>
            <a:r>
              <a:rPr lang="en-US" sz="1200" kern="1200" baseline="0" dirty="0" smtClean="0">
                <a:solidFill>
                  <a:schemeClr val="tx1"/>
                </a:solidFill>
                <a:latin typeface="Arial"/>
                <a:ea typeface="+mn-ea"/>
                <a:cs typeface="Arial"/>
              </a:rPr>
              <a:t>automation, easy to </a:t>
            </a:r>
            <a:r>
              <a:rPr lang="en-US" sz="1200" kern="1200" baseline="0" dirty="0" smtClean="0">
                <a:solidFill>
                  <a:schemeClr val="tx1"/>
                </a:solidFill>
                <a:latin typeface="Arial"/>
                <a:ea typeface="+mn-ea"/>
                <a:cs typeface="Arial"/>
              </a:rPr>
              <a:t>maintain, </a:t>
            </a:r>
          </a:p>
          <a:p>
            <a:r>
              <a:rPr lang="en-US" sz="1200" kern="1200" baseline="0" dirty="0" smtClean="0">
                <a:solidFill>
                  <a:schemeClr val="tx1"/>
                </a:solidFill>
                <a:latin typeface="Arial"/>
                <a:ea typeface="+mn-ea"/>
                <a:cs typeface="Arial"/>
              </a:rPr>
              <a:t> - No more </a:t>
            </a:r>
            <a:r>
              <a:rPr lang="en-US" sz="1200" kern="1200" baseline="0" dirty="0" err="1" smtClean="0">
                <a:solidFill>
                  <a:schemeClr val="tx1"/>
                </a:solidFill>
                <a:latin typeface="Arial"/>
                <a:ea typeface="+mn-ea"/>
                <a:cs typeface="Arial"/>
              </a:rPr>
              <a:t>tablespace</a:t>
            </a:r>
            <a:r>
              <a:rPr lang="en-US" sz="1200" kern="1200" baseline="0" dirty="0" smtClean="0">
                <a:solidFill>
                  <a:schemeClr val="tx1"/>
                </a:solidFill>
                <a:latin typeface="Arial"/>
                <a:ea typeface="+mn-ea"/>
                <a:cs typeface="Arial"/>
              </a:rPr>
              <a:t> full, archive log destination full, replication latency, apply errors, query plan changed, no more war room</a:t>
            </a:r>
          </a:p>
          <a:p>
            <a:r>
              <a:rPr lang="en-US" sz="1200" kern="1200" baseline="0" dirty="0" smtClean="0">
                <a:solidFill>
                  <a:schemeClr val="tx1"/>
                </a:solidFill>
                <a:latin typeface="Arial"/>
                <a:ea typeface="+mn-ea"/>
                <a:cs typeface="Arial"/>
              </a:rPr>
              <a:t> - No need to staff three shifts and weekend </a:t>
            </a:r>
            <a:r>
              <a:rPr lang="en-US" sz="1200" kern="1200" baseline="0" dirty="0" err="1" smtClean="0">
                <a:solidFill>
                  <a:schemeClr val="tx1"/>
                </a:solidFill>
                <a:latin typeface="Arial"/>
                <a:ea typeface="+mn-ea"/>
                <a:cs typeface="Arial"/>
              </a:rPr>
              <a:t>oncall</a:t>
            </a:r>
            <a:endParaRPr lang="en-US" sz="1200" kern="1200" baseline="0" dirty="0" smtClean="0">
              <a:solidFill>
                <a:schemeClr val="tx1"/>
              </a:solidFill>
              <a:latin typeface="Arial"/>
              <a:ea typeface="+mn-ea"/>
              <a:cs typeface="Arial"/>
            </a:endParaRPr>
          </a:p>
          <a:p>
            <a:endParaRPr lang="en-US" sz="1200" kern="1200" baseline="0" dirty="0" smtClean="0">
              <a:solidFill>
                <a:schemeClr val="tx1"/>
              </a:solidFill>
              <a:latin typeface="Arial"/>
              <a:ea typeface="+mn-ea"/>
              <a:cs typeface="Arial"/>
            </a:endParaRPr>
          </a:p>
          <a:p>
            <a:r>
              <a:rPr lang="en-US" sz="1200" kern="1200" baseline="0" dirty="0" smtClean="0">
                <a:solidFill>
                  <a:schemeClr val="tx1"/>
                </a:solidFill>
                <a:latin typeface="Arial"/>
                <a:ea typeface="+mn-ea"/>
                <a:cs typeface="Arial"/>
              </a:rPr>
              <a:t>Many less Incidents; </a:t>
            </a:r>
          </a:p>
          <a:p>
            <a:endParaRPr lang="en-US" dirty="0" smtClean="0"/>
          </a:p>
          <a:p>
            <a:r>
              <a:rPr lang="en-US" sz="1200" kern="1200" dirty="0" smtClean="0">
                <a:solidFill>
                  <a:schemeClr val="tx1"/>
                </a:solidFill>
                <a:latin typeface="Arial"/>
                <a:ea typeface="+mn-ea"/>
                <a:cs typeface="Arial"/>
              </a:rPr>
              <a:t>Satisfaction:</a:t>
            </a:r>
          </a:p>
          <a:p>
            <a:r>
              <a:rPr lang="en-US" sz="1200" kern="1200" baseline="0" dirty="0" smtClean="0">
                <a:solidFill>
                  <a:schemeClr val="tx1"/>
                </a:solidFill>
                <a:latin typeface="Arial"/>
                <a:ea typeface="+mn-ea"/>
                <a:cs typeface="Arial"/>
              </a:rPr>
              <a:t> -  data consistency issues; fixing data</a:t>
            </a:r>
          </a:p>
          <a:p>
            <a:endParaRPr lang="en-US" sz="1200" kern="1200" dirty="0" smtClean="0">
              <a:solidFill>
                <a:schemeClr val="tx1"/>
              </a:solidFill>
              <a:latin typeface="Arial"/>
              <a:ea typeface="+mn-ea"/>
              <a:cs typeface="Arial"/>
            </a:endParaRP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12</a:t>
            </a:fld>
            <a:endParaRPr lang="en-US" dirty="0"/>
          </a:p>
        </p:txBody>
      </p:sp>
    </p:spTree>
    <p:extLst>
      <p:ext uri="{BB962C8B-B14F-4D97-AF65-F5344CB8AC3E}">
        <p14:creationId xmlns:p14="http://schemas.microsoft.com/office/powerpoint/2010/main" val="3661759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13</a:t>
            </a:fld>
            <a:endParaRPr lang="en-US" dirty="0"/>
          </a:p>
        </p:txBody>
      </p:sp>
    </p:spTree>
    <p:extLst>
      <p:ext uri="{BB962C8B-B14F-4D97-AF65-F5344CB8AC3E}">
        <p14:creationId xmlns:p14="http://schemas.microsoft.com/office/powerpoint/2010/main" val="1681283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Event generation rate: 50M customers, 100M+ endpoints;</a:t>
            </a:r>
            <a:r>
              <a:rPr lang="en-US" baseline="0" dirty="0" smtClean="0"/>
              <a:t> 10K+</a:t>
            </a:r>
            <a:r>
              <a:rPr lang="en-US" dirty="0" smtClean="0"/>
              <a:t> events per second</a:t>
            </a:r>
            <a:r>
              <a:rPr lang="en-US" baseline="0" dirty="0" smtClean="0"/>
              <a:t>, Oracle cannot keep up because of its fundamental architecture limit, e.g. update: CBO, index, data block, </a:t>
            </a:r>
            <a:r>
              <a:rPr lang="en-US" baseline="0" dirty="0" err="1" smtClean="0"/>
              <a:t>maxtrans</a:t>
            </a:r>
            <a:r>
              <a:rPr lang="en-US" baseline="0" dirty="0" smtClean="0"/>
              <a:t>, </a:t>
            </a:r>
            <a:r>
              <a:rPr lang="en-US" baseline="0" dirty="0" err="1" smtClean="0"/>
              <a:t>pctused</a:t>
            </a:r>
            <a:r>
              <a:rPr lang="en-US" baseline="0" dirty="0" smtClean="0"/>
              <a:t>, </a:t>
            </a:r>
            <a:r>
              <a:rPr lang="en-US" baseline="0" dirty="0" err="1" smtClean="0"/>
              <a:t>pctfree</a:t>
            </a:r>
            <a:r>
              <a:rPr lang="en-US" baseline="0" dirty="0" smtClean="0"/>
              <a:t>, LRUs, migrated or chained rows, locks, </a:t>
            </a:r>
            <a:r>
              <a:rPr lang="en-US" baseline="0" dirty="0" err="1" smtClean="0"/>
              <a:t>enqueue</a:t>
            </a:r>
            <a:r>
              <a:rPr lang="en-US" baseline="0" dirty="0" smtClean="0"/>
              <a:t>; redo buffer flush to disk, DB writer writes SCNs to file headers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limited by OGG integrated </a:t>
            </a:r>
            <a:r>
              <a:rPr lang="en-US" baseline="0" dirty="0" err="1" smtClean="0"/>
              <a:t>replicat</a:t>
            </a:r>
            <a:r>
              <a:rPr lang="en-US" baseline="0" dirty="0" smtClean="0"/>
              <a:t> can only replicate 1,000 events per second due to FK and other dependencies; Therefore most of the time it runs serially instead of parallel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indent="-228600">
              <a:buFont typeface="+mj-lt"/>
              <a:buAutoNum type="arabicPeriod"/>
            </a:pPr>
            <a:r>
              <a:rPr lang="en-US" dirty="0" smtClean="0"/>
              <a:t>DB size: entire Oracle Super cluster 96TB;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smtClean="0"/>
              <a:t>NSP:10 million</a:t>
            </a:r>
            <a:r>
              <a:rPr lang="en-US" baseline="0" dirty="0" smtClean="0"/>
              <a:t>, with 50 PB meta data alone</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Public or Hybrid Cloud: </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no (or very expensive) physical servers ($0.13 vs. $5), limited VM size; more licensing cost</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support issues:</a:t>
            </a:r>
            <a:r>
              <a:rPr lang="en-US" baseline="0" dirty="0" smtClean="0"/>
              <a:t> Oracle Linux</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HA:</a:t>
            </a:r>
            <a:r>
              <a:rPr lang="en-US" baseline="0" dirty="0" smtClean="0"/>
              <a:t> VM less reliable</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dirty="0" smtClean="0"/>
              <a:t>no RAC (cannot run multi-cast), </a:t>
            </a:r>
          </a:p>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OS patching: spin off new VMs with new versions, re-deploy</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a:cs typeface="Aria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Cost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How it cuts into our profit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POC, $20K revenue</a:t>
            </a:r>
            <a:r>
              <a:rPr lang="en-US" baseline="0" dirty="0" smtClean="0">
                <a:latin typeface="Arial"/>
                <a:cs typeface="Arial"/>
              </a:rPr>
              <a:t> resume while oracle licensing cost $1M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a:cs typeface="Aria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 Oracle $47K</a:t>
            </a:r>
            <a:r>
              <a:rPr lang="en-US" baseline="0" dirty="0" smtClean="0">
                <a:latin typeface="Arial"/>
                <a:cs typeface="Arial"/>
              </a:rPr>
              <a:t> per core, $23K, $80K per core;  DSE$800 per core including support, search and Spark. 100 times diff</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a:cs typeface="Arial"/>
            </a:endParaRPr>
          </a:p>
          <a:p>
            <a:pPr marL="285750" indent="-285750">
              <a:buFontTx/>
              <a:buChar char="-"/>
            </a:pPr>
            <a:r>
              <a:rPr lang="en-US" sz="1200" dirty="0" smtClean="0">
                <a:solidFill>
                  <a:schemeClr val="tx1"/>
                </a:solidFill>
              </a:rPr>
              <a:t>Oracle RDBMS: $10M licensing cost + $2.5M for Oracle support.</a:t>
            </a:r>
          </a:p>
          <a:p>
            <a:pPr marL="285750" indent="-285750">
              <a:buFontTx/>
              <a:buChar char="-"/>
            </a:pPr>
            <a:r>
              <a:rPr lang="en-US" sz="1200" dirty="0" smtClean="0">
                <a:solidFill>
                  <a:schemeClr val="tx1"/>
                </a:solidFill>
              </a:rPr>
              <a:t>Oracle Superclusters: $5M for HW alone (SW licenses additional), $1M annual support</a:t>
            </a:r>
          </a:p>
          <a:p>
            <a:pPr marL="285750" indent="-285750">
              <a:buFontTx/>
              <a:buChar char="-"/>
            </a:pPr>
            <a:r>
              <a:rPr lang="en-US" sz="1200" dirty="0" smtClean="0">
                <a:solidFill>
                  <a:schemeClr val="tx1"/>
                </a:solidFill>
              </a:rPr>
              <a:t>Additional: Oracle 12c PDB, OGG with non-Oracle DB targets, Oracle Coherence, and </a:t>
            </a:r>
            <a:r>
              <a:rPr lang="en-US" sz="1200" dirty="0" err="1" smtClean="0">
                <a:solidFill>
                  <a:schemeClr val="tx1"/>
                </a:solidFill>
              </a:rPr>
              <a:t>etc</a:t>
            </a:r>
            <a:endParaRPr lang="en-US" sz="1200" dirty="0" smtClean="0">
              <a:solidFill>
                <a:schemeClr val="tx1"/>
              </a:solidFill>
            </a:endParaRPr>
          </a:p>
          <a:p>
            <a:pPr marL="285750" indent="-285750">
              <a:buFontTx/>
              <a:buChar char="-"/>
            </a:pPr>
            <a:r>
              <a:rPr lang="en-US" sz="1200" dirty="0" smtClean="0">
                <a:solidFill>
                  <a:schemeClr val="tx1"/>
                </a:solidFill>
              </a:rPr>
              <a:t>Oracle Applications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a:cs typeface="Aria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a:cs typeface="Aria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a:cs typeface="Arial"/>
              </a:rPr>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Oracle performance bottleneck: Redo log; undo, locks, </a:t>
            </a:r>
            <a:r>
              <a:rPr lang="en-US" baseline="0" dirty="0" err="1" smtClean="0"/>
              <a:t>enqueues</a:t>
            </a:r>
            <a:r>
              <a:rPr lang="en-US" baseline="0" dirty="0" smtClean="0"/>
              <a:t> (internal structure); limited memory; Update/delete does a read first, then write back to the same place; insert/update/delete involves index changes;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All index are b-tree indexes, levels.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Inserts: indexes; LOBs, writing index meaning retrieving it first; unlimited shared memory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Updates: in-place update: when updating one column, you update all; LCRs (old and new images); read and updating all index</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Delete: physical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DDL changes: remove columns, add columns,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Queries: ; query by PK is at least two I/</a:t>
            </a:r>
            <a:r>
              <a:rPr lang="en-US" baseline="0" dirty="0" err="1" smtClean="0"/>
              <a:t>Os</a:t>
            </a:r>
            <a:r>
              <a:rPr lang="en-US" baseline="0"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 redo, commit, not all in memory  Cassandra</a:t>
            </a: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1485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Arial"/>
              </a:rPr>
              <a:t>[</a:t>
            </a:r>
            <a:r>
              <a:rPr lang="en-US" sz="1200" i="1" kern="1200" dirty="0" smtClean="0">
                <a:solidFill>
                  <a:schemeClr val="tx1"/>
                </a:solidFill>
                <a:effectLst/>
                <a:latin typeface="Arial"/>
                <a:ea typeface="+mn-ea"/>
                <a:cs typeface="Arial"/>
              </a:rPr>
              <a:t>A picture of boss from Dilbert and a quote “…Casandra’s underlying tech actually came from an acquisition Facebook did which we looked at very closely, compared to Oracle and passed because there was lot of tech overlap…”</a:t>
            </a:r>
            <a:r>
              <a:rPr lang="en-US" sz="1200" kern="1200" dirty="0" smtClean="0">
                <a:solidFill>
                  <a:schemeClr val="tx1"/>
                </a:solidFill>
                <a:effectLst/>
                <a:latin typeface="Arial"/>
                <a:ea typeface="+mn-ea"/>
                <a:cs typeface="Arial"/>
              </a:rPr>
              <a:t>]</a:t>
            </a:r>
          </a:p>
          <a:p>
            <a:r>
              <a:rPr lang="en-US" sz="1200" kern="1200" dirty="0" smtClean="0">
                <a:solidFill>
                  <a:schemeClr val="tx1"/>
                </a:solidFill>
                <a:effectLst/>
                <a:latin typeface="Arial"/>
                <a:ea typeface="+mn-ea"/>
                <a:cs typeface="Arial"/>
              </a:rPr>
              <a:t>We don’t actually want to say that our managers in Symantec are not experts. They’re actually very experienced and talented people working on a lot of innovation and having many patents.</a:t>
            </a:r>
          </a:p>
          <a:p>
            <a:r>
              <a:rPr lang="en-US" sz="1200" kern="1200" dirty="0" smtClean="0">
                <a:solidFill>
                  <a:schemeClr val="tx1"/>
                </a:solidFill>
                <a:effectLst/>
                <a:latin typeface="Arial"/>
                <a:ea typeface="+mn-ea"/>
                <a:cs typeface="Arial"/>
              </a:rPr>
              <a:t>[</a:t>
            </a:r>
            <a:r>
              <a:rPr lang="en-US" sz="1200" i="1" kern="1200" dirty="0" smtClean="0">
                <a:solidFill>
                  <a:schemeClr val="tx1"/>
                </a:solidFill>
                <a:effectLst/>
                <a:latin typeface="Arial"/>
                <a:ea typeface="+mn-ea"/>
                <a:cs typeface="Arial"/>
              </a:rPr>
              <a:t>A picture of Lei covers the boss</a:t>
            </a:r>
            <a:r>
              <a:rPr lang="en-US" sz="1200" kern="1200" dirty="0" smtClean="0">
                <a:solidFill>
                  <a:schemeClr val="tx1"/>
                </a:solidFill>
                <a:effectLst/>
                <a:latin typeface="Arial"/>
                <a:ea typeface="+mn-ea"/>
                <a:cs typeface="Arial"/>
              </a:rPr>
              <a:t>]</a:t>
            </a:r>
          </a:p>
          <a:p>
            <a:r>
              <a:rPr lang="en-US" sz="1200" kern="1200" dirty="0" smtClean="0">
                <a:solidFill>
                  <a:schemeClr val="tx1"/>
                </a:solidFill>
                <a:effectLst/>
                <a:latin typeface="Arial"/>
                <a:ea typeface="+mn-ea"/>
                <a:cs typeface="Arial"/>
              </a:rPr>
              <a:t>Problem is Oracle is indeed viewed as a time proven technology that can do anything and therefore de facto should be selected for any solution.</a:t>
            </a:r>
          </a:p>
          <a:p>
            <a:r>
              <a:rPr lang="en-US" sz="1200" kern="1200" dirty="0" smtClean="0">
                <a:solidFill>
                  <a:schemeClr val="tx1"/>
                </a:solidFill>
                <a:effectLst/>
                <a:latin typeface="Arial"/>
                <a:ea typeface="+mn-ea"/>
                <a:cs typeface="Arial"/>
              </a:rPr>
              <a:t>If you start something new, psychologically you want to rely on something verified over time to eliminate the risk. Something you know your DBAs are proficient in.</a:t>
            </a:r>
          </a:p>
          <a:p>
            <a:r>
              <a:rPr lang="en-US" sz="1200" kern="1200" dirty="0" smtClean="0">
                <a:solidFill>
                  <a:schemeClr val="tx1"/>
                </a:solidFill>
                <a:effectLst/>
                <a:latin typeface="Arial"/>
                <a:ea typeface="+mn-ea"/>
                <a:cs typeface="Arial"/>
              </a:rPr>
              <a:t>The only way to fight the perception is to start small, show benefits, provide concrete examples how projects based on Cassandra can succeed</a:t>
            </a:r>
          </a:p>
          <a:p>
            <a:r>
              <a:rPr lang="en-US" sz="1200" kern="1200" dirty="0" smtClean="0">
                <a:solidFill>
                  <a:schemeClr val="tx1"/>
                </a:solidFill>
                <a:effectLst/>
                <a:latin typeface="Arial"/>
                <a:ea typeface="+mn-ea"/>
                <a:cs typeface="Arial"/>
              </a:rPr>
              <a:t>We were somewhat lucky because we had several chief architects having background in No-SQL and coming from companies big on No-SQL (Google, Netflix, Intuit) and this process wasn’t terribly hard.</a:t>
            </a:r>
          </a:p>
          <a:p>
            <a:r>
              <a:rPr lang="en-US" sz="1200" kern="1200" dirty="0" smtClean="0">
                <a:solidFill>
                  <a:schemeClr val="tx1"/>
                </a:solidFill>
                <a:effectLst/>
                <a:latin typeface="Arial"/>
                <a:ea typeface="+mn-ea"/>
                <a:cs typeface="Arial"/>
              </a:rPr>
              <a:t>This is not to say this is always the case.</a:t>
            </a:r>
            <a:endParaRPr lang="en-US" dirty="0" smtClean="0"/>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4</a:t>
            </a:fld>
            <a:endParaRPr lang="en-US" dirty="0"/>
          </a:p>
        </p:txBody>
      </p:sp>
    </p:spTree>
    <p:extLst>
      <p:ext uri="{BB962C8B-B14F-4D97-AF65-F5344CB8AC3E}">
        <p14:creationId xmlns:p14="http://schemas.microsoft.com/office/powerpoint/2010/main" val="693399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Elastic: cannot do full recovery</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5</a:t>
            </a:fld>
            <a:endParaRPr lang="en-US" dirty="0"/>
          </a:p>
        </p:txBody>
      </p:sp>
    </p:spTree>
    <p:extLst>
      <p:ext uri="{BB962C8B-B14F-4D97-AF65-F5344CB8AC3E}">
        <p14:creationId xmlns:p14="http://schemas.microsoft.com/office/powerpoint/2010/main" val="276541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Arial"/>
              </a:rPr>
              <a:t> [</a:t>
            </a:r>
            <a:r>
              <a:rPr lang="en-US" sz="1200" i="1" kern="1200" dirty="0" smtClean="0">
                <a:solidFill>
                  <a:schemeClr val="tx1"/>
                </a:solidFill>
                <a:effectLst/>
                <a:latin typeface="Arial"/>
                <a:ea typeface="+mn-ea"/>
                <a:cs typeface="Arial"/>
              </a:rPr>
              <a:t>Two images of airplane seat selection system side by side, one showing seat is available and another that it is not</a:t>
            </a:r>
            <a:r>
              <a:rPr lang="en-US" sz="1200" kern="1200" dirty="0" smtClean="0">
                <a:solidFill>
                  <a:schemeClr val="tx1"/>
                </a:solidFill>
                <a:effectLst/>
                <a:latin typeface="Arial"/>
                <a:ea typeface="+mn-ea"/>
                <a:cs typeface="Arial"/>
              </a:rPr>
              <a:t>]</a:t>
            </a:r>
          </a:p>
          <a:p>
            <a:r>
              <a:rPr lang="en-US" sz="1200" kern="1200" dirty="0" smtClean="0">
                <a:solidFill>
                  <a:schemeClr val="tx1"/>
                </a:solidFill>
                <a:effectLst/>
                <a:latin typeface="Arial"/>
                <a:ea typeface="+mn-ea"/>
                <a:cs typeface="Arial"/>
              </a:rPr>
              <a:t>[</a:t>
            </a:r>
            <a:r>
              <a:rPr lang="en-US" sz="1200" i="1" kern="1200" dirty="0" smtClean="0">
                <a:solidFill>
                  <a:schemeClr val="tx1"/>
                </a:solidFill>
                <a:effectLst/>
                <a:latin typeface="Arial"/>
                <a:ea typeface="+mn-ea"/>
                <a:cs typeface="Arial"/>
              </a:rPr>
              <a:t>Add arrows pointing to the difference for visibility</a:t>
            </a:r>
            <a:r>
              <a:rPr lang="en-US" sz="1200" kern="1200" dirty="0" smtClean="0">
                <a:solidFill>
                  <a:schemeClr val="tx1"/>
                </a:solidFill>
                <a:effectLst/>
                <a:latin typeface="Arial"/>
                <a:ea typeface="+mn-ea"/>
                <a:cs typeface="Arial"/>
              </a:rPr>
              <a:t>]</a:t>
            </a:r>
          </a:p>
          <a:p>
            <a:r>
              <a:rPr lang="en-US" sz="1200" kern="1200" dirty="0" smtClean="0">
                <a:solidFill>
                  <a:schemeClr val="tx1"/>
                </a:solidFill>
                <a:effectLst/>
                <a:latin typeface="Arial"/>
                <a:ea typeface="+mn-ea"/>
                <a:cs typeface="Arial"/>
              </a:rPr>
              <a:t>At first it may be confusing (and even scary) that some parts of your system may get different results when querying for the same data at the same time. </a:t>
            </a:r>
          </a:p>
          <a:p>
            <a:r>
              <a:rPr lang="en-US" sz="1200" kern="1200" dirty="0" smtClean="0">
                <a:solidFill>
                  <a:schemeClr val="tx1"/>
                </a:solidFill>
                <a:effectLst/>
                <a:latin typeface="Arial"/>
                <a:ea typeface="+mn-ea"/>
                <a:cs typeface="Arial"/>
              </a:rPr>
              <a:t>This may be viewed as a strong reason to continue using Oracle. However, truth to be said, the moment you go truly go global, place geo located DC all over the world, Oracle stops being consistent as well.</a:t>
            </a:r>
          </a:p>
          <a:p>
            <a:r>
              <a:rPr lang="en-US" sz="1200" kern="1200" dirty="0" smtClean="0">
                <a:solidFill>
                  <a:schemeClr val="tx1"/>
                </a:solidFill>
                <a:effectLst/>
                <a:latin typeface="Arial"/>
                <a:ea typeface="+mn-ea"/>
                <a:cs typeface="Arial"/>
              </a:rPr>
              <a:t>For example, we still try to merge 30K colliding Norton user accounts stored in Oracle that got created individually in separate datacenters, bought different sets of products but look to us as completely different accounts.</a:t>
            </a:r>
          </a:p>
          <a:p>
            <a:r>
              <a:rPr lang="en-US" sz="1200" kern="1200" dirty="0" smtClean="0">
                <a:solidFill>
                  <a:schemeClr val="tx1"/>
                </a:solidFill>
                <a:effectLst/>
                <a:latin typeface="Arial"/>
                <a:ea typeface="+mn-ea"/>
                <a:cs typeface="Arial"/>
              </a:rPr>
              <a:t>Instead of treating eventual consistency and collisions as “big evil” that needs to be fought at all costs, do not waste time trying to create over engineered solutions that would slip probability of a collision under the carpet.</a:t>
            </a:r>
          </a:p>
          <a:p>
            <a:r>
              <a:rPr lang="en-US" sz="1200" kern="1200" dirty="0" smtClean="0">
                <a:solidFill>
                  <a:schemeClr val="tx1"/>
                </a:solidFill>
                <a:effectLst/>
                <a:latin typeface="Arial"/>
                <a:ea typeface="+mn-ea"/>
                <a:cs typeface="Arial"/>
              </a:rPr>
              <a:t>We need to accept and include them into architecture, embrace them in such a way that architecture expects that system being inconsistent for a short period of time.</a:t>
            </a:r>
          </a:p>
          <a:p>
            <a:r>
              <a:rPr lang="en-US" sz="1200" kern="1200" dirty="0" smtClean="0">
                <a:solidFill>
                  <a:schemeClr val="tx1"/>
                </a:solidFill>
                <a:effectLst/>
                <a:latin typeface="Arial"/>
                <a:ea typeface="+mn-ea"/>
                <a:cs typeface="Arial"/>
              </a:rPr>
              <a:t>For example, Facebook keeps sending you to the same DC where the change was made for 5 min after the change was made. Or instead of using sequences, “natural keys” may be used always resolving to the same value in any component of the system (e.g. a hash of user email can be used as PK)</a:t>
            </a:r>
          </a:p>
          <a:p>
            <a:endParaRPr lang="en-US" dirty="0" smtClean="0"/>
          </a:p>
          <a:p>
            <a:r>
              <a:rPr lang="en-US" dirty="0" smtClean="0"/>
              <a:t>Oracle does</a:t>
            </a:r>
            <a:r>
              <a:rPr lang="en-US" baseline="0" dirty="0" smtClean="0"/>
              <a:t> not guarantee logical consistency:</a:t>
            </a:r>
          </a:p>
          <a:p>
            <a:r>
              <a:rPr lang="en-US" baseline="0" dirty="0" smtClean="0"/>
              <a:t>Wrong combination: Address in three columns, street, city, state; One person updated the City column; another person updated the state</a:t>
            </a:r>
          </a:p>
          <a:p>
            <a:r>
              <a:rPr lang="en-US" dirty="0" smtClean="0"/>
              <a:t>when running multi-DC: Why does oracle have </a:t>
            </a:r>
            <a:r>
              <a:rPr lang="en-US" dirty="0" err="1" smtClean="0"/>
              <a:t>Veridata</a:t>
            </a:r>
            <a:r>
              <a:rPr lang="en-US" dirty="0" smtClean="0"/>
              <a:t>? Because OGG replication</a:t>
            </a:r>
            <a:r>
              <a:rPr lang="en-US" baseline="0" dirty="0" smtClean="0"/>
              <a:t> has problems.</a:t>
            </a:r>
            <a:r>
              <a:rPr lang="en-US" dirty="0" smtClean="0"/>
              <a:t> records not replicated.</a:t>
            </a:r>
            <a:r>
              <a:rPr lang="en-US" baseline="0" dirty="0" smtClean="0"/>
              <a:t> 30K users we cannot consolidate due to conflicts cannot be resolved; email ; normalized data; </a:t>
            </a: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6</a:t>
            </a:fld>
            <a:endParaRPr lang="en-US" dirty="0"/>
          </a:p>
        </p:txBody>
      </p:sp>
    </p:spTree>
    <p:extLst>
      <p:ext uri="{BB962C8B-B14F-4D97-AF65-F5344CB8AC3E}">
        <p14:creationId xmlns:p14="http://schemas.microsoft.com/office/powerpoint/2010/main" val="33956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Arial"/>
              </a:rPr>
              <a:t>[</a:t>
            </a:r>
            <a:r>
              <a:rPr lang="en-US" sz="1200" i="1" kern="1200" dirty="0" smtClean="0">
                <a:solidFill>
                  <a:schemeClr val="tx1"/>
                </a:solidFill>
                <a:effectLst/>
                <a:latin typeface="Arial"/>
                <a:ea typeface="+mn-ea"/>
                <a:cs typeface="Arial"/>
              </a:rPr>
              <a:t>Tables start popping up with connections/relations between them</a:t>
            </a:r>
            <a:r>
              <a:rPr lang="en-US" sz="1200" kern="1200" dirty="0" smtClean="0">
                <a:solidFill>
                  <a:schemeClr val="tx1"/>
                </a:solidFill>
                <a:effectLst/>
                <a:latin typeface="Arial"/>
                <a:ea typeface="+mn-ea"/>
                <a:cs typeface="Arial"/>
              </a:rPr>
              <a:t>]</a:t>
            </a:r>
          </a:p>
          <a:p>
            <a:r>
              <a:rPr lang="en-US" sz="1200" kern="1200" dirty="0" smtClean="0">
                <a:solidFill>
                  <a:schemeClr val="tx1"/>
                </a:solidFill>
                <a:effectLst/>
                <a:latin typeface="Arial"/>
                <a:ea typeface="+mn-ea"/>
                <a:cs typeface="Arial"/>
              </a:rPr>
              <a:t>Back in the days when I was designing schema for a new Oracle based product I’d start normalizing data, establishing foreign keys between them, making sure that all proper secondary indexes are set.</a:t>
            </a:r>
          </a:p>
          <a:p>
            <a:r>
              <a:rPr lang="en-US" sz="1200" kern="1200" dirty="0" smtClean="0">
                <a:solidFill>
                  <a:schemeClr val="tx1"/>
                </a:solidFill>
                <a:effectLst/>
                <a:latin typeface="Arial"/>
                <a:ea typeface="+mn-ea"/>
                <a:cs typeface="Arial"/>
              </a:rPr>
              <a:t>Often it was an exercise of staring at a query execution plan to understand why it suddenly taking 30 min to complete.</a:t>
            </a:r>
          </a:p>
          <a:p>
            <a:r>
              <a:rPr lang="en-US" sz="1200" kern="1200" dirty="0" smtClean="0">
                <a:solidFill>
                  <a:schemeClr val="tx1"/>
                </a:solidFill>
                <a:effectLst/>
                <a:latin typeface="Arial"/>
                <a:ea typeface="+mn-ea"/>
                <a:cs typeface="Arial"/>
              </a:rPr>
              <a:t>And naturally, since there’re tables in Cassandra the first knee jerk reaction is to do the same. Only this doesn’t work: you can’t join the data</a:t>
            </a:r>
          </a:p>
          <a:p>
            <a:r>
              <a:rPr lang="en-US" sz="1200" kern="1200" dirty="0" smtClean="0">
                <a:solidFill>
                  <a:schemeClr val="tx1"/>
                </a:solidFill>
                <a:effectLst/>
                <a:latin typeface="Arial"/>
                <a:ea typeface="+mn-ea"/>
                <a:cs typeface="Arial"/>
              </a:rPr>
              <a:t>Luckily there’re new nice datatypes (such as lists, maps, sets) that often allow store collections of child associated data in a single row.</a:t>
            </a:r>
          </a:p>
          <a:p>
            <a:r>
              <a:rPr lang="en-US" sz="1200" kern="1200" dirty="0" smtClean="0">
                <a:solidFill>
                  <a:schemeClr val="tx1"/>
                </a:solidFill>
                <a:effectLst/>
                <a:latin typeface="Arial"/>
                <a:ea typeface="+mn-ea"/>
                <a:cs typeface="Arial"/>
              </a:rPr>
              <a:t>As result often or schema becomes very simplistic</a:t>
            </a:r>
          </a:p>
          <a:p>
            <a:r>
              <a:rPr lang="en-US" sz="1200" kern="1200" dirty="0" smtClean="0">
                <a:solidFill>
                  <a:schemeClr val="tx1"/>
                </a:solidFill>
                <a:effectLst/>
                <a:latin typeface="Arial"/>
                <a:ea typeface="+mn-ea"/>
                <a:cs typeface="Arial"/>
              </a:rPr>
              <a:t>[</a:t>
            </a:r>
            <a:r>
              <a:rPr lang="en-US" sz="1200" i="1" kern="1200" dirty="0" smtClean="0">
                <a:solidFill>
                  <a:schemeClr val="tx1"/>
                </a:solidFill>
                <a:effectLst/>
                <a:latin typeface="Arial"/>
                <a:ea typeface="+mn-ea"/>
                <a:cs typeface="Arial"/>
              </a:rPr>
              <a:t>Many tables fade, one table appears</a:t>
            </a:r>
            <a:r>
              <a:rPr lang="en-US" sz="1200" kern="1200" dirty="0" smtClean="0">
                <a:solidFill>
                  <a:schemeClr val="tx1"/>
                </a:solidFill>
                <a:effectLst/>
                <a:latin typeface="Arial"/>
                <a:ea typeface="+mn-ea"/>
                <a:cs typeface="Arial"/>
              </a:rPr>
              <a:t>]</a:t>
            </a:r>
          </a:p>
          <a:p>
            <a:r>
              <a:rPr lang="en-US" sz="1200" kern="1200" dirty="0" smtClean="0">
                <a:solidFill>
                  <a:schemeClr val="tx1"/>
                </a:solidFill>
                <a:effectLst/>
                <a:latin typeface="Arial"/>
                <a:ea typeface="+mn-ea"/>
                <a:cs typeface="Arial"/>
              </a:rPr>
              <a:t>Alright, may be not as simplistic</a:t>
            </a:r>
          </a:p>
          <a:p>
            <a:r>
              <a:rPr lang="en-US" sz="1200" kern="1200" dirty="0" smtClean="0">
                <a:solidFill>
                  <a:schemeClr val="tx1"/>
                </a:solidFill>
                <a:effectLst/>
                <a:latin typeface="Arial"/>
                <a:ea typeface="+mn-ea"/>
                <a:cs typeface="Arial"/>
              </a:rPr>
              <a:t>[</a:t>
            </a:r>
            <a:r>
              <a:rPr lang="en-US" sz="1200" i="1" kern="1200" dirty="0" smtClean="0">
                <a:solidFill>
                  <a:schemeClr val="tx1"/>
                </a:solidFill>
                <a:effectLst/>
                <a:latin typeface="Arial"/>
                <a:ea typeface="+mn-ea"/>
                <a:cs typeface="Arial"/>
              </a:rPr>
              <a:t>Another table appears</a:t>
            </a:r>
            <a:r>
              <a:rPr lang="en-US" sz="1200" kern="1200" dirty="0" smtClean="0">
                <a:solidFill>
                  <a:schemeClr val="tx1"/>
                </a:solidFill>
                <a:effectLst/>
                <a:latin typeface="Arial"/>
                <a:ea typeface="+mn-ea"/>
                <a:cs typeface="Arial"/>
              </a:rPr>
              <a:t>]</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1962737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8</a:t>
            </a:fld>
            <a:endParaRPr lang="en-US" dirty="0"/>
          </a:p>
        </p:txBody>
      </p:sp>
    </p:spTree>
    <p:extLst>
      <p:ext uri="{BB962C8B-B14F-4D97-AF65-F5344CB8AC3E}">
        <p14:creationId xmlns:p14="http://schemas.microsoft.com/office/powerpoint/2010/main" val="2972002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a:ea typeface="+mn-ea"/>
                <a:cs typeface="Arial"/>
              </a:rPr>
              <a:t>[</a:t>
            </a:r>
            <a:r>
              <a:rPr lang="en-US" sz="1200" i="1" kern="1200" dirty="0" smtClean="0">
                <a:solidFill>
                  <a:schemeClr val="tx1"/>
                </a:solidFill>
                <a:effectLst/>
                <a:latin typeface="Arial"/>
                <a:ea typeface="+mn-ea"/>
                <a:cs typeface="Arial"/>
              </a:rPr>
              <a:t>Update statement WHERE PK=X and then a check if rows affected &gt; 0</a:t>
            </a:r>
            <a:r>
              <a:rPr lang="en-US" sz="1200" kern="1200" dirty="0" smtClean="0">
                <a:solidFill>
                  <a:schemeClr val="tx1"/>
                </a:solidFill>
                <a:effectLst/>
                <a:latin typeface="Arial"/>
                <a:ea typeface="+mn-ea"/>
                <a:cs typeface="Arial"/>
              </a:rPr>
              <a:t>]</a:t>
            </a:r>
          </a:p>
          <a:p>
            <a:r>
              <a:rPr lang="en-US" sz="1200" kern="1200" dirty="0" smtClean="0">
                <a:solidFill>
                  <a:schemeClr val="tx1"/>
                </a:solidFill>
                <a:effectLst/>
                <a:latin typeface="Arial"/>
                <a:ea typeface="+mn-ea"/>
                <a:cs typeface="Arial"/>
              </a:rPr>
              <a:t>If you show this statement to a developer who worked with Oracle for a while, he’d never believe you that it’ll actually insert a row in Cassandra if it was not there before.</a:t>
            </a:r>
          </a:p>
          <a:p>
            <a:r>
              <a:rPr lang="en-US" sz="1200" kern="1200" dirty="0" smtClean="0">
                <a:solidFill>
                  <a:schemeClr val="tx1"/>
                </a:solidFill>
                <a:effectLst/>
                <a:latin typeface="Arial"/>
                <a:ea typeface="+mn-ea"/>
                <a:cs typeface="Arial"/>
              </a:rPr>
              <a:t>In short, you likely can’t really take the code you have, point to Cassandra and expect it to work.</a:t>
            </a:r>
          </a:p>
          <a:p>
            <a:r>
              <a:rPr lang="en-US" sz="1200" kern="1200" dirty="0" smtClean="0">
                <a:solidFill>
                  <a:schemeClr val="tx1"/>
                </a:solidFill>
                <a:effectLst/>
                <a:latin typeface="Arial"/>
                <a:ea typeface="+mn-ea"/>
                <a:cs typeface="Arial"/>
              </a:rPr>
              <a:t>You need to rethink this tiny things you used to do to check if row exists or doesn’t exist (For example, you could use INSERT IF NOT EXISTS) or to make sure that if you decrease balance in one account, the same amount is actually credited to another account.</a:t>
            </a:r>
          </a:p>
          <a:p>
            <a:r>
              <a:rPr lang="en-US" sz="1200" kern="1200" dirty="0" smtClean="0">
                <a:solidFill>
                  <a:schemeClr val="tx1"/>
                </a:solidFill>
                <a:effectLst/>
                <a:latin typeface="Arial"/>
                <a:ea typeface="+mn-ea"/>
                <a:cs typeface="Arial"/>
              </a:rPr>
              <a:t>May be some of the tricks are already not needed because of how the schema is designed (e.g. you don’t need to create transactions to update parent and child table consistently – you’d atomically change one row in one table)</a:t>
            </a:r>
          </a:p>
          <a:p>
            <a:r>
              <a:rPr lang="en-US" sz="1200" kern="1200" dirty="0" smtClean="0">
                <a:solidFill>
                  <a:schemeClr val="tx1"/>
                </a:solidFill>
                <a:effectLst/>
                <a:latin typeface="Arial"/>
                <a:ea typeface="+mn-ea"/>
                <a:cs typeface="Arial"/>
              </a:rPr>
              <a:t>If transactions are not avoidable (for whatever reason), batching updates will help</a:t>
            </a:r>
          </a:p>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9</a:t>
            </a:fld>
            <a:endParaRPr lang="en-US" dirty="0"/>
          </a:p>
        </p:txBody>
      </p:sp>
    </p:spTree>
    <p:extLst>
      <p:ext uri="{BB962C8B-B14F-4D97-AF65-F5344CB8AC3E}">
        <p14:creationId xmlns:p14="http://schemas.microsoft.com/office/powerpoint/2010/main" val="2627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Sas</a:t>
            </a:r>
            <a:r>
              <a:rPr lang="en-US" dirty="0" smtClean="0"/>
              <a:t>, DBAs, SW</a:t>
            </a:r>
            <a:r>
              <a:rPr lang="en-US" baseline="0" dirty="0" smtClean="0"/>
              <a:t> </a:t>
            </a:r>
            <a:r>
              <a:rPr lang="en-US" baseline="0" dirty="0" err="1" smtClean="0"/>
              <a:t>Eng</a:t>
            </a:r>
            <a:r>
              <a:rPr lang="en-US" baseline="0" dirty="0" smtClean="0"/>
              <a:t> work together manually</a:t>
            </a:r>
          </a:p>
          <a:p>
            <a:r>
              <a:rPr lang="en-US" baseline="0" dirty="0" smtClean="0"/>
              <a:t>SAN: 16K+ events/sec shows clear latency</a:t>
            </a:r>
          </a:p>
          <a:p>
            <a:endParaRPr lang="en-US" baseline="0" dirty="0" smtClean="0"/>
          </a:p>
          <a:p>
            <a:r>
              <a:rPr lang="en-US" baseline="0" dirty="0" smtClean="0"/>
              <a:t>Oracle Deployment: </a:t>
            </a:r>
            <a:endParaRPr lang="en-US" baseline="0" dirty="0" smtClean="0"/>
          </a:p>
          <a:p>
            <a:r>
              <a:rPr lang="en-US" baseline="0" dirty="0" smtClean="0"/>
              <a:t>First </a:t>
            </a:r>
            <a:r>
              <a:rPr lang="en-US" baseline="0" dirty="0" err="1" smtClean="0"/>
              <a:t>aquire</a:t>
            </a:r>
            <a:r>
              <a:rPr lang="en-US" baseline="0" dirty="0" smtClean="0"/>
              <a:t> HW</a:t>
            </a:r>
          </a:p>
          <a:p>
            <a:r>
              <a:rPr lang="en-US" baseline="0" dirty="0" smtClean="0"/>
              <a:t>SA team on pre-requisite, </a:t>
            </a:r>
          </a:p>
          <a:p>
            <a:r>
              <a:rPr lang="en-US" baseline="0" dirty="0" smtClean="0"/>
              <a:t>Storage team to define what type of storage is required for data, index, redo, undo and </a:t>
            </a:r>
            <a:r>
              <a:rPr lang="en-US" baseline="0" dirty="0" err="1" smtClean="0"/>
              <a:t>etc</a:t>
            </a:r>
            <a:r>
              <a:rPr lang="en-US" baseline="0" dirty="0" smtClean="0"/>
              <a:t> </a:t>
            </a:r>
          </a:p>
          <a:p>
            <a:r>
              <a:rPr lang="en-US" baseline="0" dirty="0" smtClean="0"/>
              <a:t>Backup Team</a:t>
            </a:r>
          </a:p>
          <a:p>
            <a:r>
              <a:rPr lang="en-US" baseline="0" dirty="0" smtClean="0"/>
              <a:t>Oracle Grid Control</a:t>
            </a:r>
          </a:p>
          <a:p>
            <a:endParaRPr lang="en-US" baseline="0" dirty="0" smtClean="0"/>
          </a:p>
          <a:p>
            <a:r>
              <a:rPr lang="en-US" baseline="0" dirty="0" smtClean="0"/>
              <a:t>Auto </a:t>
            </a:r>
            <a:r>
              <a:rPr lang="en-US" baseline="0" dirty="0" smtClean="0"/>
              <a:t>deployment is very challenging; RAC, ASM, OGG, sequential; Oracle MAA architecture: RAC + DR; </a:t>
            </a:r>
          </a:p>
          <a:p>
            <a:r>
              <a:rPr lang="en-US" baseline="0" dirty="0" smtClean="0"/>
              <a:t>Conclude with the benefit and simplicity of Cassandra</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10</a:t>
            </a:fld>
            <a:endParaRPr lang="en-US" dirty="0"/>
          </a:p>
        </p:txBody>
      </p:sp>
    </p:spTree>
    <p:extLst>
      <p:ext uri="{BB962C8B-B14F-4D97-AF65-F5344CB8AC3E}">
        <p14:creationId xmlns:p14="http://schemas.microsoft.com/office/powerpoint/2010/main" val="153961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2283718"/>
            <a:ext cx="8229600" cy="857250"/>
          </a:xfrm>
        </p:spPr>
        <p:txBody>
          <a:bodyPr/>
          <a:lstStyle>
            <a:lvl1pPr>
              <a:defRPr>
                <a:solidFill>
                  <a:schemeClr val="bg1"/>
                </a:solidFill>
              </a:defRPr>
            </a:lvl1pPr>
          </a:lstStyle>
          <a:p>
            <a:r>
              <a:rPr lang="en-US" dirty="0" smtClean="0"/>
              <a:t>Presenter Name</a:t>
            </a:r>
            <a:endParaRPr lang="en-US" dirty="0"/>
          </a:p>
        </p:txBody>
      </p:sp>
      <p:sp>
        <p:nvSpPr>
          <p:cNvPr id="8" name="Text Placeholder 7"/>
          <p:cNvSpPr>
            <a:spLocks noGrp="1"/>
          </p:cNvSpPr>
          <p:nvPr>
            <p:ph type="body" sz="quarter" idx="10" hasCustomPrompt="1"/>
          </p:nvPr>
        </p:nvSpPr>
        <p:spPr>
          <a:xfrm>
            <a:off x="468313" y="3291830"/>
            <a:ext cx="8229600" cy="576263"/>
          </a:xfrm>
        </p:spPr>
        <p:txBody>
          <a:bodyPr>
            <a:normAutofit/>
          </a:bodyPr>
          <a:lstStyle>
            <a:lvl1pPr marL="0" indent="0">
              <a:buNone/>
              <a:defRPr sz="1800" b="0" i="0">
                <a:solidFill>
                  <a:schemeClr val="bg1"/>
                </a:solidFill>
                <a:latin typeface="Arial"/>
                <a:cs typeface="Arial"/>
              </a:defRPr>
            </a:lvl1pPr>
            <a:lvl2pPr>
              <a:defRPr b="0" i="0">
                <a:latin typeface="Helvetica Neue Thin"/>
                <a:cs typeface="Helvetica Neue Thin"/>
              </a:defRPr>
            </a:lvl2pPr>
            <a:lvl3pPr>
              <a:defRPr b="0" i="0">
                <a:latin typeface="Helvetica Neue Thin"/>
                <a:cs typeface="Helvetica Neue Thin"/>
              </a:defRPr>
            </a:lvl3pPr>
            <a:lvl4pPr>
              <a:defRPr b="0" i="0">
                <a:latin typeface="Helvetica Neue Thin"/>
                <a:cs typeface="Helvetica Neue Thin"/>
              </a:defRPr>
            </a:lvl4pPr>
            <a:lvl5pPr>
              <a:defRPr b="0" i="0">
                <a:latin typeface="Helvetica Neue Thin"/>
                <a:cs typeface="Helvetica Neue Thin"/>
              </a:defRPr>
            </a:lvl5pPr>
          </a:lstStyle>
          <a:p>
            <a:pPr lvl="0"/>
            <a:r>
              <a:rPr lang="en-US" dirty="0" smtClean="0"/>
              <a:t>Presentation Name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913173"/>
            <a:ext cx="2057400" cy="1119188"/>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81400" y="1383361"/>
            <a:ext cx="2362200" cy="622438"/>
          </a:xfrm>
          <a:prstGeom prst="rect">
            <a:avLst/>
          </a:prstGeom>
        </p:spPr>
      </p:pic>
      <p:cxnSp>
        <p:nvCxnSpPr>
          <p:cNvPr id="7" name="Straight Connector 6"/>
          <p:cNvCxnSpPr/>
          <p:nvPr userDrawn="1"/>
        </p:nvCxnSpPr>
        <p:spPr>
          <a:xfrm>
            <a:off x="3124200" y="1472767"/>
            <a:ext cx="0" cy="5330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424848"/>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90"/>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Title Style</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pic>
        <p:nvPicPr>
          <p:cNvPr id="6" name="Picture 2" descr="https://upload.wikimedia.org/wikipedia/commons/thumb/2/22/Symantec_logo10.svg/2000px-Symantec_logo10.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1800" y="4690238"/>
            <a:ext cx="927786" cy="29317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userDrawn="1"/>
        </p:nvCxnSpPr>
        <p:spPr>
          <a:xfrm>
            <a:off x="7848600" y="4705350"/>
            <a:ext cx="0" cy="2780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59879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 Content Style</a:t>
            </a:r>
            <a:endParaRPr lang="en-US" dirty="0"/>
          </a:p>
        </p:txBody>
      </p:sp>
      <p:sp>
        <p:nvSpPr>
          <p:cNvPr id="3" name="Content Placeholder 2"/>
          <p:cNvSpPr>
            <a:spLocks noGrp="1"/>
          </p:cNvSpPr>
          <p:nvPr>
            <p:ph idx="1" hasCustomPrompt="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pic>
        <p:nvPicPr>
          <p:cNvPr id="8" name="Picture 2" descr="https://upload.wikimedia.org/wikipedia/commons/thumb/2/22/Symantec_logo10.svg/2000px-Symantec_logo10.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1800" y="4690238"/>
            <a:ext cx="927786" cy="29317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userDrawn="1"/>
        </p:nvCxnSpPr>
        <p:spPr>
          <a:xfrm>
            <a:off x="7848600" y="4705350"/>
            <a:ext cx="0" cy="2780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18719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0" y="0"/>
            <a:ext cx="9144000" cy="5143500"/>
          </a:xfrm>
          <a:solidFill>
            <a:srgbClr val="BFBFBF"/>
          </a:solidFill>
        </p:spPr>
        <p:txBody>
          <a:bodyPr/>
          <a:lstStyle>
            <a:lvl1pPr marL="0" indent="0" algn="ctr">
              <a:buNone/>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22780313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Caption 1">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Image + Caption Style 1</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6217920" y="1110426"/>
            <a:ext cx="2926080"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0" y="1110426"/>
            <a:ext cx="6228184"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6420796" y="1419622"/>
            <a:ext cx="2520329"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6420820" y="1923678"/>
            <a:ext cx="2520280"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spTree>
    <p:extLst>
      <p:ext uri="{BB962C8B-B14F-4D97-AF65-F5344CB8AC3E}">
        <p14:creationId xmlns:p14="http://schemas.microsoft.com/office/powerpoint/2010/main" val="217726070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 Caption 2">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05979"/>
            <a:ext cx="8229600" cy="857250"/>
          </a:xfrm>
        </p:spPr>
        <p:txBody>
          <a:bodyPr/>
          <a:lstStyle/>
          <a:p>
            <a:r>
              <a:rPr lang="en-US" dirty="0" smtClean="0"/>
              <a:t>Image + Caption Style 2</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0" y="1110426"/>
            <a:ext cx="6236208"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6217920" y="1110426"/>
            <a:ext cx="2926080"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457200" y="1419622"/>
            <a:ext cx="5267030"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457200" y="1923678"/>
            <a:ext cx="5266928"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pic>
        <p:nvPicPr>
          <p:cNvPr id="11" name="Picture 2" descr="https://upload.wikimedia.org/wikipedia/commons/thumb/2/22/Symantec_logo10.svg/2000px-Symantec_logo10.sv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781800" y="4690238"/>
            <a:ext cx="927786" cy="29317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userDrawn="1"/>
        </p:nvCxnSpPr>
        <p:spPr>
          <a:xfrm>
            <a:off x="7848600" y="4705350"/>
            <a:ext cx="0" cy="2780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43518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1780034"/>
            <a:ext cx="8229600" cy="857250"/>
          </a:xfrm>
        </p:spPr>
        <p:txBody>
          <a:bodyPr/>
          <a:lstStyle>
            <a:lvl1pPr algn="ctr">
              <a:defRPr>
                <a:solidFill>
                  <a:schemeClr val="bg1"/>
                </a:solidFill>
              </a:defRPr>
            </a:lvl1pPr>
          </a:lstStyle>
          <a:p>
            <a:r>
              <a:rPr lang="en-US" dirty="0" smtClean="0"/>
              <a:t>Divider Title Style</a:t>
            </a:r>
            <a:endParaRPr lang="en-US" dirty="0"/>
          </a:p>
        </p:txBody>
      </p:sp>
      <p:sp>
        <p:nvSpPr>
          <p:cNvPr id="9" name="Text Placeholder 8"/>
          <p:cNvSpPr>
            <a:spLocks noGrp="1"/>
          </p:cNvSpPr>
          <p:nvPr>
            <p:ph type="body" sz="quarter" idx="13" hasCustomPrompt="1"/>
          </p:nvPr>
        </p:nvSpPr>
        <p:spPr>
          <a:xfrm>
            <a:off x="467544" y="2788146"/>
            <a:ext cx="8225527" cy="647700"/>
          </a:xfrm>
        </p:spPr>
        <p:txBody>
          <a:bodyPr/>
          <a:lstStyle>
            <a:lvl1pPr marL="0" indent="0" algn="ctr">
              <a:buNone/>
              <a:defRPr b="0" i="0" baseline="0">
                <a:solidFill>
                  <a:srgbClr val="FFFFFF"/>
                </a:solidFill>
                <a:latin typeface="Arial"/>
                <a:cs typeface="Arial"/>
              </a:defRPr>
            </a:lvl1pPr>
          </a:lstStyle>
          <a:p>
            <a:pPr lvl="0"/>
            <a:r>
              <a:rPr lang="en-US" dirty="0" smtClean="0"/>
              <a:t>Divider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3300" y="330423"/>
            <a:ext cx="2057400" cy="1119188"/>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51865" y="4239562"/>
            <a:ext cx="2056884" cy="541988"/>
          </a:xfrm>
          <a:prstGeom prst="rect">
            <a:avLst/>
          </a:prstGeom>
        </p:spPr>
      </p:pic>
    </p:spTree>
    <p:extLst>
      <p:ext uri="{BB962C8B-B14F-4D97-AF65-F5344CB8AC3E}">
        <p14:creationId xmlns:p14="http://schemas.microsoft.com/office/powerpoint/2010/main" val="321538419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2169231100"/>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Confidential</a:t>
            </a:r>
            <a:endParaRPr lang="en-US" dirty="0"/>
          </a:p>
        </p:txBody>
      </p:sp>
      <p:sp>
        <p:nvSpPr>
          <p:cNvPr id="8" name="Footer Placeholder 7"/>
          <p:cNvSpPr>
            <a:spLocks noGrp="1"/>
          </p:cNvSpPr>
          <p:nvPr>
            <p:ph type="ftr" sz="quarter" idx="11"/>
          </p:nvPr>
        </p:nvSpPr>
        <p:spPr/>
        <p:txBody>
          <a:bodyPr/>
          <a:lstStyle/>
          <a:p>
            <a:r>
              <a:rPr lang="en-US" dirty="0" smtClean="0"/>
              <a:t>© DataStax, All Rights Reserved.</a:t>
            </a:r>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2003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82416" y="4836827"/>
            <a:ext cx="213360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Confidential</a:t>
            </a:r>
            <a:endParaRPr lang="en-US" dirty="0"/>
          </a:p>
        </p:txBody>
      </p:sp>
      <p:sp>
        <p:nvSpPr>
          <p:cNvPr id="5" name="Footer Placeholder 4"/>
          <p:cNvSpPr>
            <a:spLocks noGrp="1"/>
          </p:cNvSpPr>
          <p:nvPr>
            <p:ph type="ftr" sz="quarter" idx="3"/>
          </p:nvPr>
        </p:nvSpPr>
        <p:spPr>
          <a:xfrm>
            <a:off x="457200" y="4836827"/>
            <a:ext cx="159452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 </a:t>
            </a:r>
            <a:r>
              <a:rPr lang="en-US" dirty="0" err="1" smtClean="0"/>
              <a:t>DataStax</a:t>
            </a:r>
            <a:r>
              <a:rPr lang="en-US" dirty="0" smtClean="0"/>
              <a:t>, All Rights Reserved.</a:t>
            </a:r>
            <a:endParaRPr lang="en-US" dirty="0"/>
          </a:p>
        </p:txBody>
      </p:sp>
      <p:sp>
        <p:nvSpPr>
          <p:cNvPr id="6" name="Slide Number Placeholder 5"/>
          <p:cNvSpPr>
            <a:spLocks noGrp="1"/>
          </p:cNvSpPr>
          <p:nvPr>
            <p:ph type="sldNum" sz="quarter" idx="4"/>
          </p:nvPr>
        </p:nvSpPr>
        <p:spPr>
          <a:xfrm>
            <a:off x="2114364" y="4836827"/>
            <a:ext cx="405408" cy="273844"/>
          </a:xfrm>
          <a:prstGeom prst="rect">
            <a:avLst/>
          </a:prstGeom>
        </p:spPr>
        <p:txBody>
          <a:bodyPr vert="horz" lIns="91440" tIns="45720" rIns="91440" bIns="45720" rtlCol="0" anchor="ctr" anchorCtr="0"/>
          <a:lstStyle>
            <a:lvl1pPr algn="ctr">
              <a:defRPr sz="600">
                <a:solidFill>
                  <a:schemeClr val="bg1">
                    <a:lumMod val="75000"/>
                  </a:schemeClr>
                </a:solidFill>
                <a:latin typeface="Arial"/>
                <a:cs typeface="Arial"/>
              </a:defRPr>
            </a:lvl1pPr>
          </a:lstStyle>
          <a:p>
            <a:fld id="{B10D5614-B734-4280-8F57-1D4947433C97}" type="slidenum">
              <a:rPr lang="en-US" smtClean="0"/>
              <a:pPr/>
              <a:t>‹#›</a:t>
            </a:fld>
            <a:endParaRPr lang="en-US" dirty="0"/>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70" r:id="rId4"/>
    <p:sldLayoutId id="2147483667" r:id="rId5"/>
    <p:sldLayoutId id="2147483668" r:id="rId6"/>
    <p:sldLayoutId id="2147483654" r:id="rId7"/>
    <p:sldLayoutId id="2147483660" r:id="rId8"/>
    <p:sldLayoutId id="2147483653" r:id="rId9"/>
    <p:sldLayoutId id="2147483656" r:id="rId10"/>
    <p:sldLayoutId id="2147483657" r:id="rId11"/>
    <p:sldLayoutId id="2147483658" r:id="rId12"/>
    <p:sldLayoutId id="2147483659" r:id="rId13"/>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3200" b="0" i="0" kern="1200">
          <a:solidFill>
            <a:schemeClr val="accent2"/>
          </a:solidFill>
          <a:latin typeface="Arial"/>
          <a:ea typeface="+mj-ea"/>
          <a:cs typeface="Arial"/>
        </a:defRPr>
      </a:lvl1pPr>
    </p:titleStyle>
    <p:bodyStyle>
      <a:lvl1pPr marL="342900" indent="-342900" algn="l" defTabSz="914400" rtl="0" eaLnBrk="1" latinLnBrk="0" hangingPunct="1">
        <a:spcBef>
          <a:spcPts val="600"/>
        </a:spcBef>
        <a:buFont typeface="Arial" pitchFamily="34" charset="0"/>
        <a:buChar char="•"/>
        <a:defRPr sz="1400" b="0" i="0" kern="1200">
          <a:solidFill>
            <a:schemeClr val="tx2">
              <a:lumMod val="50000"/>
            </a:schemeClr>
          </a:solidFill>
          <a:latin typeface="Arial"/>
          <a:ea typeface="+mn-ea"/>
          <a:cs typeface="Arial"/>
        </a:defRPr>
      </a:lvl1pPr>
      <a:lvl2pPr marL="742950" indent="-285750" algn="l" defTabSz="914400" rtl="0" eaLnBrk="1" latinLnBrk="0" hangingPunct="1">
        <a:spcBef>
          <a:spcPts val="600"/>
        </a:spcBef>
        <a:buFont typeface="Arial" pitchFamily="34" charset="0"/>
        <a:buChar char="–"/>
        <a:defRPr sz="1200" b="0" i="0" kern="1200">
          <a:solidFill>
            <a:schemeClr val="tx2">
              <a:lumMod val="50000"/>
            </a:schemeClr>
          </a:solidFill>
          <a:latin typeface="Arial"/>
          <a:ea typeface="+mn-ea"/>
          <a:cs typeface="Arial"/>
        </a:defRPr>
      </a:lvl2pPr>
      <a:lvl3pPr marL="1143000" indent="-228600" algn="l" defTabSz="914400" rtl="0" eaLnBrk="1" latinLnBrk="0" hangingPunct="1">
        <a:spcBef>
          <a:spcPts val="600"/>
        </a:spcBef>
        <a:buFont typeface="Arial" pitchFamily="34" charset="0"/>
        <a:buChar char="•"/>
        <a:defRPr sz="1100" b="0" i="0" kern="1200">
          <a:solidFill>
            <a:schemeClr val="tx2">
              <a:lumMod val="50000"/>
            </a:schemeClr>
          </a:solidFill>
          <a:latin typeface="Arial"/>
          <a:ea typeface="+mn-ea"/>
          <a:cs typeface="Arial"/>
        </a:defRPr>
      </a:lvl3pPr>
      <a:lvl4pPr marL="16002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4pPr>
      <a:lvl5pPr marL="20574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openxmlformats.org/officeDocument/2006/relationships/image" Target="../media/image44.png"/><Relationship Id="rId12" Type="http://schemas.openxmlformats.org/officeDocument/2006/relationships/image" Target="../media/image34.png"/><Relationship Id="rId13" Type="http://schemas.openxmlformats.org/officeDocument/2006/relationships/image" Target="../media/image45.png"/><Relationship Id="rId14"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emf"/><Relationship Id="rId6" Type="http://schemas.openxmlformats.org/officeDocument/2006/relationships/image" Target="../media/image39.png"/><Relationship Id="rId7" Type="http://schemas.openxmlformats.org/officeDocument/2006/relationships/image" Target="../media/image40.jpeg"/><Relationship Id="rId8" Type="http://schemas.openxmlformats.org/officeDocument/2006/relationships/image" Target="../media/image41.jpeg"/><Relationship Id="rId9" Type="http://schemas.openxmlformats.org/officeDocument/2006/relationships/image" Target="../media/image42.png"/><Relationship Id="rId10"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52.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gif"/><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Oracle, let my people go!</a:t>
            </a:r>
            <a:endParaRPr lang="en-US" dirty="0">
              <a:latin typeface="Arial"/>
              <a:cs typeface="Arial"/>
            </a:endParaRPr>
          </a:p>
        </p:txBody>
      </p:sp>
      <p:sp>
        <p:nvSpPr>
          <p:cNvPr id="3" name="Text Placeholder 2"/>
          <p:cNvSpPr>
            <a:spLocks noGrp="1"/>
          </p:cNvSpPr>
          <p:nvPr>
            <p:ph type="body" sz="quarter" idx="10"/>
          </p:nvPr>
        </p:nvSpPr>
        <p:spPr>
          <a:xfrm>
            <a:off x="468313" y="3291830"/>
            <a:ext cx="8229600" cy="1261120"/>
          </a:xfrm>
        </p:spPr>
        <p:txBody>
          <a:bodyPr>
            <a:normAutofit fontScale="92500" lnSpcReduction="10000"/>
          </a:bodyPr>
          <a:lstStyle/>
          <a:p>
            <a:r>
              <a:rPr lang="en-US" dirty="0" smtClean="0">
                <a:latin typeface="Arial"/>
                <a:cs typeface="Arial"/>
              </a:rPr>
              <a:t>Ilya Sokolov, Technical Director / Architect</a:t>
            </a:r>
          </a:p>
          <a:p>
            <a:r>
              <a:rPr lang="en-US" dirty="0" smtClean="0"/>
              <a:t>Shu Zhang, Director, </a:t>
            </a:r>
            <a:r>
              <a:rPr lang="en-US" smtClean="0"/>
              <a:t>Database </a:t>
            </a:r>
            <a:r>
              <a:rPr lang="en-US" smtClean="0"/>
              <a:t>Engineering</a:t>
            </a:r>
            <a:endParaRPr lang="en-US" dirty="0" smtClean="0"/>
          </a:p>
          <a:p>
            <a:r>
              <a:rPr lang="en-US" dirty="0" smtClean="0">
                <a:latin typeface="Arial"/>
                <a:cs typeface="Arial"/>
              </a:rPr>
              <a:t>Lei Gu, </a:t>
            </a:r>
            <a:r>
              <a:rPr lang="en-US" dirty="0"/>
              <a:t>Technical Director / </a:t>
            </a:r>
            <a:r>
              <a:rPr lang="en-US" dirty="0" smtClean="0"/>
              <a:t>Architect</a:t>
            </a:r>
          </a:p>
          <a:p>
            <a:r>
              <a:rPr lang="en-US" dirty="0" smtClean="0">
                <a:latin typeface="Arial"/>
                <a:cs typeface="Arial"/>
              </a:rPr>
              <a:t>Navdeep Kainth, Principal Database Engineer </a:t>
            </a:r>
            <a:endParaRPr lang="en-US" dirty="0">
              <a:latin typeface="Arial"/>
              <a:cs typeface="Arial"/>
            </a:endParaRPr>
          </a:p>
        </p:txBody>
      </p:sp>
    </p:spTree>
    <p:extLst>
      <p:ext uri="{BB962C8B-B14F-4D97-AF65-F5344CB8AC3E}">
        <p14:creationId xmlns:p14="http://schemas.microsoft.com/office/powerpoint/2010/main" val="33848978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Pitfalls #4: Deploy like on Oracle</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10</a:t>
            </a:fld>
            <a:endParaRPr lang="en-US" dirty="0">
              <a:latin typeface="Arial"/>
              <a:cs typeface="Arial"/>
            </a:endParaRPr>
          </a:p>
        </p:txBody>
      </p:sp>
      <p:sp>
        <p:nvSpPr>
          <p:cNvPr id="5" name="AutoShape 2" descr="https://worldvectorlogo.com/logos/aws-cloudformation.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685800" y="1123950"/>
            <a:ext cx="7832792" cy="3714750"/>
            <a:chOff x="0" y="818306"/>
            <a:chExt cx="9119951" cy="4325194"/>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02" y="865575"/>
              <a:ext cx="592407" cy="7917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853476"/>
              <a:ext cx="602998" cy="855161"/>
            </a:xfrm>
            <a:prstGeom prst="rect">
              <a:avLst/>
            </a:prstGeom>
          </p:spPr>
        </p:pic>
        <p:sp>
          <p:nvSpPr>
            <p:cNvPr id="14" name="Oval 13"/>
            <p:cNvSpPr/>
            <p:nvPr/>
          </p:nvSpPr>
          <p:spPr>
            <a:xfrm>
              <a:off x="5537034" y="2166629"/>
              <a:ext cx="1051577" cy="10378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28" name="Picture 27"/>
            <p:cNvPicPr>
              <a:picLocks noChangeAspect="1"/>
            </p:cNvPicPr>
            <p:nvPr/>
          </p:nvPicPr>
          <p:blipFill>
            <a:blip r:embed="rId5"/>
            <a:stretch>
              <a:fillRect/>
            </a:stretch>
          </p:blipFill>
          <p:spPr>
            <a:xfrm>
              <a:off x="5295042" y="1962150"/>
              <a:ext cx="1522169" cy="1600200"/>
            </a:xfrm>
            <a:prstGeom prst="rect">
              <a:avLst/>
            </a:prstGeom>
          </p:spPr>
        </p:pic>
        <p:pic>
          <p:nvPicPr>
            <p:cNvPr id="24" name="Picture 23"/>
            <p:cNvPicPr>
              <a:picLocks noChangeAspect="1"/>
            </p:cNvPicPr>
            <p:nvPr/>
          </p:nvPicPr>
          <p:blipFill>
            <a:blip r:embed="rId6"/>
            <a:stretch>
              <a:fillRect/>
            </a:stretch>
          </p:blipFill>
          <p:spPr>
            <a:xfrm>
              <a:off x="0" y="1917700"/>
              <a:ext cx="2999154" cy="1949450"/>
            </a:xfrm>
            <a:prstGeom prst="rect">
              <a:avLst/>
            </a:prstGeom>
          </p:spPr>
        </p:pic>
        <p:pic>
          <p:nvPicPr>
            <p:cNvPr id="2050" name="Picture 2" descr="http://www.cybernetics.com/resources/images/LTOdua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0826" y="3826693"/>
              <a:ext cx="2210347" cy="9239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365hostingsupport.com/blog/wp-content/uploads/2014/07/cloud-amazon-s3.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1251" y="3780155"/>
              <a:ext cx="1809750" cy="1363345"/>
            </a:xfrm>
            <a:prstGeom prst="rect">
              <a:avLst/>
            </a:prstGeom>
            <a:noFill/>
            <a:extLst>
              <a:ext uri="{909E8E84-426E-40dd-AFC4-6F175D3DCCD1}">
                <a14:hiddenFill xmlns:a14="http://schemas.microsoft.com/office/drawing/2010/main">
                  <a:solidFill>
                    <a:srgbClr val="FFFFFF"/>
                  </a:solidFill>
                </a14:hiddenFill>
              </a:ext>
            </a:extLst>
          </p:spPr>
        </p:pic>
        <p:sp>
          <p:nvSpPr>
            <p:cNvPr id="15" name="Down Arrow 14"/>
            <p:cNvSpPr/>
            <p:nvPr/>
          </p:nvSpPr>
          <p:spPr>
            <a:xfrm>
              <a:off x="1073894" y="3526607"/>
              <a:ext cx="312105" cy="340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6" name="Down Arrow 35"/>
            <p:cNvSpPr/>
            <p:nvPr/>
          </p:nvSpPr>
          <p:spPr>
            <a:xfrm>
              <a:off x="5921528" y="3586683"/>
              <a:ext cx="269195" cy="309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9" name="Picture 38"/>
            <p:cNvPicPr>
              <a:picLocks noChangeAspect="1"/>
            </p:cNvPicPr>
            <p:nvPr/>
          </p:nvPicPr>
          <p:blipFill>
            <a:blip r:embed="rId9"/>
            <a:stretch>
              <a:fillRect/>
            </a:stretch>
          </p:blipFill>
          <p:spPr>
            <a:xfrm>
              <a:off x="5620102" y="818306"/>
              <a:ext cx="892309" cy="969703"/>
            </a:xfrm>
            <a:prstGeom prst="rect">
              <a:avLst/>
            </a:prstGeom>
          </p:spPr>
        </p:pic>
        <p:sp>
          <p:nvSpPr>
            <p:cNvPr id="45" name="Down Arrow 44"/>
            <p:cNvSpPr/>
            <p:nvPr/>
          </p:nvSpPr>
          <p:spPr>
            <a:xfrm rot="19965386">
              <a:off x="6268622" y="1700700"/>
              <a:ext cx="269195" cy="4914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Down Arrow 45"/>
            <p:cNvSpPr/>
            <p:nvPr/>
          </p:nvSpPr>
          <p:spPr>
            <a:xfrm rot="1470758">
              <a:off x="5561858" y="1705318"/>
              <a:ext cx="269195" cy="485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2070" name="Picture 22" descr="http://res.cloudinary.com/hrscywv4p/image/upload/c_limit,h_540,w_720/frs2r8g29ig6ishqp7yr.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86337" y="2166629"/>
              <a:ext cx="1823137" cy="1240746"/>
            </a:xfrm>
            <a:prstGeom prst="rect">
              <a:avLst/>
            </a:prstGeom>
            <a:noFill/>
            <a:extLst>
              <a:ext uri="{909E8E84-426E-40dd-AFC4-6F175D3DCCD1}">
                <a14:hiddenFill xmlns:a14="http://schemas.microsoft.com/office/drawing/2010/main">
                  <a:solidFill>
                    <a:srgbClr val="FFFFFF"/>
                  </a:solidFill>
                </a14:hiddenFill>
              </a:ext>
            </a:extLst>
          </p:spPr>
        </p:pic>
        <p:sp>
          <p:nvSpPr>
            <p:cNvPr id="48" name="Down Arrow 47"/>
            <p:cNvSpPr/>
            <p:nvPr/>
          </p:nvSpPr>
          <p:spPr>
            <a:xfrm rot="16200000">
              <a:off x="6803044" y="2591978"/>
              <a:ext cx="312105" cy="340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9" name="Picture 4" descr="https://upload.wikimedia.org/wikipedia/commons/thumb/5/5e/Cassandra_logo.svg/1280px-Cassandra_logo.sv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10284" y="2455333"/>
              <a:ext cx="721705" cy="483768"/>
            </a:xfrm>
            <a:prstGeom prst="rect">
              <a:avLst/>
            </a:prstGeom>
            <a:noFill/>
            <a:extLst>
              <a:ext uri="{909E8E84-426E-40dd-AFC4-6F175D3DCCD1}">
                <a14:hiddenFill xmlns:a14="http://schemas.microsoft.com/office/drawing/2010/main">
                  <a:solidFill>
                    <a:srgbClr val="FFFFFF"/>
                  </a:solidFill>
                </a14:hiddenFill>
              </a:ext>
            </a:extLst>
          </p:spPr>
        </p:pic>
        <p:sp>
          <p:nvSpPr>
            <p:cNvPr id="50" name="Down Arrow 49"/>
            <p:cNvSpPr/>
            <p:nvPr/>
          </p:nvSpPr>
          <p:spPr>
            <a:xfrm>
              <a:off x="1073894" y="1657350"/>
              <a:ext cx="312105" cy="340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TextBox 39"/>
            <p:cNvSpPr txBox="1"/>
            <p:nvPr/>
          </p:nvSpPr>
          <p:spPr>
            <a:xfrm>
              <a:off x="6436211" y="1123950"/>
              <a:ext cx="1820191" cy="304600"/>
            </a:xfrm>
            <a:prstGeom prst="rect">
              <a:avLst/>
            </a:prstGeom>
            <a:noFill/>
          </p:spPr>
          <p:txBody>
            <a:bodyPr wrap="square" rtlCol="0">
              <a:spAutoFit/>
            </a:bodyPr>
            <a:lstStyle/>
            <a:p>
              <a:r>
                <a:rPr lang="en-US" sz="1100" dirty="0" err="1" smtClean="0">
                  <a:latin typeface="+mj-lt"/>
                </a:rPr>
                <a:t>CloudFormation</a:t>
              </a:r>
              <a:endParaRPr lang="en-US" sz="1100" dirty="0">
                <a:latin typeface="+mj-lt"/>
              </a:endParaRPr>
            </a:p>
          </p:txBody>
        </p:sp>
        <p:pic>
          <p:nvPicPr>
            <p:cNvPr id="52" name="Picture 51"/>
            <p:cNvPicPr>
              <a:picLocks noChangeAspect="1"/>
            </p:cNvPicPr>
            <p:nvPr/>
          </p:nvPicPr>
          <p:blipFill>
            <a:blip r:embed="rId12"/>
            <a:stretch>
              <a:fillRect/>
            </a:stretch>
          </p:blipFill>
          <p:spPr>
            <a:xfrm>
              <a:off x="1520650" y="3407375"/>
              <a:ext cx="519111" cy="132137"/>
            </a:xfrm>
            <a:prstGeom prst="rect">
              <a:avLst/>
            </a:prstGeom>
          </p:spPr>
        </p:pic>
        <p:pic>
          <p:nvPicPr>
            <p:cNvPr id="6" name="Picture 5"/>
            <p:cNvPicPr>
              <a:picLocks noChangeAspect="1"/>
            </p:cNvPicPr>
            <p:nvPr/>
          </p:nvPicPr>
          <p:blipFill>
            <a:blip r:embed="rId13"/>
            <a:stretch>
              <a:fillRect/>
            </a:stretch>
          </p:blipFill>
          <p:spPr>
            <a:xfrm>
              <a:off x="2761550" y="2125039"/>
              <a:ext cx="1933938" cy="1208711"/>
            </a:xfrm>
            <a:prstGeom prst="rect">
              <a:avLst/>
            </a:prstGeom>
          </p:spPr>
        </p:pic>
        <p:sp>
          <p:nvSpPr>
            <p:cNvPr id="23" name="Down Arrow 22"/>
            <p:cNvSpPr/>
            <p:nvPr/>
          </p:nvSpPr>
          <p:spPr>
            <a:xfrm rot="16200000">
              <a:off x="2416876" y="2671331"/>
              <a:ext cx="312105" cy="3405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TextBox 24"/>
            <p:cNvSpPr txBox="1"/>
            <p:nvPr/>
          </p:nvSpPr>
          <p:spPr>
            <a:xfrm>
              <a:off x="303616" y="3558378"/>
              <a:ext cx="886667" cy="295642"/>
            </a:xfrm>
            <a:prstGeom prst="rect">
              <a:avLst/>
            </a:prstGeom>
            <a:noFill/>
          </p:spPr>
          <p:txBody>
            <a:bodyPr wrap="square" rtlCol="0">
              <a:spAutoFit/>
            </a:bodyPr>
            <a:lstStyle/>
            <a:p>
              <a:r>
                <a:rPr lang="en-US" sz="1000" b="1" dirty="0" smtClean="0">
                  <a:latin typeface="+mj-lt"/>
                </a:rPr>
                <a:t>Backup</a:t>
              </a:r>
              <a:endParaRPr lang="en-US" sz="1000" b="1" dirty="0">
                <a:latin typeface="+mj-lt"/>
              </a:endParaRPr>
            </a:p>
          </p:txBody>
        </p:sp>
        <p:sp>
          <p:nvSpPr>
            <p:cNvPr id="26" name="TextBox 25"/>
            <p:cNvSpPr txBox="1"/>
            <p:nvPr/>
          </p:nvSpPr>
          <p:spPr>
            <a:xfrm>
              <a:off x="6230412" y="3556536"/>
              <a:ext cx="886667" cy="483777"/>
            </a:xfrm>
            <a:prstGeom prst="rect">
              <a:avLst/>
            </a:prstGeom>
            <a:noFill/>
          </p:spPr>
          <p:txBody>
            <a:bodyPr wrap="square" rtlCol="0">
              <a:spAutoFit/>
            </a:bodyPr>
            <a:lstStyle/>
            <a:p>
              <a:r>
                <a:rPr lang="en-US" sz="1000" b="1" dirty="0">
                  <a:latin typeface="+mj-lt"/>
                </a:rPr>
                <a:t>Backup</a:t>
              </a:r>
            </a:p>
            <a:p>
              <a:endParaRPr lang="en-US" sz="1000" b="1" dirty="0">
                <a:latin typeface="+mj-lt"/>
              </a:endParaRPr>
            </a:p>
          </p:txBody>
        </p:sp>
        <p:sp>
          <p:nvSpPr>
            <p:cNvPr id="27" name="TextBox 26"/>
            <p:cNvSpPr txBox="1"/>
            <p:nvPr/>
          </p:nvSpPr>
          <p:spPr>
            <a:xfrm>
              <a:off x="408733" y="1729085"/>
              <a:ext cx="886667" cy="483777"/>
            </a:xfrm>
            <a:prstGeom prst="rect">
              <a:avLst/>
            </a:prstGeom>
            <a:noFill/>
          </p:spPr>
          <p:txBody>
            <a:bodyPr wrap="square" rtlCol="0">
              <a:spAutoFit/>
            </a:bodyPr>
            <a:lstStyle/>
            <a:p>
              <a:r>
                <a:rPr lang="en-US" sz="1000" b="1" dirty="0" smtClean="0">
                  <a:latin typeface="+mj-lt"/>
                </a:rPr>
                <a:t>Deploy</a:t>
              </a:r>
              <a:endParaRPr lang="en-US" sz="1000" b="1" dirty="0">
                <a:latin typeface="+mj-lt"/>
              </a:endParaRPr>
            </a:p>
            <a:p>
              <a:endParaRPr lang="en-US" sz="1000" b="1" dirty="0">
                <a:latin typeface="+mj-lt"/>
              </a:endParaRPr>
            </a:p>
          </p:txBody>
        </p:sp>
        <p:sp>
          <p:nvSpPr>
            <p:cNvPr id="29" name="TextBox 28"/>
            <p:cNvSpPr txBox="1"/>
            <p:nvPr/>
          </p:nvSpPr>
          <p:spPr>
            <a:xfrm>
              <a:off x="6499575" y="1715611"/>
              <a:ext cx="886667" cy="483777"/>
            </a:xfrm>
            <a:prstGeom prst="rect">
              <a:avLst/>
            </a:prstGeom>
            <a:noFill/>
          </p:spPr>
          <p:txBody>
            <a:bodyPr wrap="square" rtlCol="0">
              <a:spAutoFit/>
            </a:bodyPr>
            <a:lstStyle/>
            <a:p>
              <a:r>
                <a:rPr lang="en-US" sz="1000" b="1" dirty="0" smtClean="0">
                  <a:latin typeface="+mj-lt"/>
                </a:rPr>
                <a:t>Deploy</a:t>
              </a:r>
              <a:endParaRPr lang="en-US" sz="1000" b="1" dirty="0">
                <a:latin typeface="+mj-lt"/>
              </a:endParaRPr>
            </a:p>
            <a:p>
              <a:endParaRPr lang="en-US" sz="1000" b="1" dirty="0">
                <a:latin typeface="+mj-lt"/>
              </a:endParaRPr>
            </a:p>
          </p:txBody>
        </p:sp>
        <p:sp>
          <p:nvSpPr>
            <p:cNvPr id="30" name="TextBox 29"/>
            <p:cNvSpPr txBox="1"/>
            <p:nvPr/>
          </p:nvSpPr>
          <p:spPr>
            <a:xfrm>
              <a:off x="3516397" y="2966004"/>
              <a:ext cx="886667" cy="483777"/>
            </a:xfrm>
            <a:prstGeom prst="rect">
              <a:avLst/>
            </a:prstGeom>
            <a:noFill/>
          </p:spPr>
          <p:txBody>
            <a:bodyPr wrap="square" rtlCol="0">
              <a:spAutoFit/>
            </a:bodyPr>
            <a:lstStyle/>
            <a:p>
              <a:r>
                <a:rPr lang="en-US" sz="1000" b="1" dirty="0" smtClean="0">
                  <a:latin typeface="+mj-lt"/>
                </a:rPr>
                <a:t>Analyze</a:t>
              </a:r>
              <a:endParaRPr lang="en-US" sz="1000" b="1" dirty="0">
                <a:latin typeface="+mj-lt"/>
              </a:endParaRPr>
            </a:p>
            <a:p>
              <a:endParaRPr lang="en-US" sz="1000" b="1" dirty="0">
                <a:latin typeface="+mj-lt"/>
              </a:endParaRPr>
            </a:p>
          </p:txBody>
        </p:sp>
        <p:sp>
          <p:nvSpPr>
            <p:cNvPr id="31" name="TextBox 30"/>
            <p:cNvSpPr txBox="1"/>
            <p:nvPr/>
          </p:nvSpPr>
          <p:spPr>
            <a:xfrm>
              <a:off x="8233284" y="2190859"/>
              <a:ext cx="886667" cy="483777"/>
            </a:xfrm>
            <a:prstGeom prst="rect">
              <a:avLst/>
            </a:prstGeom>
            <a:noFill/>
          </p:spPr>
          <p:txBody>
            <a:bodyPr wrap="square" rtlCol="0">
              <a:spAutoFit/>
            </a:bodyPr>
            <a:lstStyle/>
            <a:p>
              <a:r>
                <a:rPr lang="en-US" sz="1000" b="1" dirty="0" smtClean="0">
                  <a:solidFill>
                    <a:schemeClr val="bg1"/>
                  </a:solidFill>
                  <a:latin typeface="+mj-lt"/>
                </a:rPr>
                <a:t>Analyze</a:t>
              </a:r>
              <a:endParaRPr lang="en-US" sz="1000" b="1" dirty="0">
                <a:solidFill>
                  <a:schemeClr val="bg1"/>
                </a:solidFill>
                <a:latin typeface="+mj-lt"/>
              </a:endParaRPr>
            </a:p>
            <a:p>
              <a:endParaRPr lang="en-US" sz="1000" b="1" dirty="0">
                <a:latin typeface="+mj-lt"/>
              </a:endParaRPr>
            </a:p>
          </p:txBody>
        </p:sp>
        <p:pic>
          <p:nvPicPr>
            <p:cNvPr id="9" name="Picture 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822292" y="874938"/>
              <a:ext cx="665582" cy="812236"/>
            </a:xfrm>
            <a:prstGeom prst="rect">
              <a:avLst/>
            </a:prstGeom>
          </p:spPr>
        </p:pic>
        <p:sp>
          <p:nvSpPr>
            <p:cNvPr id="10" name="TextBox 9"/>
            <p:cNvSpPr txBox="1"/>
            <p:nvPr/>
          </p:nvSpPr>
          <p:spPr>
            <a:xfrm>
              <a:off x="4779441" y="2569769"/>
              <a:ext cx="914400" cy="322518"/>
            </a:xfrm>
            <a:prstGeom prst="rect">
              <a:avLst/>
            </a:prstGeom>
            <a:noFill/>
          </p:spPr>
          <p:txBody>
            <a:bodyPr wrap="square" rtlCol="0">
              <a:spAutoFit/>
            </a:bodyPr>
            <a:lstStyle/>
            <a:p>
              <a:r>
                <a:rPr lang="en-US" sz="1200" b="1" dirty="0" smtClean="0">
                  <a:solidFill>
                    <a:schemeClr val="accent2"/>
                  </a:solidFill>
                  <a:latin typeface="+mj-lt"/>
                </a:rPr>
                <a:t>VS.</a:t>
              </a:r>
              <a:endParaRPr lang="en-US" sz="1200" b="1" dirty="0">
                <a:solidFill>
                  <a:schemeClr val="accent2"/>
                </a:solidFill>
                <a:latin typeface="+mj-lt"/>
              </a:endParaRPr>
            </a:p>
          </p:txBody>
        </p:sp>
      </p:grpSp>
    </p:spTree>
    <p:extLst>
      <p:ext uri="{BB962C8B-B14F-4D97-AF65-F5344CB8AC3E}">
        <p14:creationId xmlns:p14="http://schemas.microsoft.com/office/powerpoint/2010/main" val="2454072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60" y="1072239"/>
            <a:ext cx="7854323" cy="3570646"/>
          </a:xfrm>
          <a:prstGeom prst="rect">
            <a:avLst/>
          </a:prstGeom>
        </p:spPr>
      </p:pic>
      <p:sp>
        <p:nvSpPr>
          <p:cNvPr id="2" name="Title 1"/>
          <p:cNvSpPr>
            <a:spLocks noGrp="1"/>
          </p:cNvSpPr>
          <p:nvPr>
            <p:ph type="title"/>
          </p:nvPr>
        </p:nvSpPr>
        <p:spPr/>
        <p:txBody>
          <a:bodyPr/>
          <a:lstStyle/>
          <a:p>
            <a:r>
              <a:rPr lang="en-US" dirty="0" smtClean="0"/>
              <a:t>Norton Backup</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11</a:t>
            </a:fld>
            <a:endParaRPr lang="en-US" dirty="0">
              <a:latin typeface="Arial"/>
              <a:cs typeface="Arial"/>
            </a:endParaRPr>
          </a:p>
        </p:txBody>
      </p:sp>
      <p:pic>
        <p:nvPicPr>
          <p:cNvPr id="1026" name="Picture 2" descr="http://o.aolcdn.com/os/paid_services/AOL_Help/Logos/MVP/norton_470p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1" y="3311355"/>
            <a:ext cx="1698795" cy="169879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4191000" y="378189"/>
            <a:ext cx="4871628" cy="367465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5"/>
          <a:stretch>
            <a:fillRect/>
          </a:stretch>
        </p:blipFill>
        <p:spPr>
          <a:xfrm>
            <a:off x="4731261" y="1152057"/>
            <a:ext cx="3721768" cy="2138785"/>
          </a:xfrm>
          <a:prstGeom prst="rect">
            <a:avLst/>
          </a:prstGeom>
        </p:spPr>
      </p:pic>
      <p:sp>
        <p:nvSpPr>
          <p:cNvPr id="10" name="Oval 9"/>
          <p:cNvSpPr/>
          <p:nvPr/>
        </p:nvSpPr>
        <p:spPr>
          <a:xfrm>
            <a:off x="25824" y="470610"/>
            <a:ext cx="4871628" cy="367465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stretch>
            <a:fillRect/>
          </a:stretch>
        </p:blipFill>
        <p:spPr>
          <a:xfrm>
            <a:off x="1010964" y="878297"/>
            <a:ext cx="2969066" cy="2836453"/>
          </a:xfrm>
          <a:prstGeom prst="rect">
            <a:avLst/>
          </a:prstGeom>
        </p:spPr>
      </p:pic>
      <p:sp>
        <p:nvSpPr>
          <p:cNvPr id="12" name="Oval 11"/>
          <p:cNvSpPr/>
          <p:nvPr/>
        </p:nvSpPr>
        <p:spPr>
          <a:xfrm>
            <a:off x="2080007" y="1411271"/>
            <a:ext cx="4871628" cy="367465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7"/>
          <a:stretch>
            <a:fillRect/>
          </a:stretch>
        </p:blipFill>
        <p:spPr>
          <a:xfrm>
            <a:off x="2562088" y="2238160"/>
            <a:ext cx="3826712" cy="2061106"/>
          </a:xfrm>
          <a:prstGeom prst="rect">
            <a:avLst/>
          </a:prstGeom>
        </p:spPr>
      </p:pic>
    </p:spTree>
    <p:extLst>
      <p:ext uri="{BB962C8B-B14F-4D97-AF65-F5344CB8AC3E}">
        <p14:creationId xmlns:p14="http://schemas.microsoft.com/office/powerpoint/2010/main" val="40660816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8"/>
                                        </p:tgtEl>
                                        <p:attrNameLst>
                                          <p:attrName>ppt_w</p:attrName>
                                        </p:attrNameLst>
                                      </p:cBhvr>
                                      <p:tavLst>
                                        <p:tav tm="0">
                                          <p:val>
                                            <p:strVal val="ppt_w"/>
                                          </p:val>
                                        </p:tav>
                                        <p:tav tm="100000">
                                          <p:val>
                                            <p:fltVal val="0"/>
                                          </p:val>
                                        </p:tav>
                                      </p:tavLst>
                                    </p:anim>
                                    <p:anim calcmode="lin" valueType="num">
                                      <p:cBhvr>
                                        <p:cTn id="19" dur="500"/>
                                        <p:tgtEl>
                                          <p:spTgt spid="8"/>
                                        </p:tgtEl>
                                        <p:attrNameLst>
                                          <p:attrName>ppt_h</p:attrName>
                                        </p:attrNameLst>
                                      </p:cBhvr>
                                      <p:tavLst>
                                        <p:tav tm="0">
                                          <p:val>
                                            <p:strVal val="ppt_h"/>
                                          </p:val>
                                        </p:tav>
                                        <p:tav tm="100000">
                                          <p:val>
                                            <p:fltVal val="0"/>
                                          </p:val>
                                        </p:tav>
                                      </p:tavLst>
                                    </p:anim>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53" presetClass="exit" presetSubtype="32" fill="hold" grpId="1" nodeType="withEffect">
                                  <p:stCondLst>
                                    <p:cond delay="0"/>
                                  </p:stCondLst>
                                  <p:childTnLst>
                                    <p:anim calcmode="lin" valueType="num">
                                      <p:cBhvr>
                                        <p:cTn id="23" dur="500"/>
                                        <p:tgtEl>
                                          <p:spTgt spid="7"/>
                                        </p:tgtEl>
                                        <p:attrNameLst>
                                          <p:attrName>ppt_w</p:attrName>
                                        </p:attrNameLst>
                                      </p:cBhvr>
                                      <p:tavLst>
                                        <p:tav tm="0">
                                          <p:val>
                                            <p:strVal val="ppt_w"/>
                                          </p:val>
                                        </p:tav>
                                        <p:tav tm="100000">
                                          <p:val>
                                            <p:fltVal val="0"/>
                                          </p:val>
                                        </p:tav>
                                      </p:tavLst>
                                    </p:anim>
                                    <p:anim calcmode="lin" valueType="num">
                                      <p:cBhvr>
                                        <p:cTn id="24" dur="500"/>
                                        <p:tgtEl>
                                          <p:spTgt spid="7"/>
                                        </p:tgtEl>
                                        <p:attrNameLst>
                                          <p:attrName>ppt_h</p:attrName>
                                        </p:attrNameLst>
                                      </p:cBhvr>
                                      <p:tavLst>
                                        <p:tav tm="0">
                                          <p:val>
                                            <p:strVal val="ppt_h"/>
                                          </p:val>
                                        </p:tav>
                                        <p:tav tm="100000">
                                          <p:val>
                                            <p:fltVal val="0"/>
                                          </p:val>
                                        </p:tav>
                                      </p:tavLst>
                                    </p:anim>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53" presetClass="entr" presetSubtype="16" fill="hold" nodeType="withEffect">
                                  <p:stCondLst>
                                    <p:cond delay="50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xit" presetSubtype="32" fill="hold" nodeType="clickEffect">
                                  <p:stCondLst>
                                    <p:cond delay="0"/>
                                  </p:stCondLst>
                                  <p:childTnLst>
                                    <p:anim calcmode="lin" valueType="num">
                                      <p:cBhvr>
                                        <p:cTn id="40" dur="500"/>
                                        <p:tgtEl>
                                          <p:spTgt spid="9"/>
                                        </p:tgtEl>
                                        <p:attrNameLst>
                                          <p:attrName>ppt_w</p:attrName>
                                        </p:attrNameLst>
                                      </p:cBhvr>
                                      <p:tavLst>
                                        <p:tav tm="0">
                                          <p:val>
                                            <p:strVal val="ppt_w"/>
                                          </p:val>
                                        </p:tav>
                                        <p:tav tm="100000">
                                          <p:val>
                                            <p:fltVal val="0"/>
                                          </p:val>
                                        </p:tav>
                                      </p:tavLst>
                                    </p:anim>
                                    <p:anim calcmode="lin" valueType="num">
                                      <p:cBhvr>
                                        <p:cTn id="41" dur="500"/>
                                        <p:tgtEl>
                                          <p:spTgt spid="9"/>
                                        </p:tgtEl>
                                        <p:attrNameLst>
                                          <p:attrName>ppt_h</p:attrName>
                                        </p:attrNameLst>
                                      </p:cBhvr>
                                      <p:tavLst>
                                        <p:tav tm="0">
                                          <p:val>
                                            <p:strVal val="ppt_h"/>
                                          </p:val>
                                        </p:tav>
                                        <p:tav tm="100000">
                                          <p:val>
                                            <p:fltVal val="0"/>
                                          </p:val>
                                        </p:tav>
                                      </p:tavLst>
                                    </p:anim>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par>
                                <p:cTn id="44" presetID="53" presetClass="exit" presetSubtype="32" fill="hold" grpId="1" nodeType="withEffect">
                                  <p:stCondLst>
                                    <p:cond delay="0"/>
                                  </p:stCondLst>
                                  <p:childTnLst>
                                    <p:anim calcmode="lin" valueType="num">
                                      <p:cBhvr>
                                        <p:cTn id="45" dur="500"/>
                                        <p:tgtEl>
                                          <p:spTgt spid="10"/>
                                        </p:tgtEl>
                                        <p:attrNameLst>
                                          <p:attrName>ppt_w</p:attrName>
                                        </p:attrNameLst>
                                      </p:cBhvr>
                                      <p:tavLst>
                                        <p:tav tm="0">
                                          <p:val>
                                            <p:strVal val="ppt_w"/>
                                          </p:val>
                                        </p:tav>
                                        <p:tav tm="100000">
                                          <p:val>
                                            <p:fltVal val="0"/>
                                          </p:val>
                                        </p:tav>
                                      </p:tavLst>
                                    </p:anim>
                                    <p:anim calcmode="lin" valueType="num">
                                      <p:cBhvr>
                                        <p:cTn id="46" dur="500"/>
                                        <p:tgtEl>
                                          <p:spTgt spid="10"/>
                                        </p:tgtEl>
                                        <p:attrNameLst>
                                          <p:attrName>ppt_h</p:attrName>
                                        </p:attrNameLst>
                                      </p:cBhvr>
                                      <p:tavLst>
                                        <p:tav tm="0">
                                          <p:val>
                                            <p:strVal val="ppt_h"/>
                                          </p:val>
                                        </p:tav>
                                        <p:tav tm="100000">
                                          <p:val>
                                            <p:fltVal val="0"/>
                                          </p:val>
                                        </p:tav>
                                      </p:tavLst>
                                    </p:anim>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53" presetClass="entr" presetSubtype="16" fill="hold" grpId="0" nodeType="withEffect">
                                  <p:stCondLst>
                                    <p:cond delay="50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par>
                                <p:cTn id="54" presetID="53" presetClass="entr" presetSubtype="16" fill="hold" nodeType="withEffect">
                                  <p:stCondLst>
                                    <p:cond delay="50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xit" presetSubtype="32" fill="hold" grpId="1" nodeType="clickEffect">
                                  <p:stCondLst>
                                    <p:cond delay="0"/>
                                  </p:stCondLst>
                                  <p:childTnLst>
                                    <p:anim calcmode="lin" valueType="num">
                                      <p:cBhvr>
                                        <p:cTn id="62" dur="500"/>
                                        <p:tgtEl>
                                          <p:spTgt spid="12"/>
                                        </p:tgtEl>
                                        <p:attrNameLst>
                                          <p:attrName>ppt_w</p:attrName>
                                        </p:attrNameLst>
                                      </p:cBhvr>
                                      <p:tavLst>
                                        <p:tav tm="0">
                                          <p:val>
                                            <p:strVal val="ppt_w"/>
                                          </p:val>
                                        </p:tav>
                                        <p:tav tm="100000">
                                          <p:val>
                                            <p:fltVal val="0"/>
                                          </p:val>
                                        </p:tav>
                                      </p:tavLst>
                                    </p:anim>
                                    <p:anim calcmode="lin" valueType="num">
                                      <p:cBhvr>
                                        <p:cTn id="63" dur="500"/>
                                        <p:tgtEl>
                                          <p:spTgt spid="12"/>
                                        </p:tgtEl>
                                        <p:attrNameLst>
                                          <p:attrName>ppt_h</p:attrName>
                                        </p:attrNameLst>
                                      </p:cBhvr>
                                      <p:tavLst>
                                        <p:tav tm="0">
                                          <p:val>
                                            <p:strVal val="ppt_h"/>
                                          </p:val>
                                        </p:tav>
                                        <p:tav tm="100000">
                                          <p:val>
                                            <p:fltVal val="0"/>
                                          </p:val>
                                        </p:tav>
                                      </p:tavLst>
                                    </p:anim>
                                    <p:animEffect transition="out" filter="fade">
                                      <p:cBhvr>
                                        <p:cTn id="64" dur="500"/>
                                        <p:tgtEl>
                                          <p:spTgt spid="12"/>
                                        </p:tgtEl>
                                      </p:cBhvr>
                                    </p:animEffect>
                                    <p:set>
                                      <p:cBhvr>
                                        <p:cTn id="65" dur="1" fill="hold">
                                          <p:stCondLst>
                                            <p:cond delay="499"/>
                                          </p:stCondLst>
                                        </p:cTn>
                                        <p:tgtEl>
                                          <p:spTgt spid="12"/>
                                        </p:tgtEl>
                                        <p:attrNameLst>
                                          <p:attrName>style.visibility</p:attrName>
                                        </p:attrNameLst>
                                      </p:cBhvr>
                                      <p:to>
                                        <p:strVal val="hidden"/>
                                      </p:to>
                                    </p:set>
                                  </p:childTnLst>
                                </p:cTn>
                              </p:par>
                              <p:par>
                                <p:cTn id="66" presetID="53" presetClass="exit" presetSubtype="32" fill="hold" nodeType="withEffect">
                                  <p:stCondLst>
                                    <p:cond delay="0"/>
                                  </p:stCondLst>
                                  <p:childTnLst>
                                    <p:anim calcmode="lin" valueType="num">
                                      <p:cBhvr>
                                        <p:cTn id="67" dur="500"/>
                                        <p:tgtEl>
                                          <p:spTgt spid="11"/>
                                        </p:tgtEl>
                                        <p:attrNameLst>
                                          <p:attrName>ppt_w</p:attrName>
                                        </p:attrNameLst>
                                      </p:cBhvr>
                                      <p:tavLst>
                                        <p:tav tm="0">
                                          <p:val>
                                            <p:strVal val="ppt_w"/>
                                          </p:val>
                                        </p:tav>
                                        <p:tav tm="100000">
                                          <p:val>
                                            <p:fltVal val="0"/>
                                          </p:val>
                                        </p:tav>
                                      </p:tavLst>
                                    </p:anim>
                                    <p:anim calcmode="lin" valueType="num">
                                      <p:cBhvr>
                                        <p:cTn id="68" dur="500"/>
                                        <p:tgtEl>
                                          <p:spTgt spid="11"/>
                                        </p:tgtEl>
                                        <p:attrNameLst>
                                          <p:attrName>ppt_h</p:attrName>
                                        </p:attrNameLst>
                                      </p:cBhvr>
                                      <p:tavLst>
                                        <p:tav tm="0">
                                          <p:val>
                                            <p:strVal val="ppt_h"/>
                                          </p:val>
                                        </p:tav>
                                        <p:tav tm="100000">
                                          <p:val>
                                            <p:fltVal val="0"/>
                                          </p:val>
                                        </p:tav>
                                      </p:tavLst>
                                    </p:anim>
                                    <p:animEffect transition="out" filter="fade">
                                      <p:cBhvr>
                                        <p:cTn id="69" dur="500"/>
                                        <p:tgtEl>
                                          <p:spTgt spid="11"/>
                                        </p:tgtEl>
                                      </p:cBhvr>
                                    </p:animEffect>
                                    <p:set>
                                      <p:cBhvr>
                                        <p:cTn id="7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P spid="10" grpId="1" animBg="1"/>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p:cNvSpPr/>
          <p:nvPr/>
        </p:nvSpPr>
        <p:spPr>
          <a:xfrm>
            <a:off x="3846443" y="3107913"/>
            <a:ext cx="914400" cy="914400"/>
          </a:xfrm>
          <a:prstGeom prst="ellipse">
            <a:avLst/>
          </a:prstGeom>
          <a:solidFill>
            <a:srgbClr val="E0002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1681356" y="3107913"/>
            <a:ext cx="914400" cy="914400"/>
          </a:xfrm>
          <a:prstGeom prst="ellipse">
            <a:avLst/>
          </a:prstGeom>
          <a:solidFill>
            <a:srgbClr val="E0002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181600" y="1276350"/>
            <a:ext cx="914400" cy="914400"/>
          </a:xfrm>
          <a:prstGeom prst="ellipse">
            <a:avLst/>
          </a:prstGeom>
          <a:solidFill>
            <a:srgbClr val="E0002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2416037" y="971550"/>
            <a:ext cx="1524000" cy="1524000"/>
          </a:xfrm>
          <a:prstGeom prst="ellipse">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09550"/>
            <a:ext cx="8229600" cy="857250"/>
          </a:xfrm>
        </p:spPr>
        <p:txBody>
          <a:bodyPr/>
          <a:lstStyle/>
          <a:p>
            <a:r>
              <a:rPr lang="en-US" dirty="0"/>
              <a:t>Our Cassandra Results</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12</a:t>
            </a:fld>
            <a:endParaRPr lang="en-US" dirty="0">
              <a:latin typeface="Arial"/>
              <a:cs typeface="Arial"/>
            </a:endParaRPr>
          </a:p>
        </p:txBody>
      </p:sp>
      <p:sp>
        <p:nvSpPr>
          <p:cNvPr id="13" name="Oval 12"/>
          <p:cNvSpPr/>
          <p:nvPr/>
        </p:nvSpPr>
        <p:spPr>
          <a:xfrm>
            <a:off x="2720837" y="1276350"/>
            <a:ext cx="914400" cy="914400"/>
          </a:xfrm>
          <a:prstGeom prst="ellipse">
            <a:avLst/>
          </a:prstGeom>
          <a:solidFill>
            <a:srgbClr val="E0002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6019800" y="2724150"/>
            <a:ext cx="1524000" cy="1524000"/>
          </a:xfrm>
          <a:prstGeom prst="ellipse">
            <a:avLst/>
          </a:prstGeom>
          <a:solidFill>
            <a:schemeClr val="accent5">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Pie 18"/>
          <p:cNvSpPr/>
          <p:nvPr/>
        </p:nvSpPr>
        <p:spPr>
          <a:xfrm>
            <a:off x="3846443" y="3107913"/>
            <a:ext cx="914400" cy="914400"/>
          </a:xfrm>
          <a:prstGeom prst="pie">
            <a:avLst>
              <a:gd name="adj1" fmla="val 0"/>
              <a:gd name="adj2" fmla="val 1924148"/>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24" name="TextBox 23"/>
          <p:cNvSpPr txBox="1"/>
          <p:nvPr/>
        </p:nvSpPr>
        <p:spPr>
          <a:xfrm>
            <a:off x="2263637" y="2449027"/>
            <a:ext cx="1851163" cy="307777"/>
          </a:xfrm>
          <a:prstGeom prst="rect">
            <a:avLst/>
          </a:prstGeom>
          <a:noFill/>
        </p:spPr>
        <p:txBody>
          <a:bodyPr wrap="none" rtlCol="0">
            <a:spAutoFit/>
          </a:bodyPr>
          <a:lstStyle/>
          <a:p>
            <a:r>
              <a:rPr lang="en-US" sz="1400" b="1" dirty="0" smtClean="0">
                <a:latin typeface="+mj-lt"/>
              </a:rPr>
              <a:t>Performance: </a:t>
            </a:r>
            <a:r>
              <a:rPr lang="en-US" sz="1400" b="1" dirty="0" smtClean="0">
                <a:solidFill>
                  <a:schemeClr val="accent2"/>
                </a:solidFill>
                <a:latin typeface="+mj-lt"/>
              </a:rPr>
              <a:t>190%</a:t>
            </a:r>
            <a:endParaRPr lang="en-US" sz="1400" b="1" dirty="0">
              <a:solidFill>
                <a:schemeClr val="accent2"/>
              </a:solidFill>
              <a:latin typeface="+mj-lt"/>
            </a:endParaRPr>
          </a:p>
        </p:txBody>
      </p:sp>
      <p:sp>
        <p:nvSpPr>
          <p:cNvPr id="25" name="TextBox 24"/>
          <p:cNvSpPr txBox="1"/>
          <p:nvPr/>
        </p:nvSpPr>
        <p:spPr>
          <a:xfrm>
            <a:off x="6007173" y="4211419"/>
            <a:ext cx="1765227" cy="307777"/>
          </a:xfrm>
          <a:prstGeom prst="rect">
            <a:avLst/>
          </a:prstGeom>
          <a:noFill/>
        </p:spPr>
        <p:txBody>
          <a:bodyPr wrap="none" rtlCol="0">
            <a:spAutoFit/>
          </a:bodyPr>
          <a:lstStyle/>
          <a:p>
            <a:r>
              <a:rPr lang="en-US" sz="1400" b="1" dirty="0" smtClean="0">
                <a:latin typeface="+mj-lt"/>
              </a:rPr>
              <a:t>Satisfaction: </a:t>
            </a:r>
            <a:r>
              <a:rPr lang="en-US" sz="1400" b="1" dirty="0" smtClean="0">
                <a:solidFill>
                  <a:schemeClr val="accent2"/>
                </a:solidFill>
                <a:latin typeface="+mj-lt"/>
              </a:rPr>
              <a:t>200%</a:t>
            </a:r>
            <a:endParaRPr lang="en-US" sz="1400" b="1" dirty="0">
              <a:solidFill>
                <a:schemeClr val="accent2"/>
              </a:solidFill>
              <a:latin typeface="+mj-lt"/>
            </a:endParaRPr>
          </a:p>
        </p:txBody>
      </p:sp>
      <p:sp>
        <p:nvSpPr>
          <p:cNvPr id="26" name="TextBox 25"/>
          <p:cNvSpPr txBox="1"/>
          <p:nvPr/>
        </p:nvSpPr>
        <p:spPr>
          <a:xfrm>
            <a:off x="4695857" y="2419350"/>
            <a:ext cx="1840643" cy="307777"/>
          </a:xfrm>
          <a:prstGeom prst="rect">
            <a:avLst/>
          </a:prstGeom>
          <a:noFill/>
        </p:spPr>
        <p:txBody>
          <a:bodyPr wrap="none" rtlCol="0">
            <a:spAutoFit/>
          </a:bodyPr>
          <a:lstStyle/>
          <a:p>
            <a:r>
              <a:rPr lang="en-US" sz="1400" b="1" dirty="0" smtClean="0">
                <a:latin typeface="+mj-lt"/>
              </a:rPr>
              <a:t>Licensing Cost: </a:t>
            </a:r>
            <a:r>
              <a:rPr lang="en-US" sz="1400" b="1" dirty="0">
                <a:solidFill>
                  <a:schemeClr val="accent2"/>
                </a:solidFill>
                <a:latin typeface="+mj-lt"/>
              </a:rPr>
              <a:t>5</a:t>
            </a:r>
            <a:r>
              <a:rPr lang="en-US" sz="1400" b="1" dirty="0" smtClean="0">
                <a:solidFill>
                  <a:schemeClr val="accent2"/>
                </a:solidFill>
                <a:latin typeface="+mj-lt"/>
              </a:rPr>
              <a:t>%</a:t>
            </a:r>
            <a:endParaRPr lang="en-US" sz="1400" b="1" dirty="0">
              <a:solidFill>
                <a:schemeClr val="accent2"/>
              </a:solidFill>
              <a:latin typeface="+mj-lt"/>
            </a:endParaRPr>
          </a:p>
        </p:txBody>
      </p:sp>
      <p:sp>
        <p:nvSpPr>
          <p:cNvPr id="27" name="TextBox 26"/>
          <p:cNvSpPr txBox="1"/>
          <p:nvPr/>
        </p:nvSpPr>
        <p:spPr>
          <a:xfrm>
            <a:off x="1524000" y="4092773"/>
            <a:ext cx="1401621" cy="307777"/>
          </a:xfrm>
          <a:prstGeom prst="rect">
            <a:avLst/>
          </a:prstGeom>
          <a:noFill/>
        </p:spPr>
        <p:txBody>
          <a:bodyPr wrap="none" rtlCol="0">
            <a:spAutoFit/>
          </a:bodyPr>
          <a:lstStyle/>
          <a:p>
            <a:r>
              <a:rPr lang="en-US" sz="1400" b="1" dirty="0" smtClean="0">
                <a:latin typeface="+mj-lt"/>
              </a:rPr>
              <a:t>HW Cost: </a:t>
            </a:r>
            <a:r>
              <a:rPr lang="en-US" sz="1400" b="1" dirty="0" smtClean="0">
                <a:solidFill>
                  <a:schemeClr val="accent2"/>
                </a:solidFill>
                <a:latin typeface="+mj-lt"/>
              </a:rPr>
              <a:t>17</a:t>
            </a:r>
            <a:r>
              <a:rPr lang="en-US" sz="1400" b="1" dirty="0" smtClean="0">
                <a:solidFill>
                  <a:schemeClr val="accent2"/>
                </a:solidFill>
                <a:latin typeface="+mj-lt"/>
              </a:rPr>
              <a:t>%</a:t>
            </a:r>
            <a:endParaRPr lang="en-US" sz="1400" b="1" dirty="0">
              <a:solidFill>
                <a:schemeClr val="accent2"/>
              </a:solidFill>
              <a:latin typeface="+mj-lt"/>
            </a:endParaRPr>
          </a:p>
        </p:txBody>
      </p:sp>
      <p:sp>
        <p:nvSpPr>
          <p:cNvPr id="28" name="TextBox 27"/>
          <p:cNvSpPr txBox="1"/>
          <p:nvPr/>
        </p:nvSpPr>
        <p:spPr>
          <a:xfrm>
            <a:off x="3276600" y="4092773"/>
            <a:ext cx="2000280" cy="307777"/>
          </a:xfrm>
          <a:prstGeom prst="rect">
            <a:avLst/>
          </a:prstGeom>
          <a:noFill/>
        </p:spPr>
        <p:txBody>
          <a:bodyPr wrap="none" rtlCol="0">
            <a:spAutoFit/>
          </a:bodyPr>
          <a:lstStyle/>
          <a:p>
            <a:r>
              <a:rPr lang="en-US" sz="1400" b="1" dirty="0" smtClean="0">
                <a:latin typeface="+mj-lt"/>
              </a:rPr>
              <a:t>Operational Cost: </a:t>
            </a:r>
            <a:r>
              <a:rPr lang="en-US" sz="1400" b="1" dirty="0">
                <a:solidFill>
                  <a:schemeClr val="accent2"/>
                </a:solidFill>
                <a:latin typeface="+mj-lt"/>
              </a:rPr>
              <a:t>8</a:t>
            </a:r>
            <a:r>
              <a:rPr lang="en-US" sz="1400" b="1" dirty="0" smtClean="0">
                <a:solidFill>
                  <a:schemeClr val="accent2"/>
                </a:solidFill>
                <a:latin typeface="+mj-lt"/>
              </a:rPr>
              <a:t>%</a:t>
            </a:r>
            <a:endParaRPr lang="en-US" sz="1400" b="1" dirty="0">
              <a:solidFill>
                <a:schemeClr val="accent2"/>
              </a:solidFill>
              <a:latin typeface="+mj-lt"/>
            </a:endParaRPr>
          </a:p>
        </p:txBody>
      </p:sp>
      <p:pic>
        <p:nvPicPr>
          <p:cNvPr id="29" name="Picture 28"/>
          <p:cNvPicPr>
            <a:picLocks noChangeAspect="1"/>
          </p:cNvPicPr>
          <p:nvPr/>
        </p:nvPicPr>
        <p:blipFill>
          <a:blip r:embed="rId3"/>
          <a:stretch>
            <a:fillRect/>
          </a:stretch>
        </p:blipFill>
        <p:spPr>
          <a:xfrm>
            <a:off x="304800" y="1657350"/>
            <a:ext cx="1433511" cy="364894"/>
          </a:xfrm>
          <a:prstGeom prst="rect">
            <a:avLst/>
          </a:prstGeom>
        </p:spPr>
      </p:pic>
      <p:pic>
        <p:nvPicPr>
          <p:cNvPr id="30" name="Picture 4" descr="https://upload.wikimedia.org/wikipedia/commons/thumb/5/5e/Cassandra_logo.svg/1280px-Cassandr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276350"/>
            <a:ext cx="1430500" cy="958882"/>
          </a:xfrm>
          <a:prstGeom prst="rect">
            <a:avLst/>
          </a:prstGeom>
          <a:noFill/>
          <a:extLst>
            <a:ext uri="{909E8E84-426E-40dd-AFC4-6F175D3DCCD1}">
              <a14:hiddenFill xmlns:a14="http://schemas.microsoft.com/office/drawing/2010/main">
                <a:solidFill>
                  <a:srgbClr val="FFFFFF"/>
                </a:solidFill>
              </a14:hiddenFill>
            </a:ext>
          </a:extLst>
        </p:spPr>
      </p:pic>
      <p:sp>
        <p:nvSpPr>
          <p:cNvPr id="32" name="Oval 31"/>
          <p:cNvSpPr/>
          <p:nvPr/>
        </p:nvSpPr>
        <p:spPr>
          <a:xfrm>
            <a:off x="6324600" y="3028950"/>
            <a:ext cx="914400" cy="914400"/>
          </a:xfrm>
          <a:prstGeom prst="ellipse">
            <a:avLst/>
          </a:prstGeom>
          <a:solidFill>
            <a:srgbClr val="E0002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Pie 21"/>
          <p:cNvSpPr/>
          <p:nvPr/>
        </p:nvSpPr>
        <p:spPr>
          <a:xfrm>
            <a:off x="1676400" y="3105150"/>
            <a:ext cx="914400" cy="914400"/>
          </a:xfrm>
          <a:prstGeom prst="pie">
            <a:avLst>
              <a:gd name="adj1" fmla="val 0"/>
              <a:gd name="adj2" fmla="val 3444891"/>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36" name="Pie 35"/>
          <p:cNvSpPr/>
          <p:nvPr/>
        </p:nvSpPr>
        <p:spPr>
          <a:xfrm>
            <a:off x="5181600" y="1276350"/>
            <a:ext cx="914400" cy="914400"/>
          </a:xfrm>
          <a:prstGeom prst="pie">
            <a:avLst>
              <a:gd name="adj1" fmla="val 0"/>
              <a:gd name="adj2" fmla="val 1326152"/>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11514252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50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1000"/>
                                        <p:tgtEl>
                                          <p:spTgt spid="31"/>
                                        </p:tgtEl>
                                      </p:cBhvr>
                                    </p:animEffect>
                                  </p:childTnLst>
                                </p:cTn>
                              </p:par>
                            </p:childTnLst>
                          </p:cTn>
                        </p:par>
                        <p:par>
                          <p:cTn id="8" fill="hold">
                            <p:stCondLst>
                              <p:cond delay="1500"/>
                            </p:stCondLst>
                            <p:childTnLst>
                              <p:par>
                                <p:cTn id="9" presetID="21" presetClass="entr" presetSubtype="1" fill="hold" grpId="0" nodeType="afterEffect">
                                  <p:stCondLst>
                                    <p:cond delay="500"/>
                                  </p:stCondLst>
                                  <p:childTnLst>
                                    <p:set>
                                      <p:cBhvr>
                                        <p:cTn id="10" dur="1" fill="hold">
                                          <p:stCondLst>
                                            <p:cond delay="0"/>
                                          </p:stCondLst>
                                        </p:cTn>
                                        <p:tgtEl>
                                          <p:spTgt spid="36"/>
                                        </p:tgtEl>
                                        <p:attrNameLst>
                                          <p:attrName>style.visibility</p:attrName>
                                        </p:attrNameLst>
                                      </p:cBhvr>
                                      <p:to>
                                        <p:strVal val="visible"/>
                                      </p:to>
                                    </p:set>
                                    <p:animEffect transition="in" filter="wheel(1)">
                                      <p:cBhvr>
                                        <p:cTn id="11" dur="1000"/>
                                        <p:tgtEl>
                                          <p:spTgt spid="36"/>
                                        </p:tgtEl>
                                      </p:cBhvr>
                                    </p:animEffect>
                                  </p:childTnLst>
                                </p:cTn>
                              </p:par>
                            </p:childTnLst>
                          </p:cTn>
                        </p:par>
                        <p:par>
                          <p:cTn id="12" fill="hold">
                            <p:stCondLst>
                              <p:cond delay="3000"/>
                            </p:stCondLst>
                            <p:childTnLst>
                              <p:par>
                                <p:cTn id="13" presetID="21" presetClass="entr" presetSubtype="1" fill="hold" grpId="0" nodeType="afterEffect">
                                  <p:stCondLst>
                                    <p:cond delay="500"/>
                                  </p:stCondLst>
                                  <p:childTnLst>
                                    <p:set>
                                      <p:cBhvr>
                                        <p:cTn id="14" dur="1" fill="hold">
                                          <p:stCondLst>
                                            <p:cond delay="0"/>
                                          </p:stCondLst>
                                        </p:cTn>
                                        <p:tgtEl>
                                          <p:spTgt spid="22"/>
                                        </p:tgtEl>
                                        <p:attrNameLst>
                                          <p:attrName>style.visibility</p:attrName>
                                        </p:attrNameLst>
                                      </p:cBhvr>
                                      <p:to>
                                        <p:strVal val="visible"/>
                                      </p:to>
                                    </p:set>
                                    <p:animEffect transition="in" filter="wheel(1)">
                                      <p:cBhvr>
                                        <p:cTn id="15" dur="1000"/>
                                        <p:tgtEl>
                                          <p:spTgt spid="22"/>
                                        </p:tgtEl>
                                      </p:cBhvr>
                                    </p:animEffect>
                                  </p:childTnLst>
                                </p:cTn>
                              </p:par>
                            </p:childTnLst>
                          </p:cTn>
                        </p:par>
                        <p:par>
                          <p:cTn id="16" fill="hold">
                            <p:stCondLst>
                              <p:cond delay="4500"/>
                            </p:stCondLst>
                            <p:childTnLst>
                              <p:par>
                                <p:cTn id="17" presetID="21" presetClass="entr" presetSubtype="1" fill="hold" grpId="0" nodeType="after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heel(1)">
                                      <p:cBhvr>
                                        <p:cTn id="19" dur="1000"/>
                                        <p:tgtEl>
                                          <p:spTgt spid="19"/>
                                        </p:tgtEl>
                                      </p:cBhvr>
                                    </p:animEffect>
                                  </p:childTnLst>
                                </p:cTn>
                              </p:par>
                            </p:childTnLst>
                          </p:cTn>
                        </p:par>
                        <p:par>
                          <p:cTn id="20" fill="hold">
                            <p:stCondLst>
                              <p:cond delay="6000"/>
                            </p:stCondLst>
                            <p:childTnLst>
                              <p:par>
                                <p:cTn id="21" presetID="21" presetClass="entr" presetSubtype="1" fill="hold" grpId="0" nodeType="afterEffect">
                                  <p:stCondLst>
                                    <p:cond delay="500"/>
                                  </p:stCondLst>
                                  <p:childTnLst>
                                    <p:set>
                                      <p:cBhvr>
                                        <p:cTn id="22" dur="1" fill="hold">
                                          <p:stCondLst>
                                            <p:cond delay="0"/>
                                          </p:stCondLst>
                                        </p:cTn>
                                        <p:tgtEl>
                                          <p:spTgt spid="16"/>
                                        </p:tgtEl>
                                        <p:attrNameLst>
                                          <p:attrName>style.visibility</p:attrName>
                                        </p:attrNameLst>
                                      </p:cBhvr>
                                      <p:to>
                                        <p:strVal val="visible"/>
                                      </p:to>
                                    </p:set>
                                    <p:animEffect transition="in" filter="wheel(1)">
                                      <p:cBhvr>
                                        <p:cTn id="23"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6" grpId="0" animBg="1"/>
      <p:bldP spid="19" grpId="0" animBg="1"/>
      <p:bldP spid="22"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314575"/>
            <a:ext cx="8229600" cy="942975"/>
          </a:xfrm>
        </p:spPr>
        <p:txBody>
          <a:bodyPr>
            <a:normAutofit/>
          </a:bodyPr>
          <a:lstStyle/>
          <a:p>
            <a:r>
              <a:rPr lang="en-US" sz="4000" dirty="0" smtClean="0">
                <a:latin typeface="Arial"/>
                <a:cs typeface="Arial"/>
              </a:rPr>
              <a:t>Thank you!</a:t>
            </a:r>
            <a:endParaRPr lang="en-US" sz="4000" dirty="0">
              <a:latin typeface="Arial"/>
              <a:cs typeface="Arial"/>
            </a:endParaRPr>
          </a:p>
        </p:txBody>
      </p:sp>
    </p:spTree>
    <p:extLst>
      <p:ext uri="{BB962C8B-B14F-4D97-AF65-F5344CB8AC3E}">
        <p14:creationId xmlns:p14="http://schemas.microsoft.com/office/powerpoint/2010/main" val="37247648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2209800" y="438150"/>
            <a:ext cx="1660490" cy="590396"/>
          </a:xfrm>
          <a:prstGeom prst="rect">
            <a:avLst/>
          </a:prstGeom>
        </p:spPr>
      </p:pic>
      <p:sp>
        <p:nvSpPr>
          <p:cNvPr id="2" name="Title 1"/>
          <p:cNvSpPr>
            <a:spLocks noGrp="1"/>
          </p:cNvSpPr>
          <p:nvPr>
            <p:ph type="title"/>
          </p:nvPr>
        </p:nvSpPr>
        <p:spPr>
          <a:xfrm>
            <a:off x="457200" y="205979"/>
            <a:ext cx="1905000" cy="857250"/>
          </a:xfrm>
        </p:spPr>
        <p:txBody>
          <a:bodyPr>
            <a:normAutofit/>
          </a:bodyPr>
          <a:lstStyle/>
          <a:p>
            <a:r>
              <a:rPr lang="en-US" sz="2800" dirty="0" smtClean="0"/>
              <a:t>Oracle @</a:t>
            </a:r>
            <a:endParaRPr lang="en-US" sz="2800" dirty="0"/>
          </a:p>
        </p:txBody>
      </p:sp>
      <p:sp>
        <p:nvSpPr>
          <p:cNvPr id="4" name="Footer Placeholder 3"/>
          <p:cNvSpPr>
            <a:spLocks noGrp="1"/>
          </p:cNvSpPr>
          <p:nvPr>
            <p:ph type="ftr" sz="quarter" idx="11"/>
          </p:nvPr>
        </p:nvSpPr>
        <p:spPr>
          <a:xfrm>
            <a:off x="457200" y="4888706"/>
            <a:ext cx="1594520" cy="273844"/>
          </a:xfrm>
        </p:spPr>
        <p:txBody>
          <a:bodyPr/>
          <a:lstStyle/>
          <a:p>
            <a:r>
              <a:rPr lang="en-US" dirty="0">
                <a:solidFill>
                  <a:prstClr val="white">
                    <a:lumMod val="75000"/>
                  </a:prstClr>
                </a:solidFill>
              </a:rPr>
              <a:t>© </a:t>
            </a:r>
            <a:r>
              <a:rPr lang="en-US" dirty="0" smtClean="0">
                <a:solidFill>
                  <a:prstClr val="white">
                    <a:lumMod val="75000"/>
                  </a:prstClr>
                </a:solidFill>
              </a:rPr>
              <a:t>DataStax</a:t>
            </a:r>
            <a:r>
              <a:rPr lang="en-US" dirty="0">
                <a:solidFill>
                  <a:prstClr val="white">
                    <a:lumMod val="75000"/>
                  </a:prstClr>
                </a:solidFill>
              </a:rPr>
              <a:t>, All Rights Reserved.</a:t>
            </a:r>
          </a:p>
        </p:txBody>
      </p:sp>
      <p:sp>
        <p:nvSpPr>
          <p:cNvPr id="5" name="Slide Number Placeholder 4"/>
          <p:cNvSpPr>
            <a:spLocks noGrp="1"/>
          </p:cNvSpPr>
          <p:nvPr>
            <p:ph type="sldNum" sz="quarter" idx="12"/>
          </p:nvPr>
        </p:nvSpPr>
        <p:spPr>
          <a:xfrm>
            <a:off x="2114364" y="4888706"/>
            <a:ext cx="405408" cy="273844"/>
          </a:xfrm>
        </p:spPr>
        <p:txBody>
          <a:bodyPr/>
          <a:lstStyle/>
          <a:p>
            <a:fld id="{B10D5614-B734-4280-8F57-1D4947433C97}" type="slidenum">
              <a:rPr lang="en-US" smtClean="0">
                <a:solidFill>
                  <a:prstClr val="white">
                    <a:lumMod val="75000"/>
                  </a:prstClr>
                </a:solidFill>
              </a:rPr>
              <a:pPr/>
              <a:t>2</a:t>
            </a:fld>
            <a:endParaRPr lang="en-US" dirty="0">
              <a:solidFill>
                <a:prstClr val="white">
                  <a:lumMod val="75000"/>
                </a:prstClr>
              </a:solidFill>
            </a:endParaRPr>
          </a:p>
        </p:txBody>
      </p:sp>
      <p:pic>
        <p:nvPicPr>
          <p:cNvPr id="17" name="Picture 16"/>
          <p:cNvPicPr>
            <a:picLocks noChangeAspect="1"/>
          </p:cNvPicPr>
          <p:nvPr/>
        </p:nvPicPr>
        <p:blipFill>
          <a:blip r:embed="rId4"/>
          <a:stretch>
            <a:fillRect/>
          </a:stretch>
        </p:blipFill>
        <p:spPr>
          <a:xfrm>
            <a:off x="2256095" y="2327054"/>
            <a:ext cx="626544" cy="611827"/>
          </a:xfrm>
          <a:prstGeom prst="rect">
            <a:avLst/>
          </a:prstGeom>
        </p:spPr>
      </p:pic>
      <p:pic>
        <p:nvPicPr>
          <p:cNvPr id="23" name="Picture 22"/>
          <p:cNvPicPr>
            <a:picLocks noChangeAspect="1"/>
          </p:cNvPicPr>
          <p:nvPr/>
        </p:nvPicPr>
        <p:blipFill>
          <a:blip r:embed="rId5"/>
          <a:stretch>
            <a:fillRect/>
          </a:stretch>
        </p:blipFill>
        <p:spPr>
          <a:xfrm>
            <a:off x="3092850" y="2150988"/>
            <a:ext cx="896826" cy="801762"/>
          </a:xfrm>
          <a:prstGeom prst="rect">
            <a:avLst/>
          </a:prstGeom>
        </p:spPr>
      </p:pic>
      <p:pic>
        <p:nvPicPr>
          <p:cNvPr id="27" name="Picture 26"/>
          <p:cNvPicPr>
            <a:picLocks noChangeAspect="1"/>
          </p:cNvPicPr>
          <p:nvPr/>
        </p:nvPicPr>
        <p:blipFill>
          <a:blip r:embed="rId6"/>
          <a:stretch>
            <a:fillRect/>
          </a:stretch>
        </p:blipFill>
        <p:spPr>
          <a:xfrm>
            <a:off x="4233537" y="3191808"/>
            <a:ext cx="1163963" cy="432329"/>
          </a:xfrm>
          <a:prstGeom prst="rect">
            <a:avLst/>
          </a:prstGeom>
        </p:spPr>
      </p:pic>
      <p:pic>
        <p:nvPicPr>
          <p:cNvPr id="28" name="Picture 27"/>
          <p:cNvPicPr>
            <a:picLocks noChangeAspect="1"/>
          </p:cNvPicPr>
          <p:nvPr/>
        </p:nvPicPr>
        <p:blipFill>
          <a:blip r:embed="rId7"/>
          <a:stretch>
            <a:fillRect/>
          </a:stretch>
        </p:blipFill>
        <p:spPr>
          <a:xfrm>
            <a:off x="4765883" y="4078914"/>
            <a:ext cx="517317" cy="517317"/>
          </a:xfrm>
          <a:prstGeom prst="rect">
            <a:avLst/>
          </a:prstGeom>
        </p:spPr>
      </p:pic>
      <p:pic>
        <p:nvPicPr>
          <p:cNvPr id="31" name="Picture 30"/>
          <p:cNvPicPr>
            <a:picLocks noChangeAspect="1"/>
          </p:cNvPicPr>
          <p:nvPr/>
        </p:nvPicPr>
        <p:blipFill>
          <a:blip r:embed="rId7"/>
          <a:stretch>
            <a:fillRect/>
          </a:stretch>
        </p:blipFill>
        <p:spPr>
          <a:xfrm>
            <a:off x="6797883" y="3139114"/>
            <a:ext cx="517317" cy="517317"/>
          </a:xfrm>
          <a:prstGeom prst="rect">
            <a:avLst/>
          </a:prstGeom>
        </p:spPr>
      </p:pic>
      <p:pic>
        <p:nvPicPr>
          <p:cNvPr id="32" name="Picture 31"/>
          <p:cNvPicPr>
            <a:picLocks noChangeAspect="1"/>
          </p:cNvPicPr>
          <p:nvPr/>
        </p:nvPicPr>
        <p:blipFill>
          <a:blip r:embed="rId7"/>
          <a:stretch>
            <a:fillRect/>
          </a:stretch>
        </p:blipFill>
        <p:spPr>
          <a:xfrm>
            <a:off x="3140283" y="3215314"/>
            <a:ext cx="517317" cy="517317"/>
          </a:xfrm>
          <a:prstGeom prst="rect">
            <a:avLst/>
          </a:prstGeom>
        </p:spPr>
      </p:pic>
      <p:pic>
        <p:nvPicPr>
          <p:cNvPr id="33" name="Picture 32"/>
          <p:cNvPicPr>
            <a:picLocks noChangeAspect="1"/>
          </p:cNvPicPr>
          <p:nvPr/>
        </p:nvPicPr>
        <p:blipFill>
          <a:blip r:embed="rId4"/>
          <a:stretch>
            <a:fillRect/>
          </a:stretch>
        </p:blipFill>
        <p:spPr>
          <a:xfrm>
            <a:off x="5227895" y="2555654"/>
            <a:ext cx="626544" cy="611827"/>
          </a:xfrm>
          <a:prstGeom prst="rect">
            <a:avLst/>
          </a:prstGeom>
        </p:spPr>
      </p:pic>
      <p:pic>
        <p:nvPicPr>
          <p:cNvPr id="34" name="Picture 33"/>
          <p:cNvPicPr>
            <a:picLocks noChangeAspect="1"/>
          </p:cNvPicPr>
          <p:nvPr/>
        </p:nvPicPr>
        <p:blipFill>
          <a:blip r:embed="rId4"/>
          <a:stretch>
            <a:fillRect/>
          </a:stretch>
        </p:blipFill>
        <p:spPr>
          <a:xfrm>
            <a:off x="2484695" y="4003454"/>
            <a:ext cx="626544" cy="611827"/>
          </a:xfrm>
          <a:prstGeom prst="rect">
            <a:avLst/>
          </a:prstGeom>
        </p:spPr>
      </p:pic>
      <p:pic>
        <p:nvPicPr>
          <p:cNvPr id="36" name="Picture 35"/>
          <p:cNvPicPr>
            <a:picLocks noChangeAspect="1"/>
          </p:cNvPicPr>
          <p:nvPr/>
        </p:nvPicPr>
        <p:blipFill>
          <a:blip r:embed="rId7"/>
          <a:stretch>
            <a:fillRect/>
          </a:stretch>
        </p:blipFill>
        <p:spPr>
          <a:xfrm>
            <a:off x="5654883" y="3748714"/>
            <a:ext cx="517317" cy="517317"/>
          </a:xfrm>
          <a:prstGeom prst="rect">
            <a:avLst/>
          </a:prstGeom>
        </p:spPr>
      </p:pic>
      <p:pic>
        <p:nvPicPr>
          <p:cNvPr id="37" name="Picture 36"/>
          <p:cNvPicPr>
            <a:picLocks noChangeAspect="1"/>
          </p:cNvPicPr>
          <p:nvPr/>
        </p:nvPicPr>
        <p:blipFill>
          <a:blip r:embed="rId7"/>
          <a:stretch>
            <a:fillRect/>
          </a:stretch>
        </p:blipFill>
        <p:spPr>
          <a:xfrm>
            <a:off x="4283283" y="2377114"/>
            <a:ext cx="517317" cy="517317"/>
          </a:xfrm>
          <a:prstGeom prst="rect">
            <a:avLst/>
          </a:prstGeom>
        </p:spPr>
      </p:pic>
      <p:pic>
        <p:nvPicPr>
          <p:cNvPr id="38" name="Picture 37"/>
          <p:cNvPicPr>
            <a:picLocks noChangeAspect="1"/>
          </p:cNvPicPr>
          <p:nvPr/>
        </p:nvPicPr>
        <p:blipFill>
          <a:blip r:embed="rId7"/>
          <a:stretch>
            <a:fillRect/>
          </a:stretch>
        </p:blipFill>
        <p:spPr>
          <a:xfrm>
            <a:off x="6137483" y="2097714"/>
            <a:ext cx="517317" cy="517317"/>
          </a:xfrm>
          <a:prstGeom prst="rect">
            <a:avLst/>
          </a:prstGeom>
        </p:spPr>
      </p:pic>
      <p:pic>
        <p:nvPicPr>
          <p:cNvPr id="39" name="Picture 38"/>
          <p:cNvPicPr>
            <a:picLocks noChangeAspect="1"/>
          </p:cNvPicPr>
          <p:nvPr/>
        </p:nvPicPr>
        <p:blipFill>
          <a:blip r:embed="rId7"/>
          <a:stretch>
            <a:fillRect/>
          </a:stretch>
        </p:blipFill>
        <p:spPr>
          <a:xfrm>
            <a:off x="7864683" y="4010232"/>
            <a:ext cx="517317" cy="517317"/>
          </a:xfrm>
          <a:prstGeom prst="rect">
            <a:avLst/>
          </a:prstGeom>
        </p:spPr>
      </p:pic>
      <p:pic>
        <p:nvPicPr>
          <p:cNvPr id="40" name="Picture 39"/>
          <p:cNvPicPr>
            <a:picLocks noChangeAspect="1"/>
          </p:cNvPicPr>
          <p:nvPr/>
        </p:nvPicPr>
        <p:blipFill>
          <a:blip r:embed="rId7"/>
          <a:stretch>
            <a:fillRect/>
          </a:stretch>
        </p:blipFill>
        <p:spPr>
          <a:xfrm>
            <a:off x="3826083" y="3901114"/>
            <a:ext cx="517317" cy="517317"/>
          </a:xfrm>
          <a:prstGeom prst="rect">
            <a:avLst/>
          </a:prstGeom>
        </p:spPr>
      </p:pic>
      <p:pic>
        <p:nvPicPr>
          <p:cNvPr id="41" name="Picture 40"/>
          <p:cNvPicPr>
            <a:picLocks noChangeAspect="1"/>
          </p:cNvPicPr>
          <p:nvPr/>
        </p:nvPicPr>
        <p:blipFill>
          <a:blip r:embed="rId7"/>
          <a:stretch>
            <a:fillRect/>
          </a:stretch>
        </p:blipFill>
        <p:spPr>
          <a:xfrm>
            <a:off x="7636083" y="2986714"/>
            <a:ext cx="517317" cy="517317"/>
          </a:xfrm>
          <a:prstGeom prst="rect">
            <a:avLst/>
          </a:prstGeom>
        </p:spPr>
      </p:pic>
      <p:pic>
        <p:nvPicPr>
          <p:cNvPr id="42" name="Picture 41"/>
          <p:cNvPicPr>
            <a:picLocks noChangeAspect="1"/>
          </p:cNvPicPr>
          <p:nvPr/>
        </p:nvPicPr>
        <p:blipFill>
          <a:blip r:embed="rId7"/>
          <a:stretch>
            <a:fillRect/>
          </a:stretch>
        </p:blipFill>
        <p:spPr>
          <a:xfrm>
            <a:off x="1463883" y="2148514"/>
            <a:ext cx="517317" cy="517317"/>
          </a:xfrm>
          <a:prstGeom prst="rect">
            <a:avLst/>
          </a:prstGeom>
        </p:spPr>
      </p:pic>
      <p:pic>
        <p:nvPicPr>
          <p:cNvPr id="43" name="Picture 42"/>
          <p:cNvPicPr>
            <a:picLocks noChangeAspect="1"/>
          </p:cNvPicPr>
          <p:nvPr/>
        </p:nvPicPr>
        <p:blipFill>
          <a:blip r:embed="rId7"/>
          <a:stretch>
            <a:fillRect/>
          </a:stretch>
        </p:blipFill>
        <p:spPr>
          <a:xfrm>
            <a:off x="1463883" y="4129714"/>
            <a:ext cx="517317" cy="517317"/>
          </a:xfrm>
          <a:prstGeom prst="rect">
            <a:avLst/>
          </a:prstGeom>
        </p:spPr>
      </p:pic>
      <p:pic>
        <p:nvPicPr>
          <p:cNvPr id="44" name="Picture 43"/>
          <p:cNvPicPr>
            <a:picLocks noChangeAspect="1"/>
          </p:cNvPicPr>
          <p:nvPr/>
        </p:nvPicPr>
        <p:blipFill>
          <a:blip r:embed="rId7"/>
          <a:stretch>
            <a:fillRect/>
          </a:stretch>
        </p:blipFill>
        <p:spPr>
          <a:xfrm>
            <a:off x="2225883" y="3215314"/>
            <a:ext cx="517317" cy="517317"/>
          </a:xfrm>
          <a:prstGeom prst="rect">
            <a:avLst/>
          </a:prstGeom>
        </p:spPr>
      </p:pic>
      <p:pic>
        <p:nvPicPr>
          <p:cNvPr id="45" name="Picture 44"/>
          <p:cNvPicPr>
            <a:picLocks noChangeAspect="1"/>
          </p:cNvPicPr>
          <p:nvPr/>
        </p:nvPicPr>
        <p:blipFill>
          <a:blip r:embed="rId7"/>
          <a:stretch>
            <a:fillRect/>
          </a:stretch>
        </p:blipFill>
        <p:spPr>
          <a:xfrm>
            <a:off x="6061283" y="2986714"/>
            <a:ext cx="517317" cy="517317"/>
          </a:xfrm>
          <a:prstGeom prst="rect">
            <a:avLst/>
          </a:prstGeom>
        </p:spPr>
      </p:pic>
      <p:pic>
        <p:nvPicPr>
          <p:cNvPr id="46" name="Picture 45"/>
          <p:cNvPicPr>
            <a:picLocks noChangeAspect="1"/>
          </p:cNvPicPr>
          <p:nvPr/>
        </p:nvPicPr>
        <p:blipFill>
          <a:blip r:embed="rId5"/>
          <a:stretch>
            <a:fillRect/>
          </a:stretch>
        </p:blipFill>
        <p:spPr>
          <a:xfrm>
            <a:off x="1111650" y="3141588"/>
            <a:ext cx="896826" cy="801762"/>
          </a:xfrm>
          <a:prstGeom prst="rect">
            <a:avLst/>
          </a:prstGeom>
        </p:spPr>
      </p:pic>
      <p:pic>
        <p:nvPicPr>
          <p:cNvPr id="47" name="Picture 46"/>
          <p:cNvPicPr>
            <a:picLocks noChangeAspect="1"/>
          </p:cNvPicPr>
          <p:nvPr/>
        </p:nvPicPr>
        <p:blipFill>
          <a:blip r:embed="rId5"/>
          <a:stretch>
            <a:fillRect/>
          </a:stretch>
        </p:blipFill>
        <p:spPr>
          <a:xfrm>
            <a:off x="6861367" y="3943350"/>
            <a:ext cx="758633" cy="678218"/>
          </a:xfrm>
          <a:prstGeom prst="rect">
            <a:avLst/>
          </a:prstGeom>
        </p:spPr>
      </p:pic>
      <p:pic>
        <p:nvPicPr>
          <p:cNvPr id="48" name="Picture 47"/>
          <p:cNvPicPr>
            <a:picLocks noChangeAspect="1"/>
          </p:cNvPicPr>
          <p:nvPr/>
        </p:nvPicPr>
        <p:blipFill>
          <a:blip r:embed="rId5"/>
          <a:stretch>
            <a:fillRect/>
          </a:stretch>
        </p:blipFill>
        <p:spPr>
          <a:xfrm>
            <a:off x="6979050" y="2074788"/>
            <a:ext cx="896826" cy="801762"/>
          </a:xfrm>
          <a:prstGeom prst="rect">
            <a:avLst/>
          </a:prstGeom>
        </p:spPr>
      </p:pic>
      <p:sp>
        <p:nvSpPr>
          <p:cNvPr id="49" name="TextBox 48"/>
          <p:cNvSpPr txBox="1"/>
          <p:nvPr/>
        </p:nvSpPr>
        <p:spPr>
          <a:xfrm>
            <a:off x="1175160" y="971550"/>
            <a:ext cx="2482440" cy="400110"/>
          </a:xfrm>
          <a:prstGeom prst="rect">
            <a:avLst/>
          </a:prstGeom>
          <a:noFill/>
        </p:spPr>
        <p:txBody>
          <a:bodyPr wrap="square" rtlCol="0">
            <a:spAutoFit/>
          </a:bodyPr>
          <a:lstStyle/>
          <a:p>
            <a:r>
              <a:rPr lang="en-US" sz="2000" b="1" dirty="0" smtClean="0">
                <a:solidFill>
                  <a:srgbClr val="EFBD14"/>
                </a:solidFill>
                <a:latin typeface="+mj-lt"/>
              </a:rPr>
              <a:t>50+ products</a:t>
            </a:r>
            <a:endParaRPr lang="en-US" sz="2000" b="1" dirty="0">
              <a:solidFill>
                <a:srgbClr val="EFBD14"/>
              </a:solidFill>
              <a:latin typeface="+mj-lt"/>
            </a:endParaRPr>
          </a:p>
        </p:txBody>
      </p:sp>
      <p:sp>
        <p:nvSpPr>
          <p:cNvPr id="50" name="TextBox 49"/>
          <p:cNvSpPr txBox="1"/>
          <p:nvPr/>
        </p:nvSpPr>
        <p:spPr>
          <a:xfrm>
            <a:off x="5772392" y="971886"/>
            <a:ext cx="2819400" cy="400110"/>
          </a:xfrm>
          <a:prstGeom prst="rect">
            <a:avLst/>
          </a:prstGeom>
          <a:noFill/>
        </p:spPr>
        <p:txBody>
          <a:bodyPr wrap="square" rtlCol="0">
            <a:spAutoFit/>
          </a:bodyPr>
          <a:lstStyle/>
          <a:p>
            <a:r>
              <a:rPr lang="en-US" sz="2000" b="1" dirty="0" smtClean="0">
                <a:solidFill>
                  <a:srgbClr val="EFBD14"/>
                </a:solidFill>
                <a:latin typeface="+mj-lt"/>
              </a:rPr>
              <a:t>Oracle Databases</a:t>
            </a:r>
          </a:p>
        </p:txBody>
      </p:sp>
      <p:pic>
        <p:nvPicPr>
          <p:cNvPr id="52" name="Picture 4" descr="https://static.symanteccloud.com/estore/images/en/Product/BoxShots/SYM_ENDPOINT_ENCRYPTION/2014/eStore/icons/icon_endpoint_encryption_165.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55419" y="1434575"/>
            <a:ext cx="516181" cy="6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0935" y="1377392"/>
            <a:ext cx="600399" cy="600399"/>
          </a:xfrm>
          <a:prstGeom prst="rect">
            <a:avLst/>
          </a:prstGeom>
        </p:spPr>
      </p:pic>
      <p:pic>
        <p:nvPicPr>
          <p:cNvPr id="54" name="Picture 1" descr="https://www.symantec.com/content/dam/symantec/images/products/email-security-cloud-icon-168x168.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67341" y="1399121"/>
            <a:ext cx="539963" cy="5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 descr="https://lh6.ggpht.com/gIfIfwObGVzZfYRq4-VAnpo8kWhpsQ9vvDPvbRlQXuSRMnl5yh0JBILzOBpXpvyk7NE=w30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4460" y="1425392"/>
            <a:ext cx="523139" cy="52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029200" y="983643"/>
            <a:ext cx="762000" cy="400110"/>
          </a:xfrm>
          <a:prstGeom prst="rect">
            <a:avLst/>
          </a:prstGeom>
          <a:solidFill>
            <a:schemeClr val="bg1"/>
          </a:solidFill>
        </p:spPr>
        <p:txBody>
          <a:bodyPr wrap="square" rtlCol="0">
            <a:spAutoFit/>
          </a:bodyPr>
          <a:lstStyle/>
          <a:p>
            <a:pPr algn="r"/>
            <a:r>
              <a:rPr lang="en-US" sz="2000" b="1" dirty="0" smtClean="0">
                <a:solidFill>
                  <a:srgbClr val="EFBD14"/>
                </a:solidFill>
                <a:latin typeface="+mj-lt"/>
              </a:rPr>
              <a:t>250</a:t>
            </a:r>
            <a:endParaRPr lang="en-US" sz="2000" b="1" dirty="0">
              <a:solidFill>
                <a:srgbClr val="EFBD14"/>
              </a:solidFill>
              <a:latin typeface="+mj-lt"/>
            </a:endParaRPr>
          </a:p>
        </p:txBody>
      </p:sp>
      <p:sp>
        <p:nvSpPr>
          <p:cNvPr id="56" name="TextBox 55"/>
          <p:cNvSpPr txBox="1"/>
          <p:nvPr/>
        </p:nvSpPr>
        <p:spPr>
          <a:xfrm>
            <a:off x="4950020" y="971885"/>
            <a:ext cx="841180" cy="400110"/>
          </a:xfrm>
          <a:prstGeom prst="rect">
            <a:avLst/>
          </a:prstGeom>
          <a:solidFill>
            <a:schemeClr val="bg1"/>
          </a:solidFill>
        </p:spPr>
        <p:txBody>
          <a:bodyPr wrap="square" rtlCol="0">
            <a:spAutoFit/>
          </a:bodyPr>
          <a:lstStyle/>
          <a:p>
            <a:pPr algn="r"/>
            <a:r>
              <a:rPr lang="en-US" sz="2000" b="1" dirty="0" smtClean="0">
                <a:solidFill>
                  <a:srgbClr val="EFBD14"/>
                </a:solidFill>
                <a:latin typeface="+mj-lt"/>
              </a:rPr>
              <a:t>500</a:t>
            </a:r>
            <a:endParaRPr lang="en-US" sz="2000" b="1" dirty="0">
              <a:solidFill>
                <a:srgbClr val="EFBD14"/>
              </a:solidFill>
              <a:latin typeface="+mj-lt"/>
            </a:endParaRPr>
          </a:p>
        </p:txBody>
      </p:sp>
      <p:sp>
        <p:nvSpPr>
          <p:cNvPr id="57" name="TextBox 56"/>
          <p:cNvSpPr txBox="1"/>
          <p:nvPr/>
        </p:nvSpPr>
        <p:spPr>
          <a:xfrm>
            <a:off x="4875031" y="980013"/>
            <a:ext cx="917138" cy="400110"/>
          </a:xfrm>
          <a:prstGeom prst="rect">
            <a:avLst/>
          </a:prstGeom>
          <a:solidFill>
            <a:schemeClr val="bg1"/>
          </a:solidFill>
        </p:spPr>
        <p:txBody>
          <a:bodyPr wrap="square" rtlCol="0">
            <a:spAutoFit/>
          </a:bodyPr>
          <a:lstStyle/>
          <a:p>
            <a:pPr algn="r"/>
            <a:r>
              <a:rPr lang="en-US" sz="2000" b="1" dirty="0" smtClean="0">
                <a:solidFill>
                  <a:srgbClr val="EFBD14"/>
                </a:solidFill>
                <a:latin typeface="+mj-lt"/>
              </a:rPr>
              <a:t>750</a:t>
            </a:r>
            <a:endParaRPr lang="en-US" sz="2000" b="1" dirty="0">
              <a:solidFill>
                <a:srgbClr val="EFBD14"/>
              </a:solidFill>
              <a:latin typeface="+mj-lt"/>
            </a:endParaRPr>
          </a:p>
        </p:txBody>
      </p:sp>
      <p:sp>
        <p:nvSpPr>
          <p:cNvPr id="58" name="TextBox 57"/>
          <p:cNvSpPr txBox="1"/>
          <p:nvPr/>
        </p:nvSpPr>
        <p:spPr>
          <a:xfrm>
            <a:off x="4597400" y="983643"/>
            <a:ext cx="1193800" cy="400110"/>
          </a:xfrm>
          <a:prstGeom prst="rect">
            <a:avLst/>
          </a:prstGeom>
          <a:solidFill>
            <a:schemeClr val="bg1"/>
          </a:solidFill>
        </p:spPr>
        <p:txBody>
          <a:bodyPr wrap="square" rtlCol="0">
            <a:spAutoFit/>
          </a:bodyPr>
          <a:lstStyle/>
          <a:p>
            <a:pPr algn="r"/>
            <a:r>
              <a:rPr lang="en-US" sz="2000" b="1" dirty="0" smtClean="0">
                <a:solidFill>
                  <a:srgbClr val="EFBD14"/>
                </a:solidFill>
                <a:latin typeface="+mj-lt"/>
              </a:rPr>
              <a:t>1000+</a:t>
            </a:r>
            <a:endParaRPr lang="en-US" sz="2000" b="1" dirty="0">
              <a:solidFill>
                <a:srgbClr val="EFBD14"/>
              </a:solidFill>
              <a:latin typeface="+mj-lt"/>
            </a:endParaRPr>
          </a:p>
        </p:txBody>
      </p:sp>
    </p:spTree>
    <p:extLst>
      <p:ext uri="{BB962C8B-B14F-4D97-AF65-F5344CB8AC3E}">
        <p14:creationId xmlns:p14="http://schemas.microsoft.com/office/powerpoint/2010/main" val="18671350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1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4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32"/>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34"/>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nodeType="afterEffect">
                                  <p:stCondLst>
                                    <p:cond delay="500"/>
                                  </p:stCondLst>
                                  <p:childTnLst>
                                    <p:set>
                                      <p:cBhvr>
                                        <p:cTn id="27" dur="1" fill="hold">
                                          <p:stCondLst>
                                            <p:cond delay="0"/>
                                          </p:stCondLst>
                                        </p:cTn>
                                        <p:tgtEl>
                                          <p:spTgt spid="33"/>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nodeType="afterEffect">
                                  <p:stCondLst>
                                    <p:cond delay="500"/>
                                  </p:stCondLst>
                                  <p:childTnLst>
                                    <p:set>
                                      <p:cBhvr>
                                        <p:cTn id="30" dur="1" fill="hold">
                                          <p:stCondLst>
                                            <p:cond delay="0"/>
                                          </p:stCondLst>
                                        </p:cTn>
                                        <p:tgtEl>
                                          <p:spTgt spid="43"/>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nodeType="afterEffect">
                                  <p:stCondLst>
                                    <p:cond delay="500"/>
                                  </p:stCondLst>
                                  <p:childTnLst>
                                    <p:set>
                                      <p:cBhvr>
                                        <p:cTn id="33" dur="1" fill="hold">
                                          <p:stCondLst>
                                            <p:cond delay="0"/>
                                          </p:stCondLst>
                                        </p:cTn>
                                        <p:tgtEl>
                                          <p:spTgt spid="40"/>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nodeType="afterEffect">
                                  <p:stCondLst>
                                    <p:cond delay="500"/>
                                  </p:stCondLst>
                                  <p:childTnLst>
                                    <p:set>
                                      <p:cBhvr>
                                        <p:cTn id="36" dur="1" fill="hold">
                                          <p:stCondLst>
                                            <p:cond delay="0"/>
                                          </p:stCondLst>
                                        </p:cTn>
                                        <p:tgtEl>
                                          <p:spTgt spid="37"/>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nodeType="afterEffect">
                                  <p:stCondLst>
                                    <p:cond delay="500"/>
                                  </p:stCondLst>
                                  <p:childTnLst>
                                    <p:set>
                                      <p:cBhvr>
                                        <p:cTn id="39" dur="1" fill="hold">
                                          <p:stCondLst>
                                            <p:cond delay="0"/>
                                          </p:stCondLst>
                                        </p:cTn>
                                        <p:tgtEl>
                                          <p:spTgt spid="38"/>
                                        </p:tgtEl>
                                        <p:attrNameLst>
                                          <p:attrName>style.visibility</p:attrName>
                                        </p:attrNameLst>
                                      </p:cBhvr>
                                      <p:to>
                                        <p:strVal val="visible"/>
                                      </p:to>
                                    </p:set>
                                  </p:childTnLst>
                                </p:cTn>
                              </p:par>
                            </p:childTnLst>
                          </p:cTn>
                        </p:par>
                        <p:par>
                          <p:cTn id="40" fill="hold">
                            <p:stCondLst>
                              <p:cond delay="5000"/>
                            </p:stCondLst>
                            <p:childTnLst>
                              <p:par>
                                <p:cTn id="41" presetID="1" presetClass="entr" presetSubtype="0" fill="hold" nodeType="afterEffect">
                                  <p:stCondLst>
                                    <p:cond delay="500"/>
                                  </p:stCondLst>
                                  <p:childTnLst>
                                    <p:set>
                                      <p:cBhvr>
                                        <p:cTn id="42" dur="1" fill="hold">
                                          <p:stCondLst>
                                            <p:cond delay="0"/>
                                          </p:stCondLst>
                                        </p:cTn>
                                        <p:tgtEl>
                                          <p:spTgt spid="45"/>
                                        </p:tgtEl>
                                        <p:attrNameLst>
                                          <p:attrName>style.visibility</p:attrName>
                                        </p:attrNameLst>
                                      </p:cBhvr>
                                      <p:to>
                                        <p:strVal val="visible"/>
                                      </p:to>
                                    </p:set>
                                  </p:childTnLst>
                                </p:cTn>
                              </p:par>
                            </p:childTnLst>
                          </p:cTn>
                        </p:par>
                        <p:par>
                          <p:cTn id="43" fill="hold">
                            <p:stCondLst>
                              <p:cond delay="5500"/>
                            </p:stCondLst>
                            <p:childTnLst>
                              <p:par>
                                <p:cTn id="44" presetID="1" presetClass="entr" presetSubtype="0"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childTnLst>
                                </p:cTn>
                              </p:par>
                            </p:childTnLst>
                          </p:cTn>
                        </p:par>
                        <p:par>
                          <p:cTn id="46" fill="hold">
                            <p:stCondLst>
                              <p:cond delay="5500"/>
                            </p:stCondLst>
                            <p:childTnLst>
                              <p:par>
                                <p:cTn id="47" presetID="1" presetClass="entr" presetSubtype="0" fill="hold" nodeType="afterEffect">
                                  <p:stCondLst>
                                    <p:cond delay="500"/>
                                  </p:stCondLst>
                                  <p:childTnLst>
                                    <p:set>
                                      <p:cBhvr>
                                        <p:cTn id="48" dur="1" fill="hold">
                                          <p:stCondLst>
                                            <p:cond delay="0"/>
                                          </p:stCondLst>
                                        </p:cTn>
                                        <p:tgtEl>
                                          <p:spTgt spid="31"/>
                                        </p:tgtEl>
                                        <p:attrNameLst>
                                          <p:attrName>style.visibility</p:attrName>
                                        </p:attrNameLst>
                                      </p:cBhvr>
                                      <p:to>
                                        <p:strVal val="visible"/>
                                      </p:to>
                                    </p:set>
                                  </p:childTnLst>
                                </p:cTn>
                              </p:par>
                            </p:childTnLst>
                          </p:cTn>
                        </p:par>
                        <p:par>
                          <p:cTn id="49" fill="hold">
                            <p:stCondLst>
                              <p:cond delay="6000"/>
                            </p:stCondLst>
                            <p:childTnLst>
                              <p:par>
                                <p:cTn id="50" presetID="1" presetClass="entr" presetSubtype="0" fill="hold" nodeType="afterEffect">
                                  <p:stCondLst>
                                    <p:cond delay="500"/>
                                  </p:stCondLst>
                                  <p:childTnLst>
                                    <p:set>
                                      <p:cBhvr>
                                        <p:cTn id="51" dur="1" fill="hold">
                                          <p:stCondLst>
                                            <p:cond delay="0"/>
                                          </p:stCondLst>
                                        </p:cTn>
                                        <p:tgtEl>
                                          <p:spTgt spid="41"/>
                                        </p:tgtEl>
                                        <p:attrNameLst>
                                          <p:attrName>style.visibility</p:attrName>
                                        </p:attrNameLst>
                                      </p:cBhvr>
                                      <p:to>
                                        <p:strVal val="visible"/>
                                      </p:to>
                                    </p:set>
                                  </p:childTnLst>
                                </p:cTn>
                              </p:par>
                            </p:childTnLst>
                          </p:cTn>
                        </p:par>
                        <p:par>
                          <p:cTn id="52" fill="hold">
                            <p:stCondLst>
                              <p:cond delay="6500"/>
                            </p:stCondLst>
                            <p:childTnLst>
                              <p:par>
                                <p:cTn id="53" presetID="1" presetClass="entr" presetSubtype="0" fill="hold" nodeType="afterEffect">
                                  <p:stCondLst>
                                    <p:cond delay="500"/>
                                  </p:stCondLst>
                                  <p:childTnLst>
                                    <p:set>
                                      <p:cBhvr>
                                        <p:cTn id="54" dur="1" fill="hold">
                                          <p:stCondLst>
                                            <p:cond delay="0"/>
                                          </p:stCondLst>
                                        </p:cTn>
                                        <p:tgtEl>
                                          <p:spTgt spid="39"/>
                                        </p:tgtEl>
                                        <p:attrNameLst>
                                          <p:attrName>style.visibility</p:attrName>
                                        </p:attrNameLst>
                                      </p:cBhvr>
                                      <p:to>
                                        <p:strVal val="visible"/>
                                      </p:to>
                                    </p:set>
                                  </p:childTnLst>
                                </p:cTn>
                              </p:par>
                            </p:childTnLst>
                          </p:cTn>
                        </p:par>
                        <p:par>
                          <p:cTn id="55" fill="hold">
                            <p:stCondLst>
                              <p:cond delay="7000"/>
                            </p:stCondLst>
                            <p:childTnLst>
                              <p:par>
                                <p:cTn id="56" presetID="1" presetClass="entr" presetSubtype="0" fill="hold" nodeType="afterEffect">
                                  <p:stCondLst>
                                    <p:cond delay="500"/>
                                  </p:stCondLst>
                                  <p:childTnLst>
                                    <p:set>
                                      <p:cBhvr>
                                        <p:cTn id="57" dur="1" fill="hold">
                                          <p:stCondLst>
                                            <p:cond delay="0"/>
                                          </p:stCondLst>
                                        </p:cTn>
                                        <p:tgtEl>
                                          <p:spTgt spid="36"/>
                                        </p:tgtEl>
                                        <p:attrNameLst>
                                          <p:attrName>style.visibility</p:attrName>
                                        </p:attrNameLst>
                                      </p:cBhvr>
                                      <p:to>
                                        <p:strVal val="visible"/>
                                      </p:to>
                                    </p:set>
                                  </p:childTnLst>
                                </p:cTn>
                              </p:par>
                            </p:childTnLst>
                          </p:cTn>
                        </p:par>
                        <p:par>
                          <p:cTn id="58" fill="hold">
                            <p:stCondLst>
                              <p:cond delay="7500"/>
                            </p:stCondLst>
                            <p:childTnLst>
                              <p:par>
                                <p:cTn id="59" presetID="1" presetClass="entr" presetSubtype="0" fill="hold" nodeType="afterEffect">
                                  <p:stCondLst>
                                    <p:cond delay="500"/>
                                  </p:stCondLst>
                                  <p:childTnLst>
                                    <p:set>
                                      <p:cBhvr>
                                        <p:cTn id="60" dur="1" fill="hold">
                                          <p:stCondLst>
                                            <p:cond delay="0"/>
                                          </p:stCondLst>
                                        </p:cTn>
                                        <p:tgtEl>
                                          <p:spTgt spid="28"/>
                                        </p:tgtEl>
                                        <p:attrNameLst>
                                          <p:attrName>style.visibility</p:attrName>
                                        </p:attrNameLst>
                                      </p:cBhvr>
                                      <p:to>
                                        <p:strVal val="visible"/>
                                      </p:to>
                                    </p:set>
                                  </p:childTnLst>
                                </p:cTn>
                              </p:par>
                            </p:childTnLst>
                          </p:cTn>
                        </p:par>
                        <p:par>
                          <p:cTn id="61" fill="hold">
                            <p:stCondLst>
                              <p:cond delay="8000"/>
                            </p:stCondLst>
                            <p:childTnLst>
                              <p:par>
                                <p:cTn id="62" presetID="1" presetClass="entr" presetSubtype="0" fill="hold" grpId="0" nodeType="afterEffect">
                                  <p:stCondLst>
                                    <p:cond delay="0"/>
                                  </p:stCondLst>
                                  <p:childTnLst>
                                    <p:set>
                                      <p:cBhvr>
                                        <p:cTn id="63" dur="1" fill="hold">
                                          <p:stCondLst>
                                            <p:cond delay="0"/>
                                          </p:stCondLst>
                                        </p:cTn>
                                        <p:tgtEl>
                                          <p:spTgt spid="58"/>
                                        </p:tgtEl>
                                        <p:attrNameLst>
                                          <p:attrName>style.visibility</p:attrName>
                                        </p:attrNameLst>
                                      </p:cBhvr>
                                      <p:to>
                                        <p:strVal val="visible"/>
                                      </p:to>
                                    </p:set>
                                  </p:childTnLst>
                                </p:cTn>
                              </p:par>
                            </p:childTnLst>
                          </p:cTn>
                        </p:par>
                        <p:par>
                          <p:cTn id="64" fill="hold">
                            <p:stCondLst>
                              <p:cond delay="8000"/>
                            </p:stCondLst>
                            <p:childTnLst>
                              <p:par>
                                <p:cTn id="65" presetID="1" presetClass="entr" presetSubtype="0" fill="hold" nodeType="afterEffect">
                                  <p:stCondLst>
                                    <p:cond delay="500"/>
                                  </p:stCondLst>
                                  <p:childTnLst>
                                    <p:set>
                                      <p:cBhvr>
                                        <p:cTn id="66" dur="1" fill="hold">
                                          <p:stCondLst>
                                            <p:cond delay="0"/>
                                          </p:stCondLst>
                                        </p:cTn>
                                        <p:tgtEl>
                                          <p:spTgt spid="46"/>
                                        </p:tgtEl>
                                        <p:attrNameLst>
                                          <p:attrName>style.visibility</p:attrName>
                                        </p:attrNameLst>
                                      </p:cBhvr>
                                      <p:to>
                                        <p:strVal val="visible"/>
                                      </p:to>
                                    </p:set>
                                  </p:childTnLst>
                                </p:cTn>
                              </p:par>
                            </p:childTnLst>
                          </p:cTn>
                        </p:par>
                        <p:par>
                          <p:cTn id="67" fill="hold">
                            <p:stCondLst>
                              <p:cond delay="8500"/>
                            </p:stCondLst>
                            <p:childTnLst>
                              <p:par>
                                <p:cTn id="68" presetID="1" presetClass="entr" presetSubtype="0" fill="hold" nodeType="afterEffect">
                                  <p:stCondLst>
                                    <p:cond delay="500"/>
                                  </p:stCondLst>
                                  <p:childTnLst>
                                    <p:set>
                                      <p:cBhvr>
                                        <p:cTn id="69" dur="1" fill="hold">
                                          <p:stCondLst>
                                            <p:cond delay="0"/>
                                          </p:stCondLst>
                                        </p:cTn>
                                        <p:tgtEl>
                                          <p:spTgt spid="47"/>
                                        </p:tgtEl>
                                        <p:attrNameLst>
                                          <p:attrName>style.visibility</p:attrName>
                                        </p:attrNameLst>
                                      </p:cBhvr>
                                      <p:to>
                                        <p:strVal val="visible"/>
                                      </p:to>
                                    </p:set>
                                  </p:childTnLst>
                                </p:cTn>
                              </p:par>
                            </p:childTnLst>
                          </p:cTn>
                        </p:par>
                        <p:par>
                          <p:cTn id="70" fill="hold">
                            <p:stCondLst>
                              <p:cond delay="9000"/>
                            </p:stCondLst>
                            <p:childTnLst>
                              <p:par>
                                <p:cTn id="71" presetID="1" presetClass="entr" presetSubtype="0" fill="hold" nodeType="afterEffect">
                                  <p:stCondLst>
                                    <p:cond delay="500"/>
                                  </p:stCondLst>
                                  <p:childTnLst>
                                    <p:set>
                                      <p:cBhvr>
                                        <p:cTn id="72" dur="1" fill="hold">
                                          <p:stCondLst>
                                            <p:cond delay="0"/>
                                          </p:stCondLst>
                                        </p:cTn>
                                        <p:tgtEl>
                                          <p:spTgt spid="23"/>
                                        </p:tgtEl>
                                        <p:attrNameLst>
                                          <p:attrName>style.visibility</p:attrName>
                                        </p:attrNameLst>
                                      </p:cBhvr>
                                      <p:to>
                                        <p:strVal val="visible"/>
                                      </p:to>
                                    </p:set>
                                  </p:childTnLst>
                                </p:cTn>
                              </p:par>
                            </p:childTnLst>
                          </p:cTn>
                        </p:par>
                        <p:par>
                          <p:cTn id="73" fill="hold">
                            <p:stCondLst>
                              <p:cond delay="9500"/>
                            </p:stCondLst>
                            <p:childTnLst>
                              <p:par>
                                <p:cTn id="74" presetID="1" presetClass="entr" presetSubtype="0" fill="hold" nodeType="afterEffect">
                                  <p:stCondLst>
                                    <p:cond delay="500"/>
                                  </p:stCondLst>
                                  <p:childTnLst>
                                    <p:set>
                                      <p:cBhvr>
                                        <p:cTn id="7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Oracle can do anything, but …</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solidFill>
                  <a:prstClr val="white">
                    <a:lumMod val="75000"/>
                  </a:prstClr>
                </a:solidFil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solidFill>
                  <a:prstClr val="white">
                    <a:lumMod val="75000"/>
                  </a:prstClr>
                </a:solidFill>
              </a:rPr>
              <a:pPr/>
              <a:t>3</a:t>
            </a:fld>
            <a:endParaRPr lang="en-US" dirty="0">
              <a:solidFill>
                <a:prstClr val="white">
                  <a:lumMod val="75000"/>
                </a:prstClr>
              </a:solidFill>
            </a:endParaRPr>
          </a:p>
        </p:txBody>
      </p:sp>
      <p:pic>
        <p:nvPicPr>
          <p:cNvPr id="8" name="Picture Placeholder 7"/>
          <p:cNvPicPr>
            <a:picLocks noGrp="1" noChangeAspect="1"/>
          </p:cNvPicPr>
          <p:nvPr>
            <p:ph type="pic" sz="quarter" idx="13"/>
          </p:nvPr>
        </p:nvPicPr>
        <p:blipFill>
          <a:blip r:embed="rId3"/>
          <a:srcRect l="4055" r="4055"/>
          <a:stretch>
            <a:fillRect/>
          </a:stretch>
        </p:blipFill>
        <p:spPr>
          <a:xfrm>
            <a:off x="6217920" y="1096904"/>
            <a:ext cx="2926080" cy="2922646"/>
          </a:xfrm>
          <a:solidFill>
            <a:schemeClr val="bg2"/>
          </a:solidFill>
        </p:spPr>
      </p:pic>
      <p:sp>
        <p:nvSpPr>
          <p:cNvPr id="23" name="Text Placeholder 5"/>
          <p:cNvSpPr>
            <a:spLocks noGrp="1"/>
          </p:cNvSpPr>
          <p:nvPr>
            <p:ph type="body" sz="quarter" idx="15"/>
          </p:nvPr>
        </p:nvSpPr>
        <p:spPr>
          <a:xfrm>
            <a:off x="426851" y="2039517"/>
            <a:ext cx="5267030" cy="533122"/>
          </a:xfrm>
        </p:spPr>
        <p:txBody>
          <a:bodyPr/>
          <a:lstStyle/>
          <a:p>
            <a:r>
              <a:rPr lang="en-US" sz="2800" dirty="0" smtClean="0"/>
              <a:t>Cloud</a:t>
            </a:r>
            <a:endParaRPr lang="en-US" sz="2800" dirty="0"/>
          </a:p>
        </p:txBody>
      </p:sp>
      <p:sp>
        <p:nvSpPr>
          <p:cNvPr id="24" name="Text Placeholder 6"/>
          <p:cNvSpPr>
            <a:spLocks noGrp="1"/>
          </p:cNvSpPr>
          <p:nvPr>
            <p:ph type="body" sz="quarter" idx="16"/>
          </p:nvPr>
        </p:nvSpPr>
        <p:spPr>
          <a:xfrm>
            <a:off x="457200" y="2427397"/>
            <a:ext cx="5266928" cy="410343"/>
          </a:xfrm>
        </p:spPr>
        <p:txBody>
          <a:bodyPr anchor="ctr"/>
          <a:lstStyle/>
          <a:p>
            <a:r>
              <a:rPr lang="en-US" sz="1400" dirty="0" smtClean="0"/>
              <a:t>Higher licensing cost, no RAC, support issues</a:t>
            </a:r>
            <a:endParaRPr lang="en-US" sz="1400" dirty="0"/>
          </a:p>
        </p:txBody>
      </p:sp>
      <p:sp>
        <p:nvSpPr>
          <p:cNvPr id="25" name="Text Placeholder 5"/>
          <p:cNvSpPr txBox="1">
            <a:spLocks/>
          </p:cNvSpPr>
          <p:nvPr/>
        </p:nvSpPr>
        <p:spPr>
          <a:xfrm>
            <a:off x="426851" y="1200150"/>
            <a:ext cx="5267030" cy="533122"/>
          </a:xfrm>
          <a:prstGeom prst="rect">
            <a:avLst/>
          </a:prstGeom>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2000" b="0" i="0" kern="1200">
                <a:solidFill>
                  <a:schemeClr val="bg1"/>
                </a:solidFill>
                <a:latin typeface="Arial"/>
                <a:ea typeface="+mn-ea"/>
                <a:cs typeface="Arial"/>
              </a:defRPr>
            </a:lvl1pPr>
            <a:lvl2pPr marL="742950" indent="-285750" algn="l" defTabSz="914400" rtl="0" eaLnBrk="1" latinLnBrk="0" hangingPunct="1">
              <a:spcBef>
                <a:spcPts val="600"/>
              </a:spcBef>
              <a:buFont typeface="Arial" pitchFamily="34" charset="0"/>
              <a:buChar char="–"/>
              <a:defRPr sz="1200" b="0" i="0" kern="1200">
                <a:solidFill>
                  <a:schemeClr val="tx2">
                    <a:lumMod val="50000"/>
                  </a:schemeClr>
                </a:solidFill>
                <a:latin typeface="Arial"/>
                <a:ea typeface="+mn-ea"/>
                <a:cs typeface="Arial"/>
              </a:defRPr>
            </a:lvl2pPr>
            <a:lvl3pPr marL="1143000" indent="-228600" algn="l" defTabSz="914400" rtl="0" eaLnBrk="1" latinLnBrk="0" hangingPunct="1">
              <a:spcBef>
                <a:spcPts val="600"/>
              </a:spcBef>
              <a:buFont typeface="Arial" pitchFamily="34" charset="0"/>
              <a:buChar char="•"/>
              <a:defRPr sz="1100" b="0" i="0" kern="1200">
                <a:solidFill>
                  <a:schemeClr val="tx2">
                    <a:lumMod val="50000"/>
                  </a:schemeClr>
                </a:solidFill>
                <a:latin typeface="Arial"/>
                <a:ea typeface="+mn-ea"/>
                <a:cs typeface="Arial"/>
              </a:defRPr>
            </a:lvl3pPr>
            <a:lvl4pPr marL="16002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4pPr>
            <a:lvl5pPr marL="20574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Scale</a:t>
            </a:r>
            <a:endParaRPr lang="en-US" sz="2800" dirty="0"/>
          </a:p>
        </p:txBody>
      </p:sp>
      <p:sp>
        <p:nvSpPr>
          <p:cNvPr id="26" name="Text Placeholder 6"/>
          <p:cNvSpPr txBox="1">
            <a:spLocks/>
          </p:cNvSpPr>
          <p:nvPr/>
        </p:nvSpPr>
        <p:spPr>
          <a:xfrm>
            <a:off x="457200" y="1581150"/>
            <a:ext cx="5266928" cy="401524"/>
          </a:xfrm>
          <a:prstGeom prst="rect">
            <a:avLst/>
          </a:prstGeom>
        </p:spPr>
        <p:txBody>
          <a:bodyPr vert="horz" lIns="91440" tIns="45720" rIns="91440" bIns="45720" rtlCol="0" anchor="ctr">
            <a:normAutofit fontScale="92500"/>
          </a:bodyPr>
          <a:lstStyle>
            <a:lvl1pPr marL="0" indent="0" algn="l" defTabSz="914400" rtl="0" eaLnBrk="1" latinLnBrk="0" hangingPunct="1">
              <a:spcBef>
                <a:spcPts val="600"/>
              </a:spcBef>
              <a:buFont typeface="Arial" pitchFamily="34" charset="0"/>
              <a:buNone/>
              <a:defRPr sz="1000" b="0" i="0" kern="1200">
                <a:solidFill>
                  <a:schemeClr val="bg1"/>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smtClean="0"/>
              <a:t>Oracle </a:t>
            </a:r>
            <a:r>
              <a:rPr lang="en-US" sz="1400" dirty="0"/>
              <a:t>Supercluster couldn’t keep up with our event generation </a:t>
            </a:r>
            <a:r>
              <a:rPr lang="en-US" sz="1400" dirty="0" smtClean="0"/>
              <a:t>rates</a:t>
            </a:r>
            <a:endParaRPr lang="en-US" sz="1400" dirty="0"/>
          </a:p>
        </p:txBody>
      </p:sp>
      <p:sp>
        <p:nvSpPr>
          <p:cNvPr id="27" name="Text Placeholder 5"/>
          <p:cNvSpPr txBox="1">
            <a:spLocks/>
          </p:cNvSpPr>
          <p:nvPr/>
        </p:nvSpPr>
        <p:spPr>
          <a:xfrm>
            <a:off x="426851" y="2878884"/>
            <a:ext cx="5267030" cy="533122"/>
          </a:xfrm>
          <a:prstGeom prst="rect">
            <a:avLst/>
          </a:prstGeom>
        </p:spPr>
        <p:txBody>
          <a:bodyPr vert="horz" lIns="91440" tIns="45720" rIns="91440" bIns="45720" rtlCol="0">
            <a:noAutofit/>
          </a:bodyPr>
          <a:lstStyle>
            <a:lvl1pPr marL="0" indent="0" algn="l" defTabSz="914400" rtl="0" eaLnBrk="1" latinLnBrk="0" hangingPunct="1">
              <a:spcBef>
                <a:spcPts val="600"/>
              </a:spcBef>
              <a:buFont typeface="Arial" pitchFamily="34" charset="0"/>
              <a:buNone/>
              <a:defRPr sz="2000" b="0" i="0" kern="1200">
                <a:solidFill>
                  <a:schemeClr val="bg1"/>
                </a:solidFill>
                <a:latin typeface="Arial"/>
                <a:ea typeface="+mn-ea"/>
                <a:cs typeface="Arial"/>
              </a:defRPr>
            </a:lvl1pPr>
            <a:lvl2pPr marL="742950" indent="-285750" algn="l" defTabSz="914400" rtl="0" eaLnBrk="1" latinLnBrk="0" hangingPunct="1">
              <a:spcBef>
                <a:spcPts val="600"/>
              </a:spcBef>
              <a:buFont typeface="Arial" pitchFamily="34" charset="0"/>
              <a:buChar char="–"/>
              <a:defRPr sz="1200" b="0" i="0" kern="1200">
                <a:solidFill>
                  <a:schemeClr val="tx2">
                    <a:lumMod val="50000"/>
                  </a:schemeClr>
                </a:solidFill>
                <a:latin typeface="Arial"/>
                <a:ea typeface="+mn-ea"/>
                <a:cs typeface="Arial"/>
              </a:defRPr>
            </a:lvl2pPr>
            <a:lvl3pPr marL="1143000" indent="-228600" algn="l" defTabSz="914400" rtl="0" eaLnBrk="1" latinLnBrk="0" hangingPunct="1">
              <a:spcBef>
                <a:spcPts val="600"/>
              </a:spcBef>
              <a:buFont typeface="Arial" pitchFamily="34" charset="0"/>
              <a:buChar char="•"/>
              <a:defRPr sz="1100" b="0" i="0" kern="1200">
                <a:solidFill>
                  <a:schemeClr val="tx2">
                    <a:lumMod val="50000"/>
                  </a:schemeClr>
                </a:solidFill>
                <a:latin typeface="Arial"/>
                <a:ea typeface="+mn-ea"/>
                <a:cs typeface="Arial"/>
              </a:defRPr>
            </a:lvl3pPr>
            <a:lvl4pPr marL="16002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4pPr>
            <a:lvl5pPr marL="20574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Cost</a:t>
            </a:r>
            <a:endParaRPr lang="en-US" sz="2800" dirty="0"/>
          </a:p>
        </p:txBody>
      </p:sp>
      <p:sp>
        <p:nvSpPr>
          <p:cNvPr id="28" name="Text Placeholder 6"/>
          <p:cNvSpPr txBox="1">
            <a:spLocks/>
          </p:cNvSpPr>
          <p:nvPr/>
        </p:nvSpPr>
        <p:spPr>
          <a:xfrm>
            <a:off x="457200" y="3282464"/>
            <a:ext cx="5266928" cy="410343"/>
          </a:xfrm>
          <a:prstGeom prst="rect">
            <a:avLst/>
          </a:prstGeom>
        </p:spPr>
        <p:txBody>
          <a:bodyPr vert="horz" lIns="91440" tIns="45720" rIns="91440" bIns="45720" rtlCol="0" anchor="ctr">
            <a:noAutofit/>
          </a:bodyPr>
          <a:lstStyle>
            <a:lvl1pPr marL="0" indent="0" algn="l" defTabSz="914400" rtl="0" eaLnBrk="1" latinLnBrk="0" hangingPunct="1">
              <a:spcBef>
                <a:spcPts val="600"/>
              </a:spcBef>
              <a:buFont typeface="Arial" pitchFamily="34" charset="0"/>
              <a:buNone/>
              <a:defRPr sz="1000" b="0" i="0" kern="1200">
                <a:solidFill>
                  <a:schemeClr val="bg1"/>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solidFill>
                  <a:srgbClr val="FCFCFC"/>
                </a:solidFill>
              </a:rPr>
              <a:t>Symantec Oracle Licensing Cost: </a:t>
            </a:r>
            <a:r>
              <a:rPr lang="en-US" sz="1400" b="1" dirty="0" smtClean="0">
                <a:solidFill>
                  <a:srgbClr val="FCFCFC"/>
                </a:solidFill>
              </a:rPr>
              <a:t>$$$M</a:t>
            </a:r>
            <a:r>
              <a:rPr lang="en-US" sz="1400" dirty="0">
                <a:solidFill>
                  <a:srgbClr val="FCFCFC"/>
                </a:solidFill>
              </a:rPr>
              <a:t>+ Annually</a:t>
            </a:r>
          </a:p>
        </p:txBody>
      </p:sp>
    </p:spTree>
    <p:extLst>
      <p:ext uri="{BB962C8B-B14F-4D97-AF65-F5344CB8AC3E}">
        <p14:creationId xmlns:p14="http://schemas.microsoft.com/office/powerpoint/2010/main" val="33955604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Pharaoh said…</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4</a:t>
            </a:fld>
            <a:endParaRPr lang="en-US" dirty="0">
              <a:latin typeface="Arial"/>
              <a:cs typeface="Arial"/>
            </a:endParaRPr>
          </a:p>
        </p:txBody>
      </p:sp>
      <p:pic>
        <p:nvPicPr>
          <p:cNvPr id="8" name="Picture Placeholder 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3495" b="3495"/>
          <a:stretch>
            <a:fillRect/>
          </a:stretch>
        </p:blipFill>
        <p:spPr/>
      </p:pic>
      <p:sp>
        <p:nvSpPr>
          <p:cNvPr id="6" name="Text Placeholder 5"/>
          <p:cNvSpPr>
            <a:spLocks noGrp="1"/>
          </p:cNvSpPr>
          <p:nvPr>
            <p:ph type="body" sz="quarter" idx="15"/>
          </p:nvPr>
        </p:nvSpPr>
        <p:spPr/>
        <p:txBody>
          <a:bodyPr/>
          <a:lstStyle/>
          <a:p>
            <a:r>
              <a:rPr lang="en-US" dirty="0"/>
              <a:t>“…Cassandra’s underlying tech actually came from an acquisition </a:t>
            </a:r>
            <a:r>
              <a:rPr lang="en-US" dirty="0" smtClean="0"/>
              <a:t>Facebook </a:t>
            </a:r>
            <a:r>
              <a:rPr lang="en-US" dirty="0"/>
              <a:t>did which we looked at very closely, compared to Oracle and passed because there was lot of tech overlap…”</a:t>
            </a:r>
          </a:p>
          <a:p>
            <a:endParaRPr lang="en-US" dirty="0">
              <a:latin typeface="Arial"/>
              <a:cs typeface="Arial"/>
            </a:endParaRPr>
          </a:p>
        </p:txBody>
      </p:sp>
    </p:spTree>
    <p:extLst>
      <p:ext uri="{BB962C8B-B14F-4D97-AF65-F5344CB8AC3E}">
        <p14:creationId xmlns:p14="http://schemas.microsoft.com/office/powerpoint/2010/main" val="324975078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Why Cassandra</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5</a:t>
            </a:fld>
            <a:endParaRPr lang="en-US" dirty="0">
              <a:latin typeface="Arial"/>
              <a:cs typeface="Arial"/>
            </a:endParaRPr>
          </a:p>
        </p:txBody>
      </p:sp>
      <p:pic>
        <p:nvPicPr>
          <p:cNvPr id="1026" name="Picture 2" descr="https://upload.wikimedia.org/wikipedia/en/thumb/6/62/MySQL.svg/1280px-MySQL.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3483" y="1276350"/>
            <a:ext cx="1169149" cy="6046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5/5e/Cassandra_logo.svg/1280px-Cassandr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68734" y="1100676"/>
            <a:ext cx="1494965" cy="1002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utorialsarea.com/cseit/mongodb/images/MongoD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7591" y="3007468"/>
            <a:ext cx="1305773" cy="13057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drupal.org/files/project-images/couchbasecicularlogoformarketing.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8276" y="3212379"/>
            <a:ext cx="2198408" cy="8008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elastic.co/assets/blt68e0d3e570096cfb/logo-elastic-1000x343.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56400" y="3245901"/>
            <a:ext cx="2101800" cy="7209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vumi.org/media/developers/riak.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08860" y="1247347"/>
            <a:ext cx="2115353" cy="783464"/>
          </a:xfrm>
          <a:prstGeom prst="rect">
            <a:avLst/>
          </a:prstGeom>
          <a:noFill/>
          <a:extLst>
            <a:ext uri="{909E8E84-426E-40dd-AFC4-6F175D3DCCD1}">
              <a14:hiddenFill xmlns:a14="http://schemas.microsoft.com/office/drawing/2010/main">
                <a:solidFill>
                  <a:srgbClr val="FFFFFF"/>
                </a:solidFill>
              </a14:hiddenFill>
            </a:ext>
          </a:extLst>
        </p:spPr>
      </p:pic>
      <p:sp>
        <p:nvSpPr>
          <p:cNvPr id="7" name="&quot;No&quot; Symbol 6"/>
          <p:cNvSpPr/>
          <p:nvPr/>
        </p:nvSpPr>
        <p:spPr>
          <a:xfrm>
            <a:off x="1132300" y="1102904"/>
            <a:ext cx="1375017" cy="1314956"/>
          </a:xfrm>
          <a:prstGeom prst="noSmoking">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p:nvPr/>
        </p:nvSpPr>
        <p:spPr>
          <a:xfrm>
            <a:off x="1124934" y="2498226"/>
            <a:ext cx="1509937" cy="307777"/>
          </a:xfrm>
          <a:prstGeom prst="rect">
            <a:avLst/>
          </a:prstGeom>
          <a:noFill/>
        </p:spPr>
        <p:txBody>
          <a:bodyPr wrap="square" rtlCol="0">
            <a:spAutoFit/>
          </a:bodyPr>
          <a:lstStyle/>
          <a:p>
            <a:pPr algn="ctr"/>
            <a:r>
              <a:rPr lang="en-US" sz="1400" dirty="0" smtClean="0">
                <a:solidFill>
                  <a:srgbClr val="C00000"/>
                </a:solidFill>
                <a:latin typeface="+mj-lt"/>
              </a:rPr>
              <a:t>Active-Active</a:t>
            </a:r>
            <a:endParaRPr lang="en-US" sz="1400" dirty="0">
              <a:solidFill>
                <a:srgbClr val="C00000"/>
              </a:solidFill>
              <a:latin typeface="+mj-lt"/>
            </a:endParaRPr>
          </a:p>
        </p:txBody>
      </p:sp>
      <p:sp>
        <p:nvSpPr>
          <p:cNvPr id="14" name="&quot;No&quot; Symbol 13"/>
          <p:cNvSpPr/>
          <p:nvPr/>
        </p:nvSpPr>
        <p:spPr>
          <a:xfrm>
            <a:off x="3891867" y="2998286"/>
            <a:ext cx="1375017" cy="1314956"/>
          </a:xfrm>
          <a:prstGeom prst="noSmoking">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p:cNvSpPr txBox="1"/>
          <p:nvPr/>
        </p:nvSpPr>
        <p:spPr>
          <a:xfrm>
            <a:off x="3772699" y="4380174"/>
            <a:ext cx="1716997" cy="307777"/>
          </a:xfrm>
          <a:prstGeom prst="rect">
            <a:avLst/>
          </a:prstGeom>
          <a:noFill/>
        </p:spPr>
        <p:txBody>
          <a:bodyPr wrap="square" rtlCol="0">
            <a:spAutoFit/>
          </a:bodyPr>
          <a:lstStyle/>
          <a:p>
            <a:pPr algn="ctr"/>
            <a:r>
              <a:rPr lang="en-US" sz="1400" dirty="0" smtClean="0">
                <a:solidFill>
                  <a:srgbClr val="C00000"/>
                </a:solidFill>
                <a:latin typeface="+mj-lt"/>
              </a:rPr>
              <a:t>Performance</a:t>
            </a:r>
            <a:endParaRPr lang="en-US" sz="1400" dirty="0">
              <a:solidFill>
                <a:srgbClr val="C00000"/>
              </a:solidFill>
              <a:latin typeface="+mj-lt"/>
            </a:endParaRPr>
          </a:p>
        </p:txBody>
      </p:sp>
      <p:sp>
        <p:nvSpPr>
          <p:cNvPr id="16" name="&quot;No&quot; Symbol 15"/>
          <p:cNvSpPr/>
          <p:nvPr/>
        </p:nvSpPr>
        <p:spPr>
          <a:xfrm>
            <a:off x="6634459" y="3007359"/>
            <a:ext cx="1375017" cy="1314956"/>
          </a:xfrm>
          <a:prstGeom prst="noSmoking">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p:cNvSpPr txBox="1"/>
          <p:nvPr/>
        </p:nvSpPr>
        <p:spPr>
          <a:xfrm>
            <a:off x="6627094" y="4389247"/>
            <a:ext cx="1419870" cy="307777"/>
          </a:xfrm>
          <a:prstGeom prst="rect">
            <a:avLst/>
          </a:prstGeom>
          <a:noFill/>
        </p:spPr>
        <p:txBody>
          <a:bodyPr wrap="square" rtlCol="0">
            <a:spAutoFit/>
          </a:bodyPr>
          <a:lstStyle/>
          <a:p>
            <a:pPr algn="ctr"/>
            <a:r>
              <a:rPr lang="en-US" sz="1400" dirty="0" smtClean="0">
                <a:solidFill>
                  <a:srgbClr val="C00000"/>
                </a:solidFill>
                <a:latin typeface="+mj-lt"/>
              </a:rPr>
              <a:t>Multi-DC</a:t>
            </a:r>
            <a:endParaRPr lang="en-US" sz="1400" dirty="0">
              <a:solidFill>
                <a:srgbClr val="C00000"/>
              </a:solidFill>
              <a:latin typeface="+mj-lt"/>
            </a:endParaRPr>
          </a:p>
        </p:txBody>
      </p:sp>
      <p:sp>
        <p:nvSpPr>
          <p:cNvPr id="18" name="&quot;No&quot; Symbol 17"/>
          <p:cNvSpPr/>
          <p:nvPr/>
        </p:nvSpPr>
        <p:spPr>
          <a:xfrm>
            <a:off x="1123055" y="3002251"/>
            <a:ext cx="1375017" cy="1314956"/>
          </a:xfrm>
          <a:prstGeom prst="noSmoking">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724700" y="4397573"/>
            <a:ext cx="2209799" cy="307777"/>
          </a:xfrm>
          <a:prstGeom prst="rect">
            <a:avLst/>
          </a:prstGeom>
          <a:noFill/>
        </p:spPr>
        <p:txBody>
          <a:bodyPr wrap="square" rtlCol="0">
            <a:spAutoFit/>
          </a:bodyPr>
          <a:lstStyle/>
          <a:p>
            <a:pPr algn="ctr"/>
            <a:r>
              <a:rPr lang="en-US" sz="1400" dirty="0" smtClean="0">
                <a:solidFill>
                  <a:srgbClr val="C00000"/>
                </a:solidFill>
                <a:latin typeface="+mj-lt"/>
              </a:rPr>
              <a:t>Secondary indexes</a:t>
            </a:r>
            <a:endParaRPr lang="en-US" sz="1400" dirty="0">
              <a:solidFill>
                <a:srgbClr val="C00000"/>
              </a:solidFill>
              <a:latin typeface="+mj-lt"/>
            </a:endParaRPr>
          </a:p>
        </p:txBody>
      </p:sp>
      <p:sp>
        <p:nvSpPr>
          <p:cNvPr id="20" name="&quot;No&quot; Symbol 19"/>
          <p:cNvSpPr/>
          <p:nvPr/>
        </p:nvSpPr>
        <p:spPr>
          <a:xfrm>
            <a:off x="3891867" y="1077355"/>
            <a:ext cx="1375017" cy="1314956"/>
          </a:xfrm>
          <a:prstGeom prst="noSmoking">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p:cNvSpPr txBox="1"/>
          <p:nvPr/>
        </p:nvSpPr>
        <p:spPr>
          <a:xfrm>
            <a:off x="3884502" y="2459243"/>
            <a:ext cx="1419870" cy="307777"/>
          </a:xfrm>
          <a:prstGeom prst="rect">
            <a:avLst/>
          </a:prstGeom>
          <a:noFill/>
        </p:spPr>
        <p:txBody>
          <a:bodyPr wrap="square" rtlCol="0">
            <a:spAutoFit/>
          </a:bodyPr>
          <a:lstStyle/>
          <a:p>
            <a:pPr algn="ctr"/>
            <a:r>
              <a:rPr lang="en-US" sz="1400" dirty="0" smtClean="0">
                <a:solidFill>
                  <a:srgbClr val="C00000"/>
                </a:solidFill>
                <a:latin typeface="+mj-lt"/>
              </a:rPr>
              <a:t>Licensing</a:t>
            </a:r>
            <a:endParaRPr lang="en-US" sz="1400" dirty="0">
              <a:solidFill>
                <a:srgbClr val="C00000"/>
              </a:solidFill>
              <a:latin typeface="+mj-lt"/>
            </a:endParaRPr>
          </a:p>
        </p:txBody>
      </p:sp>
      <p:pic>
        <p:nvPicPr>
          <p:cNvPr id="1036" name="Picture 12" descr="https://openclipart.org/image/2400px/svg_to_png/202732/checkmar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57085" y="1595913"/>
            <a:ext cx="995898" cy="105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446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20"/>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100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4000"/>
                            </p:stCondLst>
                            <p:childTnLst>
                              <p:par>
                                <p:cTn id="26" presetID="1"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100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5000"/>
                            </p:stCondLst>
                            <p:childTnLst>
                              <p:par>
                                <p:cTn id="32" presetID="1"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1000"/>
                                  </p:stCondLst>
                                  <p:childTnLst>
                                    <p:set>
                                      <p:cBhvr>
                                        <p:cTn id="36"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4" grpId="0" animBg="1"/>
      <p:bldP spid="15" grpId="0"/>
      <p:bldP spid="16" grpId="0" animBg="1"/>
      <p:bldP spid="17" grpId="0"/>
      <p:bldP spid="18" grpId="0" animBg="1"/>
      <p:bldP spid="19" grpId="0"/>
      <p:bldP spid="2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a:cs typeface="Arial"/>
              </a:rPr>
              <a:t>Pitfalls #1: Eventual </a:t>
            </a:r>
            <a:r>
              <a:rPr lang="en-US" dirty="0"/>
              <a:t>C</a:t>
            </a:r>
            <a:r>
              <a:rPr lang="en-US" dirty="0" smtClean="0">
                <a:latin typeface="Arial"/>
                <a:cs typeface="Arial"/>
              </a:rPr>
              <a:t>onsistency</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6</a:t>
            </a:fld>
            <a:endParaRPr lang="en-US" dirty="0">
              <a:latin typeface="Arial"/>
              <a:cs typeface="Arial"/>
            </a:endParaRPr>
          </a:p>
        </p:txBody>
      </p:sp>
      <p:pic>
        <p:nvPicPr>
          <p:cNvPr id="6" name="Picture 5"/>
          <p:cNvPicPr>
            <a:picLocks noChangeAspect="1"/>
          </p:cNvPicPr>
          <p:nvPr/>
        </p:nvPicPr>
        <p:blipFill>
          <a:blip r:embed="rId3"/>
          <a:stretch>
            <a:fillRect/>
          </a:stretch>
        </p:blipFill>
        <p:spPr>
          <a:xfrm>
            <a:off x="1371600" y="1212607"/>
            <a:ext cx="2444837" cy="3270946"/>
          </a:xfrm>
          <a:prstGeom prst="rect">
            <a:avLst/>
          </a:prstGeom>
        </p:spPr>
      </p:pic>
      <p:pic>
        <p:nvPicPr>
          <p:cNvPr id="7" name="Picture 6"/>
          <p:cNvPicPr>
            <a:picLocks noChangeAspect="1"/>
          </p:cNvPicPr>
          <p:nvPr/>
        </p:nvPicPr>
        <p:blipFill>
          <a:blip r:embed="rId4"/>
          <a:stretch>
            <a:fillRect/>
          </a:stretch>
        </p:blipFill>
        <p:spPr>
          <a:xfrm>
            <a:off x="5029200" y="1209428"/>
            <a:ext cx="2467755" cy="3301609"/>
          </a:xfrm>
          <a:prstGeom prst="rect">
            <a:avLst/>
          </a:prstGeom>
        </p:spPr>
      </p:pic>
      <p:sp>
        <p:nvSpPr>
          <p:cNvPr id="8" name="Oval 7"/>
          <p:cNvSpPr/>
          <p:nvPr/>
        </p:nvSpPr>
        <p:spPr>
          <a:xfrm>
            <a:off x="2519772" y="3028950"/>
            <a:ext cx="452028"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172200" y="3077497"/>
            <a:ext cx="452028"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2775" y="2026698"/>
            <a:ext cx="530915"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1" name="Right Arrow 10"/>
          <p:cNvSpPr/>
          <p:nvPr/>
        </p:nvSpPr>
        <p:spPr>
          <a:xfrm rot="2042315">
            <a:off x="5000978" y="2629905"/>
            <a:ext cx="910448" cy="4077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rot="8857444">
            <a:off x="3100130" y="2610387"/>
            <a:ext cx="910448" cy="40776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54429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2000" tmFilter="0, 0; .2, .5; .8, .5; 1, 0"/>
                                        <p:tgtEl>
                                          <p:spTgt spid="9"/>
                                        </p:tgtEl>
                                      </p:cBhvr>
                                    </p:animEffect>
                                    <p:animScale>
                                      <p:cBhvr>
                                        <p:cTn id="7" dur="1000" autoRev="1" fill="hold"/>
                                        <p:tgtEl>
                                          <p:spTgt spid="9"/>
                                        </p:tgtEl>
                                      </p:cBhvr>
                                      <p:by x="105000" y="105000"/>
                                    </p:animScale>
                                  </p:childTnLst>
                                </p:cTn>
                              </p:par>
                              <p:par>
                                <p:cTn id="8" presetID="26" presetClass="emph" presetSubtype="0" repeatCount="indefinite" fill="hold" grpId="0" nodeType="withEffect">
                                  <p:stCondLst>
                                    <p:cond delay="0"/>
                                  </p:stCondLst>
                                  <p:childTnLst>
                                    <p:animEffect transition="out" filter="fade">
                                      <p:cBhvr>
                                        <p:cTn id="9" dur="2000" tmFilter="0, 0; .2, .5; .8, .5; 1, 0"/>
                                        <p:tgtEl>
                                          <p:spTgt spid="11"/>
                                        </p:tgtEl>
                                      </p:cBhvr>
                                    </p:animEffect>
                                    <p:animScale>
                                      <p:cBhvr>
                                        <p:cTn id="10" dur="1000" autoRev="1" fill="hold"/>
                                        <p:tgtEl>
                                          <p:spTgt spid="11"/>
                                        </p:tgtEl>
                                      </p:cBhvr>
                                      <p:by x="105000" y="105000"/>
                                    </p:animScale>
                                  </p:childTnLst>
                                </p:cTn>
                              </p:par>
                              <p:par>
                                <p:cTn id="11" presetID="26" presetClass="emph" presetSubtype="0" repeatCount="indefinite" fill="hold" grpId="0" nodeType="withEffect">
                                  <p:stCondLst>
                                    <p:cond delay="0"/>
                                  </p:stCondLst>
                                  <p:childTnLst>
                                    <p:animEffect transition="out" filter="fade">
                                      <p:cBhvr>
                                        <p:cTn id="12" dur="2000" tmFilter="0, 0; .2, .5; .8, .5; 1, 0"/>
                                        <p:tgtEl>
                                          <p:spTgt spid="12"/>
                                        </p:tgtEl>
                                      </p:cBhvr>
                                    </p:animEffect>
                                    <p:animScale>
                                      <p:cBhvr>
                                        <p:cTn id="13" dur="1000" autoRev="1" fill="hold"/>
                                        <p:tgtEl>
                                          <p:spTgt spid="12"/>
                                        </p:tgtEl>
                                      </p:cBhvr>
                                      <p:by x="105000" y="105000"/>
                                    </p:animScale>
                                  </p:childTnLst>
                                </p:cTn>
                              </p:par>
                              <p:par>
                                <p:cTn id="14" presetID="26" presetClass="emph" presetSubtype="0" repeatCount="indefinite" fill="hold" grpId="0" nodeType="withEffect">
                                  <p:stCondLst>
                                    <p:cond delay="0"/>
                                  </p:stCondLst>
                                  <p:childTnLst>
                                    <p:animEffect transition="out" filter="fade">
                                      <p:cBhvr>
                                        <p:cTn id="15" dur="2000" tmFilter="0, 0; .2, .5; .8, .5; 1, 0"/>
                                        <p:tgtEl>
                                          <p:spTgt spid="8"/>
                                        </p:tgtEl>
                                      </p:cBhvr>
                                    </p:animEffect>
                                    <p:animScale>
                                      <p:cBhvr>
                                        <p:cTn id="16" dur="10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 #2: Normalize a lot</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7</a:t>
            </a:fld>
            <a:endParaRPr lang="en-US" dirty="0">
              <a:latin typeface="Arial"/>
              <a:cs typeface="Arial"/>
            </a:endParaRPr>
          </a:p>
        </p:txBody>
      </p:sp>
      <p:pic>
        <p:nvPicPr>
          <p:cNvPr id="5" name="Picture 4"/>
          <p:cNvPicPr>
            <a:picLocks noChangeAspect="1"/>
          </p:cNvPicPr>
          <p:nvPr/>
        </p:nvPicPr>
        <p:blipFill>
          <a:blip r:embed="rId3"/>
          <a:stretch>
            <a:fillRect/>
          </a:stretch>
        </p:blipFill>
        <p:spPr>
          <a:xfrm>
            <a:off x="1565822" y="1467941"/>
            <a:ext cx="1104900" cy="2752019"/>
          </a:xfrm>
          <a:prstGeom prst="rect">
            <a:avLst/>
          </a:prstGeom>
        </p:spPr>
      </p:pic>
      <p:pic>
        <p:nvPicPr>
          <p:cNvPr id="6" name="Picture 5"/>
          <p:cNvPicPr>
            <a:picLocks noChangeAspect="1"/>
          </p:cNvPicPr>
          <p:nvPr/>
        </p:nvPicPr>
        <p:blipFill>
          <a:blip r:embed="rId4"/>
          <a:stretch>
            <a:fillRect/>
          </a:stretch>
        </p:blipFill>
        <p:spPr>
          <a:xfrm>
            <a:off x="3395695" y="1391741"/>
            <a:ext cx="881062" cy="593133"/>
          </a:xfrm>
          <a:prstGeom prst="rect">
            <a:avLst/>
          </a:prstGeom>
        </p:spPr>
      </p:pic>
      <p:pic>
        <p:nvPicPr>
          <p:cNvPr id="7" name="Picture 6"/>
          <p:cNvPicPr>
            <a:picLocks noChangeAspect="1"/>
          </p:cNvPicPr>
          <p:nvPr/>
        </p:nvPicPr>
        <p:blipFill>
          <a:blip r:embed="rId5"/>
          <a:stretch>
            <a:fillRect/>
          </a:stretch>
        </p:blipFill>
        <p:spPr>
          <a:xfrm>
            <a:off x="3383698" y="2687141"/>
            <a:ext cx="899712" cy="1609725"/>
          </a:xfrm>
          <a:prstGeom prst="rect">
            <a:avLst/>
          </a:prstGeom>
        </p:spPr>
      </p:pic>
      <p:pic>
        <p:nvPicPr>
          <p:cNvPr id="8" name="Picture 7"/>
          <p:cNvPicPr>
            <a:picLocks noChangeAspect="1"/>
          </p:cNvPicPr>
          <p:nvPr/>
        </p:nvPicPr>
        <p:blipFill>
          <a:blip r:embed="rId6"/>
          <a:stretch>
            <a:fillRect/>
          </a:stretch>
        </p:blipFill>
        <p:spPr>
          <a:xfrm>
            <a:off x="4835369" y="2715716"/>
            <a:ext cx="819150" cy="1109662"/>
          </a:xfrm>
          <a:prstGeom prst="rect">
            <a:avLst/>
          </a:prstGeom>
        </p:spPr>
      </p:pic>
      <p:pic>
        <p:nvPicPr>
          <p:cNvPr id="9" name="Picture 8"/>
          <p:cNvPicPr>
            <a:picLocks noChangeAspect="1"/>
          </p:cNvPicPr>
          <p:nvPr/>
        </p:nvPicPr>
        <p:blipFill>
          <a:blip r:embed="rId7"/>
          <a:stretch>
            <a:fillRect/>
          </a:stretch>
        </p:blipFill>
        <p:spPr>
          <a:xfrm>
            <a:off x="6367495" y="1391741"/>
            <a:ext cx="870342" cy="1323975"/>
          </a:xfrm>
          <a:prstGeom prst="rect">
            <a:avLst/>
          </a:prstGeom>
        </p:spPr>
      </p:pic>
      <p:pic>
        <p:nvPicPr>
          <p:cNvPr id="10" name="Picture 9"/>
          <p:cNvPicPr>
            <a:picLocks noChangeAspect="1"/>
          </p:cNvPicPr>
          <p:nvPr/>
        </p:nvPicPr>
        <p:blipFill>
          <a:blip r:embed="rId8"/>
          <a:stretch>
            <a:fillRect/>
          </a:stretch>
        </p:blipFill>
        <p:spPr>
          <a:xfrm>
            <a:off x="6405563" y="3139716"/>
            <a:ext cx="833437" cy="1184634"/>
          </a:xfrm>
          <a:prstGeom prst="rect">
            <a:avLst/>
          </a:prstGeom>
        </p:spPr>
      </p:pic>
      <p:pic>
        <p:nvPicPr>
          <p:cNvPr id="11" name="Picture 10"/>
          <p:cNvPicPr>
            <a:picLocks noChangeAspect="1"/>
          </p:cNvPicPr>
          <p:nvPr/>
        </p:nvPicPr>
        <p:blipFill>
          <a:blip r:embed="rId9"/>
          <a:stretch>
            <a:fillRect/>
          </a:stretch>
        </p:blipFill>
        <p:spPr>
          <a:xfrm>
            <a:off x="4790841" y="1384325"/>
            <a:ext cx="910167" cy="762000"/>
          </a:xfrm>
          <a:prstGeom prst="rect">
            <a:avLst/>
          </a:prstGeom>
        </p:spPr>
      </p:pic>
      <p:cxnSp>
        <p:nvCxnSpPr>
          <p:cNvPr id="13" name="Straight Arrow Connector 12"/>
          <p:cNvCxnSpPr/>
          <p:nvPr/>
        </p:nvCxnSpPr>
        <p:spPr>
          <a:xfrm>
            <a:off x="2670722" y="3825378"/>
            <a:ext cx="712976" cy="0"/>
          </a:xfrm>
          <a:prstGeom prst="straightConnector1">
            <a:avLst/>
          </a:prstGeom>
          <a:ln>
            <a:solidFill>
              <a:srgbClr val="4B496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276757" y="3028950"/>
            <a:ext cx="579322" cy="0"/>
          </a:xfrm>
          <a:prstGeom prst="straightConnector1">
            <a:avLst/>
          </a:prstGeom>
          <a:ln>
            <a:solidFill>
              <a:srgbClr val="4B496F"/>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8" idx="0"/>
          </p:cNvCxnSpPr>
          <p:nvPr/>
        </p:nvCxnSpPr>
        <p:spPr>
          <a:xfrm flipH="1">
            <a:off x="5244944" y="2146325"/>
            <a:ext cx="981" cy="569391"/>
          </a:xfrm>
          <a:prstGeom prst="straightConnector1">
            <a:avLst/>
          </a:prstGeom>
          <a:ln>
            <a:solidFill>
              <a:srgbClr val="4B496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01008" y="1809750"/>
            <a:ext cx="666487" cy="0"/>
          </a:xfrm>
          <a:prstGeom prst="straightConnector1">
            <a:avLst/>
          </a:prstGeom>
          <a:ln>
            <a:solidFill>
              <a:srgbClr val="4B496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276757" y="4095750"/>
            <a:ext cx="2128806" cy="8435"/>
          </a:xfrm>
          <a:prstGeom prst="straightConnector1">
            <a:avLst/>
          </a:prstGeom>
          <a:ln>
            <a:solidFill>
              <a:srgbClr val="4B496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0"/>
            <a:endCxn id="6" idx="2"/>
          </p:cNvCxnSpPr>
          <p:nvPr/>
        </p:nvCxnSpPr>
        <p:spPr>
          <a:xfrm flipV="1">
            <a:off x="3833554" y="1984874"/>
            <a:ext cx="2672" cy="702267"/>
          </a:xfrm>
          <a:prstGeom prst="straightConnector1">
            <a:avLst/>
          </a:prstGeom>
          <a:ln>
            <a:solidFill>
              <a:srgbClr val="4B496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5563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100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 #</a:t>
            </a:r>
            <a:r>
              <a:rPr lang="en-US" dirty="0"/>
              <a:t>2: Normalize a lot</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8</a:t>
            </a:fld>
            <a:endParaRPr lang="en-US" dirty="0">
              <a:latin typeface="Arial"/>
              <a:cs typeface="Arial"/>
            </a:endParaRPr>
          </a:p>
        </p:txBody>
      </p:sp>
      <p:sp>
        <p:nvSpPr>
          <p:cNvPr id="8" name="Picture Placeholder 7"/>
          <p:cNvSpPr>
            <a:spLocks noGrp="1"/>
          </p:cNvSpPr>
          <p:nvPr>
            <p:ph type="pic" sz="quarter" idx="13"/>
          </p:nvPr>
        </p:nvSpPr>
        <p:spPr>
          <a:xfrm>
            <a:off x="3879767" y="1096904"/>
            <a:ext cx="5264233" cy="2922646"/>
          </a:xfrm>
          <a:solidFill>
            <a:schemeClr val="accent2"/>
          </a:solidFill>
        </p:spPr>
      </p:sp>
      <p:sp>
        <p:nvSpPr>
          <p:cNvPr id="5" name="TextBox 4"/>
          <p:cNvSpPr txBox="1"/>
          <p:nvPr/>
        </p:nvSpPr>
        <p:spPr>
          <a:xfrm>
            <a:off x="379802" y="1699558"/>
            <a:ext cx="3125398" cy="1938992"/>
          </a:xfrm>
          <a:prstGeom prst="rect">
            <a:avLst/>
          </a:prstGeom>
          <a:solidFill>
            <a:schemeClr val="accent2"/>
          </a:solidFill>
        </p:spPr>
        <p:txBody>
          <a:bodyPr wrap="square" rtlCol="0">
            <a:spAutoFit/>
          </a:bodyPr>
          <a:lstStyle/>
          <a:p>
            <a:r>
              <a:rPr lang="en-US" sz="1200" dirty="0">
                <a:solidFill>
                  <a:schemeClr val="bg1"/>
                </a:solidFill>
                <a:latin typeface="+mj-lt"/>
              </a:rPr>
              <a:t>CREATE TABLE </a:t>
            </a:r>
            <a:r>
              <a:rPr lang="en-US" sz="1200" dirty="0" smtClean="0">
                <a:solidFill>
                  <a:schemeClr val="bg1"/>
                </a:solidFill>
                <a:latin typeface="+mj-lt"/>
              </a:rPr>
              <a:t>USER (</a:t>
            </a:r>
            <a:endParaRPr lang="en-US" sz="1200" dirty="0">
              <a:solidFill>
                <a:schemeClr val="bg1"/>
              </a:solidFill>
              <a:latin typeface="+mj-lt"/>
            </a:endParaRPr>
          </a:p>
          <a:p>
            <a:r>
              <a:rPr lang="en-US" sz="1200" dirty="0">
                <a:solidFill>
                  <a:schemeClr val="bg1"/>
                </a:solidFill>
                <a:latin typeface="+mj-lt"/>
              </a:rPr>
              <a:t> </a:t>
            </a:r>
            <a:r>
              <a:rPr lang="en-US" sz="1200" dirty="0" smtClean="0">
                <a:solidFill>
                  <a:schemeClr val="bg1"/>
                </a:solidFill>
                <a:latin typeface="+mj-lt"/>
              </a:rPr>
              <a:t>   NORTON_ID </a:t>
            </a:r>
            <a:r>
              <a:rPr lang="en-US" sz="1200" dirty="0">
                <a:solidFill>
                  <a:schemeClr val="bg1"/>
                </a:solidFill>
                <a:latin typeface="+mj-lt"/>
              </a:rPr>
              <a:t>VARCHAR PRIMARY KEY,</a:t>
            </a:r>
          </a:p>
          <a:p>
            <a:r>
              <a:rPr lang="en-US" sz="1200" dirty="0" smtClean="0">
                <a:solidFill>
                  <a:schemeClr val="bg1"/>
                </a:solidFill>
                <a:latin typeface="+mj-lt"/>
              </a:rPr>
              <a:t>    EMAIL </a:t>
            </a:r>
            <a:r>
              <a:rPr lang="en-US" sz="1200" dirty="0">
                <a:solidFill>
                  <a:schemeClr val="bg1"/>
                </a:solidFill>
                <a:latin typeface="+mj-lt"/>
              </a:rPr>
              <a:t>VARCHAR,</a:t>
            </a:r>
          </a:p>
          <a:p>
            <a:r>
              <a:rPr lang="en-US" sz="1200" dirty="0" smtClean="0">
                <a:solidFill>
                  <a:schemeClr val="bg1"/>
                </a:solidFill>
                <a:latin typeface="+mj-lt"/>
              </a:rPr>
              <a:t>    PASSWORD_HASH </a:t>
            </a:r>
            <a:r>
              <a:rPr lang="en-US" sz="1200" dirty="0">
                <a:solidFill>
                  <a:schemeClr val="bg1"/>
                </a:solidFill>
                <a:latin typeface="+mj-lt"/>
              </a:rPr>
              <a:t>VARCHAR,</a:t>
            </a:r>
          </a:p>
          <a:p>
            <a:r>
              <a:rPr lang="en-US" sz="1200" dirty="0" smtClean="0">
                <a:solidFill>
                  <a:schemeClr val="bg1"/>
                </a:solidFill>
                <a:latin typeface="+mj-lt"/>
              </a:rPr>
              <a:t>    FIRST_NAME </a:t>
            </a:r>
            <a:r>
              <a:rPr lang="en-US" sz="1200" dirty="0">
                <a:solidFill>
                  <a:schemeClr val="bg1"/>
                </a:solidFill>
                <a:latin typeface="+mj-lt"/>
              </a:rPr>
              <a:t>VARCHAR,</a:t>
            </a:r>
          </a:p>
          <a:p>
            <a:r>
              <a:rPr lang="en-US" sz="1200" dirty="0" smtClean="0">
                <a:solidFill>
                  <a:schemeClr val="bg1"/>
                </a:solidFill>
                <a:latin typeface="+mj-lt"/>
              </a:rPr>
              <a:t>    LAST_NAME </a:t>
            </a:r>
            <a:r>
              <a:rPr lang="en-US" sz="1200" dirty="0">
                <a:solidFill>
                  <a:schemeClr val="bg1"/>
                </a:solidFill>
                <a:latin typeface="+mj-lt"/>
              </a:rPr>
              <a:t>VARCHAR,</a:t>
            </a:r>
          </a:p>
          <a:p>
            <a:r>
              <a:rPr lang="en-US" sz="1200" dirty="0" smtClean="0">
                <a:solidFill>
                  <a:schemeClr val="bg1"/>
                </a:solidFill>
                <a:latin typeface="+mj-lt"/>
              </a:rPr>
              <a:t>    BIRTHDAY </a:t>
            </a:r>
            <a:r>
              <a:rPr lang="en-US" sz="1200" dirty="0">
                <a:solidFill>
                  <a:schemeClr val="bg1"/>
                </a:solidFill>
                <a:latin typeface="+mj-lt"/>
              </a:rPr>
              <a:t>TIMESTAMP,</a:t>
            </a:r>
          </a:p>
          <a:p>
            <a:r>
              <a:rPr lang="en-US" sz="1200" dirty="0" smtClean="0">
                <a:solidFill>
                  <a:schemeClr val="bg1"/>
                </a:solidFill>
                <a:latin typeface="+mj-lt"/>
              </a:rPr>
              <a:t>    ID_PROOF_HISTORY </a:t>
            </a:r>
            <a:r>
              <a:rPr lang="en-US" sz="1200" dirty="0">
                <a:solidFill>
                  <a:schemeClr val="bg1"/>
                </a:solidFill>
                <a:latin typeface="+mj-lt"/>
              </a:rPr>
              <a:t>LIST&lt;TEXT&gt;,</a:t>
            </a:r>
          </a:p>
          <a:p>
            <a:r>
              <a:rPr lang="en-US" sz="1200" dirty="0" smtClean="0">
                <a:solidFill>
                  <a:schemeClr val="bg1"/>
                </a:solidFill>
                <a:latin typeface="+mj-lt"/>
              </a:rPr>
              <a:t>    TFA_DEVICE </a:t>
            </a:r>
            <a:r>
              <a:rPr lang="en-US" sz="1200" dirty="0">
                <a:solidFill>
                  <a:schemeClr val="bg1"/>
                </a:solidFill>
                <a:latin typeface="+mj-lt"/>
              </a:rPr>
              <a:t>LIST&lt;TEXT&gt;</a:t>
            </a:r>
          </a:p>
          <a:p>
            <a:r>
              <a:rPr lang="en-US" sz="1200" dirty="0">
                <a:solidFill>
                  <a:schemeClr val="bg1"/>
                </a:solidFill>
                <a:latin typeface="+mj-lt"/>
              </a:rPr>
              <a:t>);</a:t>
            </a:r>
          </a:p>
        </p:txBody>
      </p:sp>
      <p:graphicFrame>
        <p:nvGraphicFramePr>
          <p:cNvPr id="6" name="Table 5"/>
          <p:cNvGraphicFramePr>
            <a:graphicFrameLocks noGrp="1"/>
          </p:cNvGraphicFramePr>
          <p:nvPr>
            <p:extLst>
              <p:ext uri="{D42A27DB-BD31-4B8C-83A1-F6EECF244321}">
                <p14:modId xmlns:p14="http://schemas.microsoft.com/office/powerpoint/2010/main" val="3631727127"/>
              </p:ext>
            </p:extLst>
          </p:nvPr>
        </p:nvGraphicFramePr>
        <p:xfrm>
          <a:off x="4199595" y="1644755"/>
          <a:ext cx="4724399" cy="742473"/>
        </p:xfrm>
        <a:graphic>
          <a:graphicData uri="http://schemas.openxmlformats.org/drawingml/2006/table">
            <a:tbl>
              <a:tblPr firstRow="1" bandRow="1">
                <a:tableStyleId>{5C22544A-7EE6-4342-B048-85BDC9FD1C3A}</a:tableStyleId>
              </a:tblPr>
              <a:tblGrid>
                <a:gridCol w="457200"/>
                <a:gridCol w="914400"/>
                <a:gridCol w="990600"/>
                <a:gridCol w="2362199"/>
              </a:tblGrid>
              <a:tr h="24749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ID</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FIRST NAME</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LAST NAME</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TFA DEVICE</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r>
              <a:tr h="24749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1</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Ilya</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Sokolov</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{“(555)123-4567”, “(555)987-6543”}</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r>
              <a:tr h="24749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2</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Shu</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Zhang</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{“(555)567-1234”}</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874247"/>
              </p:ext>
            </p:extLst>
          </p:nvPr>
        </p:nvGraphicFramePr>
        <p:xfrm>
          <a:off x="4191000" y="2659539"/>
          <a:ext cx="4732994" cy="979011"/>
        </p:xfrm>
        <a:graphic>
          <a:graphicData uri="http://schemas.openxmlformats.org/drawingml/2006/table">
            <a:tbl>
              <a:tblPr firstRow="1" bandRow="1">
                <a:tableStyleId>{5C22544A-7EE6-4342-B048-85BDC9FD1C3A}</a:tableStyleId>
              </a:tblPr>
              <a:tblGrid>
                <a:gridCol w="541994"/>
                <a:gridCol w="2206196"/>
                <a:gridCol w="1984804"/>
              </a:tblGrid>
              <a:tr h="24749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USER</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SKU</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QUANTITY</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r>
              <a:tr h="24749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1</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8653f7d1-5114-4a9c-b158-7ae1d71ff9fe</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1</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r>
              <a:tr h="247491">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2</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a1018ab3-1674-4ab6-b19b-91e0a24ac75f</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rgbClr val="4C5958"/>
                          </a:solidFill>
                          <a:effectLst/>
                          <a:latin typeface="Arial"/>
                          <a:ea typeface="ＭＳ Ｐゴシック" charset="0"/>
                          <a:cs typeface="Arial"/>
                        </a:rPr>
                        <a:t>1</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188858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Pitfalls #3: Code like for Oracle</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9</a:t>
            </a:fld>
            <a:endParaRPr lang="en-US" dirty="0">
              <a:latin typeface="Arial"/>
              <a:cs typeface="Arial"/>
            </a:endParaRPr>
          </a:p>
        </p:txBody>
      </p:sp>
      <p:sp>
        <p:nvSpPr>
          <p:cNvPr id="5" name="Picture Placeholder 4"/>
          <p:cNvSpPr>
            <a:spLocks noGrp="1"/>
          </p:cNvSpPr>
          <p:nvPr>
            <p:ph type="pic" sz="quarter" idx="13"/>
          </p:nvPr>
        </p:nvSpPr>
        <p:spPr>
          <a:solidFill>
            <a:schemeClr val="bg2"/>
          </a:solidFill>
        </p:spPr>
      </p:sp>
      <p:sp>
        <p:nvSpPr>
          <p:cNvPr id="7" name="Text Placeholder 6"/>
          <p:cNvSpPr>
            <a:spLocks noGrp="1"/>
          </p:cNvSpPr>
          <p:nvPr>
            <p:ph type="body" sz="quarter" idx="16"/>
          </p:nvPr>
        </p:nvSpPr>
        <p:spPr>
          <a:xfrm>
            <a:off x="600472" y="1500559"/>
            <a:ext cx="5266928" cy="2366591"/>
          </a:xfrm>
        </p:spPr>
        <p:txBody>
          <a:bodyPr>
            <a:normAutofit/>
          </a:bodyPr>
          <a:lstStyle/>
          <a:p>
            <a:r>
              <a:rPr lang="en-US" sz="1200" dirty="0"/>
              <a:t>t</a:t>
            </a:r>
            <a:r>
              <a:rPr lang="en-US" sz="1200" dirty="0" smtClean="0"/>
              <a:t>ry {</a:t>
            </a:r>
          </a:p>
          <a:p>
            <a:r>
              <a:rPr lang="en-US" sz="1200" dirty="0"/>
              <a:t> </a:t>
            </a:r>
            <a:r>
              <a:rPr lang="en-US" sz="1200" dirty="0" smtClean="0"/>
              <a:t>   </a:t>
            </a:r>
            <a:r>
              <a:rPr lang="en-US" sz="1200" dirty="0" err="1" smtClean="0"/>
              <a:t>statement.executeUpdate</a:t>
            </a:r>
            <a:r>
              <a:rPr lang="en-US" sz="1200" dirty="0" smtClean="0"/>
              <a:t>(“INSERT INTO USER “+ </a:t>
            </a:r>
          </a:p>
          <a:p>
            <a:r>
              <a:rPr lang="en-US" sz="1200" dirty="0"/>
              <a:t>	</a:t>
            </a:r>
            <a:r>
              <a:rPr lang="en-US" sz="1200" dirty="0" smtClean="0"/>
              <a:t>“(ID, FIRST_NAME, LAST_NAME)</a:t>
            </a:r>
            <a:r>
              <a:rPr lang="en-US" sz="1200" dirty="0"/>
              <a:t> “+</a:t>
            </a:r>
            <a:r>
              <a:rPr lang="en-US" sz="1200" dirty="0" smtClean="0"/>
              <a:t> </a:t>
            </a:r>
          </a:p>
          <a:p>
            <a:r>
              <a:rPr lang="en-US" sz="1200" dirty="0"/>
              <a:t>	</a:t>
            </a:r>
            <a:r>
              <a:rPr lang="en-US" sz="1200" dirty="0" smtClean="0"/>
              <a:t>“VALUES (1, “Shu”, “Zhang”)”);</a:t>
            </a:r>
          </a:p>
          <a:p>
            <a:r>
              <a:rPr lang="en-US" sz="1200" dirty="0" smtClean="0"/>
              <a:t>}</a:t>
            </a:r>
          </a:p>
          <a:p>
            <a:r>
              <a:rPr lang="en-US" sz="1200" dirty="0"/>
              <a:t>catch (</a:t>
            </a:r>
            <a:r>
              <a:rPr lang="en-US" sz="1200" dirty="0" err="1" smtClean="0"/>
              <a:t>ConstraintViolationException</a:t>
            </a:r>
            <a:r>
              <a:rPr lang="en-US" sz="1200" dirty="0" smtClean="0"/>
              <a:t> </a:t>
            </a:r>
            <a:r>
              <a:rPr lang="en-US" sz="1200" dirty="0" err="1" smtClean="0"/>
              <a:t>cve</a:t>
            </a:r>
            <a:r>
              <a:rPr lang="en-US" sz="1200" dirty="0" smtClean="0"/>
              <a:t>) {</a:t>
            </a:r>
          </a:p>
          <a:p>
            <a:r>
              <a:rPr lang="en-US" sz="1200" dirty="0" smtClean="0"/>
              <a:t>…</a:t>
            </a:r>
          </a:p>
          <a:p>
            <a:r>
              <a:rPr lang="en-US" sz="1200" dirty="0"/>
              <a:t>}</a:t>
            </a:r>
          </a:p>
        </p:txBody>
      </p:sp>
      <p:pic>
        <p:nvPicPr>
          <p:cNvPr id="9" name="Picture 8"/>
          <p:cNvPicPr>
            <a:picLocks noChangeAspect="1"/>
          </p:cNvPicPr>
          <p:nvPr/>
        </p:nvPicPr>
        <p:blipFill>
          <a:blip r:embed="rId3"/>
          <a:stretch>
            <a:fillRect/>
          </a:stretch>
        </p:blipFill>
        <p:spPr>
          <a:xfrm>
            <a:off x="6629399" y="3178968"/>
            <a:ext cx="2271712" cy="578254"/>
          </a:xfrm>
          <a:prstGeom prst="rect">
            <a:avLst/>
          </a:prstGeom>
        </p:spPr>
      </p:pic>
      <p:pic>
        <p:nvPicPr>
          <p:cNvPr id="1028" name="Picture 4" descr="https://upload.wikimedia.org/wikipedia/commons/thumb/5/5e/Cassandra_logo.svg/1280px-Cassandra_logo.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00" y="1401853"/>
            <a:ext cx="2239649" cy="150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1346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ataStax_Template">
  <a:themeElements>
    <a:clrScheme name="DataStax">
      <a:dk1>
        <a:sysClr val="windowText" lastClr="000000"/>
      </a:dk1>
      <a:lt1>
        <a:sysClr val="window" lastClr="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1" id="{872FB066-11D9-3941-A02B-87679BC2FB76}" vid="{EC15C60F-803D-2D48-BB80-27CDBFDDD7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CSummit_template</Template>
  <TotalTime>6479</TotalTime>
  <Words>2488</Words>
  <Application>Microsoft Macintosh PowerPoint</Application>
  <PresentationFormat>On-screen Show (16:9)</PresentationFormat>
  <Paragraphs>251</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DataStax_Template</vt:lpstr>
      <vt:lpstr>Oracle, let my people go!</vt:lpstr>
      <vt:lpstr>Oracle @</vt:lpstr>
      <vt:lpstr>Oracle can do anything, but …</vt:lpstr>
      <vt:lpstr>And Pharaoh said…</vt:lpstr>
      <vt:lpstr>Why Cassandra</vt:lpstr>
      <vt:lpstr>Pitfalls #1: Eventual Consistency</vt:lpstr>
      <vt:lpstr>Pitfalls #2: Normalize a lot</vt:lpstr>
      <vt:lpstr>Pitfalls #2: Normalize a lot</vt:lpstr>
      <vt:lpstr>Pitfalls #3: Code like for Oracle</vt:lpstr>
      <vt:lpstr>Pitfalls #4: Deploy like on Oracle</vt:lpstr>
      <vt:lpstr>Norton Backup</vt:lpstr>
      <vt:lpstr>Our Cassandra Results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Fong</dc:creator>
  <cp:lastModifiedBy>Shu Zhang</cp:lastModifiedBy>
  <cp:revision>161</cp:revision>
  <dcterms:created xsi:type="dcterms:W3CDTF">2016-06-30T20:15:45Z</dcterms:created>
  <dcterms:modified xsi:type="dcterms:W3CDTF">2016-09-07T16:50:38Z</dcterms:modified>
</cp:coreProperties>
</file>