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44" r:id="rId2"/>
    <p:sldId id="338" r:id="rId3"/>
    <p:sldId id="339" r:id="rId4"/>
    <p:sldId id="384" r:id="rId5"/>
    <p:sldId id="373" r:id="rId6"/>
    <p:sldId id="378" r:id="rId7"/>
    <p:sldId id="372" r:id="rId8"/>
    <p:sldId id="360" r:id="rId9"/>
    <p:sldId id="366" r:id="rId10"/>
    <p:sldId id="385" r:id="rId11"/>
    <p:sldId id="391" r:id="rId12"/>
    <p:sldId id="386" r:id="rId13"/>
    <p:sldId id="387" r:id="rId14"/>
    <p:sldId id="390" r:id="rId15"/>
    <p:sldId id="380" r:id="rId16"/>
    <p:sldId id="362" r:id="rId17"/>
    <p:sldId id="363" r:id="rId18"/>
    <p:sldId id="364" r:id="rId19"/>
    <p:sldId id="367" r:id="rId20"/>
    <p:sldId id="374" r:id="rId21"/>
    <p:sldId id="368" r:id="rId22"/>
    <p:sldId id="389" r:id="rId23"/>
    <p:sldId id="370" r:id="rId24"/>
    <p:sldId id="375" r:id="rId25"/>
    <p:sldId id="369" r:id="rId26"/>
    <p:sldId id="376" r:id="rId27"/>
    <p:sldId id="371" r:id="rId28"/>
    <p:sldId id="377" r:id="rId29"/>
    <p:sldId id="365" r:id="rId30"/>
    <p:sldId id="388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D14"/>
    <a:srgbClr val="525068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8" autoAdjust="0"/>
    <p:restoredTop sz="70859" autoAdjust="0"/>
  </p:normalViewPr>
  <p:slideViewPr>
    <p:cSldViewPr>
      <p:cViewPr varScale="1">
        <p:scale>
          <a:sx n="83" d="100"/>
          <a:sy n="83" d="100"/>
        </p:scale>
        <p:origin x="58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3" d="100"/>
          <a:sy n="73" d="100"/>
        </p:scale>
        <p:origin x="-3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3A-1356-7A44-9854-A1D3F7EB2CB8}" type="datetimeFigureOut">
              <a:rPr lang="en-US" smtClean="0">
                <a:latin typeface="Arial"/>
                <a:cs typeface="Arial"/>
              </a:rPr>
              <a:t>9/7/2016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85A2-821D-C34E-B01E-999292313745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49534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BF052239-6C6F-472F-B175-F0FADCEE2BD3}" type="datetimeFigureOut">
              <a:rPr lang="en-US" smtClean="0"/>
              <a:pPr/>
              <a:t>9/7/2016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E4FF5570-FE69-4FDF-99DA-8CDE43644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Co-Organizer of Dallas Cassandra Meetup Group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Certified Apache</a:t>
            </a:r>
            <a:r>
              <a:rPr lang="en-US" baseline="0" dirty="0" smtClean="0"/>
              <a:t> Cassandra Developer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5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CQL Copy command </a:t>
            </a:r>
            <a:r>
              <a:rPr lang="en-US" dirty="0" smtClean="0"/>
              <a:t>- This is a pretty quick and dirty way of getting data from a text file into a C* table.  The primary limiting factor is that the data in the text file has to match the schema of the 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Sqoop</a:t>
            </a:r>
            <a:r>
              <a:rPr lang="en-US" dirty="0" smtClean="0"/>
              <a:t> - this is a tool from the Hadoop ecosystem, but it works for C*, too.  It's meant for pulling to/from a RDBMS.  It's pretty limited on any kind of transformation you want do.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Write a Java program.</a:t>
            </a:r>
            <a:r>
              <a:rPr lang="en-US" dirty="0" smtClean="0"/>
              <a:t>  It's pretty simple to write a java program that reads from a text file and uses the CQL Driver to write to C*.  If you set the write consistency level to Any and use the </a:t>
            </a:r>
            <a:r>
              <a:rPr lang="en-US" dirty="0" err="1" smtClean="0"/>
              <a:t>ExecuteAsync</a:t>
            </a:r>
            <a:r>
              <a:rPr lang="en-US" dirty="0" smtClean="0"/>
              <a:t>() methods, you can get it to run pretty darn fast.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Write a Spark program.</a:t>
            </a:r>
            <a:r>
              <a:rPr lang="en-US" dirty="0" smtClean="0"/>
              <a:t>  This is a great option if you want to transform the schema of the source before writing to the C* destination.  You can get the data from any number of sources (text files, RDBMS, etc.), use a map statement to transform the data into the right format, and then use the Spark Cassandra Connector to write the data to C*.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03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25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6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3718"/>
            <a:ext cx="82296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291830"/>
            <a:ext cx="8229600" cy="576263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b="0" i="0">
                <a:latin typeface="Helvetica Neue Thin"/>
                <a:cs typeface="Helvetica Neue Thin"/>
              </a:defRPr>
            </a:lvl2pPr>
            <a:lvl3pPr>
              <a:defRPr b="0" i="0">
                <a:latin typeface="Helvetica Neue Thin"/>
                <a:cs typeface="Helvetica Neue Thin"/>
              </a:defRPr>
            </a:lvl3pPr>
            <a:lvl4pPr>
              <a:defRPr b="0" i="0">
                <a:latin typeface="Helvetica Neue Thin"/>
                <a:cs typeface="Helvetica Neue Thin"/>
              </a:defRPr>
            </a:lvl4pPr>
            <a:lvl5pPr>
              <a:defRPr b="0" i="0"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317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2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Title + Content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rgbClr val="BFBFBF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03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Image + Caption Style 1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17920" y="1110426"/>
            <a:ext cx="2926080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110426"/>
            <a:ext cx="6228184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420796" y="1419622"/>
            <a:ext cx="2520329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420820" y="1923678"/>
            <a:ext cx="2520280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6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Image + Caption Style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110426"/>
            <a:ext cx="6236208" cy="2918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17920" y="1110426"/>
            <a:ext cx="2926080" cy="2922646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419622"/>
            <a:ext cx="5267030" cy="358775"/>
          </a:xfr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923678"/>
            <a:ext cx="5266928" cy="1871663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</a:t>
            </a:r>
            <a:r>
              <a:rPr lang="en-US" dirty="0" err="1" smtClean="0"/>
              <a:t>consectetur</a:t>
            </a:r>
            <a:r>
              <a:rPr lang="en-US" dirty="0" smtClean="0"/>
              <a:t>, from a Lorem Ipsum passage, and going through the cites of the word in classical literature, discovered the </a:t>
            </a:r>
            <a:r>
              <a:rPr lang="en-US" dirty="0" err="1" smtClean="0"/>
              <a:t>undoubtable</a:t>
            </a:r>
            <a:r>
              <a:rPr lang="en-US" dirty="0" smtClean="0"/>
              <a:t>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3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780034"/>
            <a:ext cx="8229600" cy="8572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Divider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788146"/>
            <a:ext cx="8225527" cy="647700"/>
          </a:xfrm>
        </p:spPr>
        <p:txBody>
          <a:bodyPr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330423"/>
            <a:ext cx="2057400" cy="11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3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DataStax,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0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2416" y="483682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36827"/>
            <a:ext cx="159452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DataStax</a:t>
            </a:r>
            <a:r>
              <a:rPr lang="en-US" dirty="0" smtClean="0"/>
              <a:t>,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4364" y="4836827"/>
            <a:ext cx="405408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10D5614-B734-4280-8F57-1D4947433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11" y="4476750"/>
            <a:ext cx="941489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70" r:id="rId4"/>
    <p:sldLayoutId id="2147483667" r:id="rId5"/>
    <p:sldLayoutId id="2147483668" r:id="rId6"/>
    <p:sldLayoutId id="2147483654" r:id="rId7"/>
    <p:sldLayoutId id="2147483660" r:id="rId8"/>
    <p:sldLayoutId id="2147483653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0" i="0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pitchFamily="34" charset="0"/>
        <a:buChar char="•"/>
        <a:defRPr sz="14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Char char="–"/>
        <a:defRPr sz="12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10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600"/>
        </a:spcBef>
        <a:buFont typeface="Arial" pitchFamily="34" charset="0"/>
        <a:buChar char="»"/>
        <a:defRPr sz="1050" b="0" i="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stax/spark-cassandra-connecto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ssues.apache.org/jira/browse/SPARK-10909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ssues.apache.org/jira/browse/SPARK-1050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afigfigueira/playlists?shelf_id=9&amp;view=50&amp;sort=dd" TargetMode="External"/><Relationship Id="rId2" Type="http://schemas.openxmlformats.org/officeDocument/2006/relationships/hyperlink" Target="http://shop.oreilly.com/product/0636920028512.do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datastax/spark-cassandra-connector" TargetMode="External"/><Relationship Id="rId5" Type="http://schemas.openxmlformats.org/officeDocument/2006/relationships/hyperlink" Target="http://academy.datastax.com/" TargetMode="External"/><Relationship Id="rId4" Type="http://schemas.openxmlformats.org/officeDocument/2006/relationships/hyperlink" Target="http://www.scala-lang.org/documentation/book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Jim Hatcher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Spark to Load Oracle </a:t>
            </a:r>
            <a:r>
              <a:rPr lang="en-US" dirty="0" smtClean="0"/>
              <a:t>Data </a:t>
            </a:r>
            <a:r>
              <a:rPr lang="en-US" dirty="0"/>
              <a:t>into Cassandra </a:t>
            </a:r>
          </a:p>
        </p:txBody>
      </p:sp>
    </p:spTree>
    <p:extLst>
      <p:ext uri="{BB962C8B-B14F-4D97-AF65-F5344CB8AC3E}">
        <p14:creationId xmlns:p14="http://schemas.microsoft.com/office/powerpoint/2010/main" val="33848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© 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DataStax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952" y="153955"/>
            <a:ext cx="2964273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200" b="0" i="0" baseline="0">
                <a:solidFill>
                  <a:schemeClr val="accent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What is Spark?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253" y="839033"/>
            <a:ext cx="414899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Spark is a processing framework designed to work with distributed data.</a:t>
            </a:r>
          </a:p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“up to 100X faster than MapReduce” according to spark.apache.org</a:t>
            </a:r>
          </a:p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Used in any ecosystem where you want to work with distributed data (Hadoop, Cassandra, etc.)</a:t>
            </a:r>
          </a:p>
          <a:p>
            <a:endParaRPr lang="en-US" sz="1200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Includes other specialized libraries: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SparkSQL</a:t>
            </a:r>
            <a:endParaRPr lang="en-US" dirty="0">
              <a:solidFill>
                <a:prstClr val="black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Spark Streaming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MLLib</a:t>
            </a:r>
            <a:endParaRPr lang="en-US" dirty="0">
              <a:solidFill>
                <a:prstClr val="black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GraphX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23552"/>
              </p:ext>
            </p:extLst>
          </p:nvPr>
        </p:nvGraphicFramePr>
        <p:xfrm>
          <a:off x="4648200" y="2870358"/>
          <a:ext cx="4311806" cy="139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903"/>
                <a:gridCol w="2155903"/>
              </a:tblGrid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Spark</a:t>
                      </a:r>
                      <a:r>
                        <a:rPr lang="en-US" sz="1000" baseline="0" dirty="0" smtClean="0"/>
                        <a:t> Facts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Conceptually Similar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To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MapReduce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Written In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Scala</a:t>
                      </a: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Supported By 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DataBricks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Supported</a:t>
                      </a:r>
                      <a:r>
                        <a:rPr lang="en-US" sz="1000" b="1" baseline="0" dirty="0" smtClean="0"/>
                        <a:t> Languages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Scala, Java, Python, R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pic>
        <p:nvPicPr>
          <p:cNvPr id="9" name="Picture 8" descr="https://lh5.googleusercontent.com/-wW06BAXqb1I/AAAAAAAAAAI/AAAAAAAAACg/zarNevFPrdM/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613" y="118741"/>
            <a:ext cx="2512980" cy="251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7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DataStax,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3091" y="738729"/>
            <a:ext cx="8875845" cy="4119021"/>
            <a:chOff x="602192" y="497659"/>
            <a:chExt cx="11231784" cy="5898490"/>
          </a:xfrm>
        </p:grpSpPr>
        <p:sp>
          <p:nvSpPr>
            <p:cNvPr id="6" name="Rounded Rectangle 5"/>
            <p:cNvSpPr/>
            <p:nvPr/>
          </p:nvSpPr>
          <p:spPr>
            <a:xfrm>
              <a:off x="839755" y="2519263"/>
              <a:ext cx="2239346" cy="248194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Spark Client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07706" y="3191066"/>
              <a:ext cx="1903445" cy="163028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Driver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56996" y="3818740"/>
              <a:ext cx="1595535" cy="83149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Spark Context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88495" y="497659"/>
              <a:ext cx="2239346" cy="100770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Spark Master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878146" y="2388635"/>
              <a:ext cx="2239346" cy="100770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Spark Worker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878146" y="3694921"/>
              <a:ext cx="2239346" cy="100770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Spark Worker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78145" y="5001207"/>
              <a:ext cx="2239346" cy="100770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Spark Worker</a:t>
              </a:r>
              <a:endParaRPr lang="en-US" dirty="0"/>
            </a:p>
          </p:txBody>
        </p:sp>
        <p:cxnSp>
          <p:nvCxnSpPr>
            <p:cNvPr id="13" name="Elbow Connector 12"/>
            <p:cNvCxnSpPr>
              <a:stCxn id="6" idx="0"/>
              <a:endCxn id="9" idx="1"/>
            </p:cNvCxnSpPr>
            <p:nvPr/>
          </p:nvCxnSpPr>
          <p:spPr>
            <a:xfrm rot="5400000" flipH="1" flipV="1">
              <a:off x="2415087" y="545855"/>
              <a:ext cx="1517750" cy="242906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3"/>
              <a:endCxn id="10" idx="3"/>
            </p:cNvCxnSpPr>
            <p:nvPr/>
          </p:nvCxnSpPr>
          <p:spPr>
            <a:xfrm>
              <a:off x="6627842" y="1001513"/>
              <a:ext cx="3489651" cy="1890975"/>
            </a:xfrm>
            <a:prstGeom prst="curvedConnector3">
              <a:avLst>
                <a:gd name="adj1" fmla="val 1169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9" idx="3"/>
              <a:endCxn id="11" idx="3"/>
            </p:cNvCxnSpPr>
            <p:nvPr/>
          </p:nvCxnSpPr>
          <p:spPr>
            <a:xfrm>
              <a:off x="6627842" y="1001513"/>
              <a:ext cx="3489651" cy="3197262"/>
            </a:xfrm>
            <a:prstGeom prst="curvedConnector3">
              <a:avLst>
                <a:gd name="adj1" fmla="val 1370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9" idx="3"/>
              <a:endCxn id="12" idx="3"/>
            </p:cNvCxnSpPr>
            <p:nvPr/>
          </p:nvCxnSpPr>
          <p:spPr>
            <a:xfrm>
              <a:off x="6627842" y="1001513"/>
              <a:ext cx="3489650" cy="4503548"/>
            </a:xfrm>
            <a:prstGeom prst="curvedConnector3">
              <a:avLst>
                <a:gd name="adj1" fmla="val 1453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710400" y="2687214"/>
              <a:ext cx="1595535" cy="4105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Executor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10400" y="3993500"/>
              <a:ext cx="1595535" cy="4105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Executor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710399" y="5299786"/>
              <a:ext cx="1595535" cy="4105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Executor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0" idx="1"/>
              <a:endCxn id="17" idx="3"/>
            </p:cNvCxnSpPr>
            <p:nvPr/>
          </p:nvCxnSpPr>
          <p:spPr>
            <a:xfrm flipH="1" flipV="1">
              <a:off x="6305935" y="2892487"/>
              <a:ext cx="15722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1"/>
              <a:endCxn id="18" idx="3"/>
            </p:cNvCxnSpPr>
            <p:nvPr/>
          </p:nvCxnSpPr>
          <p:spPr>
            <a:xfrm flipH="1" flipV="1">
              <a:off x="6305935" y="4198773"/>
              <a:ext cx="15722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2" idx="1"/>
              <a:endCxn id="19" idx="3"/>
            </p:cNvCxnSpPr>
            <p:nvPr/>
          </p:nvCxnSpPr>
          <p:spPr>
            <a:xfrm flipH="1" flipV="1">
              <a:off x="6305935" y="5505061"/>
              <a:ext cx="157221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7" idx="1"/>
            </p:cNvCxnSpPr>
            <p:nvPr/>
          </p:nvCxnSpPr>
          <p:spPr>
            <a:xfrm flipH="1">
              <a:off x="3079103" y="2892487"/>
              <a:ext cx="16312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8" idx="1"/>
              <a:endCxn id="6" idx="3"/>
            </p:cNvCxnSpPr>
            <p:nvPr/>
          </p:nvCxnSpPr>
          <p:spPr>
            <a:xfrm flipH="1" flipV="1">
              <a:off x="3079102" y="3760235"/>
              <a:ext cx="1631298" cy="43853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1"/>
            </p:cNvCxnSpPr>
            <p:nvPr/>
          </p:nvCxnSpPr>
          <p:spPr>
            <a:xfrm flipH="1" flipV="1">
              <a:off x="3074438" y="4404047"/>
              <a:ext cx="1635962" cy="110101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19301" y="1195792"/>
              <a:ext cx="2777068" cy="476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1. Request Resources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56908" y="1451423"/>
              <a:ext cx="2777068" cy="47606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2. Allocate Resources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91852" y="2584215"/>
              <a:ext cx="584206" cy="308864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smtClean="0"/>
                <a:t>3. Start Executors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29001" y="2584214"/>
              <a:ext cx="925689" cy="308864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 smtClean="0"/>
                <a:t>4. Perform Computation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2192" y="5995549"/>
              <a:ext cx="10000304" cy="400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Credit: https://academy.datastax.com/courses/ds320-analytics-apache-spark/introduction-spark-architecture</a:t>
              </a:r>
              <a:endParaRPr lang="en-US" sz="1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7952" y="153955"/>
            <a:ext cx="4193777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0" i="0" baseline="0">
                <a:solidFill>
                  <a:schemeClr val="accent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Spark </a:t>
            </a:r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© 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DataStax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952" y="153955"/>
            <a:ext cx="4193777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0" i="0" baseline="0">
                <a:solidFill>
                  <a:schemeClr val="accent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Spark with Cassandra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952" y="807445"/>
            <a:ext cx="3448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Credit: https://academy.datastax.com/courses/ds320-analytics-apache-spark/introduction-spark-architecture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58845" y="442712"/>
            <a:ext cx="6347048" cy="3374322"/>
            <a:chOff x="1276713" y="265409"/>
            <a:chExt cx="9852707" cy="5238058"/>
          </a:xfrm>
        </p:grpSpPr>
        <p:sp>
          <p:nvSpPr>
            <p:cNvPr id="10" name="Oval 9"/>
            <p:cNvSpPr/>
            <p:nvPr/>
          </p:nvSpPr>
          <p:spPr>
            <a:xfrm>
              <a:off x="3370496" y="790048"/>
              <a:ext cx="4713419" cy="471341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prstClr val="white"/>
                  </a:solidFill>
                </a:rPr>
                <a:t>Cassandra Cluster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173024" y="265409"/>
              <a:ext cx="1108364" cy="11083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048848" y="3784768"/>
              <a:ext cx="1108364" cy="11083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180158" y="3784768"/>
              <a:ext cx="1108364" cy="11083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B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370808" y="383962"/>
              <a:ext cx="1903445" cy="40608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dirty="0">
                  <a:solidFill>
                    <a:prstClr val="white"/>
                  </a:solidFill>
                </a:rPr>
                <a:t>Spark Worker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274253" y="3784768"/>
              <a:ext cx="1903445" cy="40608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dirty="0">
                  <a:solidFill>
                    <a:prstClr val="white"/>
                  </a:solidFill>
                </a:rPr>
                <a:t>Spark 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276713" y="3785894"/>
              <a:ext cx="1903445" cy="40608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dirty="0">
                  <a:solidFill>
                    <a:prstClr val="white"/>
                  </a:solidFill>
                </a:rPr>
                <a:t>Spark 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370089" y="873755"/>
              <a:ext cx="1903445" cy="40608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dirty="0">
                  <a:solidFill>
                    <a:prstClr val="white"/>
                  </a:solidFill>
                </a:rPr>
                <a:t>Spark Master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225975" y="1730939"/>
              <a:ext cx="1903445" cy="40608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50" dirty="0">
                  <a:solidFill>
                    <a:prstClr val="white"/>
                  </a:solidFill>
                </a:rPr>
                <a:t>Spark Client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67951" y="4125513"/>
            <a:ext cx="8573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Spark Cassandra Connector – open source, supported by DataStax</a:t>
            </a:r>
          </a:p>
          <a:p>
            <a:r>
              <a:rPr lang="en-US" dirty="0">
                <a:solidFill>
                  <a:prstClr val="black"/>
                </a:solidFill>
                <a:hlinkClick r:id="rId3"/>
              </a:rPr>
              <a:t>https://github.com/datastax/spark-cassandra-connector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© 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DataStax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952" y="153955"/>
            <a:ext cx="5792483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0" i="0" baseline="0">
                <a:solidFill>
                  <a:schemeClr val="accent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ETL (Extract, Transform, Load)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707" y="946598"/>
            <a:ext cx="1159099" cy="7534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Text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707" y="1891585"/>
            <a:ext cx="1159099" cy="7534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JDBC Data Source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76707" y="2836572"/>
            <a:ext cx="1159099" cy="7534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Cassandra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6707" y="3781559"/>
            <a:ext cx="1159099" cy="7534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Hadoop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946598"/>
            <a:ext cx="1323305" cy="35883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Extract Data</a:t>
            </a:r>
          </a:p>
          <a:p>
            <a:pPr algn="ctr"/>
            <a:endParaRPr lang="en-US" sz="1350" dirty="0">
              <a:solidFill>
                <a:prstClr val="black"/>
              </a:solidFill>
            </a:endParaRPr>
          </a:p>
          <a:p>
            <a:pPr algn="ctr"/>
            <a:r>
              <a:rPr lang="en-US" sz="1350" dirty="0">
                <a:solidFill>
                  <a:prstClr val="black"/>
                </a:solidFill>
              </a:rPr>
              <a:t>Spark: Create RDD or Data Frame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6707" y="4621265"/>
            <a:ext cx="12043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Data Source(s)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7400" y="4750535"/>
            <a:ext cx="13233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Spark Code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02299" y="946597"/>
            <a:ext cx="1323305" cy="35883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Transform Data</a:t>
            </a:r>
          </a:p>
          <a:p>
            <a:pPr algn="ctr"/>
            <a:endParaRPr lang="en-US" sz="1350" dirty="0">
              <a:solidFill>
                <a:prstClr val="black"/>
              </a:solidFill>
            </a:endParaRPr>
          </a:p>
          <a:p>
            <a:pPr algn="ctr"/>
            <a:endParaRPr lang="en-US" sz="1350" dirty="0">
              <a:solidFill>
                <a:prstClr val="black"/>
              </a:solidFill>
            </a:endParaRPr>
          </a:p>
          <a:p>
            <a:pPr algn="ctr"/>
            <a:r>
              <a:rPr lang="en-US" sz="1350" dirty="0">
                <a:solidFill>
                  <a:prstClr val="black"/>
                </a:solidFill>
              </a:rPr>
              <a:t>Spark: Map function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02299" y="4750535"/>
            <a:ext cx="13233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Spark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5033" y="2364709"/>
            <a:ext cx="1159099" cy="7525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Cassandra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22430" y="3714181"/>
            <a:ext cx="12043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Data Source(s)</a:t>
            </a:r>
          </a:p>
        </p:txBody>
      </p:sp>
      <p:cxnSp>
        <p:nvCxnSpPr>
          <p:cNvPr id="18" name="Elbow Connector 17"/>
          <p:cNvCxnSpPr>
            <a:stCxn id="7" idx="3"/>
            <a:endCxn id="11" idx="1"/>
          </p:cNvCxnSpPr>
          <p:nvPr/>
        </p:nvCxnSpPr>
        <p:spPr>
          <a:xfrm>
            <a:off x="1535806" y="1323305"/>
            <a:ext cx="521594" cy="14174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3"/>
            <a:endCxn id="11" idx="1"/>
          </p:cNvCxnSpPr>
          <p:nvPr/>
        </p:nvCxnSpPr>
        <p:spPr>
          <a:xfrm>
            <a:off x="1535806" y="2268292"/>
            <a:ext cx="521594" cy="4724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11" idx="1"/>
          </p:cNvCxnSpPr>
          <p:nvPr/>
        </p:nvCxnSpPr>
        <p:spPr>
          <a:xfrm flipV="1">
            <a:off x="1535805" y="2740786"/>
            <a:ext cx="521595" cy="4724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3"/>
            <a:endCxn id="11" idx="1"/>
          </p:cNvCxnSpPr>
          <p:nvPr/>
        </p:nvCxnSpPr>
        <p:spPr>
          <a:xfrm flipV="1">
            <a:off x="1535805" y="2740786"/>
            <a:ext cx="521595" cy="14174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1" idx="3"/>
            <a:endCxn id="14" idx="1"/>
          </p:cNvCxnSpPr>
          <p:nvPr/>
        </p:nvCxnSpPr>
        <p:spPr>
          <a:xfrm flipV="1">
            <a:off x="3380705" y="2740785"/>
            <a:ext cx="52159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747197" y="946596"/>
            <a:ext cx="1323305" cy="35883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Load Data</a:t>
            </a:r>
          </a:p>
          <a:p>
            <a:pPr algn="ctr"/>
            <a:endParaRPr lang="en-US" sz="1350" dirty="0">
              <a:solidFill>
                <a:prstClr val="black"/>
              </a:solidFill>
            </a:endParaRPr>
          </a:p>
          <a:p>
            <a:pPr algn="ctr"/>
            <a:endParaRPr lang="en-US" sz="1350" dirty="0">
              <a:solidFill>
                <a:prstClr val="black"/>
              </a:solidFill>
            </a:endParaRPr>
          </a:p>
          <a:p>
            <a:pPr algn="ctr"/>
            <a:r>
              <a:rPr lang="en-US" sz="1350" dirty="0">
                <a:solidFill>
                  <a:prstClr val="black"/>
                </a:solidFill>
              </a:rPr>
              <a:t>Spark: Save</a:t>
            </a:r>
          </a:p>
        </p:txBody>
      </p:sp>
      <p:cxnSp>
        <p:nvCxnSpPr>
          <p:cNvPr id="24" name="Elbow Connector 23"/>
          <p:cNvCxnSpPr>
            <a:stCxn id="14" idx="3"/>
            <a:endCxn id="23" idx="1"/>
          </p:cNvCxnSpPr>
          <p:nvPr/>
        </p:nvCxnSpPr>
        <p:spPr>
          <a:xfrm flipV="1">
            <a:off x="5225604" y="2740785"/>
            <a:ext cx="52159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3" idx="3"/>
            <a:endCxn id="16" idx="1"/>
          </p:cNvCxnSpPr>
          <p:nvPr/>
        </p:nvCxnSpPr>
        <p:spPr>
          <a:xfrm>
            <a:off x="7070502" y="2740785"/>
            <a:ext cx="674531" cy="2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47198" y="4750535"/>
            <a:ext cx="13233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solidFill>
                  <a:prstClr val="black"/>
                </a:solidFill>
              </a:rPr>
              <a:t>Spark Code</a:t>
            </a:r>
          </a:p>
        </p:txBody>
      </p:sp>
    </p:spTree>
    <p:extLst>
      <p:ext uri="{BB962C8B-B14F-4D97-AF65-F5344CB8AC3E}">
        <p14:creationId xmlns:p14="http://schemas.microsoft.com/office/powerpoint/2010/main" val="32120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© 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DataStax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,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952" y="153955"/>
            <a:ext cx="5792483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200" b="0" i="0" baseline="0">
                <a:solidFill>
                  <a:schemeClr val="accent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Typical Code - Example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304800" y="819150"/>
            <a:ext cx="958564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endParaRPr lang="en-US" altLang="en-US" sz="1150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/>
            <a:r>
              <a:rPr lang="en-US" altLang="en-US" sz="115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Extract</a:t>
            </a:r>
            <a:endParaRPr lang="en-US" sz="1150" b="1" dirty="0" smtClean="0">
              <a:solidFill>
                <a:srgbClr val="00008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/>
            <a:r>
              <a:rPr lang="en-US" sz="115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sz="1150" b="1" dirty="0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15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extracted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15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sqlContext</a:t>
            </a:r>
            <a:endParaRPr lang="en-US" sz="115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/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.read</a:t>
            </a:r>
            <a:b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.format(</a:t>
            </a:r>
            <a:r>
              <a:rPr lang="en-US" sz="11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15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jdbc</a:t>
            </a:r>
            <a:r>
              <a:rPr lang="en-US" sz="11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b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.options(</a:t>
            </a:r>
            <a:b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</a:t>
            </a:r>
            <a:r>
              <a:rPr lang="en-US" sz="1150" i="1" dirty="0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Map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sz="115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15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](</a:t>
            </a:r>
            <a:b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</a:t>
            </a:r>
            <a:r>
              <a:rPr lang="en-US" sz="11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15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url</a:t>
            </a:r>
            <a:r>
              <a:rPr lang="en-US" sz="11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lang="en-US" sz="11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15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jdbc:oracle:thin:username</a:t>
            </a:r>
            <a:r>
              <a:rPr lang="en-US" sz="11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/password@//</a:t>
            </a:r>
            <a:r>
              <a:rPr lang="en-US" sz="115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hostname:port</a:t>
            </a:r>
            <a:r>
              <a:rPr lang="en-US" sz="11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15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oracle_svc</a:t>
            </a:r>
            <a:r>
              <a:rPr lang="en-US" sz="11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b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</a:t>
            </a:r>
            <a:r>
              <a:rPr lang="en-US" sz="11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15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dbtable</a:t>
            </a:r>
            <a:r>
              <a:rPr lang="en-US" sz="11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lang="en-US" sz="11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15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table_name</a:t>
            </a:r>
            <a:r>
              <a:rPr lang="en-US" sz="11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)</a:t>
            </a:r>
            <a:b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)</a:t>
            </a:r>
            <a:b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.load</a:t>
            </a:r>
            <a:r>
              <a:rPr lang="en-US" sz="115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</a:p>
          <a:p>
            <a:pPr marL="457200"/>
            <a:endParaRPr lang="en-US" sz="1150" dirty="0" smtClean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/>
            <a:r>
              <a:rPr lang="en-US" altLang="en-US" sz="11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15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endParaRPr lang="en-US" sz="1150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5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15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15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transformed </a:t>
            </a:r>
            <a:r>
              <a:rPr lang="en-US" alt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15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extracted</a:t>
            </a:r>
            <a:r>
              <a:rPr lang="en-US" altLang="en-US" sz="115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.map</a:t>
            </a:r>
            <a:r>
              <a:rPr lang="en-US" altLang="en-US" sz="115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 </a:t>
            </a:r>
            <a:r>
              <a:rPr lang="en-US" altLang="en-US" sz="115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</a:t>
            </a:r>
            <a:r>
              <a:rPr lang="en-US" alt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15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5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</a:t>
            </a:r>
            <a:r>
              <a:rPr lang="en-US" altLang="en-US" sz="115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dbRow.getAs</a:t>
            </a:r>
            <a:r>
              <a:rPr lang="en-US" alt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altLang="en-US" sz="115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115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](</a:t>
            </a:r>
            <a:r>
              <a:rPr lang="en-US" altLang="en-US" sz="115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15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field_one</a:t>
            </a:r>
            <a:r>
              <a:rPr lang="en-US" altLang="en-US" sz="115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15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</a:t>
            </a:r>
            <a:r>
              <a:rPr lang="en-US" altLang="en-US" sz="115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dbRow.getAs</a:t>
            </a:r>
            <a:r>
              <a:rPr lang="en-US" altLang="en-US" sz="115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altLang="en-US" sz="1150" dirty="0" smtClean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Integer</a:t>
            </a:r>
            <a:r>
              <a:rPr lang="en-US" altLang="en-US" sz="115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](</a:t>
            </a:r>
            <a:r>
              <a:rPr lang="en-US" altLang="en-US" sz="115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15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field_two</a:t>
            </a:r>
            <a:r>
              <a:rPr lang="en-US" altLang="en-US" sz="115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15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))</a:t>
            </a:r>
            <a:br>
              <a:rPr lang="en-US" altLang="en-US" sz="115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15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lang="en-US" altLang="en-US" sz="1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/>
            <a:endParaRPr lang="en-US" sz="115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/>
            <a:r>
              <a:rPr lang="en-US" altLang="en-US" sz="115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15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15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/>
            <a:r>
              <a:rPr lang="en-US" altLang="en-US" sz="115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transformed</a:t>
            </a:r>
            <a:r>
              <a:rPr lang="en-US" altLang="en-US" sz="115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.saveToCassandra</a:t>
            </a:r>
            <a:r>
              <a:rPr lang="en-US" alt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1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15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keyspace_name</a:t>
            </a:r>
            <a:r>
              <a:rPr lang="en-US" altLang="en-US" sz="11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11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15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table_name</a:t>
            </a:r>
            <a:r>
              <a:rPr lang="en-US" altLang="en-US" sz="115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15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115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SomeColumns</a:t>
            </a:r>
            <a:r>
              <a:rPr lang="en-US" altLang="en-US" sz="115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15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15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field_one</a:t>
            </a:r>
            <a:r>
              <a:rPr lang="en-US" altLang="en-US" sz="115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“, “</a:t>
            </a:r>
            <a:r>
              <a:rPr lang="en-US" altLang="en-US" sz="115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field_two</a:t>
            </a:r>
            <a:r>
              <a:rPr lang="en-US" altLang="en-US" sz="115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15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))</a:t>
            </a:r>
            <a:endParaRPr lang="en-US" sz="11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99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Lessons Learned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7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#1 </a:t>
            </a:r>
            <a:r>
              <a:rPr lang="en-US" dirty="0"/>
              <a:t>- </a:t>
            </a:r>
            <a:r>
              <a:rPr lang="en-US" dirty="0" smtClean="0"/>
              <a:t>Spark </a:t>
            </a:r>
            <a:r>
              <a:rPr lang="en-US" dirty="0"/>
              <a:t>SQL </a:t>
            </a:r>
            <a:r>
              <a:rPr lang="en-US" dirty="0" smtClean="0"/>
              <a:t>handles </a:t>
            </a:r>
            <a:r>
              <a:rPr lang="en-US" dirty="0"/>
              <a:t>Oracle NUMBER fields </a:t>
            </a:r>
            <a:r>
              <a:rPr lang="en-US" dirty="0" smtClean="0"/>
              <a:t>with no precision incorrectly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issues.apache.org/jira/browse/SPARK-10909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of our </a:t>
            </a:r>
            <a:r>
              <a:rPr lang="en-US" dirty="0" smtClean="0"/>
              <a:t>Oracle tables have ID </a:t>
            </a:r>
            <a:r>
              <a:rPr lang="en-US" dirty="0"/>
              <a:t>fields </a:t>
            </a:r>
            <a:r>
              <a:rPr lang="en-US" dirty="0" smtClean="0"/>
              <a:t>defined </a:t>
            </a:r>
            <a:r>
              <a:rPr lang="en-US" dirty="0"/>
              <a:t>as NUMBER(15,0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When </a:t>
            </a:r>
            <a:r>
              <a:rPr lang="en-US" dirty="0"/>
              <a:t>you use Spark SQL to access an Oracle </a:t>
            </a:r>
            <a:r>
              <a:rPr lang="en-US" dirty="0" smtClean="0"/>
              <a:t>table, there is a piece of code in </a:t>
            </a:r>
            <a:r>
              <a:rPr lang="en-US" dirty="0"/>
              <a:t>the JDBC driver </a:t>
            </a:r>
            <a:r>
              <a:rPr lang="en-US" dirty="0" smtClean="0"/>
              <a:t>that reads </a:t>
            </a:r>
            <a:r>
              <a:rPr lang="en-US" dirty="0"/>
              <a:t>the metadata and creates a dataframe with the proper </a:t>
            </a:r>
            <a:r>
              <a:rPr lang="en-US" dirty="0" smtClean="0"/>
              <a:t>schema.  If your schema has a NUMBER(*, 0) field defined in it, </a:t>
            </a:r>
            <a:r>
              <a:rPr lang="en-US" dirty="0"/>
              <a:t>you get a “Overflowed precision” error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is fixed in Spark 1.5, but we don’t have the option of adopting a new version of Spark since we’re using </a:t>
            </a:r>
            <a:r>
              <a:rPr lang="en-US" dirty="0" smtClean="0"/>
              <a:t>Spark bundled with DSE 4.8.6 </a:t>
            </a:r>
            <a:r>
              <a:rPr lang="en-US" dirty="0"/>
              <a:t>(which uses spark 1.4.2</a:t>
            </a:r>
            <a:r>
              <a:rPr lang="en-US" dirty="0" smtClean="0"/>
              <a:t>).  We </a:t>
            </a:r>
            <a:r>
              <a:rPr lang="en-US" dirty="0"/>
              <a:t>were able to fix this by stealing the fix from the Spark 1.5 code and applying it to our code (yay, open source</a:t>
            </a:r>
            <a:r>
              <a:rPr lang="en-US" dirty="0" smtClean="0"/>
              <a:t>!).</a:t>
            </a:r>
          </a:p>
          <a:p>
            <a:r>
              <a:rPr lang="en-US" dirty="0" smtClean="0">
                <a:latin typeface="Arial"/>
                <a:cs typeface="Arial"/>
              </a:rPr>
              <a:t>At some point, we’ll update to DSE 5.* which uses Spark 1.6, and we can remove this code.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16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47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1047750"/>
            <a:ext cx="7250703" cy="3908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java.sql.Types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org.apache.spark.sql.jdbc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.{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JdbcDialect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JdbcType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org.apache.spark.sql.types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case object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OracleDialect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JdbcDialect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canHandle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(url: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Boolean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url.startsWith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jdbc:oracle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getCatalystType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sqlType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size: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md: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MetadataBuilder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Option[DataType] =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Handle NUMBER fields that have no precision/scale in special way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because JDBC 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ResultSetMetaData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converts this to 0 precision and -127 scale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For more details, please see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https://github.com/apache/spark/pull/8780#issuecomment-145598968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and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https://github.com/apache/spark/pull/8780#issuecomment-144541760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sqlType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Types.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NUMERIC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size ==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This is sub-optimal as we have to pick a precision/scale in advance whereas the data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 in Oracle is allowed to have different precision/scale for each value.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DecimalType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None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getJDBCType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DataType): Option[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JdbcType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StringType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JdbcType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"VARCHAR2(255)"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java.sql.Types.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 =&gt; None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org.apache.spark.sql.jdbc.JdbcDialects.registerDialect</a:t>
            </a:r>
            <a:r>
              <a:rPr lang="en-US" altLang="en-US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OracleDialect</a:t>
            </a:r>
            <a:r>
              <a:rPr lang="en-US" altLang="en-US" sz="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 #1 - Spark SQL handles Oracle NUMBER fields with no precision incorrectly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accent2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36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#2 </a:t>
            </a:r>
            <a:r>
              <a:rPr lang="en-US" dirty="0"/>
              <a:t>- </a:t>
            </a:r>
            <a:r>
              <a:rPr lang="en-US" dirty="0" smtClean="0"/>
              <a:t>Spark </a:t>
            </a:r>
            <a:r>
              <a:rPr lang="en-US" dirty="0"/>
              <a:t>SQL doesn’t handle timeuuid fields correctly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610600" cy="1600199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hlinkClick r:id="rId2"/>
              </a:rPr>
              <a:t>https://issues.apache.org/jira/browse/SPARK-10501</a:t>
            </a:r>
            <a:endParaRPr lang="en-US" dirty="0" smtClean="0"/>
          </a:p>
          <a:p>
            <a:r>
              <a:rPr lang="en-US" dirty="0" smtClean="0"/>
              <a:t>Spark SQL doesn’t know what to do with a timeuuid field when reading a table from Cassandra.  This is an issue since we commonly use timeuuid columns in our Cassandra key structures.</a:t>
            </a:r>
          </a:p>
          <a:p>
            <a:r>
              <a:rPr lang="en-US" dirty="0" smtClean="0"/>
              <a:t>We </a:t>
            </a:r>
            <a:r>
              <a:rPr lang="en-US" dirty="0"/>
              <a:t>got this error: </a:t>
            </a:r>
            <a:r>
              <a:rPr lang="en-US" dirty="0" err="1"/>
              <a:t>scala.MatchError</a:t>
            </a:r>
            <a:r>
              <a:rPr lang="en-US" dirty="0"/>
              <a:t>: </a:t>
            </a:r>
            <a:r>
              <a:rPr lang="en-US" dirty="0" err="1"/>
              <a:t>UUIDType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of class </a:t>
            </a:r>
            <a:r>
              <a:rPr lang="en-US" dirty="0" err="1"/>
              <a:t>org.apache.spark.sql.cassandra.types.UUIDType</a:t>
            </a:r>
            <a:r>
              <a:rPr lang="en-US" dirty="0" smtClean="0"/>
              <a:t>$)</a:t>
            </a:r>
          </a:p>
          <a:p>
            <a:r>
              <a:rPr lang="en-US" altLang="en-US" dirty="0"/>
              <a:t>We are able to work around this issue by casting the timeuuid values to strings, like this: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237" y="2827374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dataFrameRaw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sqlContext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.read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.format(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org.apache.spark.sql.cassandra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.options(</a:t>
            </a:r>
            <a:r>
              <a:rPr lang="en-US" altLang="en-US" sz="1200" i="1" dirty="0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"table"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table_name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"keyspace"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keyspace_name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.load()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dataFrameFixed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dataFrameRaw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withColumn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timeuuid_column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dataFrameRaw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timeuuid_column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).cast(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StringType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))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#3 – Careful when generating ID fields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153400" cy="3733799"/>
          </a:xfrm>
        </p:spPr>
        <p:txBody>
          <a:bodyPr anchor="t">
            <a:normAutofit fontScale="55000" lnSpcReduction="2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created an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RDD: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0080"/>
              </a:solidFill>
              <a:latin typeface="Arial Unicode MS" panose="020B0604020202020204" pitchFamily="34" charset="-128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baseRdd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rddInsertsAndUpdates.map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=&gt;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</a:t>
            </a:r>
            <a:r>
              <a:rPr lang="en-US" altLang="en-US" sz="15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keyColumn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{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</a:t>
            </a: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(!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dbRow.isNullAt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dbRow.fieldIndex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timeuuid_key_column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))) {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dbRow.getAs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altLang="en-US" sz="150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](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timeuuid_key_column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} </a:t>
            </a: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else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UUIDs.</a:t>
            </a:r>
            <a:r>
              <a:rPr lang="en-US" altLang="en-US" sz="15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timeBased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().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toString</a:t>
            </a: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}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</a:t>
            </a:r>
            <a:r>
              <a:rPr lang="en-US" altLang="en-US" sz="1500" i="1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//do some further processing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00" i="1" dirty="0">
              <a:solidFill>
                <a:srgbClr val="80808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(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keyColumn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…other values)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we took that RDD and transformed it into another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RDD: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7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invertedIndexTable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baseRdd.map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 entry =&gt;</a:t>
            </a:r>
            <a:b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(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entry.getString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timeuuid_key_column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 </a:t>
            </a: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entry.getString</a:t>
            </a:r>
            <a:r>
              <a:rPr lang="en-US" altLang="en-US" sz="17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“fld_1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))</a:t>
            </a:r>
            <a:b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7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we wrote them both to C*, like this: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baseRdd.saveToCassandra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keyspace_name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table_name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17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SomeColumns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key_column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“, </a:t>
            </a:r>
            <a:r>
              <a:rPr lang="en-US" altLang="en-US" sz="17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“fld_1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“, </a:t>
            </a:r>
            <a:r>
              <a:rPr lang="en-US" altLang="en-US" sz="17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“fld_2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))</a:t>
            </a:r>
            <a:b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7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invertedIndexTable.saveToCassandra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keyspace_name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inverted_index_table_name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</a:t>
            </a:r>
            <a:r>
              <a:rPr lang="en-US" altLang="en-US" sz="17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SomeColumns</a:t>
            </a:r>
            <a:r>
              <a:rPr lang="en-US" altLang="en-US" sz="17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7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key_column</a:t>
            </a:r>
            <a:r>
              <a:rPr lang="en-US" altLang="en-US" sz="17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“, </a:t>
            </a:r>
            <a:r>
              <a:rPr lang="en-US" altLang="en-US" sz="17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“fld_1“</a:t>
            </a:r>
            <a:r>
              <a:rPr lang="en-US" altLang="en-US" sz="17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en-US" altLang="en-US" sz="17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19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13689"/>
              </p:ext>
            </p:extLst>
          </p:nvPr>
        </p:nvGraphicFramePr>
        <p:xfrm>
          <a:off x="457200" y="666750"/>
          <a:ext cx="8238068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542"/>
                <a:gridCol w="7409526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Introduction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Problem Description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Methods of loading external</a:t>
                      </a:r>
                      <a:r>
                        <a:rPr lang="en-US" sz="2400" b="0" i="0" baseline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 data into Cassandra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What is Spark?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Lessons Learned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3600" b="0" i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R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>
                          <a:solidFill>
                            <a:srgbClr val="4C5958"/>
                          </a:solidFill>
                          <a:latin typeface="Arial"/>
                          <a:cs typeface="Arial"/>
                        </a:rPr>
                        <a:t>Resources</a:t>
                      </a:r>
                      <a:endParaRPr lang="en-US" sz="2400" b="0" i="0" dirty="0">
                        <a:solidFill>
                          <a:srgbClr val="4C5958"/>
                        </a:solidFill>
                        <a:latin typeface="Arial"/>
                        <a:cs typeface="Arial"/>
                      </a:endParaRPr>
                    </a:p>
                  </a:txBody>
                  <a:tcPr marL="182880" anchor="ctr">
                    <a:lnL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DataStax,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67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#3 – Careful when generating ID fields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153400" cy="1060778"/>
          </a:xfrm>
        </p:spPr>
        <p:txBody>
          <a:bodyPr anchor="t"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kept finding that the ID values in the inverted index table had slightly different ID values than the values in the base table.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fixed this by adding a cache() to our first RDD.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20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4705350"/>
            <a:ext cx="838200" cy="15784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260929"/>
            <a:ext cx="7391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baseRdd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rddInsertsAndUpdates.map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=&gt;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</a:t>
            </a: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keyColumn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(!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dbRow.isNullAt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dbRow.fieldIndex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timeuuid_key_column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))) 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dbRow.getAs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timeuuid_key_column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} 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else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UUIDs.</a:t>
            </a:r>
            <a:r>
              <a:rPr lang="en-US" alt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timeBased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().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toString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}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</a:t>
            </a:r>
            <a:r>
              <a:rPr lang="en-US" altLang="en-US" sz="1200" i="1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//do some further processing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i="1" dirty="0">
              <a:solidFill>
                <a:srgbClr val="80808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(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keyColumn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…other values)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}.cache()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#4 </a:t>
            </a:r>
            <a:r>
              <a:rPr lang="en-US" dirty="0"/>
              <a:t>– </a:t>
            </a:r>
            <a:r>
              <a:rPr lang="en-US" dirty="0" smtClean="0"/>
              <a:t>You </a:t>
            </a:r>
            <a:r>
              <a:rPr lang="en-US" dirty="0"/>
              <a:t>can only return an RDD of a tuple if you have 22 items or less.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21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3799"/>
          </a:xfrm>
        </p:spPr>
        <p:txBody>
          <a:bodyPr>
            <a:normAutofit/>
          </a:bodyPr>
          <a:lstStyle/>
          <a:p>
            <a:r>
              <a:rPr lang="en-US" dirty="0" smtClean="0"/>
              <a:t>It’s pretty common in Spark to return an RDD of tuples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myNewRdd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myOldRdd.map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=&gt;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en-US" altLang="en-US" sz="1500" dirty="0" smtClean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firstName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dbRow.getAs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altLang="en-US" sz="150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](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FirstName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lastName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dbRow.getAs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altLang="en-US" sz="150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](</a:t>
            </a:r>
            <a:r>
              <a:rPr lang="en-US" altLang="en-US" sz="15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5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LastName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calcField1 =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dbRow.getAs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altLang="en-US" sz="1500" dirty="0" err="1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Intger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](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SomeColumn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* 3.14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00" i="1" dirty="0">
              <a:solidFill>
                <a:srgbClr val="80808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firstName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lastName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calcField1)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alt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This works great until you get to 22 fields in your tuple, and then Scala throws an error.  (Later versions of Scala lift this restriction, but it’s a problem for our version of Scala.)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7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#4 </a:t>
            </a:r>
            <a:r>
              <a:rPr lang="en-US" dirty="0"/>
              <a:t>– </a:t>
            </a:r>
            <a:r>
              <a:rPr lang="en-US" dirty="0" smtClean="0"/>
              <a:t>You </a:t>
            </a:r>
            <a:r>
              <a:rPr lang="en-US" dirty="0"/>
              <a:t>can only return an RDD of a tuple if you have 22 items or less.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22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733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can fix this by returning an RDD of </a:t>
            </a:r>
            <a:r>
              <a:rPr lang="en-US" dirty="0" err="1" smtClean="0"/>
              <a:t>CassandraRows</a:t>
            </a:r>
            <a:r>
              <a:rPr lang="en-US" dirty="0" smtClean="0"/>
              <a:t> instead.  (especially if your goal is to save them to C*)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myNewRdd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myOldRdd.map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=&gt;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endParaRPr lang="en-US" altLang="en-US" sz="1500" dirty="0" smtClean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firstName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dbRow.getAs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altLang="en-US" sz="150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](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FirstName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5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lastName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dbRow.getAs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altLang="en-US" sz="150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](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LastName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5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5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calcField1 = </a:t>
            </a:r>
            <a:r>
              <a:rPr lang="en-US" alt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dbRow.getAs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altLang="en-US" sz="1500" dirty="0" smtClean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Integer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](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5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SomeColumn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* 3.14</a:t>
            </a:r>
            <a:endParaRPr lang="en-US" altLang="en-US" sz="1500" i="1" dirty="0">
              <a:solidFill>
                <a:srgbClr val="80808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altLang="en-US" sz="1500" dirty="0" smtClean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allValues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altLang="en-US" sz="1500" i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IndexedSeq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AnyRef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](</a:t>
            </a:r>
            <a:r>
              <a:rPr lang="en-US" alt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firstName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lastName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calcField1)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allColumnNames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5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500" dirty="0">
                <a:solidFill>
                  <a:srgbClr val="20999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5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5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altLang="en-US" sz="15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5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5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altLang="en-US" sz="15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5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“calc_field_1“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1500" dirty="0" smtClean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 </a:t>
            </a:r>
            <a:r>
              <a:rPr lang="en-US" alt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CassandraRow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allColumnNames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allValues</a:t>
            </a: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5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altLang="en-US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-25315"/>
            <a:ext cx="184731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10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Lesson #5 </a:t>
            </a:r>
            <a:r>
              <a:rPr lang="en-US" dirty="0"/>
              <a:t>– </a:t>
            </a:r>
            <a:r>
              <a:rPr lang="en-US" dirty="0" smtClean="0"/>
              <a:t>Getting </a:t>
            </a:r>
            <a:r>
              <a:rPr lang="en-US" dirty="0"/>
              <a:t>a JDBC </a:t>
            </a:r>
            <a:r>
              <a:rPr lang="en-US" dirty="0" smtClean="0"/>
              <a:t>dataframe based on a SQL statement is not very intuitive.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3799"/>
          </a:xfrm>
        </p:spPr>
        <p:txBody>
          <a:bodyPr>
            <a:normAutofit/>
          </a:bodyPr>
          <a:lstStyle/>
          <a:p>
            <a:r>
              <a:rPr lang="en-US" dirty="0" smtClean="0"/>
              <a:t>To get a dataframe from a JDBC source, you do this: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exampleDataFrame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sqlContext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read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.format(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jdbc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.options(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</a:t>
            </a:r>
            <a:r>
              <a:rPr lang="en-US" sz="1200" i="1" dirty="0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](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url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jdbc:oracle:thin:username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/password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@//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hostname:port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oracle_svc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dbtable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table_name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.load()</a:t>
            </a:r>
            <a:endParaRPr lang="en-US" sz="12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You would think there would be a version of this call that lets you pass in a SQL statement but there is not.</a:t>
            </a:r>
          </a:p>
          <a:p>
            <a:r>
              <a:rPr lang="en-US" dirty="0" smtClean="0"/>
              <a:t>However, when JDBC creates your query from the above syntax, all it does is prepend your </a:t>
            </a:r>
            <a:r>
              <a:rPr lang="en-US" dirty="0" err="1" smtClean="0"/>
              <a:t>dbtable</a:t>
            </a:r>
            <a:r>
              <a:rPr lang="en-US" dirty="0" smtClean="0"/>
              <a:t> value with “SELECT * FROM”.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23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26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10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Lesson #5 </a:t>
            </a:r>
            <a:r>
              <a:rPr lang="en-US" dirty="0"/>
              <a:t>– </a:t>
            </a:r>
            <a:r>
              <a:rPr lang="en-US" dirty="0" smtClean="0"/>
              <a:t>Getting </a:t>
            </a:r>
            <a:r>
              <a:rPr lang="en-US" dirty="0"/>
              <a:t>a JDBC </a:t>
            </a:r>
            <a:r>
              <a:rPr lang="en-US" dirty="0" smtClean="0"/>
              <a:t>dataframe based on a SQL statement is not very intuitive.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3799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 smtClean="0"/>
              <a:t>So, the workaround is to do this: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b="1" dirty="0" smtClean="0">
              <a:solidFill>
                <a:srgbClr val="00008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sql =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"( "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  SELECT </a:t>
            </a:r>
            <a:r>
              <a:rPr lang="en-US" alt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S.*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  FROM </a:t>
            </a:r>
            <a:r>
              <a:rPr lang="en-US" altLang="en-US" sz="1200" b="1" dirty="0">
                <a:solidFill>
                  <a:srgbClr val="00B8BB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Sample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  WHERE </a:t>
            </a:r>
            <a:r>
              <a:rPr lang="en-US" alt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11111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  ORDER BY 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S.</a:t>
            </a:r>
            <a:r>
              <a:rPr lang="en-US" altLang="en-US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SomeField</a:t>
            </a:r>
            <a:r>
              <a:rPr lang="en-US" alt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")"</a:t>
            </a:r>
            <a:r>
              <a:rPr lang="en-US" alt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exampleDataFrame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alt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sqlContext</a:t>
            </a:r>
            <a:endParaRPr lang="en-US" altLang="en-US" sz="1200" dirty="0" smtClean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.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read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.format(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jdbc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.options(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</a:t>
            </a:r>
            <a:r>
              <a:rPr lang="en-US" altLang="en-US" sz="1200" i="1" dirty="0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Map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120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](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url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jdbc:oracle:thin:username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/password@//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hostname:port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oracle_svc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dbtable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-&gt; sql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)</a:t>
            </a:r>
            <a:b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.load</a:t>
            </a:r>
            <a:r>
              <a:rPr lang="en-US" alt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/>
              <a:t>You’re effectively doing this in Oracle: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FROM (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SELECT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S.*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FROM Sample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WHERE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ORDER BY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S.SomeField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24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68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#6 </a:t>
            </a:r>
            <a:r>
              <a:rPr lang="en-US" dirty="0"/>
              <a:t>– </a:t>
            </a:r>
            <a:r>
              <a:rPr lang="en-US" dirty="0" smtClean="0"/>
              <a:t>Creating a partitioned </a:t>
            </a:r>
            <a:r>
              <a:rPr lang="en-US" dirty="0"/>
              <a:t>JDBC </a:t>
            </a:r>
            <a:r>
              <a:rPr lang="en-US" dirty="0" smtClean="0"/>
              <a:t>dataframe is not very intuitive.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3799"/>
          </a:xfrm>
        </p:spPr>
        <p:txBody>
          <a:bodyPr anchor="t"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code to get a JDBC dataframe looks like this:</a:t>
            </a:r>
            <a:endParaRPr lang="en-US" altLang="en-US" sz="1200" b="1" dirty="0">
              <a:solidFill>
                <a:srgbClr val="000080"/>
              </a:solidFill>
              <a:latin typeface="Arial Unicode MS" panose="020B0604020202020204" pitchFamily="34" charset="-128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val</a:t>
            </a:r>
            <a:r>
              <a:rPr lang="en-US" altLang="en-US" sz="11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basePartitionedOracleData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alt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sqlContext</a:t>
            </a:r>
            <a:endParaRPr lang="en-US" altLang="en-US" sz="1100" dirty="0" smtClean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.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read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.format(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jdbc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.options(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</a:t>
            </a:r>
            <a:r>
              <a:rPr lang="en-US" altLang="en-US" sz="1100" i="1" dirty="0">
                <a:solidFill>
                  <a:srgbClr val="660E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Map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altLang="en-US" sz="1100" dirty="0">
                <a:solidFill>
                  <a:srgbClr val="20999D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](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url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jdbc:oracle:thin:username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/password@//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hostname:port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oracle_svc</a:t>
            </a:r>
            <a:r>
              <a:rPr 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dbtable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1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ExampleTable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lowerBound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"1"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upperBound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"10000"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numPartitions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"10"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 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100" b="1" dirty="0" err="1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partitionColumn</a:t>
            </a:r>
            <a:r>
              <a:rPr lang="en-US" altLang="en-US" sz="1100" b="1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-&gt; 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</a:t>
            </a:r>
            <a:r>
              <a:rPr lang="en-US" altLang="en-US" sz="1100" b="1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KeyColumn</a:t>
            </a:r>
            <a:r>
              <a:rPr lang="en-US" altLang="en-US" sz="1100" b="1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/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 )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)</a:t>
            </a:r>
            <a:b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 .load</a:t>
            </a:r>
            <a:r>
              <a:rPr lang="en-US" alt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lang="en-US" altLang="en-US" sz="1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 four arguments in that map are there for the purpose of getting a partitioned dataset.  If you pass any of them, you have to pass all of them.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46158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#6 </a:t>
            </a:r>
            <a:r>
              <a:rPr lang="en-US" dirty="0"/>
              <a:t>– </a:t>
            </a:r>
            <a:r>
              <a:rPr lang="en-US" dirty="0" smtClean="0"/>
              <a:t>Creating a partitioned </a:t>
            </a:r>
            <a:r>
              <a:rPr lang="en-US" dirty="0"/>
              <a:t>JDBC </a:t>
            </a:r>
            <a:r>
              <a:rPr lang="en-US" dirty="0" smtClean="0"/>
              <a:t>dataframe is not very intuitive.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3799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When you pass </a:t>
            </a:r>
            <a:r>
              <a:rPr lang="en-US" dirty="0" smtClean="0"/>
              <a:t>these additional arguments </a:t>
            </a:r>
            <a:r>
              <a:rPr lang="en-US" dirty="0"/>
              <a:t>in, here’s what it does: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builds a SQL statement template in the format “SELECT * FROM {</a:t>
            </a:r>
            <a:r>
              <a:rPr lang="en-US" dirty="0" err="1"/>
              <a:t>tableName</a:t>
            </a:r>
            <a:r>
              <a:rPr lang="en-US" dirty="0"/>
              <a:t>} WHERE {</a:t>
            </a:r>
            <a:r>
              <a:rPr lang="en-US" dirty="0" err="1"/>
              <a:t>partitionColumn</a:t>
            </a:r>
            <a:r>
              <a:rPr lang="en-US" dirty="0"/>
              <a:t>} &gt;= ? AND {</a:t>
            </a:r>
            <a:r>
              <a:rPr lang="en-US" dirty="0" err="1"/>
              <a:t>partitionColumn</a:t>
            </a:r>
            <a:r>
              <a:rPr lang="en-US" dirty="0"/>
              <a:t>} &lt; ?”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sends {</a:t>
            </a:r>
            <a:r>
              <a:rPr lang="en-US" dirty="0" err="1"/>
              <a:t>numPartitions</a:t>
            </a:r>
            <a:r>
              <a:rPr lang="en-US" dirty="0"/>
              <a:t>} statements to the DB engine.  If you suppled these values: {</a:t>
            </a:r>
            <a:r>
              <a:rPr lang="en-US" dirty="0" err="1"/>
              <a:t>dbTable</a:t>
            </a:r>
            <a:r>
              <a:rPr lang="en-US" dirty="0"/>
              <a:t>=</a:t>
            </a:r>
            <a:r>
              <a:rPr lang="en-US" dirty="0" err="1"/>
              <a:t>ExampleTable</a:t>
            </a:r>
            <a:r>
              <a:rPr lang="en-US" dirty="0"/>
              <a:t>, </a:t>
            </a:r>
            <a:r>
              <a:rPr lang="en-US" dirty="0" err="1"/>
              <a:t>lowerBound</a:t>
            </a:r>
            <a:r>
              <a:rPr lang="en-US" dirty="0"/>
              <a:t>=1, </a:t>
            </a:r>
            <a:r>
              <a:rPr lang="en-US" dirty="0" err="1"/>
              <a:t>upperBound</a:t>
            </a:r>
            <a:r>
              <a:rPr lang="en-US" dirty="0"/>
              <a:t>=10,000, </a:t>
            </a:r>
            <a:r>
              <a:rPr lang="en-US" dirty="0" err="1"/>
              <a:t>numPartitions</a:t>
            </a:r>
            <a:r>
              <a:rPr lang="en-US" dirty="0"/>
              <a:t>=10, </a:t>
            </a:r>
            <a:r>
              <a:rPr lang="en-US" dirty="0" err="1"/>
              <a:t>partitionColumn</a:t>
            </a:r>
            <a:r>
              <a:rPr lang="en-US" dirty="0"/>
              <a:t>=</a:t>
            </a:r>
            <a:r>
              <a:rPr lang="en-US" dirty="0" err="1"/>
              <a:t>KeyColumn</a:t>
            </a:r>
            <a:r>
              <a:rPr lang="en-US" dirty="0"/>
              <a:t>}, it would create these ten statements:</a:t>
            </a:r>
          </a:p>
          <a:p>
            <a:pPr lvl="2"/>
            <a:r>
              <a:rPr lang="en-US" dirty="0"/>
              <a:t>SELECT * FROM </a:t>
            </a:r>
            <a:r>
              <a:rPr lang="en-US" dirty="0" err="1"/>
              <a:t>ExampleTable</a:t>
            </a:r>
            <a:r>
              <a:rPr lang="en-US" dirty="0"/>
              <a:t> WHERE </a:t>
            </a:r>
            <a:r>
              <a:rPr lang="en-US" dirty="0" err="1"/>
              <a:t>KeyColumn</a:t>
            </a:r>
            <a:r>
              <a:rPr lang="en-US" dirty="0"/>
              <a:t> &gt;= 1 AND </a:t>
            </a:r>
            <a:r>
              <a:rPr lang="en-US" dirty="0" err="1"/>
              <a:t>KeyColumn</a:t>
            </a:r>
            <a:r>
              <a:rPr lang="en-US" dirty="0"/>
              <a:t> &lt; 1001</a:t>
            </a:r>
          </a:p>
          <a:p>
            <a:pPr lvl="2"/>
            <a:r>
              <a:rPr lang="en-US" dirty="0"/>
              <a:t>SELECT * FROM </a:t>
            </a:r>
            <a:r>
              <a:rPr lang="en-US" dirty="0" err="1"/>
              <a:t>ExampleTable</a:t>
            </a:r>
            <a:r>
              <a:rPr lang="en-US" dirty="0"/>
              <a:t> WHERE </a:t>
            </a:r>
            <a:r>
              <a:rPr lang="en-US" dirty="0" err="1"/>
              <a:t>KeyColumn</a:t>
            </a:r>
            <a:r>
              <a:rPr lang="en-US" dirty="0"/>
              <a:t> &gt;= 1001 AND </a:t>
            </a:r>
            <a:r>
              <a:rPr lang="en-US" dirty="0" err="1"/>
              <a:t>KeyColumn</a:t>
            </a:r>
            <a:r>
              <a:rPr lang="en-US" dirty="0"/>
              <a:t> &lt; 2000</a:t>
            </a:r>
          </a:p>
          <a:p>
            <a:pPr lvl="2"/>
            <a:r>
              <a:rPr lang="en-US" dirty="0"/>
              <a:t>SELECT * FROM </a:t>
            </a:r>
            <a:r>
              <a:rPr lang="en-US" dirty="0" err="1"/>
              <a:t>ExampleTable</a:t>
            </a:r>
            <a:r>
              <a:rPr lang="en-US" dirty="0"/>
              <a:t> WHERE </a:t>
            </a:r>
            <a:r>
              <a:rPr lang="en-US" dirty="0" err="1"/>
              <a:t>KeyColumn</a:t>
            </a:r>
            <a:r>
              <a:rPr lang="en-US" dirty="0"/>
              <a:t> &gt;= 2001 AND </a:t>
            </a:r>
            <a:r>
              <a:rPr lang="en-US" dirty="0" err="1"/>
              <a:t>KeyColumn</a:t>
            </a:r>
            <a:r>
              <a:rPr lang="en-US" dirty="0"/>
              <a:t> &lt; 3000</a:t>
            </a:r>
          </a:p>
          <a:p>
            <a:pPr lvl="2"/>
            <a:r>
              <a:rPr lang="en-US" dirty="0"/>
              <a:t>SELECT * FROM </a:t>
            </a:r>
            <a:r>
              <a:rPr lang="en-US" dirty="0" err="1"/>
              <a:t>ExampleTable</a:t>
            </a:r>
            <a:r>
              <a:rPr lang="en-US" dirty="0"/>
              <a:t> WHERE </a:t>
            </a:r>
            <a:r>
              <a:rPr lang="en-US" dirty="0" err="1"/>
              <a:t>KeyColumn</a:t>
            </a:r>
            <a:r>
              <a:rPr lang="en-US" dirty="0"/>
              <a:t> &gt;= 3001 AND </a:t>
            </a:r>
            <a:r>
              <a:rPr lang="en-US" dirty="0" err="1"/>
              <a:t>KeyColumn</a:t>
            </a:r>
            <a:r>
              <a:rPr lang="en-US" dirty="0"/>
              <a:t> &lt; 4000</a:t>
            </a:r>
          </a:p>
          <a:p>
            <a:pPr lvl="2"/>
            <a:r>
              <a:rPr lang="en-US" dirty="0"/>
              <a:t>SELECT * FROM </a:t>
            </a:r>
            <a:r>
              <a:rPr lang="en-US" dirty="0" err="1"/>
              <a:t>ExampleTable</a:t>
            </a:r>
            <a:r>
              <a:rPr lang="en-US" dirty="0"/>
              <a:t> WHERE </a:t>
            </a:r>
            <a:r>
              <a:rPr lang="en-US" dirty="0" err="1"/>
              <a:t>KeyColumn</a:t>
            </a:r>
            <a:r>
              <a:rPr lang="en-US" dirty="0"/>
              <a:t> &gt;= 4001 AND </a:t>
            </a:r>
            <a:r>
              <a:rPr lang="en-US" dirty="0" err="1"/>
              <a:t>KeyColumn</a:t>
            </a:r>
            <a:r>
              <a:rPr lang="en-US" dirty="0"/>
              <a:t> &lt; 5000</a:t>
            </a:r>
          </a:p>
          <a:p>
            <a:pPr lvl="2"/>
            <a:r>
              <a:rPr lang="en-US" dirty="0"/>
              <a:t>SELECT * FROM </a:t>
            </a:r>
            <a:r>
              <a:rPr lang="en-US" dirty="0" err="1"/>
              <a:t>ExampleTable</a:t>
            </a:r>
            <a:r>
              <a:rPr lang="en-US" dirty="0"/>
              <a:t> WHERE </a:t>
            </a:r>
            <a:r>
              <a:rPr lang="en-US" dirty="0" err="1"/>
              <a:t>KeyColumn</a:t>
            </a:r>
            <a:r>
              <a:rPr lang="en-US" dirty="0"/>
              <a:t> &gt;= 5001 AND </a:t>
            </a:r>
            <a:r>
              <a:rPr lang="en-US" dirty="0" err="1"/>
              <a:t>KeyColumn</a:t>
            </a:r>
            <a:r>
              <a:rPr lang="en-US" dirty="0"/>
              <a:t> &lt; 6000</a:t>
            </a:r>
          </a:p>
          <a:p>
            <a:pPr lvl="2"/>
            <a:r>
              <a:rPr lang="en-US" dirty="0"/>
              <a:t>SELECT * FROM </a:t>
            </a:r>
            <a:r>
              <a:rPr lang="en-US" dirty="0" err="1"/>
              <a:t>ExampleTable</a:t>
            </a:r>
            <a:r>
              <a:rPr lang="en-US" dirty="0"/>
              <a:t> WHERE </a:t>
            </a:r>
            <a:r>
              <a:rPr lang="en-US" dirty="0" err="1"/>
              <a:t>KeyColumn</a:t>
            </a:r>
            <a:r>
              <a:rPr lang="en-US" dirty="0"/>
              <a:t> &gt;= 6001 AND </a:t>
            </a:r>
            <a:r>
              <a:rPr lang="en-US" dirty="0" err="1"/>
              <a:t>KeyColumn</a:t>
            </a:r>
            <a:r>
              <a:rPr lang="en-US" dirty="0"/>
              <a:t> &lt; 7000</a:t>
            </a:r>
          </a:p>
          <a:p>
            <a:pPr lvl="2"/>
            <a:r>
              <a:rPr lang="en-US" dirty="0"/>
              <a:t>SELECT * FROM </a:t>
            </a:r>
            <a:r>
              <a:rPr lang="en-US" dirty="0" err="1"/>
              <a:t>ExampleTable</a:t>
            </a:r>
            <a:r>
              <a:rPr lang="en-US" dirty="0"/>
              <a:t> WHERE </a:t>
            </a:r>
            <a:r>
              <a:rPr lang="en-US" dirty="0" err="1"/>
              <a:t>KeyColumn</a:t>
            </a:r>
            <a:r>
              <a:rPr lang="en-US" dirty="0"/>
              <a:t> &gt;= 7001 AND </a:t>
            </a:r>
            <a:r>
              <a:rPr lang="en-US" dirty="0" err="1"/>
              <a:t>KeyColumn</a:t>
            </a:r>
            <a:r>
              <a:rPr lang="en-US" dirty="0"/>
              <a:t> &lt; 8000</a:t>
            </a:r>
          </a:p>
          <a:p>
            <a:pPr lvl="2"/>
            <a:r>
              <a:rPr lang="en-US" dirty="0"/>
              <a:t>SELECT * FROM </a:t>
            </a:r>
            <a:r>
              <a:rPr lang="en-US" dirty="0" err="1"/>
              <a:t>ExampleTable</a:t>
            </a:r>
            <a:r>
              <a:rPr lang="en-US" dirty="0"/>
              <a:t> WHERE </a:t>
            </a:r>
            <a:r>
              <a:rPr lang="en-US" dirty="0" err="1"/>
              <a:t>KeyColumn</a:t>
            </a:r>
            <a:r>
              <a:rPr lang="en-US" dirty="0"/>
              <a:t> &gt;= 8001 AND </a:t>
            </a:r>
            <a:r>
              <a:rPr lang="en-US" dirty="0" err="1"/>
              <a:t>KeyColumn</a:t>
            </a:r>
            <a:r>
              <a:rPr lang="en-US" dirty="0"/>
              <a:t> &lt; 9000</a:t>
            </a:r>
          </a:p>
          <a:p>
            <a:pPr lvl="2"/>
            <a:r>
              <a:rPr lang="en-US" dirty="0"/>
              <a:t>SELECT * FROM </a:t>
            </a:r>
            <a:r>
              <a:rPr lang="en-US" dirty="0" err="1"/>
              <a:t>ExampleTable</a:t>
            </a:r>
            <a:r>
              <a:rPr lang="en-US" dirty="0"/>
              <a:t> WHERE </a:t>
            </a:r>
            <a:r>
              <a:rPr lang="en-US" dirty="0" err="1"/>
              <a:t>KeyColumn</a:t>
            </a:r>
            <a:r>
              <a:rPr lang="en-US" dirty="0"/>
              <a:t> &gt;= 9001 AND </a:t>
            </a:r>
            <a:r>
              <a:rPr lang="en-US" dirty="0" err="1"/>
              <a:t>KeyColumn</a:t>
            </a:r>
            <a:r>
              <a:rPr lang="en-US" dirty="0"/>
              <a:t> &lt; 10000</a:t>
            </a:r>
          </a:p>
          <a:p>
            <a:r>
              <a:rPr lang="en-US" dirty="0"/>
              <a:t>And then it would put the results of each of those queries in its own </a:t>
            </a:r>
            <a:r>
              <a:rPr lang="en-US" dirty="0" smtClean="0"/>
              <a:t>partition</a:t>
            </a:r>
            <a:r>
              <a:rPr lang="en-US" dirty="0"/>
              <a:t> </a:t>
            </a:r>
            <a:r>
              <a:rPr lang="en-US" dirty="0" smtClean="0"/>
              <a:t>in Spark.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46158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9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10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Lesson #7 – JDBC *really* wants you to get your partitioned dataframe using a sequential ID column.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3799"/>
          </a:xfrm>
        </p:spPr>
        <p:txBody>
          <a:bodyPr>
            <a:normAutofit/>
          </a:bodyPr>
          <a:lstStyle/>
          <a:p>
            <a:r>
              <a:rPr lang="en-US" dirty="0" smtClean="0"/>
              <a:t>In our Oracle database, we don’t have sequential integer ID columns.</a:t>
            </a:r>
          </a:p>
          <a:p>
            <a:r>
              <a:rPr lang="en-US" dirty="0" smtClean="0"/>
              <a:t>We tried to get around that by doing a query like this and passing “ROW_NUMBER” as the partitioning column:</a:t>
            </a:r>
          </a:p>
          <a:p>
            <a:pPr>
              <a:spcBef>
                <a:spcPts val="0"/>
              </a:spcBef>
            </a:pPr>
            <a:r>
              <a:rPr lang="en-US" b="1" dirty="0" smtClean="0"/>
              <a:t>SELECT ST.*, </a:t>
            </a:r>
            <a:r>
              <a:rPr lang="en-US" b="1" dirty="0"/>
              <a:t>ROW_NUMBER() OVER (ORDER BY </a:t>
            </a:r>
            <a:r>
              <a:rPr lang="en-US" b="1" dirty="0" smtClean="0"/>
              <a:t>ID_FIELD </a:t>
            </a:r>
            <a:r>
              <a:rPr lang="en-US" b="1" dirty="0"/>
              <a:t>ASC) AS ROW_NUMBER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FROM </a:t>
            </a:r>
            <a:r>
              <a:rPr lang="en-US" b="1" dirty="0" err="1" smtClean="0"/>
              <a:t>SourceTable</a:t>
            </a:r>
            <a:r>
              <a:rPr lang="en-US" b="1" dirty="0" smtClean="0"/>
              <a:t> ST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WHERE …my criteria</a:t>
            </a:r>
          </a:p>
          <a:p>
            <a:pPr>
              <a:spcBef>
                <a:spcPts val="0"/>
              </a:spcBef>
            </a:pPr>
            <a:r>
              <a:rPr lang="en-US" b="1" dirty="0"/>
              <a:t>ORDER BY ID_FIELD</a:t>
            </a:r>
          </a:p>
          <a:p>
            <a:r>
              <a:rPr lang="en-US" dirty="0" smtClean="0"/>
              <a:t>But, this didn’t perform well.</a:t>
            </a:r>
          </a:p>
          <a:p>
            <a:r>
              <a:rPr lang="en-US" dirty="0" smtClean="0">
                <a:latin typeface="Arial"/>
                <a:cs typeface="Arial"/>
              </a:rPr>
              <a:t>We ended up creating a processing table:</a:t>
            </a:r>
          </a:p>
          <a:p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SPARK_ETL_BATCH_SEQUENCE (</a:t>
            </a:r>
          </a:p>
          <a:p>
            <a:pPr lvl="1"/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SEQ_ID NUMBER(15,0) NOT NULL, //this has a sequence that gets auto-incremented</a:t>
            </a:r>
          </a:p>
          <a:p>
            <a:pPr lvl="1"/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 NUMBER(15,0) NOT NULL,</a:t>
            </a:r>
          </a:p>
          <a:p>
            <a:pPr lvl="1"/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ID_FIELD NUMBER(15,0) NOT NULL</a:t>
            </a:r>
          </a:p>
          <a:p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27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26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10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Lesson #7 – JDBC *really* wants you to get your partitioned dataframe using a sequential ID column.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733799"/>
          </a:xfrm>
        </p:spPr>
        <p:txBody>
          <a:bodyPr>
            <a:normAutofit/>
          </a:bodyPr>
          <a:lstStyle/>
          <a:p>
            <a:r>
              <a:rPr lang="en-US" dirty="0" smtClean="0"/>
              <a:t>We insert into this table first:</a:t>
            </a:r>
          </a:p>
          <a:p>
            <a:pPr>
              <a:spcBef>
                <a:spcPts val="200"/>
              </a:spcBef>
            </a:pPr>
            <a:r>
              <a:rPr lang="en-US" alt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SPARK_ETL_BATCH_SEQUENCE ( BATCH_ID, ID_FIELD ) //SEQ_ID gets auto-populated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{</a:t>
            </a:r>
            <a:r>
              <a:rPr lang="en-US" sz="12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NextBatchID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ID_FIELD</a:t>
            </a:r>
          </a:p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SourceTable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…my criteria</a:t>
            </a:r>
          </a:p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ID_FIELD</a:t>
            </a:r>
          </a:p>
          <a:p>
            <a:r>
              <a:rPr lang="en-US" dirty="0" smtClean="0">
                <a:latin typeface="Arial"/>
                <a:cs typeface="Arial"/>
              </a:rPr>
              <a:t>Then, we join to it in the query where we get our data which provides us with a sequential ID:</a:t>
            </a:r>
          </a:p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ST.*, SEQ.SEQ_ID</a:t>
            </a:r>
          </a:p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SourceTable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</a:t>
            </a:r>
          </a:p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SPARK_ETL_BATCH_SEQUENCE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SEQ ON ST.ID_FIELD = SEQ.ID_FIELD</a:t>
            </a:r>
          </a:p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…my criteria</a:t>
            </a:r>
          </a:p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ID_FIELD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And, we use SEQ_ID as our Partitioning Column.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Despite its need to talk to Oracle twice, this approach has proven to perform much faster than having uneven partitions.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28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Resources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716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92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610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30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014" y="884607"/>
            <a:ext cx="78080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Spark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Books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Learning Spark</a:t>
            </a:r>
          </a:p>
          <a:p>
            <a:pPr lvl="2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shop.oreilly.com/product/0636920028512.do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smtClean="0"/>
              <a:t>Scala</a:t>
            </a:r>
            <a:r>
              <a:rPr lang="en-US" sz="1400" dirty="0" smtClean="0"/>
              <a:t> (Knowing Scala with really help you progress in Spark)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Functional Programming Principles in Scala (videos)</a:t>
            </a:r>
          </a:p>
          <a:p>
            <a:pPr lvl="1"/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www.youtube.com/user/afigfigueira/playlists?shelf_id=9&amp;view=50&amp;sort=dd</a:t>
            </a:r>
            <a:endParaRPr lang="en-US" sz="1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/>
              <a:t>Books</a:t>
            </a:r>
          </a:p>
          <a:p>
            <a:pPr lvl="1"/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www.scala-lang.org/documentation/books.html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Spark and Cassandra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DataStax Academy</a:t>
            </a:r>
          </a:p>
          <a:p>
            <a:pPr lvl="1"/>
            <a:r>
              <a:rPr lang="en-US" sz="1400" dirty="0" smtClean="0">
                <a:hlinkClick r:id="rId5"/>
              </a:rPr>
              <a:t>http://academy.datastax.com/</a:t>
            </a:r>
            <a:endParaRPr lang="en-US" sz="1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Self-paced course: DS320: DataStax Enterprise Analytics with Apache Spark – Really Good!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Tutorials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 smtClean="0"/>
              <a:t>Spark Cassandra Connector website – lots of good examples</a:t>
            </a:r>
          </a:p>
          <a:p>
            <a:pPr lvl="1"/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github.com/datastax/spark-cassandra-connector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174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© </a:t>
            </a:r>
            <a:r>
              <a:rPr lang="en-US" dirty="0" smtClean="0">
                <a:solidFill>
                  <a:prstClr val="white">
                    <a:lumMod val="75000"/>
                  </a:prstClr>
                </a:solidFill>
              </a:rPr>
              <a:t>DataStax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4" name="Content Placeholder 7"/>
          <p:cNvSpPr txBox="1">
            <a:spLocks/>
          </p:cNvSpPr>
          <p:nvPr/>
        </p:nvSpPr>
        <p:spPr>
          <a:xfrm>
            <a:off x="1893085" y="1581150"/>
            <a:ext cx="5032188" cy="8767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5588" indent="-255588" algn="l" defTabSz="457200" rtl="0" eaLnBrk="1" latinLnBrk="0" hangingPunct="1">
              <a:spcBef>
                <a:spcPct val="20000"/>
              </a:spcBef>
              <a:buSzPct val="75000"/>
              <a:buFont typeface="Arial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dirty="0" smtClean="0"/>
              <a:t>At IHS </a:t>
            </a:r>
            <a:r>
              <a:rPr lang="en-US" sz="2000" dirty="0" err="1" smtClean="0"/>
              <a:t>Markit</a:t>
            </a:r>
            <a:r>
              <a:rPr lang="en-US" sz="2000" dirty="0" smtClean="0"/>
              <a:t>, we take raw data and turn it into information and insights for our customers.</a:t>
            </a:r>
          </a:p>
          <a:p>
            <a:pPr marL="0" indent="0" algn="ctr">
              <a:buFont typeface="Arial"/>
              <a:buNone/>
            </a:pPr>
            <a:endParaRPr lang="en-US" sz="2000" dirty="0" smtClean="0"/>
          </a:p>
        </p:txBody>
      </p:sp>
      <p:sp>
        <p:nvSpPr>
          <p:cNvPr id="25" name="Content Placeholder 7"/>
          <p:cNvSpPr txBox="1">
            <a:spLocks/>
          </p:cNvSpPr>
          <p:nvPr/>
        </p:nvSpPr>
        <p:spPr>
          <a:xfrm>
            <a:off x="1742179" y="2467439"/>
            <a:ext cx="5334000" cy="24760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5588" indent="-255588" algn="l" defTabSz="457200" rtl="0" eaLnBrk="1" latinLnBrk="0" hangingPunct="1">
              <a:spcBef>
                <a:spcPct val="20000"/>
              </a:spcBef>
              <a:buSzPct val="75000"/>
              <a:buFont typeface="Arial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/>
              <a:t>Automotive Systems (</a:t>
            </a:r>
            <a:r>
              <a:rPr lang="en-US" sz="1600" dirty="0" err="1" smtClean="0"/>
              <a:t>CarFax</a:t>
            </a:r>
            <a:r>
              <a:rPr lang="en-US" sz="1600" dirty="0" smtClean="0"/>
              <a:t>)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Defense Systems (Jane’s)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Oil &amp; Gas Systems (Petra, Kingdom)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Maritime Systems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Technology Systems (Electronic Parts Database, Root Metrics)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Chemicals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Financial Systems (Wall Street on Demand)</a:t>
            </a:r>
          </a:p>
          <a:p>
            <a:pPr marL="0" indent="0">
              <a:buFont typeface="Arial"/>
              <a:buNone/>
            </a:pPr>
            <a:r>
              <a:rPr lang="en-US" sz="1600" dirty="0" smtClean="0"/>
              <a:t>Lots of others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endParaRPr lang="en-US" sz="1600" dirty="0" smtClean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117" y="199561"/>
            <a:ext cx="40481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384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429000" y="209550"/>
            <a:ext cx="0" cy="475488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063030" y="2331720"/>
            <a:ext cx="4495800" cy="26327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200" y="590551"/>
            <a:ext cx="1886793" cy="4446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Factory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4572000" y="1047750"/>
            <a:ext cx="16002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3559" y="133350"/>
            <a:ext cx="229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Back-end Applications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16553" y="133350"/>
            <a:ext cx="255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Customer-facing Systems</a:t>
            </a:r>
            <a:endParaRPr lang="en-US" dirty="0"/>
          </a:p>
        </p:txBody>
      </p:sp>
      <p:sp>
        <p:nvSpPr>
          <p:cNvPr id="15" name="Flowchart: Document 14"/>
          <p:cNvSpPr/>
          <p:nvPr/>
        </p:nvSpPr>
        <p:spPr>
          <a:xfrm>
            <a:off x="2916391" y="1219200"/>
            <a:ext cx="1015861" cy="7239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Files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086600" y="1924050"/>
            <a:ext cx="1524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Customer-facing Applications</a:t>
            </a:r>
            <a:endParaRPr lang="en-US" dirty="0"/>
          </a:p>
        </p:txBody>
      </p:sp>
      <p:pic>
        <p:nvPicPr>
          <p:cNvPr id="18" name="Picture 2" descr="Ring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956" y="2693669"/>
            <a:ext cx="20859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stCxn id="16" idx="1"/>
          </p:cNvCxnSpPr>
          <p:nvPr/>
        </p:nvCxnSpPr>
        <p:spPr>
          <a:xfrm flipH="1" flipV="1">
            <a:off x="6172200" y="1924050"/>
            <a:ext cx="914400" cy="60960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10" idx="2"/>
          </p:cNvCxnSpPr>
          <p:nvPr/>
        </p:nvCxnSpPr>
        <p:spPr>
          <a:xfrm>
            <a:off x="3932252" y="1581150"/>
            <a:ext cx="639748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1"/>
          </p:cNvCxnSpPr>
          <p:nvPr/>
        </p:nvCxnSpPr>
        <p:spPr>
          <a:xfrm flipH="1">
            <a:off x="6172200" y="2533650"/>
            <a:ext cx="914400" cy="60960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agnetic Disk 18"/>
          <p:cNvSpPr/>
          <p:nvPr/>
        </p:nvSpPr>
        <p:spPr>
          <a:xfrm>
            <a:off x="228600" y="1047750"/>
            <a:ext cx="16002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4"/>
            <a:endCxn id="15" idx="1"/>
          </p:cNvCxnSpPr>
          <p:nvPr/>
        </p:nvCxnSpPr>
        <p:spPr>
          <a:xfrm>
            <a:off x="1828800" y="1581150"/>
            <a:ext cx="1087591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05278" y="3227931"/>
            <a:ext cx="113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Cassandra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66700" y="3638550"/>
            <a:ext cx="1524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Factory Applications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0"/>
            <a:endCxn id="26" idx="2"/>
          </p:cNvCxnSpPr>
          <p:nvPr/>
        </p:nvCxnSpPr>
        <p:spPr>
          <a:xfrm flipV="1">
            <a:off x="1028700" y="3227931"/>
            <a:ext cx="1" cy="41061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ocument 25"/>
          <p:cNvSpPr/>
          <p:nvPr/>
        </p:nvSpPr>
        <p:spPr>
          <a:xfrm>
            <a:off x="520770" y="2551889"/>
            <a:ext cx="1015861" cy="7239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Updates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028700" y="2114550"/>
            <a:ext cx="1" cy="43733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Ring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33" y="2675430"/>
            <a:ext cx="20859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635508" y="3227931"/>
            <a:ext cx="113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Cassandra</a:t>
            </a:r>
          </a:p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Spark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770546" y="2003442"/>
            <a:ext cx="1048854" cy="94930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770546" y="4552950"/>
            <a:ext cx="3411054" cy="18859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0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of loading external data into </a:t>
            </a:r>
            <a:r>
              <a:rPr lang="en-US" dirty="0" smtClean="0"/>
              <a:t>Cassandra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3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Loading External Data into C*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CQL Copy </a:t>
            </a:r>
            <a:r>
              <a:rPr lang="en-US" sz="1800" b="1" dirty="0" smtClean="0"/>
              <a:t>command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 err="1" smtClean="0"/>
              <a:t>Sqoop</a:t>
            </a:r>
            <a:endParaRPr lang="en-US" sz="18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/>
              <a:t>Write </a:t>
            </a:r>
            <a:r>
              <a:rPr lang="en-US" sz="1800" b="1" dirty="0"/>
              <a:t>a </a:t>
            </a:r>
            <a:r>
              <a:rPr lang="en-US" sz="1800" b="1" dirty="0" smtClean="0"/>
              <a:t>custom program that uses the CQL driver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Write a Spark </a:t>
            </a:r>
            <a:r>
              <a:rPr lang="en-US" sz="1800" b="1" dirty="0" smtClean="0"/>
              <a:t>program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© </a:t>
            </a:r>
            <a:r>
              <a:rPr lang="en-US" dirty="0" smtClean="0">
                <a:latin typeface="Arial"/>
                <a:cs typeface="Arial"/>
              </a:rPr>
              <a:t>DataStax</a:t>
            </a:r>
            <a:r>
              <a:rPr lang="en-US" dirty="0">
                <a:latin typeface="Arial"/>
                <a:cs typeface="Arial"/>
              </a:rPr>
              <a:t>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>
                <a:latin typeface="Arial"/>
                <a:cs typeface="Arial"/>
              </a:rPr>
              <a:t>8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73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What is Spark?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6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tax_Template">
  <a:themeElements>
    <a:clrScheme name="DataStax">
      <a:dk1>
        <a:sysClr val="windowText" lastClr="000000"/>
      </a:dk1>
      <a:lt1>
        <a:sysClr val="window" lastClr="FFFFFF"/>
      </a:lt1>
      <a:dk2>
        <a:srgbClr val="9EACAB"/>
      </a:dk2>
      <a:lt2>
        <a:srgbClr val="F8F9F7"/>
      </a:lt2>
      <a:accent1>
        <a:srgbClr val="007A97"/>
      </a:accent1>
      <a:accent2>
        <a:srgbClr val="CA5F14"/>
      </a:accent2>
      <a:accent3>
        <a:srgbClr val="FFC72C"/>
      </a:accent3>
      <a:accent4>
        <a:srgbClr val="A4D233"/>
      </a:accent4>
      <a:accent5>
        <a:srgbClr val="0CB7E1"/>
      </a:accent5>
      <a:accent6>
        <a:srgbClr val="8031A7"/>
      </a:accent6>
      <a:hlink>
        <a:srgbClr val="CA5F14"/>
      </a:hlink>
      <a:folHlink>
        <a:srgbClr val="374C5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872FB066-11D9-3941-A02B-87679BC2FB76}" vid="{EC15C60F-803D-2D48-BB80-27CDBFDDD7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CSummit_template</Template>
  <TotalTime>2828</TotalTime>
  <Words>1462</Words>
  <Application>Microsoft Office PowerPoint</Application>
  <PresentationFormat>On-screen Show (16:9)</PresentationFormat>
  <Paragraphs>335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 Unicode MS</vt:lpstr>
      <vt:lpstr>Arial</vt:lpstr>
      <vt:lpstr>Calibri</vt:lpstr>
      <vt:lpstr>Courier New</vt:lpstr>
      <vt:lpstr>Helvetica Neue Thin</vt:lpstr>
      <vt:lpstr>Times New Roman</vt:lpstr>
      <vt:lpstr>DataStax_Template</vt:lpstr>
      <vt:lpstr>Jim Hatcher</vt:lpstr>
      <vt:lpstr>PowerPoint Presentation</vt:lpstr>
      <vt:lpstr>Introduction</vt:lpstr>
      <vt:lpstr>PowerPoint Presentation</vt:lpstr>
      <vt:lpstr>Problem Description</vt:lpstr>
      <vt:lpstr>PowerPoint Presentation</vt:lpstr>
      <vt:lpstr>Methods of loading external data into Cassandra</vt:lpstr>
      <vt:lpstr>Methods of Loading External Data into C*</vt:lpstr>
      <vt:lpstr>What is Spark?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Lessons Learned</vt:lpstr>
      <vt:lpstr>Lesson #1 - Spark SQL handles Oracle NUMBER fields with no precision incorrectly</vt:lpstr>
      <vt:lpstr>Lesson #1 - Spark SQL handles Oracle NUMBER fields with no precision incorrectly</vt:lpstr>
      <vt:lpstr>Lesson #2 - Spark SQL doesn’t handle timeuuid fields correctly </vt:lpstr>
      <vt:lpstr>Lesson #3 – Careful when generating ID fields</vt:lpstr>
      <vt:lpstr>Lesson #3 – Careful when generating ID fields</vt:lpstr>
      <vt:lpstr>Lesson #4 – You can only return an RDD of a tuple if you have 22 items or less.</vt:lpstr>
      <vt:lpstr>Lesson #4 – You can only return an RDD of a tuple if you have 22 items or less.</vt:lpstr>
      <vt:lpstr>Lesson #5 – Getting a JDBC dataframe based on a SQL statement is not very intuitive.</vt:lpstr>
      <vt:lpstr>Lesson #5 – Getting a JDBC dataframe based on a SQL statement is not very intuitive.</vt:lpstr>
      <vt:lpstr>Lesson #6 – Creating a partitioned JDBC dataframe is not very intuitive.</vt:lpstr>
      <vt:lpstr>Lesson #6 – Creating a partitioned JDBC dataframe is not very intuitive.</vt:lpstr>
      <vt:lpstr>Lesson #7 – JDBC *really* wants you to get your partitioned dataframe using a sequential ID column.</vt:lpstr>
      <vt:lpstr>Lesson #7 – JDBC *really* wants you to get your partitioned dataframe using a sequential ID column.</vt:lpstr>
      <vt:lpstr>Resources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 Fong</dc:creator>
  <cp:lastModifiedBy>Hatcher, Jim</cp:lastModifiedBy>
  <cp:revision>43</cp:revision>
  <dcterms:created xsi:type="dcterms:W3CDTF">2016-06-30T20:15:45Z</dcterms:created>
  <dcterms:modified xsi:type="dcterms:W3CDTF">2016-09-08T06:34:37Z</dcterms:modified>
</cp:coreProperties>
</file>