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4" r:id="rId2"/>
    <p:sldId id="361" r:id="rId3"/>
    <p:sldId id="338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3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6" autoAdjust="0"/>
    <p:restoredTop sz="97354" autoAdjust="0"/>
  </p:normalViewPr>
  <p:slideViewPr>
    <p:cSldViewPr>
      <p:cViewPr>
        <p:scale>
          <a:sx n="150" d="100"/>
          <a:sy n="150" d="100"/>
        </p:scale>
        <p:origin x="240" y="-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9/8/16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4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lustr.com/blog/2016/05/03/post-500-nodes-high-availability-scalability-with-riemann/" TargetMode="External"/><Relationship Id="rId4" Type="http://schemas.openxmlformats.org/officeDocument/2006/relationships/hyperlink" Target="https://www.instaclustr.com/blog/2015/12/14/monitoring-cassandra-and-it-infrastructure-with-riemann/" TargetMode="External"/><Relationship Id="rId5" Type="http://schemas.openxmlformats.org/officeDocument/2006/relationships/hyperlink" Target="https://www.instaclustr.com/project/instametrics/" TargetMode="External"/><Relationship Id="rId6" Type="http://schemas.openxmlformats.org/officeDocument/2006/relationships/hyperlink" Target="https://www.instaclustr.com/blog/2016/04/21/multi-data-center-sparkcassandra-benchmark-round-2/" TargetMode="External"/><Relationship Id="rId7" Type="http://schemas.openxmlformats.org/officeDocument/2006/relationships/hyperlink" Target="https://www.instaclustr.com/blog/2016/03/31/cassandra-connector-for-spark-5-tips-for-success/" TargetMode="Externa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Ben Slater, Instaclustr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Processing</a:t>
            </a:r>
            <a:r>
              <a:rPr lang="en-AU" b="1" dirty="0"/>
              <a:t> </a:t>
            </a:r>
            <a:r>
              <a:rPr lang="en-AU" dirty="0"/>
              <a:t>50,000 events per second with Cassandra and Spark</a:t>
            </a:r>
            <a:r>
              <a:rPr lang="en-US" dirty="0"/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Decisions to revisit: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 Spark Streaming for 5 min roll-ups rather than save and extract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Scale-out by adding nodes is working as expected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Continue to add additional metrics to roll-ups as we add functionality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Plan to introduce more complex analytics &amp; feed historic values back to </a:t>
            </a:r>
            <a:r>
              <a:rPr lang="en-US" dirty="0" err="1" smtClean="0"/>
              <a:t>Reimann</a:t>
            </a:r>
            <a:r>
              <a:rPr lang="en-US" dirty="0" smtClean="0"/>
              <a:t> for use in alerting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1"/>
            <a:ext cx="8229600" cy="1752599"/>
          </a:xfrm>
        </p:spPr>
        <p:txBody>
          <a:bodyPr anchor="ctr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/>
              <a:t>Further info:</a:t>
            </a: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200" dirty="0"/>
              <a:t>Scaling </a:t>
            </a:r>
            <a:r>
              <a:rPr lang="en-US" sz="1200" dirty="0" smtClean="0"/>
              <a:t>Riemann</a:t>
            </a:r>
            <a:r>
              <a:rPr lang="en-US" sz="1200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://www.instaclustr.com/blog/2016/05/03/post-500-nodes-high-availability-scalability-with-riemann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200" dirty="0" smtClean="0"/>
              <a:t>Riemann Intro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sz="1200" dirty="0">
                <a:hlinkClick r:id="rId4"/>
              </a:rPr>
              <a:t>https://www.instaclustr.com/blog/2015/12/14/monitoring-cassandra-and-it-infrastructure-with-riemann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200" dirty="0" err="1" smtClean="0"/>
              <a:t>Instametrics</a:t>
            </a:r>
            <a:r>
              <a:rPr lang="en-US" sz="1200" dirty="0"/>
              <a:t> Case Study: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://www.instaclustr.com/project/instametrics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200" dirty="0" smtClean="0"/>
              <a:t>Multi-DC </a:t>
            </a:r>
            <a:r>
              <a:rPr lang="en-US" sz="1200" dirty="0"/>
              <a:t>Spark Benchmarks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sz="1200" dirty="0">
                <a:hlinkClick r:id="rId6"/>
              </a:rPr>
              <a:t>https://www.instaclustr.com/blog/2016/04/21/multi-data-center-sparkcassandra-benchmark-round-2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200" dirty="0" smtClean="0"/>
              <a:t>Top </a:t>
            </a:r>
            <a:r>
              <a:rPr lang="en-US" sz="1200" dirty="0"/>
              <a:t>Spark Cassandra Connector Tips: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7"/>
              </a:rPr>
              <a:t>https</a:t>
            </a:r>
            <a:r>
              <a:rPr lang="en-US" sz="1200" dirty="0">
                <a:hlinkClick r:id="rId7"/>
              </a:rPr>
              <a:t>://www.instaclustr.com/blog/2016/03/31/cassandra-connector-for-spark-5-tips-for-success</a:t>
            </a:r>
            <a:r>
              <a:rPr lang="en-US" sz="1200" dirty="0" smtClean="0">
                <a:hlinkClick r:id="rId7"/>
              </a:rPr>
              <a:t>/</a:t>
            </a:r>
            <a:endParaRPr lang="en-US" sz="1200" dirty="0" smtClean="0"/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/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/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/>
              <a:t>Thanks for attending!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8" y="4342107"/>
            <a:ext cx="2062572" cy="5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Ben Slater, Chief Product Officer, Instaclustr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Cassandra + Spark Managed Service, Support, Consulting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20+ years experience as a developer, architect and dev/dev-ops team lead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DataStax</a:t>
            </a:r>
            <a:r>
              <a:rPr lang="en-US" dirty="0"/>
              <a:t> MVP for Apache Cassandra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8554"/>
            <a:ext cx="2286000" cy="4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30215"/>
              </p:ext>
            </p:extLst>
          </p:nvPr>
        </p:nvGraphicFramePr>
        <p:xfrm>
          <a:off x="452971" y="971550"/>
          <a:ext cx="8238067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i="0" kern="1200" dirty="0" smtClean="0">
                          <a:solidFill>
                            <a:srgbClr val="4C5958"/>
                          </a:solidFill>
                          <a:latin typeface="Arial"/>
                          <a:ea typeface="+mn-ea"/>
                          <a:cs typeface="Arial"/>
                        </a:rPr>
                        <a:t>Processing 50,000 events per second with Cassandra and Spark</a:t>
                      </a:r>
                      <a:r>
                        <a:rPr lang="en-US" sz="2400" b="1" i="0" kern="1200" dirty="0" smtClean="0">
                          <a:solidFill>
                            <a:srgbClr val="4C5958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0" kern="1200" dirty="0" smtClean="0">
                        <a:solidFill>
                          <a:srgbClr val="4C5958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Problem background and overall architecture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Implementation process &amp;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lessons learned</a:t>
                      </a:r>
                      <a:endParaRPr lang="en-US" sz="2400" b="0" i="0" dirty="0" smtClean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What’s next?</a:t>
                      </a: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How to efficiently monitor &gt;600 servers all running Cassandra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Need to develop a metric history over time for tuning alerting &amp; automated response systems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Off the shelf systems are available but:</a:t>
            </a:r>
          </a:p>
          <a:p>
            <a:pPr marL="742950" lvl="1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400" dirty="0" smtClean="0"/>
              <a:t>probably don’t give us the flexibility we want to be able to optimize for our environment</a:t>
            </a:r>
          </a:p>
          <a:p>
            <a:pPr marL="742950" lvl="1" indent="-28575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400" dirty="0" smtClean="0"/>
              <a:t>we wanted a meaty problem to tackle ourselves to dog-food our own offering and build our internal skills and understanding</a:t>
            </a:r>
          </a:p>
          <a:p>
            <a:pPr marL="742950" lvl="1" indent="-285750">
              <a:spcBef>
                <a:spcPts val="0"/>
              </a:spcBef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43" y="133350"/>
            <a:ext cx="4253957" cy="292051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629400" y="3735254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00" y="3659054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29512"/>
            <a:ext cx="914400" cy="64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Managed 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Node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(AWS) x many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3191512"/>
            <a:ext cx="905933" cy="64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Managed 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Node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(Azure) x many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2533" y="3981150"/>
            <a:ext cx="914400" cy="64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Managed 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Node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SoftLayer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) x many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3582854"/>
            <a:ext cx="9144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Cassandra + Spark (x15)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45000" y="3441887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68800" y="3365687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92600" y="3289487"/>
            <a:ext cx="914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Riemann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(x3)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11400" y="3333750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35200" y="3257550"/>
            <a:ext cx="914400" cy="609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RabbitMQ</a:t>
            </a:r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(x2)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19800" y="2495550"/>
            <a:ext cx="914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3600" y="2419350"/>
            <a:ext cx="9144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Console/</a:t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API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(x2)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Connector 23"/>
          <p:cNvCxnSpPr>
            <a:stCxn id="6" idx="3"/>
            <a:endCxn id="20" idx="1"/>
          </p:cNvCxnSpPr>
          <p:nvPr/>
        </p:nvCxnSpPr>
        <p:spPr>
          <a:xfrm>
            <a:off x="1295400" y="2753512"/>
            <a:ext cx="939800" cy="80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20" idx="1"/>
          </p:cNvCxnSpPr>
          <p:nvPr/>
        </p:nvCxnSpPr>
        <p:spPr>
          <a:xfrm>
            <a:off x="1286933" y="3515512"/>
            <a:ext cx="948267" cy="4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20" idx="1"/>
          </p:cNvCxnSpPr>
          <p:nvPr/>
        </p:nvCxnSpPr>
        <p:spPr>
          <a:xfrm flipV="1">
            <a:off x="1286933" y="3562350"/>
            <a:ext cx="948267" cy="74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3"/>
            <a:endCxn id="18" idx="1"/>
          </p:cNvCxnSpPr>
          <p:nvPr/>
        </p:nvCxnSpPr>
        <p:spPr>
          <a:xfrm>
            <a:off x="3149600" y="3562350"/>
            <a:ext cx="1143000" cy="3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  <a:endCxn id="22" idx="2"/>
          </p:cNvCxnSpPr>
          <p:nvPr/>
        </p:nvCxnSpPr>
        <p:spPr>
          <a:xfrm flipH="1" flipV="1">
            <a:off x="6400800" y="3028950"/>
            <a:ext cx="533400" cy="55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13" idx="1"/>
          </p:cNvCxnSpPr>
          <p:nvPr/>
        </p:nvCxnSpPr>
        <p:spPr>
          <a:xfrm>
            <a:off x="5207000" y="3594287"/>
            <a:ext cx="1270000" cy="29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001000" y="3562350"/>
            <a:ext cx="9144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Admin Tools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Connector 41"/>
          <p:cNvCxnSpPr>
            <a:stCxn id="13" idx="3"/>
            <a:endCxn id="41" idx="1"/>
          </p:cNvCxnSpPr>
          <p:nvPr/>
        </p:nvCxnSpPr>
        <p:spPr>
          <a:xfrm flipV="1">
            <a:off x="7391400" y="3867150"/>
            <a:ext cx="609600" cy="2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58410" y="1915495"/>
            <a:ext cx="211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nodes * ~2,000 metrics / 20 secs = 50k metrics/sec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83200" y="4399050"/>
            <a:ext cx="914400" cy="609600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PagerDuty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Connector 48"/>
          <p:cNvCxnSpPr>
            <a:stCxn id="47" idx="3"/>
            <a:endCxn id="18" idx="2"/>
          </p:cNvCxnSpPr>
          <p:nvPr/>
        </p:nvCxnSpPr>
        <p:spPr>
          <a:xfrm flipH="1" flipV="1">
            <a:off x="4749800" y="3899087"/>
            <a:ext cx="1447800" cy="80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4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Writing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Rolling Up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Presenting Data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200185"/>
            <a:ext cx="380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~ 9(!) months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(with quite a few detours and distractions)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74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0519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Worked, Filled Up, Worked, Broke, Kind of Works, Works!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Key lessons: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Aligning Data Model with DTCS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Initial design did not have time value in partition key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Settled on bucketing by 5 mins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Enables DTCS to work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Works really well for extracting data for roll-up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Adds complexity for retrieving data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When running with STCS needed </a:t>
            </a:r>
            <a:r>
              <a:rPr lang="en-US" dirty="0" err="1" smtClean="0"/>
              <a:t>unchecked_compactions</a:t>
            </a:r>
            <a:r>
              <a:rPr lang="en-US" dirty="0" smtClean="0"/>
              <a:t>=true to avoid build up of </a:t>
            </a:r>
            <a:r>
              <a:rPr lang="en-US" dirty="0" err="1" smtClean="0"/>
              <a:t>TTL’d</a:t>
            </a:r>
            <a:r>
              <a:rPr lang="en-US" dirty="0" smtClean="0"/>
              <a:t>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Batching of writes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Found batching of 200 rows per insert to provide optimal throughput and client load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 See Adam’s talk </a:t>
            </a:r>
            <a:r>
              <a:rPr lang="en-US" dirty="0" smtClean="0"/>
              <a:t>from yesterday for </a:t>
            </a:r>
            <a:r>
              <a:rPr lang="en-US" dirty="0" smtClean="0"/>
              <a:t>all the detail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Controlling data volumes from column family metrics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Limited, rotating set of CFs per check-in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Managing back pressure is important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Works?, Doesn’t Work, Doesn’t Work, Doesn’t Work, Doesn’t Work, </a:t>
            </a:r>
            <a:r>
              <a:rPr lang="en-US" dirty="0"/>
              <a:t>Works</a:t>
            </a:r>
            <a:r>
              <a:rPr lang="en-US" dirty="0" smtClean="0"/>
              <a:t>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Developing functional solution was easy, getting to acceptable performance was hard (and time consuming) but seemed easy once we’d solved it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Keys to performance?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Align raw data partition bucketing with roll-up timeframe (5 mins)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joinWithCassandra</a:t>
            </a:r>
            <a:r>
              <a:rPr lang="en-US" dirty="0" smtClean="0"/>
              <a:t> table to extract the required data – 2-3x performance improvement over alternate approaches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50800" lvl="1"/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RDDJoin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sc.cassandraTable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[(String, String)]("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instametrics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" , "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service_per_host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")</a:t>
            </a:r>
            <a:br>
              <a:rPr lang="en-US" sz="1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 .filter(a =&gt;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broadcastListEventAll.value.map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(r =&gt; a._2.matches(r)).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foldLeft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(false)(_ || _))</a:t>
            </a:r>
            <a:br>
              <a:rPr lang="en-US" sz="1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 .map(a =&gt; (a._1, 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dateBucket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, a._2))</a:t>
            </a:r>
            <a:br>
              <a:rPr lang="en-US" sz="1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 .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repartitionByCassandraReplica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instametrics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", "events_raw_5m", 100)</a:t>
            </a:r>
            <a:br>
              <a:rPr lang="en-US" sz="1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  .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joinWithCassandraTable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100" dirty="0" err="1">
                <a:latin typeface="Courier New" charset="0"/>
                <a:ea typeface="Courier New" charset="0"/>
                <a:cs typeface="Courier New" charset="0"/>
              </a:rPr>
              <a:t>instametrics</a:t>
            </a:r>
            <a:r>
              <a:rPr lang="en-US" sz="1100" dirty="0">
                <a:latin typeface="Courier New" charset="0"/>
                <a:ea typeface="Courier New" charset="0"/>
                <a:cs typeface="Courier New" charset="0"/>
              </a:rPr>
              <a:t>", "events_raw_5m").cache</a:t>
            </a:r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0800" lvl="1"/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222250" lvl="1" indent="-171450">
              <a:buFont typeface="Arial" charset="0"/>
              <a:buChar char="•"/>
            </a:pPr>
            <a:r>
              <a:rPr lang="en-US" sz="1500" dirty="0" smtClean="0"/>
              <a:t>Write limiting (</a:t>
            </a:r>
            <a:r>
              <a:rPr lang="en-US" sz="1500" dirty="0" err="1" smtClean="0"/>
              <a:t>eg</a:t>
            </a:r>
            <a:r>
              <a:rPr lang="en-US" sz="1500" dirty="0" smtClean="0"/>
              <a:t> </a:t>
            </a:r>
            <a:r>
              <a:rPr lang="en-US" sz="1400" dirty="0" err="1" smtClean="0"/>
              <a:t>cassandra.output.throughput_mb_per_sec</a:t>
            </a:r>
            <a:r>
              <a:rPr lang="en-US" sz="1400" dirty="0" smtClean="0"/>
              <a:t>) not necessary as writes &lt;&lt; reads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Generally, just worked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Main challenge was dealing with how to find latest data in buckets when not all data is reported in each data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978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14327</TotalTime>
  <Words>581</Words>
  <Application>Microsoft Macintosh PowerPoint</Application>
  <PresentationFormat>On-screen Show (16:9)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Helvetica Neue Thin</vt:lpstr>
      <vt:lpstr>Times New Roman</vt:lpstr>
      <vt:lpstr>Arial</vt:lpstr>
      <vt:lpstr>DataStax_Template</vt:lpstr>
      <vt:lpstr>Ben Slater, Instaclustr</vt:lpstr>
      <vt:lpstr>Introduction</vt:lpstr>
      <vt:lpstr>PowerPoint Presentation</vt:lpstr>
      <vt:lpstr>Problem background</vt:lpstr>
      <vt:lpstr>Solution Overview</vt:lpstr>
      <vt:lpstr>Implementation Approach</vt:lpstr>
      <vt:lpstr>Writing Data</vt:lpstr>
      <vt:lpstr>Rolling Up Data</vt:lpstr>
      <vt:lpstr>Presenting Data</vt:lpstr>
      <vt:lpstr>What’s Next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Ben Slater</cp:lastModifiedBy>
  <cp:revision>44</cp:revision>
  <dcterms:created xsi:type="dcterms:W3CDTF">2016-06-30T20:15:45Z</dcterms:created>
  <dcterms:modified xsi:type="dcterms:W3CDTF">2016-09-08T14:47:10Z</dcterms:modified>
</cp:coreProperties>
</file>