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344" r:id="rId2"/>
    <p:sldId id="419" r:id="rId3"/>
    <p:sldId id="421" r:id="rId4"/>
    <p:sldId id="418" r:id="rId5"/>
    <p:sldId id="360" r:id="rId6"/>
    <p:sldId id="345" r:id="rId7"/>
    <p:sldId id="464" r:id="rId8"/>
    <p:sldId id="436" r:id="rId9"/>
    <p:sldId id="438" r:id="rId10"/>
    <p:sldId id="439" r:id="rId11"/>
    <p:sldId id="440" r:id="rId12"/>
    <p:sldId id="441" r:id="rId13"/>
    <p:sldId id="442" r:id="rId14"/>
    <p:sldId id="465" r:id="rId15"/>
    <p:sldId id="373" r:id="rId16"/>
    <p:sldId id="453" r:id="rId17"/>
    <p:sldId id="454" r:id="rId18"/>
    <p:sldId id="455" r:id="rId19"/>
    <p:sldId id="456" r:id="rId20"/>
    <p:sldId id="457" r:id="rId21"/>
    <p:sldId id="459" r:id="rId22"/>
    <p:sldId id="458" r:id="rId23"/>
    <p:sldId id="460" r:id="rId24"/>
    <p:sldId id="461" r:id="rId25"/>
    <p:sldId id="462" r:id="rId26"/>
    <p:sldId id="369" r:id="rId27"/>
    <p:sldId id="376" r:id="rId28"/>
    <p:sldId id="375" r:id="rId29"/>
    <p:sldId id="377" r:id="rId30"/>
    <p:sldId id="378" r:id="rId31"/>
    <p:sldId id="472" r:id="rId32"/>
    <p:sldId id="474" r:id="rId33"/>
    <p:sldId id="475" r:id="rId34"/>
    <p:sldId id="380" r:id="rId35"/>
    <p:sldId id="473" r:id="rId36"/>
    <p:sldId id="381" r:id="rId37"/>
    <p:sldId id="382" r:id="rId38"/>
    <p:sldId id="383" r:id="rId39"/>
    <p:sldId id="384" r:id="rId40"/>
    <p:sldId id="385" r:id="rId41"/>
    <p:sldId id="386" r:id="rId42"/>
    <p:sldId id="466" r:id="rId43"/>
    <p:sldId id="398" r:id="rId44"/>
    <p:sldId id="397" r:id="rId45"/>
    <p:sldId id="399" r:id="rId46"/>
    <p:sldId id="400" r:id="rId47"/>
    <p:sldId id="401" r:id="rId48"/>
    <p:sldId id="417" r:id="rId49"/>
    <p:sldId id="402" r:id="rId50"/>
    <p:sldId id="403" r:id="rId51"/>
    <p:sldId id="443" r:id="rId52"/>
    <p:sldId id="444" r:id="rId53"/>
    <p:sldId id="445" r:id="rId54"/>
    <p:sldId id="447" r:id="rId55"/>
    <p:sldId id="449" r:id="rId56"/>
    <p:sldId id="450" r:id="rId57"/>
    <p:sldId id="451" r:id="rId58"/>
    <p:sldId id="452" r:id="rId59"/>
    <p:sldId id="404" r:id="rId60"/>
    <p:sldId id="405" r:id="rId61"/>
    <p:sldId id="406" r:id="rId62"/>
    <p:sldId id="476" r:id="rId63"/>
    <p:sldId id="469" r:id="rId64"/>
    <p:sldId id="470" r:id="rId65"/>
    <p:sldId id="471" r:id="rId66"/>
    <p:sldId id="477" r:id="rId67"/>
    <p:sldId id="408" r:id="rId68"/>
    <p:sldId id="478" r:id="rId69"/>
    <p:sldId id="410" r:id="rId70"/>
    <p:sldId id="412" r:id="rId71"/>
    <p:sldId id="479" r:id="rId72"/>
    <p:sldId id="480" r:id="rId73"/>
    <p:sldId id="481" r:id="rId74"/>
    <p:sldId id="482" r:id="rId75"/>
    <p:sldId id="485" r:id="rId76"/>
    <p:sldId id="486" r:id="rId77"/>
    <p:sldId id="487" r:id="rId78"/>
    <p:sldId id="488" r:id="rId79"/>
    <p:sldId id="490" r:id="rId80"/>
    <p:sldId id="489" r:id="rId81"/>
    <p:sldId id="413" r:id="rId82"/>
    <p:sldId id="414" r:id="rId83"/>
    <p:sldId id="339" r:id="rId8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D14"/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18" autoAdjust="0"/>
    <p:restoredTop sz="97354" autoAdjust="0"/>
  </p:normalViewPr>
  <p:slideViewPr>
    <p:cSldViewPr>
      <p:cViewPr varScale="1">
        <p:scale>
          <a:sx n="208" d="100"/>
          <a:sy n="208" d="100"/>
        </p:scale>
        <p:origin x="-96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-3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notesMaster" Target="notesMasters/notesMaster1.xml"/><Relationship Id="rId86" Type="http://schemas.openxmlformats.org/officeDocument/2006/relationships/handoutMaster" Target="handoutMasters/handoutMaster1.xml"/><Relationship Id="rId87" Type="http://schemas.openxmlformats.org/officeDocument/2006/relationships/printerSettings" Target="printerSettings/printerSettings1.bin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FFFFFF"/>
            </a:solidFill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20.0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13.0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90.0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734.0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8.0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10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23.0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 11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/>
        <c:axId val="2043001672"/>
        <c:axId val="2105374808"/>
      </c:barChart>
      <c:catAx>
        <c:axId val="2043001672"/>
        <c:scaling>
          <c:orientation val="minMax"/>
        </c:scaling>
        <c:delete val="1"/>
        <c:axPos val="l"/>
        <c:majorTickMark val="out"/>
        <c:minorTickMark val="none"/>
        <c:tickLblPos val="nextTo"/>
        <c:crossAx val="2105374808"/>
        <c:crosses val="autoZero"/>
        <c:auto val="1"/>
        <c:lblAlgn val="ctr"/>
        <c:lblOffset val="100"/>
        <c:noMultiLvlLbl val="0"/>
      </c:catAx>
      <c:valAx>
        <c:axId val="2105374808"/>
        <c:scaling>
          <c:orientation val="minMax"/>
          <c:max val="1000.0"/>
        </c:scaling>
        <c:delete val="0"/>
        <c:axPos val="b"/>
        <c:numFmt formatCode="General" sourceLinked="1"/>
        <c:majorTickMark val="out"/>
        <c:minorTickMark val="none"/>
        <c:tickLblPos val="nextTo"/>
        <c:crossAx val="20430016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FFFFFF"/>
            </a:solidFill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20.0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13.0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90.0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734.0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8.0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10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23.0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 11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/>
        <c:axId val="2104863592"/>
        <c:axId val="-2114609800"/>
      </c:barChart>
      <c:catAx>
        <c:axId val="2104863592"/>
        <c:scaling>
          <c:orientation val="minMax"/>
        </c:scaling>
        <c:delete val="1"/>
        <c:axPos val="l"/>
        <c:majorTickMark val="out"/>
        <c:minorTickMark val="none"/>
        <c:tickLblPos val="nextTo"/>
        <c:crossAx val="-2114609800"/>
        <c:crosses val="autoZero"/>
        <c:auto val="1"/>
        <c:lblAlgn val="ctr"/>
        <c:lblOffset val="100"/>
        <c:noMultiLvlLbl val="0"/>
      </c:catAx>
      <c:valAx>
        <c:axId val="-2114609800"/>
        <c:scaling>
          <c:orientation val="minMax"/>
          <c:max val="1000.0"/>
        </c:scaling>
        <c:delete val="0"/>
        <c:axPos val="b"/>
        <c:numFmt formatCode="General" sourceLinked="1"/>
        <c:majorTickMark val="out"/>
        <c:minorTickMark val="none"/>
        <c:tickLblPos val="nextTo"/>
        <c:crossAx val="21048635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FFFFFF"/>
            </a:solidFill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20.0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13.0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90.0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734.0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8.0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10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23.0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 11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/>
        <c:axId val="-2068393880"/>
        <c:axId val="-2068097000"/>
      </c:barChart>
      <c:catAx>
        <c:axId val="-2068393880"/>
        <c:scaling>
          <c:orientation val="minMax"/>
        </c:scaling>
        <c:delete val="1"/>
        <c:axPos val="l"/>
        <c:majorTickMark val="out"/>
        <c:minorTickMark val="none"/>
        <c:tickLblPos val="nextTo"/>
        <c:crossAx val="-2068097000"/>
        <c:crosses val="autoZero"/>
        <c:auto val="1"/>
        <c:lblAlgn val="ctr"/>
        <c:lblOffset val="100"/>
        <c:noMultiLvlLbl val="0"/>
      </c:catAx>
      <c:valAx>
        <c:axId val="-2068097000"/>
        <c:scaling>
          <c:orientation val="minMax"/>
          <c:max val="1000.0"/>
        </c:scaling>
        <c:delete val="0"/>
        <c:axPos val="b"/>
        <c:numFmt formatCode="General" sourceLinked="1"/>
        <c:majorTickMark val="out"/>
        <c:minorTickMark val="none"/>
        <c:tickLblPos val="nextTo"/>
        <c:crossAx val="-20683938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FFFFFF"/>
            </a:solidFill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20.0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13.0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90.0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734.0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8.0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10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23.0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 11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/>
        <c:axId val="-2120711512"/>
        <c:axId val="-2120703384"/>
      </c:barChart>
      <c:catAx>
        <c:axId val="-2120711512"/>
        <c:scaling>
          <c:orientation val="minMax"/>
        </c:scaling>
        <c:delete val="1"/>
        <c:axPos val="l"/>
        <c:majorTickMark val="out"/>
        <c:minorTickMark val="none"/>
        <c:tickLblPos val="nextTo"/>
        <c:crossAx val="-2120703384"/>
        <c:crosses val="autoZero"/>
        <c:auto val="1"/>
        <c:lblAlgn val="ctr"/>
        <c:lblOffset val="100"/>
        <c:noMultiLvlLbl val="0"/>
      </c:catAx>
      <c:valAx>
        <c:axId val="-2120703384"/>
        <c:scaling>
          <c:orientation val="minMax"/>
          <c:max val="1000.0"/>
        </c:scaling>
        <c:delete val="0"/>
        <c:axPos val="b"/>
        <c:numFmt formatCode="General" sourceLinked="1"/>
        <c:majorTickMark val="out"/>
        <c:minorTickMark val="none"/>
        <c:tickLblPos val="nextTo"/>
        <c:crossAx val="-2120711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FFFFFF"/>
            </a:solidFill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20.0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13.0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90.0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734.0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8.0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10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23.0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 11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/>
        <c:axId val="-2120841416"/>
        <c:axId val="-2120845528"/>
      </c:barChart>
      <c:catAx>
        <c:axId val="-2120841416"/>
        <c:scaling>
          <c:orientation val="minMax"/>
        </c:scaling>
        <c:delete val="1"/>
        <c:axPos val="l"/>
        <c:majorTickMark val="out"/>
        <c:minorTickMark val="none"/>
        <c:tickLblPos val="nextTo"/>
        <c:crossAx val="-2120845528"/>
        <c:crosses val="autoZero"/>
        <c:auto val="1"/>
        <c:lblAlgn val="ctr"/>
        <c:lblOffset val="100"/>
        <c:noMultiLvlLbl val="0"/>
      </c:catAx>
      <c:valAx>
        <c:axId val="-2120845528"/>
        <c:scaling>
          <c:orientation val="minMax"/>
          <c:max val="1000.0"/>
        </c:scaling>
        <c:delete val="0"/>
        <c:axPos val="b"/>
        <c:numFmt formatCode="General" sourceLinked="1"/>
        <c:majorTickMark val="out"/>
        <c:minorTickMark val="none"/>
        <c:tickLblPos val="nextTo"/>
        <c:crossAx val="-21208414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FFFFFF"/>
            </a:solidFill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20.0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13.0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90.0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734.0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8.0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10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23.0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 11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/>
        <c:axId val="-2067989080"/>
        <c:axId val="-2068057352"/>
      </c:barChart>
      <c:catAx>
        <c:axId val="-2067989080"/>
        <c:scaling>
          <c:orientation val="minMax"/>
        </c:scaling>
        <c:delete val="1"/>
        <c:axPos val="l"/>
        <c:majorTickMark val="out"/>
        <c:minorTickMark val="none"/>
        <c:tickLblPos val="nextTo"/>
        <c:crossAx val="-2068057352"/>
        <c:crosses val="autoZero"/>
        <c:auto val="1"/>
        <c:lblAlgn val="ctr"/>
        <c:lblOffset val="100"/>
        <c:noMultiLvlLbl val="0"/>
      </c:catAx>
      <c:valAx>
        <c:axId val="-2068057352"/>
        <c:scaling>
          <c:orientation val="minMax"/>
          <c:max val="1000.0"/>
        </c:scaling>
        <c:delete val="0"/>
        <c:axPos val="b"/>
        <c:numFmt formatCode="General" sourceLinked="1"/>
        <c:majorTickMark val="out"/>
        <c:minorTickMark val="none"/>
        <c:tickLblPos val="nextTo"/>
        <c:crossAx val="-20679890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FFFFFF"/>
            </a:solidFill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20.0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13.0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90.0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734.0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8.0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10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23.0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 11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/>
        <c:axId val="-2068337384"/>
        <c:axId val="-2067855528"/>
      </c:barChart>
      <c:catAx>
        <c:axId val="-2068337384"/>
        <c:scaling>
          <c:orientation val="minMax"/>
        </c:scaling>
        <c:delete val="1"/>
        <c:axPos val="l"/>
        <c:majorTickMark val="out"/>
        <c:minorTickMark val="none"/>
        <c:tickLblPos val="nextTo"/>
        <c:crossAx val="-2067855528"/>
        <c:crosses val="autoZero"/>
        <c:auto val="1"/>
        <c:lblAlgn val="ctr"/>
        <c:lblOffset val="100"/>
        <c:noMultiLvlLbl val="0"/>
      </c:catAx>
      <c:valAx>
        <c:axId val="-2067855528"/>
        <c:scaling>
          <c:orientation val="minMax"/>
          <c:max val="1000.0"/>
        </c:scaling>
        <c:delete val="0"/>
        <c:axPos val="b"/>
        <c:numFmt formatCode="General" sourceLinked="1"/>
        <c:majorTickMark val="out"/>
        <c:minorTickMark val="none"/>
        <c:tickLblPos val="nextTo"/>
        <c:crossAx val="-2068337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4.0</c:v>
                </c:pt>
                <c:pt idx="1">
                  <c:v>3.0</c:v>
                </c:pt>
                <c:pt idx="2">
                  <c:v>2.0</c:v>
                </c:pt>
                <c:pt idx="3">
                  <c:v>1.0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1.0</c:v>
                </c:pt>
                <c:pt idx="3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7398008"/>
        <c:axId val="-2097395000"/>
      </c:barChart>
      <c:catAx>
        <c:axId val="-20973980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097395000"/>
        <c:crosses val="autoZero"/>
        <c:auto val="1"/>
        <c:lblAlgn val="ctr"/>
        <c:lblOffset val="100"/>
        <c:noMultiLvlLbl val="0"/>
      </c:catAx>
      <c:valAx>
        <c:axId val="-2097395000"/>
        <c:scaling>
          <c:orientation val="minMax"/>
          <c:max val="4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97398008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FFFFFF"/>
            </a:solidFill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20.0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13.0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90.0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734.0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8.0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10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23.0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 11</c:v>
                </c:pt>
              </c:strCache>
            </c:strRef>
          </c:tx>
          <c:spPr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/>
        <c:axId val="-2097287320"/>
        <c:axId val="-2097284344"/>
      </c:barChart>
      <c:catAx>
        <c:axId val="-2097287320"/>
        <c:scaling>
          <c:orientation val="minMax"/>
        </c:scaling>
        <c:delete val="1"/>
        <c:axPos val="l"/>
        <c:majorTickMark val="out"/>
        <c:minorTickMark val="none"/>
        <c:tickLblPos val="nextTo"/>
        <c:crossAx val="-2097284344"/>
        <c:crosses val="autoZero"/>
        <c:auto val="1"/>
        <c:lblAlgn val="ctr"/>
        <c:lblOffset val="100"/>
        <c:noMultiLvlLbl val="0"/>
      </c:catAx>
      <c:valAx>
        <c:axId val="-2097284344"/>
        <c:scaling>
          <c:orientation val="minMax"/>
          <c:max val="1000.0"/>
        </c:scaling>
        <c:delete val="0"/>
        <c:axPos val="b"/>
        <c:numFmt formatCode="General" sourceLinked="1"/>
        <c:majorTickMark val="out"/>
        <c:minorTickMark val="none"/>
        <c:tickLblPos val="nextTo"/>
        <c:crossAx val="-2097287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3A-1356-7A44-9854-A1D3F7EB2CB8}" type="datetimeFigureOut">
              <a:rPr lang="en-US" smtClean="0">
                <a:latin typeface="Arial"/>
                <a:cs typeface="Arial"/>
              </a:rPr>
              <a:t>9/5/16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85A2-821D-C34E-B01E-999292313745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9534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BF052239-6C6F-472F-B175-F0FADCEE2BD3}" type="datetimeFigureOut">
              <a:rPr lang="en-US" smtClean="0"/>
              <a:pPr/>
              <a:t>9/5/16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E4FF5570-FE69-4FDF-99DA-8CDE43644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3718"/>
            <a:ext cx="82296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291831"/>
            <a:ext cx="8229600" cy="576263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3174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2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683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+ Content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rgbClr val="BFBFBF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0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Image + Caption Style 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17920" y="1110427"/>
            <a:ext cx="2926080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110426"/>
            <a:ext cx="6228184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420798" y="1419623"/>
            <a:ext cx="2520329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420820" y="1923679"/>
            <a:ext cx="2520280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6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Image + Caption Style 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110427"/>
            <a:ext cx="6236208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17920" y="1110426"/>
            <a:ext cx="2926080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419623"/>
            <a:ext cx="5267030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923679"/>
            <a:ext cx="5266928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3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80034"/>
            <a:ext cx="8229600" cy="8572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6" y="2788146"/>
            <a:ext cx="8225527" cy="647700"/>
          </a:xfr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Divider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330424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3" y="4476751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3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2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82416" y="483682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36828"/>
            <a:ext cx="159452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4364" y="4836828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3" y="4476751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70" r:id="rId4"/>
    <p:sldLayoutId id="2147483667" r:id="rId5"/>
    <p:sldLayoutId id="2147483668" r:id="rId6"/>
    <p:sldLayoutId id="2147483654" r:id="rId7"/>
    <p:sldLayoutId id="2147483660" r:id="rId8"/>
    <p:sldLayoutId id="2147483653" r:id="rId9"/>
    <p:sldLayoutId id="2147483656" r:id="rId10"/>
    <p:sldLayoutId id="2147483657" r:id="rId11"/>
    <p:sldLayoutId id="2147483658" r:id="rId12"/>
    <p:sldLayoutId id="2147483659" r:id="rId13"/>
    <p:sldLayoutId id="2147483671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14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12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1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apache/cassandra/blob/cassandra-1.0/src/java/org/apache/cassandra/utils/LatencyTracker.jav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issues.apache.org/jira/browse/CASSANDRA-5657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CASSANDRA-11752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apache/cassandra/blob/cassandra-1.0/src/java/org/apache/cassandra/utils/LatencyTracker.java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Chris Lohfink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Cassandra Metrics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89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Latencies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04309409"/>
              </p:ext>
            </p:extLst>
          </p:nvPr>
        </p:nvGraphicFramePr>
        <p:xfrm>
          <a:off x="76200" y="895350"/>
          <a:ext cx="8958907" cy="1357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264795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Average: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103ms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95600" y="2495550"/>
            <a:ext cx="3149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4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Latencies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74472569"/>
              </p:ext>
            </p:extLst>
          </p:nvPr>
        </p:nvGraphicFramePr>
        <p:xfrm>
          <a:off x="76200" y="895350"/>
          <a:ext cx="8958907" cy="1357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264795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Average: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103ms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Missing outliers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34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Latencies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057593309"/>
              </p:ext>
            </p:extLst>
          </p:nvPr>
        </p:nvGraphicFramePr>
        <p:xfrm>
          <a:off x="76200" y="895350"/>
          <a:ext cx="8958907" cy="1357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2647950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Average: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103ms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Missing outliers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Max: </a:t>
            </a:r>
            <a:r>
              <a:rPr lang="en-US" dirty="0" smtClean="0"/>
              <a:t>734ms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Min: 2ms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758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Latencies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08600872"/>
              </p:ext>
            </p:extLst>
          </p:nvPr>
        </p:nvGraphicFramePr>
        <p:xfrm>
          <a:off x="76200" y="895350"/>
          <a:ext cx="8958907" cy="1357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2647950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Average: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103ms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Missing outliers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Max: </a:t>
            </a:r>
            <a:r>
              <a:rPr lang="en-US" dirty="0" smtClean="0"/>
              <a:t>734ms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Min: 2ms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57600" y="2266950"/>
            <a:ext cx="2157413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64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Latency Tracker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LatencyTracker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stores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: 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</a:rPr>
              <a:t>recent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histogram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total histogram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number of ops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total latency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 smtClean="0"/>
              <a:t>Use latency/#ops </a:t>
            </a:r>
            <a:r>
              <a:rPr lang="en-US" sz="2000" b="1" dirty="0"/>
              <a:t>since last time called to compute “recent” average latency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Every time queried it will reset the latency and histogram.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14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89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Average Latencies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83024928"/>
              </p:ext>
            </p:extLst>
          </p:nvPr>
        </p:nvGraphicFramePr>
        <p:xfrm>
          <a:off x="76200" y="895350"/>
          <a:ext cx="8958907" cy="1357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2647950"/>
            <a:ext cx="8458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Reported latency from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Sum of latencies since </a:t>
            </a:r>
            <a:r>
              <a:rPr lang="en-US" dirty="0" smtClean="0"/>
              <a:t>last called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Number of requests since last called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Average: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103ms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Outliers lost</a:t>
            </a:r>
          </a:p>
        </p:txBody>
      </p:sp>
    </p:spTree>
    <p:extLst>
      <p:ext uri="{BB962C8B-B14F-4D97-AF65-F5344CB8AC3E}">
        <p14:creationId xmlns:p14="http://schemas.microsoft.com/office/powerpoint/2010/main" val="176200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Histograms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0039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Describes frequency of data</a:t>
            </a:r>
          </a:p>
          <a:p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35255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1, 2, 1, 1, 3, 4, 3, 1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Histograms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0039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Describes frequency of data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CA5F14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17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35255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A5F14"/>
                </a:solidFill>
              </a:rPr>
              <a:t>1</a:t>
            </a:r>
            <a:r>
              <a:rPr lang="en-US" dirty="0" smtClean="0"/>
              <a:t>, 2, 1, 1, 3, 4, 3,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5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Histograms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0039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Describes frequency of data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/>
          </a:p>
          <a:p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1</a:t>
            </a:r>
          </a:p>
          <a:p>
            <a:r>
              <a:rPr lang="en-US" sz="2000" dirty="0">
                <a:solidFill>
                  <a:srgbClr val="CA5F14"/>
                </a:solidFill>
                <a:latin typeface="Courier"/>
                <a:cs typeface="Courier"/>
              </a:rPr>
              <a:t>2</a:t>
            </a:r>
            <a:endParaRPr lang="en-US" sz="2000" dirty="0" smtClean="0">
              <a:solidFill>
                <a:srgbClr val="CA5F14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18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35255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2</a:t>
            </a:r>
            <a:r>
              <a:rPr lang="en-US" dirty="0" smtClean="0"/>
              <a:t>, 1, 1, 3, 4, 3,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Histograms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0039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Describes frequency of data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/>
          </a:p>
          <a:p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1</a:t>
            </a:r>
            <a:r>
              <a:rPr lang="en-US" sz="2000" dirty="0" smtClean="0">
                <a:solidFill>
                  <a:schemeClr val="accent2"/>
                </a:solidFill>
                <a:latin typeface="Courier"/>
                <a:cs typeface="Courier"/>
              </a:rPr>
              <a:t>1</a:t>
            </a:r>
          </a:p>
          <a:p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2</a:t>
            </a:r>
            <a:endParaRPr lang="en-US" sz="20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19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35255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F7F7F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1</a:t>
            </a:r>
            <a:r>
              <a:rPr lang="en-US" dirty="0" smtClean="0"/>
              <a:t>, 1, 3, 4, 3,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7696200" cy="3200399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 smtClean="0"/>
              <a:t>Software developer at DataStax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err="1" smtClean="0"/>
              <a:t>OpsCenter</a:t>
            </a:r>
            <a:r>
              <a:rPr lang="en-US" sz="1600" dirty="0" smtClean="0"/>
              <a:t>, Metrics &amp; Cassandra interactions</a:t>
            </a: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6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Histograms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0039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Describes frequency of data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/>
          </a:p>
          <a:p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11</a:t>
            </a:r>
            <a:r>
              <a:rPr lang="en-US" sz="2000" dirty="0" smtClean="0">
                <a:solidFill>
                  <a:schemeClr val="accent2"/>
                </a:solidFill>
                <a:latin typeface="Courier"/>
                <a:cs typeface="Courier"/>
              </a:rPr>
              <a:t>1</a:t>
            </a:r>
          </a:p>
          <a:p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2</a:t>
            </a:r>
            <a:endParaRPr lang="en-US" sz="20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20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35255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F7F7F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1</a:t>
            </a:r>
            <a:r>
              <a:rPr lang="en-US" dirty="0" smtClean="0"/>
              <a:t>, 3, 4, 3,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0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Histograms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0039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Describes frequency of data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/>
          </a:p>
          <a:p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111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2</a:t>
            </a:r>
          </a:p>
          <a:p>
            <a:r>
              <a:rPr lang="en-US" sz="2000" dirty="0">
                <a:solidFill>
                  <a:schemeClr val="accent2"/>
                </a:solidFill>
                <a:latin typeface="Courier"/>
                <a:cs typeface="Courier"/>
              </a:rPr>
              <a:t>3</a:t>
            </a:r>
            <a:endParaRPr lang="en-US" sz="2000" dirty="0" smtClean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21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35255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F7F7F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3</a:t>
            </a:r>
            <a:r>
              <a:rPr lang="en-US" dirty="0" smtClean="0"/>
              <a:t>, 4, 3,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5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Histograms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0039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Describes frequency of data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/>
          </a:p>
          <a:p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111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3</a:t>
            </a:r>
          </a:p>
          <a:p>
            <a:r>
              <a:rPr lang="en-US" sz="2000" dirty="0">
                <a:solidFill>
                  <a:schemeClr val="accent2"/>
                </a:solidFill>
                <a:latin typeface="Courier"/>
                <a:cs typeface="Courier"/>
              </a:rPr>
              <a:t>4</a:t>
            </a:r>
            <a:endParaRPr lang="en-US" sz="2000" dirty="0" smtClean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22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35255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F7F7F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4</a:t>
            </a:r>
            <a:r>
              <a:rPr lang="en-US" dirty="0" smtClean="0"/>
              <a:t>, 3,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2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Histograms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0039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Describes frequency of data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/>
          </a:p>
          <a:p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111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3</a:t>
            </a:r>
            <a:r>
              <a:rPr lang="en-US" sz="2000" dirty="0" smtClean="0">
                <a:solidFill>
                  <a:srgbClr val="CA5F14"/>
                </a:solidFill>
                <a:latin typeface="Courier"/>
                <a:cs typeface="Courier"/>
              </a:rPr>
              <a:t>3</a:t>
            </a:r>
          </a:p>
          <a:p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4</a:t>
            </a:r>
            <a:endParaRPr lang="en-US" sz="20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35255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F7F7F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3</a:t>
            </a:r>
            <a:r>
              <a:rPr lang="en-US" dirty="0" smtClean="0"/>
              <a:t>,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4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Histograms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0039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Describes frequency of data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/>
          </a:p>
          <a:p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111</a:t>
            </a:r>
            <a:r>
              <a:rPr lang="en-US" sz="2000" dirty="0" smtClean="0">
                <a:solidFill>
                  <a:schemeClr val="accent2"/>
                </a:solidFill>
                <a:latin typeface="Courier"/>
                <a:cs typeface="Courier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33</a:t>
            </a:r>
          </a:p>
          <a:p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4</a:t>
            </a:r>
            <a:endParaRPr lang="en-US" sz="20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24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35255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F7F7F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A5F14"/>
                </a:solidFill>
              </a:rPr>
              <a:t>1</a:t>
            </a:r>
            <a:endParaRPr lang="en-US" dirty="0">
              <a:solidFill>
                <a:srgbClr val="CA5F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08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Histograms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0039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Describes frequency of data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1111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2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33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4</a:t>
            </a:r>
            <a:endParaRPr lang="en-US" sz="20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25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35255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1, 2, 1, 1, 3, 4, 3, 1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77612068"/>
              </p:ext>
            </p:extLst>
          </p:nvPr>
        </p:nvGraphicFramePr>
        <p:xfrm>
          <a:off x="4191000" y="1962150"/>
          <a:ext cx="26670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57800" y="39433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4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Histograms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0039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"bin" the range of </a:t>
            </a:r>
            <a:r>
              <a:rPr lang="en-US" sz="2000" dirty="0" smtClean="0"/>
              <a:t>values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divide </a:t>
            </a:r>
            <a:r>
              <a:rPr lang="en-US" sz="1800" dirty="0"/>
              <a:t>the entire range of values into a series of </a:t>
            </a:r>
            <a:r>
              <a:rPr lang="en-US" sz="1800" dirty="0" smtClean="0"/>
              <a:t>intervals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Count </a:t>
            </a:r>
            <a:r>
              <a:rPr lang="en-US" sz="2000" dirty="0"/>
              <a:t>how many values fall into each </a:t>
            </a:r>
            <a:r>
              <a:rPr lang="en-US" sz="2000" dirty="0" smtClean="0"/>
              <a:t>interval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26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0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Histograms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0039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"bin" the range of values—that is, divide the entire range of values into a series of intervals—and then count how many values fall into each </a:t>
            </a:r>
            <a:r>
              <a:rPr lang="en-US" sz="2000" dirty="0" smtClean="0"/>
              <a:t>interval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27</a:t>
            </a:fld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35789430"/>
              </p:ext>
            </p:extLst>
          </p:nvPr>
        </p:nvGraphicFramePr>
        <p:xfrm>
          <a:off x="185093" y="1657350"/>
          <a:ext cx="8958907" cy="1357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3257550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13, 14, 2, 20, 13, 90, 734, 8, 53, 23, 30</a:t>
            </a:r>
          </a:p>
        </p:txBody>
      </p:sp>
    </p:spTree>
    <p:extLst>
      <p:ext uri="{BB962C8B-B14F-4D97-AF65-F5344CB8AC3E}">
        <p14:creationId xmlns:p14="http://schemas.microsoft.com/office/powerpoint/2010/main" val="210339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Histograms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"bin" the range of values—that is, divide the entire range of values into a series of intervals—and then count how many values fall into each </a:t>
            </a:r>
            <a:r>
              <a:rPr lang="en-US" sz="2000" dirty="0" smtClean="0"/>
              <a:t>interval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28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2266950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13, 14, 2, 20, 13, 90, 734, 8, 53, 23, 30</a:t>
            </a:r>
          </a:p>
        </p:txBody>
      </p:sp>
    </p:spTree>
    <p:extLst>
      <p:ext uri="{BB962C8B-B14F-4D97-AF65-F5344CB8AC3E}">
        <p14:creationId xmlns:p14="http://schemas.microsoft.com/office/powerpoint/2010/main" val="168476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Histograms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"bin" the range of values—that is, divide the entire range of values into a series of intervals—and then count how many values fall into each </a:t>
            </a:r>
            <a:r>
              <a:rPr lang="en-US" sz="2000" dirty="0" smtClean="0"/>
              <a:t>interval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29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2266950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2, 8, 13, 13, 14</a:t>
            </a:r>
            <a:r>
              <a:rPr lang="en-US" dirty="0"/>
              <a:t>,</a:t>
            </a:r>
            <a:r>
              <a:rPr lang="en-US" dirty="0" smtClean="0"/>
              <a:t> 20, 23, 30, 53, 90</a:t>
            </a:r>
            <a:r>
              <a:rPr lang="en-US" dirty="0"/>
              <a:t>, </a:t>
            </a:r>
            <a:r>
              <a:rPr lang="en-US" dirty="0" smtClean="0"/>
              <a:t>734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</a:t>
            </a:r>
            <a:r>
              <a:rPr lang="en-US" dirty="0" smtClean="0"/>
              <a:t>talk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What does the thing the metrics report </a:t>
            </a:r>
            <a:r>
              <a:rPr lang="en-US" b="1" i="1" dirty="0" smtClean="0"/>
              <a:t>mean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(da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dum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tis)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metrics evolved in C</a:t>
            </a:r>
            <a:r>
              <a:rPr lang="en-US" dirty="0" smtClean="0"/>
              <a:t>*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5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Histograms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"bin" the range of values—that is, divide the entire range of values into a series of intervals—and then count how many values fall into each </a:t>
            </a:r>
            <a:r>
              <a:rPr lang="en-US" sz="2000" dirty="0" smtClean="0"/>
              <a:t>interval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30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2266950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2, 8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13, 13, 14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20, 23, 30, 53, 90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734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38568"/>
              </p:ext>
            </p:extLst>
          </p:nvPr>
        </p:nvGraphicFramePr>
        <p:xfrm>
          <a:off x="1295400" y="3181350"/>
          <a:ext cx="60960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101-1000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A97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A9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CA023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7CA02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60257D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60257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1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Approximations</a:t>
            </a:r>
          </a:p>
          <a:p>
            <a:r>
              <a:rPr lang="en-US" b="1" dirty="0" smtClean="0"/>
              <a:t>Max</a:t>
            </a:r>
            <a:r>
              <a:rPr lang="en-US" dirty="0" smtClean="0"/>
              <a:t>: 1000 (actual 734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61402"/>
              </p:ext>
            </p:extLst>
          </p:nvPr>
        </p:nvGraphicFramePr>
        <p:xfrm>
          <a:off x="1524000" y="971550"/>
          <a:ext cx="60960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101-1000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77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Approximations</a:t>
            </a:r>
          </a:p>
          <a:p>
            <a:r>
              <a:rPr lang="en-US" b="1" dirty="0" smtClean="0"/>
              <a:t>Max</a:t>
            </a:r>
            <a:r>
              <a:rPr lang="en-US" dirty="0" smtClean="0"/>
              <a:t>: 1000 (actual 734)</a:t>
            </a:r>
          </a:p>
          <a:p>
            <a:r>
              <a:rPr lang="en-US" b="1" dirty="0" smtClean="0"/>
              <a:t>Min</a:t>
            </a:r>
            <a:r>
              <a:rPr lang="en-US" dirty="0" smtClean="0"/>
              <a:t>: 10 (actual 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68990"/>
              </p:ext>
            </p:extLst>
          </p:nvPr>
        </p:nvGraphicFramePr>
        <p:xfrm>
          <a:off x="1524000" y="971550"/>
          <a:ext cx="60960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101-1000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66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Approximations</a:t>
            </a:r>
          </a:p>
          <a:p>
            <a:r>
              <a:rPr lang="en-US" b="1" dirty="0" smtClean="0"/>
              <a:t>Max</a:t>
            </a:r>
            <a:r>
              <a:rPr lang="en-US" dirty="0" smtClean="0"/>
              <a:t>: 1000 (actual 734)</a:t>
            </a:r>
          </a:p>
          <a:p>
            <a:r>
              <a:rPr lang="en-US" b="1" dirty="0" smtClean="0"/>
              <a:t>Min</a:t>
            </a:r>
            <a:r>
              <a:rPr lang="en-US" dirty="0" smtClean="0"/>
              <a:t>: 10 (actual 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/>
              <a:t>Average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sum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6"/>
                </a:solidFill>
              </a:rPr>
              <a:t>count</a:t>
            </a:r>
            <a:r>
              <a:rPr lang="en-US" dirty="0" smtClean="0">
                <a:solidFill>
                  <a:srgbClr val="007A97"/>
                </a:solidFill>
              </a:rPr>
              <a:t>, </a:t>
            </a:r>
            <a:r>
              <a:rPr lang="en-US" dirty="0">
                <a:solidFill>
                  <a:srgbClr val="007A97"/>
                </a:solidFill>
              </a:rPr>
              <a:t>(10*2 + 100*8 + </a:t>
            </a:r>
            <a:r>
              <a:rPr lang="en-US" dirty="0" smtClean="0">
                <a:solidFill>
                  <a:srgbClr val="007A97"/>
                </a:solidFill>
              </a:rPr>
              <a:t>1000*1) </a:t>
            </a:r>
            <a:r>
              <a:rPr lang="en-US" dirty="0"/>
              <a:t>/ </a:t>
            </a:r>
            <a:r>
              <a:rPr lang="en-US" dirty="0">
                <a:solidFill>
                  <a:srgbClr val="8031A7"/>
                </a:solidFill>
              </a:rPr>
              <a:t>(2+8+1) </a:t>
            </a:r>
            <a:r>
              <a:rPr lang="en-US" dirty="0"/>
              <a:t>= 165 (actual 103)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68990"/>
              </p:ext>
            </p:extLst>
          </p:nvPr>
        </p:nvGraphicFramePr>
        <p:xfrm>
          <a:off x="1524000" y="971550"/>
          <a:ext cx="60960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101-1000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66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Approximations</a:t>
            </a:r>
          </a:p>
          <a:p>
            <a:r>
              <a:rPr lang="en-US" b="1" dirty="0" smtClean="0"/>
              <a:t>Max</a:t>
            </a:r>
            <a:r>
              <a:rPr lang="en-US" dirty="0" smtClean="0"/>
              <a:t>: 1000 (actual 734)</a:t>
            </a:r>
          </a:p>
          <a:p>
            <a:r>
              <a:rPr lang="en-US" b="1" dirty="0" smtClean="0"/>
              <a:t>Min</a:t>
            </a:r>
            <a:r>
              <a:rPr lang="en-US" dirty="0" smtClean="0"/>
              <a:t>: 10 (actual 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/>
              <a:t>Average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sum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6"/>
                </a:solidFill>
              </a:rPr>
              <a:t>count</a:t>
            </a:r>
            <a:r>
              <a:rPr lang="en-US" dirty="0" smtClean="0">
                <a:solidFill>
                  <a:srgbClr val="007A97"/>
                </a:solidFill>
              </a:rPr>
              <a:t>, </a:t>
            </a:r>
            <a:r>
              <a:rPr lang="en-US" dirty="0">
                <a:solidFill>
                  <a:srgbClr val="007A97"/>
                </a:solidFill>
              </a:rPr>
              <a:t>(10*2 + 100*8 + </a:t>
            </a:r>
            <a:r>
              <a:rPr lang="en-US" dirty="0" smtClean="0">
                <a:solidFill>
                  <a:srgbClr val="007A97"/>
                </a:solidFill>
              </a:rPr>
              <a:t>1000*1) </a:t>
            </a:r>
            <a:r>
              <a:rPr lang="en-US" dirty="0"/>
              <a:t>/ </a:t>
            </a:r>
            <a:r>
              <a:rPr lang="en-US" dirty="0">
                <a:solidFill>
                  <a:srgbClr val="8031A7"/>
                </a:solidFill>
              </a:rPr>
              <a:t>(2+8+1) </a:t>
            </a:r>
            <a:r>
              <a:rPr lang="en-US" dirty="0"/>
              <a:t>= 165 (actual 103)</a:t>
            </a:r>
          </a:p>
          <a:p>
            <a:endParaRPr lang="en-US" dirty="0"/>
          </a:p>
          <a:p>
            <a:r>
              <a:rPr lang="en-US" b="1" dirty="0" smtClean="0"/>
              <a:t>Percentiles: </a:t>
            </a:r>
            <a:r>
              <a:rPr lang="en-US" dirty="0" smtClean="0"/>
              <a:t>11 requests, so we know 90 percent of the latencies occurred in the 11-100 bucket or lower.</a:t>
            </a:r>
          </a:p>
          <a:p>
            <a:r>
              <a:rPr lang="en-US" b="1" dirty="0" smtClean="0"/>
              <a:t>	90</a:t>
            </a:r>
            <a:r>
              <a:rPr lang="en-US" b="1" baseline="30000" dirty="0" smtClean="0"/>
              <a:t>th</a:t>
            </a:r>
            <a:r>
              <a:rPr lang="en-US" b="1" dirty="0" smtClean="0"/>
              <a:t> Percentile: </a:t>
            </a:r>
            <a:r>
              <a:rPr lang="en-US" dirty="0" smtClean="0"/>
              <a:t>100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29551"/>
              </p:ext>
            </p:extLst>
          </p:nvPr>
        </p:nvGraphicFramePr>
        <p:xfrm>
          <a:off x="1524000" y="971550"/>
          <a:ext cx="60960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101-1000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33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Approximations</a:t>
            </a:r>
          </a:p>
          <a:p>
            <a:r>
              <a:rPr lang="en-US" b="1" dirty="0" smtClean="0"/>
              <a:t>Max</a:t>
            </a:r>
            <a:r>
              <a:rPr lang="en-US" dirty="0" smtClean="0"/>
              <a:t>: 1000 (actual 734)</a:t>
            </a:r>
          </a:p>
          <a:p>
            <a:r>
              <a:rPr lang="en-US" b="1" dirty="0" smtClean="0"/>
              <a:t>Min</a:t>
            </a:r>
            <a:r>
              <a:rPr lang="en-US" dirty="0" smtClean="0"/>
              <a:t>: 10 (actual 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/>
              <a:t>Average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sum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6"/>
                </a:solidFill>
              </a:rPr>
              <a:t>count</a:t>
            </a:r>
            <a:r>
              <a:rPr lang="en-US" dirty="0" smtClean="0">
                <a:solidFill>
                  <a:srgbClr val="007A97"/>
                </a:solidFill>
              </a:rPr>
              <a:t>, </a:t>
            </a:r>
            <a:r>
              <a:rPr lang="en-US" dirty="0">
                <a:solidFill>
                  <a:srgbClr val="007A97"/>
                </a:solidFill>
              </a:rPr>
              <a:t>(10*2 + 100*8 + 1000) </a:t>
            </a:r>
            <a:r>
              <a:rPr lang="en-US" dirty="0"/>
              <a:t>/ </a:t>
            </a:r>
            <a:r>
              <a:rPr lang="en-US" dirty="0">
                <a:solidFill>
                  <a:srgbClr val="8031A7"/>
                </a:solidFill>
              </a:rPr>
              <a:t>(2+8+1) </a:t>
            </a:r>
            <a:r>
              <a:rPr lang="en-US" dirty="0"/>
              <a:t>= 165 (actual 103)</a:t>
            </a:r>
          </a:p>
          <a:p>
            <a:endParaRPr lang="en-US" dirty="0"/>
          </a:p>
          <a:p>
            <a:r>
              <a:rPr lang="en-US" b="1" dirty="0" smtClean="0"/>
              <a:t>Percentiles: </a:t>
            </a:r>
            <a:r>
              <a:rPr lang="en-US" dirty="0" smtClean="0"/>
              <a:t>11 requests, so we know 90 percent of the latencies occurred in the 11-100 bucket or lower.</a:t>
            </a:r>
          </a:p>
          <a:p>
            <a:r>
              <a:rPr lang="en-US" b="1" dirty="0" smtClean="0"/>
              <a:t>	90</a:t>
            </a:r>
            <a:r>
              <a:rPr lang="en-US" b="1" baseline="30000" dirty="0" smtClean="0"/>
              <a:t>th</a:t>
            </a:r>
            <a:r>
              <a:rPr lang="en-US" b="1" dirty="0" smtClean="0"/>
              <a:t> Percentile: </a:t>
            </a:r>
            <a:r>
              <a:rPr lang="en-US" dirty="0" smtClean="0"/>
              <a:t>100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936759"/>
              </p:ext>
            </p:extLst>
          </p:nvPr>
        </p:nvGraphicFramePr>
        <p:xfrm>
          <a:off x="1524000" y="971550"/>
          <a:ext cx="60960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101-1000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279098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7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EstimatedHistogram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series starts at 1 and grows by 1.2 each </a:t>
            </a:r>
            <a:r>
              <a:rPr lang="en-US" sz="2000" dirty="0" smtClean="0"/>
              <a:t>time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/>
              <a:t>1, 2, 3, 4, 5, 6, 7, 8, 10, 12, 14, 17, 20, 24, 29, </a:t>
            </a:r>
            <a:endParaRPr lang="en-US" sz="2400" dirty="0" smtClean="0"/>
          </a:p>
          <a:p>
            <a:r>
              <a:rPr lang="en-US" sz="2400" dirty="0" smtClean="0"/>
              <a:t>…</a:t>
            </a:r>
          </a:p>
          <a:p>
            <a:r>
              <a:rPr lang="en-US" sz="2400" dirty="0" smtClean="0"/>
              <a:t>12108970</a:t>
            </a:r>
            <a:r>
              <a:rPr lang="en-US" sz="2400" dirty="0"/>
              <a:t>, 14530764, 17436917, 20924300, 25109160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8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LatencyTracker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003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Has two histograms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Recent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Count of times </a:t>
            </a:r>
            <a:r>
              <a:rPr lang="en-US" sz="1600" dirty="0" smtClean="0"/>
              <a:t>a latency occurred since last time read for each bin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Total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Count of times a latency occurred since </a:t>
            </a:r>
            <a:r>
              <a:rPr lang="en-US" sz="1600" dirty="0" smtClean="0"/>
              <a:t>Cassandra started for </a:t>
            </a:r>
            <a:r>
              <a:rPr lang="en-US" sz="1600" dirty="0"/>
              <a:t>each bin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4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Histogram Deltas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If you keep track of histogram last time you read it can find delta to determine how many occurred in that interval</a:t>
            </a:r>
          </a:p>
          <a:p>
            <a:endParaRPr lang="en-US" sz="1800" dirty="0"/>
          </a:p>
          <a:p>
            <a:r>
              <a:rPr lang="en-US" sz="1800" dirty="0" smtClean="0"/>
              <a:t>Last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Now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52521"/>
              </p:ext>
            </p:extLst>
          </p:nvPr>
        </p:nvGraphicFramePr>
        <p:xfrm>
          <a:off x="1371600" y="1962150"/>
          <a:ext cx="60960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101-1000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788592"/>
              </p:ext>
            </p:extLst>
          </p:nvPr>
        </p:nvGraphicFramePr>
        <p:xfrm>
          <a:off x="1371600" y="2800350"/>
          <a:ext cx="60960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101-1000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58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Histogram Deltas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If you keep track of histogram last time you read it can find delta to determine how many occurred in that interval</a:t>
            </a:r>
          </a:p>
          <a:p>
            <a:endParaRPr lang="en-US" sz="1800" dirty="0"/>
          </a:p>
          <a:p>
            <a:r>
              <a:rPr lang="en-US" sz="1800" dirty="0" smtClean="0"/>
              <a:t>Last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Now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Delta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177491"/>
              </p:ext>
            </p:extLst>
          </p:nvPr>
        </p:nvGraphicFramePr>
        <p:xfrm>
          <a:off x="1371600" y="1962150"/>
          <a:ext cx="6096000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101-1000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8109"/>
              </p:ext>
            </p:extLst>
          </p:nvPr>
        </p:nvGraphicFramePr>
        <p:xfrm>
          <a:off x="1371600" y="2800350"/>
          <a:ext cx="6096000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101-1000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09511"/>
              </p:ext>
            </p:extLst>
          </p:nvPr>
        </p:nvGraphicFramePr>
        <p:xfrm>
          <a:off x="1371600" y="3714750"/>
          <a:ext cx="60960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101-1000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34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Collecting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Not how, but what and why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776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Yammer</a:t>
            </a:r>
            <a:r>
              <a:rPr lang="en-US" sz="2000" i="1" dirty="0" smtClean="0">
                <a:solidFill>
                  <a:srgbClr val="7F7F7F"/>
                </a:solidFill>
              </a:rPr>
              <a:t>/</a:t>
            </a:r>
            <a:r>
              <a:rPr lang="en-US" sz="2000" i="1" dirty="0" err="1" smtClean="0">
                <a:solidFill>
                  <a:srgbClr val="7F7F7F"/>
                </a:solidFill>
              </a:rPr>
              <a:t>Codahale</a:t>
            </a:r>
            <a:r>
              <a:rPr lang="en-US" sz="2000" i="1" dirty="0" smtClean="0">
                <a:solidFill>
                  <a:srgbClr val="7F7F7F"/>
                </a:solidFill>
              </a:rPr>
              <a:t>/</a:t>
            </a:r>
            <a:r>
              <a:rPr lang="en-US" sz="2000" i="1" dirty="0" err="1">
                <a:solidFill>
                  <a:srgbClr val="7F7F7F"/>
                </a:solidFill>
              </a:rPr>
              <a:t>D</a:t>
            </a:r>
            <a:r>
              <a:rPr lang="en-US" sz="2000" i="1" dirty="0" err="1" smtClean="0">
                <a:solidFill>
                  <a:srgbClr val="7F7F7F"/>
                </a:solidFill>
              </a:rPr>
              <a:t>ropwizard</a:t>
            </a:r>
            <a:r>
              <a:rPr lang="en-US" sz="2000" i="1" dirty="0" smtClean="0">
                <a:solidFill>
                  <a:srgbClr val="7F7F7F"/>
                </a:solidFill>
              </a:rPr>
              <a:t> </a:t>
            </a:r>
            <a:r>
              <a:rPr lang="en-US" sz="2000" dirty="0" smtClean="0"/>
              <a:t>Metrics introduced 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Awesome!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Not so awesome…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0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Reservoirs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 smtClean="0"/>
              <a:t>Maintain a sample of the data that is representative of the entire set.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Can perform operations on the limited, fixed memory set as if on entire </a:t>
            </a:r>
            <a:r>
              <a:rPr lang="en-US" sz="1600" dirty="0" smtClean="0"/>
              <a:t>dataset</a:t>
            </a:r>
          </a:p>
          <a:p>
            <a:pPr marL="742950" lvl="1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Vitters</a:t>
            </a:r>
            <a:r>
              <a:rPr lang="en-US" sz="1800" dirty="0" smtClean="0"/>
              <a:t> Algorithm R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Offers a 99.9% confidence level </a:t>
            </a:r>
            <a:r>
              <a:rPr lang="en-US" sz="1600" dirty="0" smtClean="0"/>
              <a:t>&amp; 5</a:t>
            </a:r>
            <a:r>
              <a:rPr lang="en-US" sz="1600" dirty="0"/>
              <a:t>% margin of error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Simple</a:t>
            </a:r>
          </a:p>
          <a:p>
            <a:pPr marL="1200150" lvl="2" indent="-285750">
              <a:buFont typeface="Arial"/>
              <a:buChar char="•"/>
            </a:pPr>
            <a:r>
              <a:rPr lang="en-US" sz="1700" dirty="0" smtClean="0"/>
              <a:t>Randomly include value in reservoir, less and less likely as more values seen</a:t>
            </a:r>
            <a:endParaRPr lang="en-US" sz="1700" dirty="0"/>
          </a:p>
          <a:p>
            <a:pPr marL="742950" lvl="1" indent="-285750">
              <a:buFont typeface="Arial"/>
              <a:buChar char="•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Reservoirs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 smtClean="0"/>
              <a:t>Maintain a sample of the data that is representative of the entire set.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Can perform operations on the limited, fixed memory set as if on entire </a:t>
            </a:r>
            <a:r>
              <a:rPr lang="en-US" sz="1600" dirty="0" smtClean="0"/>
              <a:t>dataset</a:t>
            </a:r>
          </a:p>
          <a:p>
            <a:pPr marL="742950" lvl="1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Vitters</a:t>
            </a:r>
            <a:r>
              <a:rPr lang="en-US" sz="1800" dirty="0" smtClean="0"/>
              <a:t> Algorithm R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Offers a 99.9% confidence level </a:t>
            </a:r>
            <a:r>
              <a:rPr lang="en-US" sz="1600" dirty="0" smtClean="0"/>
              <a:t>&amp; 5</a:t>
            </a:r>
            <a:r>
              <a:rPr lang="en-US" sz="1600" dirty="0"/>
              <a:t>% margin of </a:t>
            </a:r>
            <a:r>
              <a:rPr lang="en-US" sz="1600" dirty="0" smtClean="0"/>
              <a:t>error</a:t>
            </a:r>
            <a:endParaRPr lang="en-US" sz="1600" dirty="0"/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      * When the stream has a normal </a:t>
            </a:r>
            <a:r>
              <a:rPr lang="en-US" sz="1600" dirty="0" smtClean="0">
                <a:solidFill>
                  <a:srgbClr val="FF0000"/>
                </a:solidFill>
              </a:rPr>
              <a:t>distribution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endParaRPr lang="en-US" sz="1600" dirty="0"/>
          </a:p>
          <a:p>
            <a:pPr marL="742950" lvl="1" indent="-285750">
              <a:buFont typeface="Arial"/>
              <a:buChar char="•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92" y="3333750"/>
            <a:ext cx="5547008" cy="10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7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Reservoirs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Random sampling, what can it miss?</a:t>
            </a:r>
          </a:p>
          <a:p>
            <a:pPr lvl="1"/>
            <a:r>
              <a:rPr lang="en-US" sz="1600" dirty="0" smtClean="0"/>
              <a:t>Min</a:t>
            </a:r>
          </a:p>
          <a:p>
            <a:pPr lvl="1"/>
            <a:r>
              <a:rPr lang="en-US" sz="1600" dirty="0" smtClean="0"/>
              <a:t>Max</a:t>
            </a:r>
          </a:p>
          <a:p>
            <a:pPr lvl="1"/>
            <a:r>
              <a:rPr lang="en-US" sz="1600" dirty="0" smtClean="0"/>
              <a:t>Everything in 99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percentile?</a:t>
            </a:r>
          </a:p>
          <a:p>
            <a:pPr lvl="1"/>
            <a:r>
              <a:rPr lang="en-US" sz="1600" dirty="0" smtClean="0"/>
              <a:t>The more rare, the less likely to be </a:t>
            </a:r>
            <a:r>
              <a:rPr lang="en-US" sz="1600" dirty="0" smtClean="0"/>
              <a:t>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322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Reservoirs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“Good enough” for </a:t>
            </a:r>
            <a:r>
              <a:rPr lang="en-US" sz="1800" dirty="0" smtClean="0"/>
              <a:t>basic </a:t>
            </a:r>
            <a:r>
              <a:rPr lang="en-US" sz="1800" dirty="0" err="1" smtClean="0"/>
              <a:t>adhoc</a:t>
            </a:r>
            <a:r>
              <a:rPr lang="en-US" sz="1800" dirty="0" smtClean="0"/>
              <a:t> </a:t>
            </a:r>
            <a:r>
              <a:rPr lang="en-US" sz="1800" dirty="0" smtClean="0"/>
              <a:t>viewing but too non-deterministic for many</a:t>
            </a:r>
          </a:p>
          <a:p>
            <a:r>
              <a:rPr lang="en-US" sz="1800" dirty="0" smtClean="0"/>
              <a:t>Commonly resolved using replacement reservoirs (i.e. </a:t>
            </a:r>
            <a:r>
              <a:rPr lang="en-US" sz="1800" dirty="0" err="1" smtClean="0"/>
              <a:t>HdrHistogram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7357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Reservoirs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“Good enough” for basic </a:t>
            </a:r>
            <a:r>
              <a:rPr lang="en-US" sz="1800" dirty="0" err="1" smtClean="0"/>
              <a:t>adhoc</a:t>
            </a:r>
            <a:r>
              <a:rPr lang="en-US" sz="1800" dirty="0" smtClean="0"/>
              <a:t> viewing </a:t>
            </a:r>
            <a:r>
              <a:rPr lang="en-US" sz="1800" dirty="0" smtClean="0"/>
              <a:t>but too non-deterministic for many</a:t>
            </a:r>
          </a:p>
          <a:p>
            <a:r>
              <a:rPr lang="en-US" sz="1800" dirty="0" smtClean="0"/>
              <a:t>Commonly resolved using replacement reservoirs (i.e. </a:t>
            </a:r>
            <a:r>
              <a:rPr lang="en-US" sz="1800" dirty="0" err="1" smtClean="0"/>
              <a:t>HdrHistogram</a:t>
            </a:r>
            <a:r>
              <a:rPr lang="en-US" sz="1800" dirty="0" smtClean="0"/>
              <a:t>)</a:t>
            </a:r>
          </a:p>
          <a:p>
            <a:pPr lvl="1"/>
            <a:r>
              <a:rPr lang="en-US" sz="1600" dirty="0" err="1" smtClean="0">
                <a:latin typeface="Courier"/>
                <a:cs typeface="Courier"/>
              </a:rPr>
              <a:t>org.apache.cassandra.metrics.EstimatedHistogramReservoir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21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2.2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CASSANDRA-5657</a:t>
            </a:r>
            <a:r>
              <a:rPr lang="en-US" sz="2000" dirty="0" smtClean="0"/>
              <a:t> – upgrade metrics library (and extend it)</a:t>
            </a:r>
          </a:p>
          <a:p>
            <a:pPr lvl="1"/>
            <a:r>
              <a:rPr lang="en-US" sz="1800" dirty="0" smtClean="0"/>
              <a:t>Replaced reservoir with EH</a:t>
            </a:r>
          </a:p>
          <a:p>
            <a:pPr lvl="2"/>
            <a:r>
              <a:rPr lang="en-US" sz="1700" dirty="0" smtClean="0"/>
              <a:t>Also exposed raw bin counts in </a:t>
            </a:r>
            <a:r>
              <a:rPr lang="en-US" sz="1700" dirty="0" smtClean="0">
                <a:solidFill>
                  <a:srgbClr val="536B18"/>
                </a:solidFill>
                <a:latin typeface="Courier"/>
                <a:cs typeface="Courier"/>
              </a:rPr>
              <a:t>values</a:t>
            </a:r>
            <a:r>
              <a:rPr lang="en-US" sz="1700" dirty="0" smtClean="0">
                <a:solidFill>
                  <a:srgbClr val="536B18"/>
                </a:solidFill>
              </a:rPr>
              <a:t> </a:t>
            </a:r>
            <a:r>
              <a:rPr lang="en-US" sz="1700" dirty="0" smtClean="0"/>
              <a:t>operation</a:t>
            </a:r>
          </a:p>
          <a:p>
            <a:pPr lvl="1"/>
            <a:r>
              <a:rPr lang="en-US" sz="1800" dirty="0" smtClean="0"/>
              <a:t>Deleted deprecated metrics</a:t>
            </a:r>
          </a:p>
          <a:p>
            <a:pPr lvl="2"/>
            <a:r>
              <a:rPr lang="en-US" sz="1700" dirty="0" smtClean="0"/>
              <a:t>Non EH latencies from </a:t>
            </a:r>
            <a:r>
              <a:rPr lang="en-US" sz="1700" dirty="0" err="1" smtClean="0"/>
              <a:t>LatencyTracker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592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2.2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No </a:t>
            </a:r>
            <a:r>
              <a:rPr lang="en-US" sz="2000" dirty="0" err="1" smtClean="0"/>
              <a:t>recency</a:t>
            </a:r>
            <a:r>
              <a:rPr lang="en-US" sz="2000" dirty="0" smtClean="0"/>
              <a:t> </a:t>
            </a:r>
            <a:r>
              <a:rPr lang="en-US" sz="2000" dirty="0"/>
              <a:t>in </a:t>
            </a:r>
            <a:r>
              <a:rPr lang="en-US" sz="2000" dirty="0" smtClean="0"/>
              <a:t>histograms</a:t>
            </a:r>
            <a:endParaRPr lang="en-US" sz="1800" dirty="0" smtClean="0"/>
          </a:p>
          <a:p>
            <a:r>
              <a:rPr lang="en-US" sz="2000" dirty="0" smtClean="0"/>
              <a:t>Requires </a:t>
            </a:r>
            <a:r>
              <a:rPr lang="en-US" sz="2000" dirty="0" err="1" smtClean="0"/>
              <a:t>delta’ing</a:t>
            </a:r>
            <a:r>
              <a:rPr lang="en-US" sz="2000" dirty="0" smtClean="0"/>
              <a:t> on the total bin counts currently which is beyond some simple </a:t>
            </a:r>
            <a:r>
              <a:rPr lang="en-US" sz="2000" dirty="0" smtClean="0"/>
              <a:t>tooling</a:t>
            </a:r>
          </a:p>
          <a:p>
            <a:r>
              <a:rPr lang="en-US" sz="2000" dirty="0">
                <a:hlinkClick r:id="rId2" action="ppaction://hlinkfile"/>
              </a:rPr>
              <a:t>CASSANDRA-11752</a:t>
            </a:r>
            <a:r>
              <a:rPr lang="en-US" sz="2000" dirty="0"/>
              <a:t> </a:t>
            </a:r>
            <a:r>
              <a:rPr lang="en-US" sz="1800" dirty="0"/>
              <a:t>(fixed 2.2.8, 3.0.9, </a:t>
            </a:r>
            <a:r>
              <a:rPr lang="en-US" sz="1800" dirty="0" smtClean="0"/>
              <a:t>3.8)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490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Storage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776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the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have data, now to store it. Approaches tend to follow:</a:t>
            </a:r>
          </a:p>
          <a:p>
            <a:pPr lvl="1"/>
            <a:r>
              <a:rPr lang="en-US" sz="1800" dirty="0" smtClean="0"/>
              <a:t>Store all data points</a:t>
            </a:r>
          </a:p>
          <a:p>
            <a:pPr lvl="2"/>
            <a:r>
              <a:rPr lang="en-US" sz="1600" dirty="0" smtClean="0"/>
              <a:t>Provide </a:t>
            </a:r>
            <a:r>
              <a:rPr lang="en-US" sz="1600" dirty="0" smtClean="0"/>
              <a:t>aggregations either pre-computed as entered, MR, or on query</a:t>
            </a:r>
          </a:p>
          <a:p>
            <a:pPr lvl="1"/>
            <a:r>
              <a:rPr lang="en-US" sz="1800" dirty="0" smtClean="0"/>
              <a:t>Round Robin Database</a:t>
            </a:r>
          </a:p>
          <a:p>
            <a:pPr lvl="2"/>
            <a:r>
              <a:rPr lang="en-US" sz="1700" dirty="0" smtClean="0"/>
              <a:t>Only store pre-computed aggregations</a:t>
            </a:r>
          </a:p>
          <a:p>
            <a:r>
              <a:rPr lang="en-US" sz="2000" dirty="0" smtClean="0"/>
              <a:t>Choice depends heavily on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014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Cassandra Metrics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For the most part metrics do not break backwards compatibility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Until they do (from deprecation or bugs)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Deprecated metrics are hard to identify without looking at source code, so their disappearance may </a:t>
            </a:r>
            <a:r>
              <a:rPr lang="en-US" sz="2000" dirty="0" smtClean="0"/>
              <a:t>have surprising </a:t>
            </a:r>
            <a:r>
              <a:rPr lang="en-US" sz="2000" dirty="0"/>
              <a:t>impacts even if deprecated for years.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i.e</a:t>
            </a:r>
            <a:r>
              <a:rPr lang="en-US" sz="1800" dirty="0"/>
              <a:t>. Cassandra 2.2 removal of “Recent Latency” metrics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5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73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Store state required to generate the aggregations, and only store the aggregations</a:t>
            </a:r>
          </a:p>
          <a:p>
            <a:pPr lvl="1"/>
            <a:r>
              <a:rPr lang="en-US" sz="1800" dirty="0" smtClean="0"/>
              <a:t>Sum &amp; Count for Average</a:t>
            </a:r>
          </a:p>
          <a:p>
            <a:pPr lvl="1"/>
            <a:r>
              <a:rPr lang="en-US" sz="1800" dirty="0" smtClean="0"/>
              <a:t>Current min, max</a:t>
            </a:r>
          </a:p>
          <a:p>
            <a:pPr lvl="1"/>
            <a:r>
              <a:rPr lang="en-US" sz="1800" dirty="0" smtClean="0"/>
              <a:t>“One pass” or “online” algorithms</a:t>
            </a:r>
          </a:p>
          <a:p>
            <a:r>
              <a:rPr lang="en-US" sz="1800" dirty="0" smtClean="0"/>
              <a:t>Constant footprint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6164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state required to generate the aggregations, and only store the aggregations</a:t>
            </a:r>
          </a:p>
          <a:p>
            <a:pPr lvl="1"/>
            <a:r>
              <a:rPr lang="en-US" dirty="0" smtClean="0"/>
              <a:t>Sum &amp; Count for Average</a:t>
            </a:r>
          </a:p>
          <a:p>
            <a:pPr lvl="1"/>
            <a:r>
              <a:rPr lang="en-US" dirty="0" smtClean="0"/>
              <a:t>Current min, max</a:t>
            </a:r>
          </a:p>
          <a:p>
            <a:pPr lvl="1"/>
            <a:r>
              <a:rPr lang="en-US" dirty="0" smtClean="0"/>
              <a:t>“One pass” or “online” algorithms</a:t>
            </a:r>
          </a:p>
          <a:p>
            <a:r>
              <a:rPr lang="en-US" dirty="0" smtClean="0"/>
              <a:t>Constant footprint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18834"/>
              </p:ext>
            </p:extLst>
          </p:nvPr>
        </p:nvGraphicFramePr>
        <p:xfrm>
          <a:off x="533400" y="2724150"/>
          <a:ext cx="7696200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21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3600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66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 10ms @ 00:00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42010"/>
              </p:ext>
            </p:extLst>
          </p:nvPr>
        </p:nvGraphicFramePr>
        <p:xfrm>
          <a:off x="533400" y="2724150"/>
          <a:ext cx="7696200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21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3600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66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A6A6A6"/>
                </a:solidFill>
              </a:rPr>
              <a:t>&gt; 10ms @ 00:00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smtClean="0"/>
              <a:t>12ms </a:t>
            </a:r>
            <a:r>
              <a:rPr lang="en-US" dirty="0"/>
              <a:t>@ 00</a:t>
            </a:r>
            <a:r>
              <a:rPr lang="en-US" dirty="0" smtClean="0"/>
              <a:t>:30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02914"/>
              </p:ext>
            </p:extLst>
          </p:nvPr>
        </p:nvGraphicFramePr>
        <p:xfrm>
          <a:off x="533400" y="2724150"/>
          <a:ext cx="7696200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21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3600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70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&gt; 10ms @ 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12ms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@ 00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:30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smtClean="0"/>
              <a:t>14ms </a:t>
            </a:r>
            <a:r>
              <a:rPr lang="en-US" dirty="0"/>
              <a:t>@ 00</a:t>
            </a:r>
            <a:r>
              <a:rPr lang="en-US" dirty="0" smtClean="0"/>
              <a:t>:59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54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73023"/>
              </p:ext>
            </p:extLst>
          </p:nvPr>
        </p:nvGraphicFramePr>
        <p:xfrm>
          <a:off x="533400" y="2724150"/>
          <a:ext cx="7696200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21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3600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1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&gt; 10ms @ 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12ms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@ 00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:30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14ms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@ 00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:59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&gt; 13ms @ 01:10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55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17749"/>
              </p:ext>
            </p:extLst>
          </p:nvPr>
        </p:nvGraphicFramePr>
        <p:xfrm>
          <a:off x="533400" y="2724150"/>
          <a:ext cx="7696200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21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3600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23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&gt; 10ms @ 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12ms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@ 00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:30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&gt; 14ms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@ 00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:59</a:t>
            </a:r>
          </a:p>
          <a:p>
            <a:pPr marL="0" indent="0">
              <a:buNone/>
            </a:pPr>
            <a:r>
              <a:rPr lang="en-US" dirty="0" smtClean="0"/>
              <a:t>&gt; 13ms @ 01:10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56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02167"/>
              </p:ext>
            </p:extLst>
          </p:nvPr>
        </p:nvGraphicFramePr>
        <p:xfrm>
          <a:off x="533400" y="2724150"/>
          <a:ext cx="7696200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21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3600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36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297214"/>
              </p:ext>
            </p:extLst>
          </p:nvPr>
        </p:nvGraphicFramePr>
        <p:xfrm>
          <a:off x="4800600" y="1276350"/>
          <a:ext cx="19812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73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&gt; 10ms @ 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12ms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@ 00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:30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14ms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@ 00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59</a:t>
            </a:r>
          </a:p>
          <a:p>
            <a:pPr marL="0" indent="0">
              <a:buNone/>
            </a:pPr>
            <a:r>
              <a:rPr lang="en-US" dirty="0" smtClean="0"/>
              <a:t>&gt; 13ms @ 01:10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57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186901"/>
              </p:ext>
            </p:extLst>
          </p:nvPr>
        </p:nvGraphicFramePr>
        <p:xfrm>
          <a:off x="533400" y="2724150"/>
          <a:ext cx="7696200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21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3600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84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&gt; 10ms @ 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12ms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@ 00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:30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14ms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@ 00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59</a:t>
            </a:r>
          </a:p>
          <a:p>
            <a:pPr marL="0" indent="0">
              <a:buNone/>
            </a:pPr>
            <a:r>
              <a:rPr lang="en-US" dirty="0" smtClean="0"/>
              <a:t>&gt; 13ms @ 01:10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58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32094"/>
              </p:ext>
            </p:extLst>
          </p:nvPr>
        </p:nvGraphicFramePr>
        <p:xfrm>
          <a:off x="533400" y="2724150"/>
          <a:ext cx="7696200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21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3600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65481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90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is a lie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issue with the deprecated </a:t>
            </a:r>
            <a:r>
              <a:rPr lang="en-US" sz="1600" dirty="0" err="1" smtClean="0"/>
              <a:t>LatencyTracker</a:t>
            </a:r>
            <a:r>
              <a:rPr lang="en-US" sz="1600" dirty="0" smtClean="0"/>
              <a:t> metrics is that the 1 minute interval does not have a min/max. So we cannot compute true min/max</a:t>
            </a:r>
          </a:p>
          <a:p>
            <a:endParaRPr lang="en-US" sz="1600" i="1" dirty="0"/>
          </a:p>
          <a:p>
            <a:pPr marL="0" indent="0">
              <a:buNone/>
            </a:pPr>
            <a:r>
              <a:rPr lang="en-US" sz="1600" dirty="0" smtClean="0"/>
              <a:t>the rollups min/max will be the minimum and maximum </a:t>
            </a:r>
            <a:r>
              <a:rPr lang="en-US" sz="1600" b="1" i="1" dirty="0" smtClean="0"/>
              <a:t>average</a:t>
            </a:r>
          </a:p>
          <a:p>
            <a:pPr marL="0" indent="0">
              <a:buNone/>
            </a:pPr>
            <a:endParaRPr lang="en-US" sz="1600" b="1" i="1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303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C* Metrics Pre-1.1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28750"/>
            <a:ext cx="8229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Classes implemented </a:t>
            </a:r>
            <a:r>
              <a:rPr lang="en-US" sz="2000" dirty="0" err="1"/>
              <a:t>MBeans</a:t>
            </a:r>
            <a:r>
              <a:rPr lang="en-US" sz="2000" dirty="0"/>
              <a:t> and metrics were added in place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ColumnFamilyStore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 -&gt;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ColumnFamilyStoreMBean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Semi</a:t>
            </a:r>
            <a:r>
              <a:rPr lang="en-US" sz="2000" dirty="0"/>
              <a:t>-</a:t>
            </a:r>
            <a:r>
              <a:rPr lang="en-US" sz="2000" dirty="0" err="1"/>
              <a:t>adhoc</a:t>
            </a:r>
            <a:r>
              <a:rPr lang="en-US" sz="2000" dirty="0"/>
              <a:t>, tightly coupled to code but had a “theme” or common </a:t>
            </a:r>
            <a:r>
              <a:rPr lang="en-US" sz="2000" dirty="0" smtClean="0"/>
              <a:t>abstractions</a:t>
            </a:r>
          </a:p>
        </p:txBody>
      </p:sp>
    </p:spTree>
    <p:extLst>
      <p:ext uri="{BB962C8B-B14F-4D97-AF65-F5344CB8AC3E}">
        <p14:creationId xmlns:p14="http://schemas.microsoft.com/office/powerpoint/2010/main" val="805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Histograms to the rescue (again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The histograms of the data does not have this issue. But storage is more complex. Some options include:</a:t>
            </a:r>
          </a:p>
          <a:p>
            <a:pPr lvl="1"/>
            <a:r>
              <a:rPr lang="en-US" sz="1800" dirty="0" smtClean="0"/>
              <a:t>Store each bin of the histogram as a metric</a:t>
            </a:r>
          </a:p>
          <a:p>
            <a:pPr lvl="1"/>
            <a:r>
              <a:rPr lang="en-US" sz="1800" dirty="0" smtClean="0"/>
              <a:t>Store the percentiles/min/max each as own metric</a:t>
            </a:r>
          </a:p>
          <a:p>
            <a:pPr lvl="1"/>
            <a:r>
              <a:rPr lang="en-US" sz="1800" dirty="0" smtClean="0"/>
              <a:t>Store raw long[90] (possibly compressed)</a:t>
            </a:r>
          </a:p>
          <a:p>
            <a:pPr lvl="1"/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501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</a:t>
            </a:r>
            <a:r>
              <a:rPr lang="en-US" dirty="0" smtClean="0"/>
              <a:t>Storage Size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Some things to note:</a:t>
            </a:r>
          </a:p>
          <a:p>
            <a:pPr lvl="1"/>
            <a:r>
              <a:rPr lang="en-US" sz="1800" dirty="0" smtClean="0"/>
              <a:t>“Normal” clusters have over 100 tables.</a:t>
            </a:r>
          </a:p>
          <a:p>
            <a:pPr lvl="1"/>
            <a:r>
              <a:rPr lang="en-US" sz="1800" dirty="0" smtClean="0"/>
              <a:t>Each table has at </a:t>
            </a:r>
            <a:r>
              <a:rPr lang="en-US" sz="1800" i="1" dirty="0" smtClean="0"/>
              <a:t>least</a:t>
            </a:r>
            <a:r>
              <a:rPr lang="en-US" sz="1800" dirty="0" smtClean="0"/>
              <a:t> two histograms we want to record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Read latency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Write latency</a:t>
            </a:r>
          </a:p>
          <a:p>
            <a:pPr lvl="2"/>
            <a:r>
              <a:rPr lang="en-US" sz="1600" dirty="0" smtClean="0"/>
              <a:t>Tombstones scanned</a:t>
            </a:r>
          </a:p>
          <a:p>
            <a:pPr lvl="2"/>
            <a:r>
              <a:rPr lang="en-US" sz="1600" dirty="0" smtClean="0"/>
              <a:t>Cells scanned</a:t>
            </a:r>
          </a:p>
          <a:p>
            <a:pPr lvl="2"/>
            <a:r>
              <a:rPr lang="en-US" sz="1600" dirty="0" smtClean="0"/>
              <a:t>Partition cell size</a:t>
            </a:r>
          </a:p>
          <a:p>
            <a:pPr lvl="2"/>
            <a:r>
              <a:rPr lang="en-US" sz="1600" dirty="0" smtClean="0"/>
              <a:t>Partition cell count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678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endParaRPr lang="en-US" dirty="0"/>
          </a:p>
          <a:p>
            <a:pPr marL="0" indent="0">
              <a:buNone/>
            </a:pPr>
            <a:r>
              <a:rPr lang="en-US" sz="1800" dirty="0" smtClean="0"/>
              <a:t>Because we store the extra histograms we have a </a:t>
            </a:r>
            <a:r>
              <a:rPr lang="en-US" sz="1800" dirty="0" smtClean="0"/>
              <a:t>600 (minimum) with upper bounds seen to be over </a:t>
            </a:r>
            <a:r>
              <a:rPr lang="en-US" sz="1800" dirty="0" smtClean="0"/>
              <a:t>24,000 histograms per minute.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Storing </a:t>
            </a:r>
            <a:r>
              <a:rPr lang="en-US" sz="1800" dirty="0"/>
              <a:t>1 per bin means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[54000] </a:t>
            </a:r>
            <a:r>
              <a:rPr lang="en-US" sz="1800" dirty="0"/>
              <a:t>metrics (expensive to store, expensive to read</a:t>
            </a:r>
            <a:r>
              <a:rPr lang="en-US" sz="1800" dirty="0" smtClean="0"/>
              <a:t>)</a:t>
            </a:r>
            <a:endParaRPr lang="en-US" sz="1400" dirty="0"/>
          </a:p>
          <a:p>
            <a:r>
              <a:rPr lang="en-US" sz="1800" dirty="0"/>
              <a:t>Storing raw histograms is </a:t>
            </a:r>
            <a:r>
              <a:rPr lang="en-US" sz="1800" dirty="0">
                <a:solidFill>
                  <a:srgbClr val="65300A"/>
                </a:solidFill>
              </a:rPr>
              <a:t>[600]</a:t>
            </a:r>
            <a:r>
              <a:rPr lang="en-US" sz="1800" dirty="0"/>
              <a:t> </a:t>
            </a:r>
            <a:r>
              <a:rPr lang="en-US" sz="1800" dirty="0" smtClean="0"/>
              <a:t>metrics</a:t>
            </a:r>
            <a:endParaRPr lang="en-US" sz="1800" dirty="0"/>
          </a:p>
          <a:p>
            <a:r>
              <a:rPr lang="en-US" sz="1800" dirty="0"/>
              <a:t>Storing min</a:t>
            </a:r>
            <a:r>
              <a:rPr lang="en-US" sz="1800" dirty="0" smtClean="0"/>
              <a:t>, max, 50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, 90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, 99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</a:t>
            </a:r>
            <a:r>
              <a:rPr lang="en-US" sz="1800" dirty="0"/>
              <a:t>is </a:t>
            </a:r>
            <a:r>
              <a:rPr lang="en-US" sz="1800" dirty="0" smtClean="0">
                <a:solidFill>
                  <a:srgbClr val="65300A"/>
                </a:solidFill>
              </a:rPr>
              <a:t>[3000]</a:t>
            </a:r>
            <a:r>
              <a:rPr lang="en-US" sz="1800" dirty="0" smtClean="0"/>
              <a:t> </a:t>
            </a:r>
            <a:r>
              <a:rPr lang="en-US" sz="1800" dirty="0" smtClean="0"/>
              <a:t>metrics</a:t>
            </a:r>
          </a:p>
          <a:p>
            <a:pPr lvl="1"/>
            <a:r>
              <a:rPr lang="en-US" sz="1600" dirty="0" smtClean="0"/>
              <a:t>Additional problems with this</a:t>
            </a:r>
          </a:p>
          <a:p>
            <a:pPr lvl="2"/>
            <a:r>
              <a:rPr lang="en-US" sz="1400" dirty="0" smtClean="0"/>
              <a:t>Cant compute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, 95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, 99.99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</a:t>
            </a:r>
            <a:r>
              <a:rPr lang="en-US" sz="1400" dirty="0" err="1" smtClean="0"/>
              <a:t>etc</a:t>
            </a:r>
            <a:endParaRPr lang="en-US" sz="1400" dirty="0" smtClean="0"/>
          </a:p>
          <a:p>
            <a:pPr lvl="2"/>
            <a:r>
              <a:rPr lang="en-US" sz="1400" dirty="0" smtClean="0"/>
              <a:t>Aggregations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052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Aggregating </a:t>
            </a:r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Averaging </a:t>
            </a:r>
            <a:r>
              <a:rPr lang="en-US" sz="1800" dirty="0" smtClean="0"/>
              <a:t>the percentiles </a:t>
            </a:r>
          </a:p>
          <a:p>
            <a:r>
              <a:rPr lang="en-US" sz="1800" dirty="0"/>
              <a:t> 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  [ INSERT DISAPOINTED GIL TENE PHOTO ]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Aggregating </a:t>
            </a:r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Consider averaging the maximum</a:t>
            </a:r>
          </a:p>
          <a:p>
            <a:r>
              <a:rPr lang="en-US" sz="1600" dirty="0" smtClean="0"/>
              <a:t>If there is a node with a 10 second GC, but the maximum latency on your other 9 nodes is 60ms. If you report a “Max 1 second” latency, </a:t>
            </a:r>
            <a:r>
              <a:rPr lang="en-US" sz="1600" dirty="0" smtClean="0"/>
              <a:t>it would be misleading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Poor at </a:t>
            </a:r>
            <a:r>
              <a:rPr lang="en-US" sz="1600" dirty="0" smtClean="0"/>
              <a:t>representing hotspots </a:t>
            </a:r>
            <a:r>
              <a:rPr lang="en-US" sz="1600" dirty="0" smtClean="0"/>
              <a:t>affects on your application</a:t>
            </a:r>
          </a:p>
          <a:p>
            <a:r>
              <a:rPr lang="en-US" sz="1600" dirty="0" smtClean="0"/>
              <a:t>One node in 10 node raspberry pi cluster gets 1000 write  </a:t>
            </a:r>
            <a:r>
              <a:rPr lang="en-US" sz="1600" dirty="0" err="1" smtClean="0"/>
              <a:t>reqs</a:t>
            </a:r>
            <a:r>
              <a:rPr lang="en-US" sz="1600" dirty="0" smtClean="0"/>
              <a:t>/sec while others get 10 </a:t>
            </a:r>
            <a:r>
              <a:rPr lang="en-US" sz="1600" dirty="0" err="1" smtClean="0"/>
              <a:t>reqs</a:t>
            </a:r>
            <a:r>
              <a:rPr lang="en-US" sz="1600" dirty="0" smtClean="0"/>
              <a:t>/sec. The 1 node being under heavy stress has a 90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percentile of 10 second. The other nodes are basically sub </a:t>
            </a:r>
            <a:r>
              <a:rPr lang="en-US" sz="1600" dirty="0" err="1" smtClean="0"/>
              <a:t>ms</a:t>
            </a:r>
            <a:r>
              <a:rPr lang="en-US" sz="1600" dirty="0" smtClean="0"/>
              <a:t> and writes are taking 1ms on 90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percentile. </a:t>
            </a:r>
            <a:r>
              <a:rPr lang="en-US" sz="1600" dirty="0" smtClean="0"/>
              <a:t>Would report </a:t>
            </a:r>
            <a:r>
              <a:rPr lang="en-US" sz="1600" dirty="0" smtClean="0"/>
              <a:t>a 1 second 90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percentile, even though 10% of our applications writes are taking &gt;10 seconds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2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Aggregating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Merging histograms from different nodes more accurately can be straight forward: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Node1</a:t>
            </a:r>
          </a:p>
          <a:p>
            <a:endParaRPr lang="en-US" sz="1800" dirty="0"/>
          </a:p>
          <a:p>
            <a:r>
              <a:rPr lang="en-US" sz="1800" dirty="0" smtClean="0"/>
              <a:t>Node2</a:t>
            </a:r>
          </a:p>
          <a:p>
            <a:endParaRPr lang="en-US" sz="600" dirty="0" smtClean="0"/>
          </a:p>
          <a:p>
            <a:endParaRPr lang="en-US" sz="1800" dirty="0"/>
          </a:p>
          <a:p>
            <a:r>
              <a:rPr lang="en-US" sz="1800" dirty="0" smtClean="0"/>
              <a:t>Cluster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65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45322"/>
              </p:ext>
            </p:extLst>
          </p:nvPr>
        </p:nvGraphicFramePr>
        <p:xfrm>
          <a:off x="1371600" y="1962150"/>
          <a:ext cx="6096000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101-1000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36657"/>
              </p:ext>
            </p:extLst>
          </p:nvPr>
        </p:nvGraphicFramePr>
        <p:xfrm>
          <a:off x="1371600" y="2800350"/>
          <a:ext cx="6096000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101-1000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037645"/>
              </p:ext>
            </p:extLst>
          </p:nvPr>
        </p:nvGraphicFramePr>
        <p:xfrm>
          <a:off x="1371600" y="3638550"/>
          <a:ext cx="60960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101-1000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64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endParaRPr lang="en-US" dirty="0"/>
          </a:p>
          <a:p>
            <a:pPr marL="0" indent="0">
              <a:buNone/>
            </a:pPr>
            <a:r>
              <a:rPr lang="en-US" sz="1800" dirty="0" smtClean="0"/>
              <a:t>Because we store the extra histograms we have a </a:t>
            </a:r>
            <a:r>
              <a:rPr lang="en-US" sz="1800" dirty="0" smtClean="0"/>
              <a:t>600 (minimum) with upper bounds seen to be over </a:t>
            </a:r>
            <a:r>
              <a:rPr lang="en-US" sz="1800" dirty="0" smtClean="0"/>
              <a:t>24,000 histograms per minute.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Storing </a:t>
            </a:r>
            <a:r>
              <a:rPr lang="en-US" sz="1800" dirty="0"/>
              <a:t>1 per bin means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[54000] </a:t>
            </a:r>
            <a:r>
              <a:rPr lang="en-US" sz="1800" dirty="0"/>
              <a:t>metrics (expensive to store, expensive to read</a:t>
            </a:r>
            <a:r>
              <a:rPr lang="en-US" sz="1800" dirty="0" smtClean="0"/>
              <a:t>)</a:t>
            </a:r>
            <a:endParaRPr lang="en-US" sz="1400" dirty="0"/>
          </a:p>
          <a:p>
            <a:r>
              <a:rPr lang="en-US" sz="1800" dirty="0"/>
              <a:t>Storing raw histograms is </a:t>
            </a:r>
            <a:r>
              <a:rPr lang="en-US" sz="1800" dirty="0">
                <a:solidFill>
                  <a:srgbClr val="65300A"/>
                </a:solidFill>
              </a:rPr>
              <a:t>[600]</a:t>
            </a:r>
            <a:r>
              <a:rPr lang="en-US" sz="1800" dirty="0"/>
              <a:t> </a:t>
            </a:r>
            <a:r>
              <a:rPr lang="en-US" sz="1800" dirty="0" smtClean="0"/>
              <a:t>metrics</a:t>
            </a:r>
            <a:endParaRPr lang="en-US" sz="1800" dirty="0"/>
          </a:p>
          <a:p>
            <a:r>
              <a:rPr lang="en-US" sz="1800" dirty="0"/>
              <a:t>Storing min</a:t>
            </a:r>
            <a:r>
              <a:rPr lang="en-US" sz="1800" dirty="0" smtClean="0"/>
              <a:t>, max, 50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, 90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, 99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</a:t>
            </a:r>
            <a:r>
              <a:rPr lang="en-US" sz="1800" dirty="0"/>
              <a:t>is </a:t>
            </a:r>
            <a:r>
              <a:rPr lang="en-US" sz="1800" dirty="0" smtClean="0">
                <a:solidFill>
                  <a:srgbClr val="65300A"/>
                </a:solidFill>
              </a:rPr>
              <a:t>[3000]</a:t>
            </a:r>
            <a:r>
              <a:rPr lang="en-US" sz="1800" dirty="0" smtClean="0"/>
              <a:t> </a:t>
            </a:r>
            <a:r>
              <a:rPr lang="en-US" sz="1800" dirty="0" smtClean="0"/>
              <a:t>metrics</a:t>
            </a:r>
          </a:p>
          <a:p>
            <a:pPr lvl="1"/>
            <a:r>
              <a:rPr lang="en-US" sz="1600" dirty="0" smtClean="0"/>
              <a:t>Additional problems with this</a:t>
            </a:r>
          </a:p>
          <a:p>
            <a:pPr lvl="2"/>
            <a:r>
              <a:rPr lang="en-US" sz="1400" dirty="0" smtClean="0"/>
              <a:t>Cant compute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, 95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, 99.99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</a:t>
            </a:r>
            <a:r>
              <a:rPr lang="en-US" sz="1400" dirty="0" err="1" smtClean="0"/>
              <a:t>etc</a:t>
            </a:r>
            <a:endParaRPr lang="en-US" sz="1400" dirty="0" smtClean="0"/>
          </a:p>
          <a:p>
            <a:pPr lvl="2"/>
            <a:r>
              <a:rPr lang="en-US" sz="1400" dirty="0" smtClean="0"/>
              <a:t>Aggregations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66</a:t>
            </a:fld>
            <a:endParaRPr lang="en"/>
          </a:p>
        </p:txBody>
      </p:sp>
      <p:sp>
        <p:nvSpPr>
          <p:cNvPr id="5" name="Connector 4"/>
          <p:cNvSpPr/>
          <p:nvPr/>
        </p:nvSpPr>
        <p:spPr>
          <a:xfrm>
            <a:off x="685800" y="2724150"/>
            <a:ext cx="4419600" cy="533400"/>
          </a:xfrm>
          <a:prstGeom prst="flowChartConnector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9728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Histogram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Storing raw histograms </a:t>
            </a:r>
            <a:r>
              <a:rPr lang="en-US" sz="2000" dirty="0" smtClean="0"/>
              <a:t>160 (default) longs </a:t>
            </a:r>
            <a:r>
              <a:rPr lang="en-US" sz="2000" dirty="0" smtClean="0"/>
              <a:t>is a minimum of </a:t>
            </a:r>
            <a:r>
              <a:rPr lang="en-US" sz="2000" dirty="0" smtClean="0"/>
              <a:t>1.2kb bytes </a:t>
            </a:r>
            <a:r>
              <a:rPr lang="en-US" sz="2000" dirty="0" smtClean="0"/>
              <a:t>per rollup and hard </a:t>
            </a:r>
            <a:r>
              <a:rPr lang="en-US" sz="2000" dirty="0" smtClean="0"/>
              <a:t>sell</a:t>
            </a:r>
          </a:p>
          <a:p>
            <a:endParaRPr lang="en-US" sz="2000" dirty="0" smtClean="0"/>
          </a:p>
          <a:p>
            <a:pPr lvl="1"/>
            <a:r>
              <a:rPr lang="en-US" sz="1800" dirty="0" smtClean="0"/>
              <a:t>760kb per minute (600 tables)</a:t>
            </a:r>
            <a:endParaRPr lang="en-US" sz="1800" dirty="0"/>
          </a:p>
          <a:p>
            <a:pPr lvl="1"/>
            <a:r>
              <a:rPr lang="en-US" sz="1800" dirty="0" smtClean="0"/>
              <a:t>7.7gb </a:t>
            </a:r>
            <a:r>
              <a:rPr lang="en-US" sz="1800" dirty="0" smtClean="0"/>
              <a:t>for the 7 day TTL we </a:t>
            </a:r>
            <a:r>
              <a:rPr lang="en-US" sz="1800" dirty="0" smtClean="0"/>
              <a:t>want to </a:t>
            </a:r>
            <a:r>
              <a:rPr lang="en-US" sz="1800" dirty="0" smtClean="0"/>
              <a:t>keep our 1 min rollups </a:t>
            </a:r>
            <a:r>
              <a:rPr lang="en-US" sz="1800" dirty="0" smtClean="0"/>
              <a:t>at</a:t>
            </a:r>
            <a:endParaRPr lang="en-US" sz="1800" dirty="0" smtClean="0"/>
          </a:p>
          <a:p>
            <a:pPr lvl="1"/>
            <a:r>
              <a:rPr lang="en-US" sz="1800" dirty="0" smtClean="0"/>
              <a:t>~77gb </a:t>
            </a:r>
            <a:r>
              <a:rPr lang="en-US" sz="1800" dirty="0" smtClean="0"/>
              <a:t>with </a:t>
            </a:r>
            <a:r>
              <a:rPr lang="en-US" sz="1800" dirty="0" smtClean="0"/>
              <a:t>10 nodes</a:t>
            </a:r>
            <a:endParaRPr lang="en-US" sz="1800" dirty="0" smtClean="0"/>
          </a:p>
          <a:p>
            <a:pPr lvl="1"/>
            <a:r>
              <a:rPr lang="en-US" sz="1800" dirty="0" smtClean="0"/>
              <a:t>~2.3 </a:t>
            </a:r>
            <a:r>
              <a:rPr lang="en-US" sz="1800" dirty="0" smtClean="0"/>
              <a:t>Tb on 10 node clusters with 3k </a:t>
            </a:r>
            <a:r>
              <a:rPr lang="en-US" sz="1800" dirty="0" smtClean="0"/>
              <a:t>tables</a:t>
            </a:r>
          </a:p>
          <a:p>
            <a:pPr lvl="1"/>
            <a:r>
              <a:rPr lang="en-US" sz="1800" dirty="0" smtClean="0"/>
              <a:t>Expired data isn’t immediately purged so disk space can be much worse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551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Histogram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Goal: We wanted </a:t>
            </a:r>
            <a:r>
              <a:rPr lang="en-US" sz="2000" dirty="0" smtClean="0"/>
              <a:t>this to be comparable to other min/max/</a:t>
            </a:r>
            <a:r>
              <a:rPr lang="en-US" sz="2000" dirty="0" err="1" smtClean="0"/>
              <a:t>avg</a:t>
            </a:r>
            <a:r>
              <a:rPr lang="en-US" sz="2000" dirty="0" smtClean="0"/>
              <a:t> metric storage (12 bytes each)</a:t>
            </a:r>
          </a:p>
          <a:p>
            <a:pPr lvl="1"/>
            <a:r>
              <a:rPr lang="en-US" sz="1800" dirty="0" smtClean="0"/>
              <a:t>700mb on expected 10 node cluster</a:t>
            </a:r>
          </a:p>
          <a:p>
            <a:pPr lvl="1"/>
            <a:r>
              <a:rPr lang="en-US" sz="1800" dirty="0" smtClean="0"/>
              <a:t>2gb on extreme 10 node cluster</a:t>
            </a:r>
          </a:p>
          <a:p>
            <a:r>
              <a:rPr lang="en-US" sz="2000" dirty="0" smtClean="0"/>
              <a:t>Enter compression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191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Histograms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Overhead of typical compression makes it a non-starter.</a:t>
            </a:r>
          </a:p>
          <a:p>
            <a:pPr lvl="1"/>
            <a:r>
              <a:rPr lang="en-US" sz="1800" dirty="0" smtClean="0"/>
              <a:t>headers </a:t>
            </a:r>
            <a:r>
              <a:rPr lang="en-US" sz="1800" dirty="0"/>
              <a:t>(</a:t>
            </a:r>
            <a:r>
              <a:rPr lang="en-US" sz="1800" dirty="0" err="1"/>
              <a:t>ie</a:t>
            </a:r>
            <a:r>
              <a:rPr lang="en-US" sz="1800" dirty="0"/>
              <a:t> 10 bytes for </a:t>
            </a:r>
            <a:r>
              <a:rPr lang="en-US" sz="1800" dirty="0" err="1"/>
              <a:t>gzip</a:t>
            </a:r>
            <a:r>
              <a:rPr lang="en-US" sz="1800" dirty="0"/>
              <a:t>) alone nearly exceeds the length used by existing rollup storage (~12 </a:t>
            </a:r>
            <a:r>
              <a:rPr lang="en-US" sz="1800" dirty="0" smtClean="0"/>
              <a:t>bytes per metric)</a:t>
            </a:r>
          </a:p>
          <a:p>
            <a:r>
              <a:rPr lang="en-US" sz="2000" dirty="0" smtClean="0"/>
              <a:t>Instead </a:t>
            </a:r>
            <a:r>
              <a:rPr lang="en-US" sz="2000" dirty="0"/>
              <a:t>we opt to leverage </a:t>
            </a:r>
            <a:r>
              <a:rPr lang="en-US" sz="2000" dirty="0" smtClean="0"/>
              <a:t>known context </a:t>
            </a:r>
            <a:r>
              <a:rPr lang="en-US" sz="2000" dirty="0"/>
              <a:t>to reduce the size of the data along with some universal </a:t>
            </a:r>
            <a:r>
              <a:rPr lang="en-US" sz="2000" dirty="0" smtClean="0"/>
              <a:t>encoding.</a:t>
            </a:r>
          </a:p>
          <a:p>
            <a:endParaRPr lang="en-US" sz="2000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454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Latency Tracker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hlinkClick r:id="rId2"/>
              </a:rPr>
              <a:t>LatencyTracker</a:t>
            </a:r>
            <a:r>
              <a:rPr lang="en-US" sz="2000" dirty="0" smtClean="0"/>
              <a:t> stores</a:t>
            </a:r>
            <a:r>
              <a:rPr lang="en-US" sz="2000" dirty="0"/>
              <a:t>: 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i="1" dirty="0" smtClean="0"/>
              <a:t>recent</a:t>
            </a:r>
            <a:r>
              <a:rPr lang="en-US" sz="1800" dirty="0" smtClean="0"/>
              <a:t> </a:t>
            </a:r>
            <a:r>
              <a:rPr lang="en-US" sz="1800" dirty="0"/>
              <a:t>histogram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total histogram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number of ops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total latency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Use </a:t>
            </a:r>
            <a:r>
              <a:rPr lang="en-US" sz="2000" dirty="0" smtClean="0"/>
              <a:t>latency/#ops </a:t>
            </a:r>
            <a:r>
              <a:rPr lang="en-US" sz="2000" dirty="0"/>
              <a:t>since last time called to compute “recent” average latency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Every time queried it will reset the latency and histogram.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7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414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Histograms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Instead of storing every </a:t>
            </a:r>
            <a:r>
              <a:rPr lang="en-US" sz="1800" dirty="0" smtClean="0"/>
              <a:t>bin, only </a:t>
            </a:r>
            <a:r>
              <a:rPr lang="en-US" sz="1800" dirty="0"/>
              <a:t>store the value of each </a:t>
            </a:r>
            <a:r>
              <a:rPr lang="en-US" sz="1800" dirty="0" smtClean="0"/>
              <a:t>bin with </a:t>
            </a:r>
            <a:r>
              <a:rPr lang="en-US" sz="1800" dirty="0"/>
              <a:t>a value &gt; 0 since most </a:t>
            </a:r>
            <a:r>
              <a:rPr lang="en-US" sz="1800" dirty="0" smtClean="0"/>
              <a:t>bin will </a:t>
            </a:r>
            <a:r>
              <a:rPr lang="en-US" sz="1800" dirty="0"/>
              <a:t>have no data (</a:t>
            </a:r>
            <a:r>
              <a:rPr lang="en-US" sz="1800" dirty="0" err="1"/>
              <a:t>ie</a:t>
            </a:r>
            <a:r>
              <a:rPr lang="en-US" sz="1800" dirty="0"/>
              <a:t>, very unlikely for a read histogram to be between 1-10 microseconds which is first 10 </a:t>
            </a:r>
            <a:r>
              <a:rPr lang="en-US" sz="1800" dirty="0" smtClean="0"/>
              <a:t>bins)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Write the count of offset/count pairs</a:t>
            </a:r>
          </a:p>
          <a:p>
            <a:r>
              <a:rPr lang="en-US" sz="1800" dirty="0" smtClean="0"/>
              <a:t>Use </a:t>
            </a:r>
            <a:r>
              <a:rPr lang="en-US" sz="1800" dirty="0" err="1" smtClean="0"/>
              <a:t>varint</a:t>
            </a:r>
            <a:r>
              <a:rPr lang="en-US" sz="1800" dirty="0" smtClean="0"/>
              <a:t> </a:t>
            </a:r>
            <a:r>
              <a:rPr lang="en-US" sz="1800" dirty="0"/>
              <a:t>for the </a:t>
            </a:r>
            <a:r>
              <a:rPr lang="en-US" sz="1800" dirty="0" smtClean="0"/>
              <a:t>bin count</a:t>
            </a:r>
          </a:p>
          <a:p>
            <a:pPr lvl="1"/>
            <a:r>
              <a:rPr lang="en-US" sz="1600" dirty="0" smtClean="0"/>
              <a:t>To </a:t>
            </a:r>
            <a:r>
              <a:rPr lang="en-US" sz="1600" dirty="0"/>
              <a:t>reduce the value of the </a:t>
            </a:r>
            <a:r>
              <a:rPr lang="en-US" sz="1600" dirty="0" err="1"/>
              <a:t>varint</a:t>
            </a:r>
            <a:r>
              <a:rPr lang="en-US" sz="1600" dirty="0"/>
              <a:t> as much as possible we sort the offset/count pairs by the count and represent it as a delta </a:t>
            </a:r>
            <a:r>
              <a:rPr lang="en-US" sz="1600" dirty="0" smtClean="0"/>
              <a:t>sequence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28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Histograms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0 0 0 0 1 0 0 0 100 0 0 9999999 0 0 1 127 128 129 0 0 0 0 0 0 0 0 0 0 0 0 0 0 0 0 0 0 0 0 0 0 0 0 0 0 0 0 0 0 0 0 0 0 0 0 0 0 0 0 0 0 0 0 0 0 0 0 0 0 0 0 0 0 0 0 0 0 0 0 0 0 0 0 0 0 0 0 0 0 0 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71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56621"/>
              </p:ext>
            </p:extLst>
          </p:nvPr>
        </p:nvGraphicFramePr>
        <p:xfrm>
          <a:off x="457200" y="2114550"/>
          <a:ext cx="8229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1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14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Histograms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0 0 0 0 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 0 0 0 </a:t>
            </a:r>
            <a:r>
              <a:rPr lang="en-US" dirty="0">
                <a:solidFill>
                  <a:srgbClr val="CA5F14"/>
                </a:solidFill>
              </a:rPr>
              <a:t>100</a:t>
            </a:r>
            <a:r>
              <a:rPr lang="en-US" dirty="0"/>
              <a:t> 0 0 </a:t>
            </a:r>
            <a:r>
              <a:rPr lang="en-US" dirty="0">
                <a:solidFill>
                  <a:srgbClr val="CA5F14"/>
                </a:solidFill>
              </a:rPr>
              <a:t>9999999</a:t>
            </a:r>
            <a:r>
              <a:rPr lang="en-US" dirty="0"/>
              <a:t> 0 0 </a:t>
            </a:r>
            <a:r>
              <a:rPr lang="en-US" dirty="0">
                <a:solidFill>
                  <a:srgbClr val="CA5F14"/>
                </a:solidFill>
              </a:rPr>
              <a:t>1 127 128 129</a:t>
            </a:r>
            <a:r>
              <a:rPr lang="en-US" dirty="0"/>
              <a:t> 0 0 0 0 0 0 0 0 0 0 0 0 0 0 0 0 0 0 0 0 0 0 0 0 0 0 0 0 0 0 0 0 0 0 0 0 0 0 0 0 0 0 0 0 0 0 0 0 0 0 0 0 0 0 0 0 0 0 0 0 0 0 0 0 0 0 0 0 0 0 0 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72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90596"/>
              </p:ext>
            </p:extLst>
          </p:nvPr>
        </p:nvGraphicFramePr>
        <p:xfrm>
          <a:off x="457200" y="2114550"/>
          <a:ext cx="8229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761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Histograms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0 0 0 0 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 0 0 0 </a:t>
            </a:r>
            <a:r>
              <a:rPr lang="en-US" dirty="0">
                <a:solidFill>
                  <a:srgbClr val="8031A7"/>
                </a:solidFill>
              </a:rPr>
              <a:t>100 </a:t>
            </a:r>
            <a:r>
              <a:rPr lang="en-US" dirty="0"/>
              <a:t>0 0 </a:t>
            </a:r>
            <a:r>
              <a:rPr lang="en-US" dirty="0">
                <a:solidFill>
                  <a:srgbClr val="8031A7"/>
                </a:solidFill>
              </a:rPr>
              <a:t>9999999 </a:t>
            </a:r>
            <a:r>
              <a:rPr lang="en-US" dirty="0"/>
              <a:t>0 0 </a:t>
            </a:r>
            <a:r>
              <a:rPr lang="en-US" dirty="0">
                <a:solidFill>
                  <a:srgbClr val="8031A7"/>
                </a:solidFill>
              </a:rPr>
              <a:t>1 127 128 129 </a:t>
            </a:r>
            <a:r>
              <a:rPr lang="en-US" dirty="0"/>
              <a:t>0 0 0 0 0 0 0 0 0 0 0 0 0 0 0 0 0 0 0 0 0 0 0 0 0 0 0 0 0 0 0 0 0 0 0 0 0 0 0 0 0 0 0 0 0 0 0 0 0 0 0 0 0 0 0 0 0 0 0 0 0 0 0 0 0 0 0 0 0 0 0 0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{</a:t>
            </a:r>
            <a:r>
              <a:rPr lang="en-US" dirty="0" smtClean="0">
                <a:solidFill>
                  <a:schemeClr val="accent2"/>
                </a:solidFill>
              </a:rPr>
              <a:t>4:</a:t>
            </a:r>
            <a:r>
              <a:rPr lang="en-US" dirty="0" smtClean="0">
                <a:solidFill>
                  <a:srgbClr val="8031A7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accent2"/>
                </a:solidFill>
              </a:rPr>
              <a:t>8:</a:t>
            </a:r>
            <a:r>
              <a:rPr lang="en-US" dirty="0" smtClean="0">
                <a:solidFill>
                  <a:srgbClr val="8031A7"/>
                </a:solidFill>
              </a:rPr>
              <a:t>100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accent2"/>
                </a:solidFill>
              </a:rPr>
              <a:t>11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8031A7"/>
                </a:solidFill>
              </a:rPr>
              <a:t>9999999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CA5F14"/>
                </a:solidFill>
              </a:rPr>
              <a:t>14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8031A7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CA5F14"/>
                </a:solidFill>
              </a:rPr>
              <a:t>15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8031A7"/>
                </a:solidFill>
              </a:rPr>
              <a:t>127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CA5F14"/>
                </a:solidFill>
              </a:rPr>
              <a:t>16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8031A7"/>
                </a:solidFill>
              </a:rPr>
              <a:t>128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A5F14"/>
                </a:solidFill>
              </a:rPr>
              <a:t>17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8031A7"/>
                </a:solidFill>
              </a:rPr>
              <a:t>129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73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80542"/>
              </p:ext>
            </p:extLst>
          </p:nvPr>
        </p:nvGraphicFramePr>
        <p:xfrm>
          <a:off x="457200" y="2571750"/>
          <a:ext cx="8229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47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Histograms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0 0 0 0 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 0 0 0 </a:t>
            </a:r>
            <a:r>
              <a:rPr lang="en-US" dirty="0">
                <a:solidFill>
                  <a:srgbClr val="8031A7"/>
                </a:solidFill>
              </a:rPr>
              <a:t>100 </a:t>
            </a:r>
            <a:r>
              <a:rPr lang="en-US" dirty="0"/>
              <a:t>0 0 </a:t>
            </a:r>
            <a:r>
              <a:rPr lang="en-US" dirty="0">
                <a:solidFill>
                  <a:srgbClr val="8031A7"/>
                </a:solidFill>
              </a:rPr>
              <a:t>9999999 </a:t>
            </a:r>
            <a:r>
              <a:rPr lang="en-US" dirty="0"/>
              <a:t>0 0 </a:t>
            </a:r>
            <a:r>
              <a:rPr lang="en-US" dirty="0">
                <a:solidFill>
                  <a:srgbClr val="8031A7"/>
                </a:solidFill>
              </a:rPr>
              <a:t>1 127 128 129 </a:t>
            </a:r>
            <a:r>
              <a:rPr lang="en-US" dirty="0"/>
              <a:t>0 0 0 0 0 0 0 0 0 0 0 0 0 0 0 0 0 0 0 0 0 0 0 0 0 0 0 0 0 0 0 0 0 0 0 0 0 0 0 0 0 0 0 0 0 0 0 0 0 0 0 0 0 0 0 0 0 0 0 0 0 0 0 0 0 0 0 0 0 0 0 0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{</a:t>
            </a:r>
            <a:r>
              <a:rPr lang="en-US" dirty="0" smtClean="0">
                <a:solidFill>
                  <a:schemeClr val="accent2"/>
                </a:solidFill>
              </a:rPr>
              <a:t>4:</a:t>
            </a:r>
            <a:r>
              <a:rPr lang="en-US" dirty="0" smtClean="0">
                <a:solidFill>
                  <a:srgbClr val="8031A7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CA5F14"/>
                </a:solidFill>
              </a:rPr>
              <a:t> 14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8031A7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accent2"/>
                </a:solidFill>
              </a:rPr>
              <a:t>8:</a:t>
            </a:r>
            <a:r>
              <a:rPr lang="en-US" dirty="0" smtClean="0">
                <a:solidFill>
                  <a:srgbClr val="8031A7"/>
                </a:solidFill>
              </a:rPr>
              <a:t>100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CA5F14"/>
                </a:solidFill>
              </a:rPr>
              <a:t> 15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8031A7"/>
                </a:solidFill>
              </a:rPr>
              <a:t>127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CA5F14"/>
                </a:solidFill>
              </a:rPr>
              <a:t>16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8031A7"/>
                </a:solidFill>
              </a:rPr>
              <a:t>128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A5F14"/>
                </a:solidFill>
              </a:rPr>
              <a:t>17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8031A7"/>
                </a:solidFill>
              </a:rPr>
              <a:t>129,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11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8031A7"/>
                </a:solidFill>
              </a:rPr>
              <a:t>9999999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74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12213"/>
              </p:ext>
            </p:extLst>
          </p:nvPr>
        </p:nvGraphicFramePr>
        <p:xfrm>
          <a:off x="457200" y="2571750"/>
          <a:ext cx="8229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12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Histograms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0 0 0 0 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 0 0 0 </a:t>
            </a:r>
            <a:r>
              <a:rPr lang="en-US" dirty="0">
                <a:solidFill>
                  <a:srgbClr val="8031A7"/>
                </a:solidFill>
              </a:rPr>
              <a:t>100 </a:t>
            </a:r>
            <a:r>
              <a:rPr lang="en-US" dirty="0"/>
              <a:t>0 0 </a:t>
            </a:r>
            <a:r>
              <a:rPr lang="en-US" dirty="0">
                <a:solidFill>
                  <a:srgbClr val="8031A7"/>
                </a:solidFill>
              </a:rPr>
              <a:t>9999999 </a:t>
            </a:r>
            <a:r>
              <a:rPr lang="en-US" dirty="0"/>
              <a:t>0 0 </a:t>
            </a:r>
            <a:r>
              <a:rPr lang="en-US" dirty="0">
                <a:solidFill>
                  <a:srgbClr val="8031A7"/>
                </a:solidFill>
              </a:rPr>
              <a:t>1 127 128 129 </a:t>
            </a:r>
            <a:r>
              <a:rPr lang="en-US" dirty="0"/>
              <a:t>0 0 0 0 0 0 0 0 0 0 0 0 0 0 0 0 0 0 0 0 0 0 0 0 0 0 0 0 0 0 0 0 0 0 0 0 0 0 0 0 0 0 0 0 0 0 0 0 0 0 0 0 0 0 0 0 0 0 0 0 0 0 0 0 0 0 0 0 0 0 0 0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{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4:1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CA5F14"/>
                </a:solidFill>
              </a:rPr>
              <a:t> 14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8031A7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accent2"/>
                </a:solidFill>
              </a:rPr>
              <a:t>8:</a:t>
            </a:r>
            <a:r>
              <a:rPr lang="en-US" dirty="0" smtClean="0">
                <a:solidFill>
                  <a:srgbClr val="8031A7"/>
                </a:solidFill>
              </a:rPr>
              <a:t>100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CA5F14"/>
                </a:solidFill>
              </a:rPr>
              <a:t> 15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8031A7"/>
                </a:solidFill>
              </a:rPr>
              <a:t>127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CA5F14"/>
                </a:solidFill>
              </a:rPr>
              <a:t>16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8031A7"/>
                </a:solidFill>
              </a:rPr>
              <a:t>128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A5F14"/>
                </a:solidFill>
              </a:rPr>
              <a:t>17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8031A7"/>
                </a:solidFill>
              </a:rPr>
              <a:t>129,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11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8031A7"/>
                </a:solidFill>
              </a:rPr>
              <a:t>9999999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75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921076"/>
              </p:ext>
            </p:extLst>
          </p:nvPr>
        </p:nvGraphicFramePr>
        <p:xfrm>
          <a:off x="457200" y="2571750"/>
          <a:ext cx="8229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CA023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CA02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CA023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CA02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23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Histograms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0 0 0 0 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 0 0 0 </a:t>
            </a:r>
            <a:r>
              <a:rPr lang="en-US" dirty="0">
                <a:solidFill>
                  <a:srgbClr val="8031A7"/>
                </a:solidFill>
              </a:rPr>
              <a:t>100 </a:t>
            </a:r>
            <a:r>
              <a:rPr lang="en-US" dirty="0"/>
              <a:t>0 0 </a:t>
            </a:r>
            <a:r>
              <a:rPr lang="en-US" dirty="0">
                <a:solidFill>
                  <a:srgbClr val="8031A7"/>
                </a:solidFill>
              </a:rPr>
              <a:t>9999999 </a:t>
            </a:r>
            <a:r>
              <a:rPr lang="en-US" dirty="0"/>
              <a:t>0 0 </a:t>
            </a:r>
            <a:r>
              <a:rPr lang="en-US" dirty="0">
                <a:solidFill>
                  <a:srgbClr val="8031A7"/>
                </a:solidFill>
              </a:rPr>
              <a:t>1 127 128 129 </a:t>
            </a:r>
            <a:r>
              <a:rPr lang="en-US" dirty="0"/>
              <a:t>0 0 0 0 0 0 0 0 0 0 0 0 0 0 0 0 0 0 0 0 0 0 0 0 0 0 0 0 0 0 0 0 0 0 0 0 0 0 0 0 0 0 0 0 0 0 0 0 0 0 0 0 0 0 0 0 0 0 0 0 0 0 0 0 0 0 0 0 0 0 0 0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{</a:t>
            </a:r>
            <a:r>
              <a:rPr lang="en-US" dirty="0">
                <a:solidFill>
                  <a:schemeClr val="accent2"/>
                </a:solidFill>
              </a:rPr>
              <a:t>4:</a:t>
            </a:r>
            <a:r>
              <a:rPr lang="en-US" dirty="0">
                <a:solidFill>
                  <a:srgbClr val="8031A7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CA5F14"/>
                </a:solidFill>
              </a:rPr>
              <a:t> </a:t>
            </a:r>
            <a:r>
              <a:rPr lang="en-US" dirty="0">
                <a:solidFill>
                  <a:srgbClr val="7CA023"/>
                </a:solidFill>
              </a:rPr>
              <a:t>14:1</a:t>
            </a:r>
            <a:r>
              <a:rPr lang="en-US" dirty="0" smtClean="0">
                <a:solidFill>
                  <a:srgbClr val="7CA023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8:</a:t>
            </a:r>
            <a:r>
              <a:rPr lang="en-US" dirty="0" smtClean="0">
                <a:solidFill>
                  <a:srgbClr val="8031A7"/>
                </a:solidFill>
              </a:rPr>
              <a:t>100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CA5F14"/>
                </a:solidFill>
              </a:rPr>
              <a:t> 15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8031A7"/>
                </a:solidFill>
              </a:rPr>
              <a:t>127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CA5F14"/>
                </a:solidFill>
              </a:rPr>
              <a:t>16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8031A7"/>
                </a:solidFill>
              </a:rPr>
              <a:t>128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A5F14"/>
                </a:solidFill>
              </a:rPr>
              <a:t>17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8031A7"/>
                </a:solidFill>
              </a:rPr>
              <a:t>129,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11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8031A7"/>
                </a:solidFill>
              </a:rPr>
              <a:t>9999999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76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03105"/>
              </p:ext>
            </p:extLst>
          </p:nvPr>
        </p:nvGraphicFramePr>
        <p:xfrm>
          <a:off x="457200" y="2571750"/>
          <a:ext cx="8229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CA023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7CA02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7CA02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CA02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71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Histograms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0 0 0 0 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 0 0 0 </a:t>
            </a:r>
            <a:r>
              <a:rPr lang="en-US" dirty="0">
                <a:solidFill>
                  <a:srgbClr val="8031A7"/>
                </a:solidFill>
              </a:rPr>
              <a:t>100 </a:t>
            </a:r>
            <a:r>
              <a:rPr lang="en-US" dirty="0"/>
              <a:t>0 0 </a:t>
            </a:r>
            <a:r>
              <a:rPr lang="en-US" dirty="0">
                <a:solidFill>
                  <a:srgbClr val="8031A7"/>
                </a:solidFill>
              </a:rPr>
              <a:t>9999999 </a:t>
            </a:r>
            <a:r>
              <a:rPr lang="en-US" dirty="0"/>
              <a:t>0 0 </a:t>
            </a:r>
            <a:r>
              <a:rPr lang="en-US" dirty="0">
                <a:solidFill>
                  <a:srgbClr val="8031A7"/>
                </a:solidFill>
              </a:rPr>
              <a:t>1 127 128 129 </a:t>
            </a:r>
            <a:r>
              <a:rPr lang="en-US" dirty="0"/>
              <a:t>0 0 0 0 0 0 0 0 0 0 0 0 0 0 0 0 0 0 0 0 0 0 0 0 0 0 0 0 0 0 0 0 0 0 0 0 0 0 0 0 0 0 0 0 0 0 0 0 0 0 0 0 0 0 0 0 0 0 0 0 0 0 0 0 0 0 0 0 0 0 0 0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{</a:t>
            </a:r>
            <a:r>
              <a:rPr lang="en-US" dirty="0">
                <a:solidFill>
                  <a:schemeClr val="accent2"/>
                </a:solidFill>
              </a:rPr>
              <a:t>4:</a:t>
            </a:r>
            <a:r>
              <a:rPr lang="en-US" dirty="0">
                <a:solidFill>
                  <a:srgbClr val="8031A7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CA5F14"/>
                </a:solidFill>
              </a:rPr>
              <a:t> </a:t>
            </a:r>
            <a:r>
              <a:rPr lang="en-US" dirty="0">
                <a:solidFill>
                  <a:srgbClr val="CA5F14"/>
                </a:solidFill>
              </a:rPr>
              <a:t>14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8031A7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8:100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CA5F14"/>
                </a:solidFill>
              </a:rPr>
              <a:t> 15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8031A7"/>
                </a:solidFill>
              </a:rPr>
              <a:t>127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CA5F14"/>
                </a:solidFill>
              </a:rPr>
              <a:t>16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8031A7"/>
                </a:solidFill>
              </a:rPr>
              <a:t>128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A5F14"/>
                </a:solidFill>
              </a:rPr>
              <a:t>17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8031A7"/>
                </a:solidFill>
              </a:rPr>
              <a:t>129,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11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8031A7"/>
                </a:solidFill>
              </a:rPr>
              <a:t>9999999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77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86018"/>
              </p:ext>
            </p:extLst>
          </p:nvPr>
        </p:nvGraphicFramePr>
        <p:xfrm>
          <a:off x="457200" y="2571750"/>
          <a:ext cx="8229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99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7CA02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CA02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39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Histograms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0 0 0 0 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 0 0 0 </a:t>
            </a:r>
            <a:r>
              <a:rPr lang="en-US" dirty="0">
                <a:solidFill>
                  <a:srgbClr val="8031A7"/>
                </a:solidFill>
              </a:rPr>
              <a:t>100 </a:t>
            </a:r>
            <a:r>
              <a:rPr lang="en-US" dirty="0"/>
              <a:t>0 0 </a:t>
            </a:r>
            <a:r>
              <a:rPr lang="en-US" dirty="0">
                <a:solidFill>
                  <a:srgbClr val="8031A7"/>
                </a:solidFill>
              </a:rPr>
              <a:t>9999999 </a:t>
            </a:r>
            <a:r>
              <a:rPr lang="en-US" dirty="0"/>
              <a:t>0 0 </a:t>
            </a:r>
            <a:r>
              <a:rPr lang="en-US" dirty="0">
                <a:solidFill>
                  <a:srgbClr val="8031A7"/>
                </a:solidFill>
              </a:rPr>
              <a:t>1 127 128 129 </a:t>
            </a:r>
            <a:r>
              <a:rPr lang="en-US" dirty="0"/>
              <a:t>0 0 0 0 0 0 0 0 0 0 0 0 0 0 0 0 0 0 0 0 0 0 0 0 0 0 0 0 0 0 0 0 0 0 0 0 0 0 0 0 0 0 0 0 0 0 0 0 0 0 0 0 0 0 0 0 0 0 0 0 0 0 0 0 0 0 0 0 0 0 0 0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{</a:t>
            </a:r>
            <a:r>
              <a:rPr lang="en-US" dirty="0">
                <a:solidFill>
                  <a:schemeClr val="accent2"/>
                </a:solidFill>
              </a:rPr>
              <a:t>4:</a:t>
            </a:r>
            <a:r>
              <a:rPr lang="en-US" dirty="0">
                <a:solidFill>
                  <a:srgbClr val="8031A7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CA5F14"/>
                </a:solidFill>
              </a:rPr>
              <a:t> </a:t>
            </a:r>
            <a:r>
              <a:rPr lang="en-US" dirty="0">
                <a:solidFill>
                  <a:srgbClr val="CA5F14"/>
                </a:solidFill>
              </a:rPr>
              <a:t>14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8031A7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accent2"/>
                </a:solidFill>
              </a:rPr>
              <a:t>8:</a:t>
            </a:r>
            <a:r>
              <a:rPr lang="en-US" dirty="0">
                <a:solidFill>
                  <a:srgbClr val="8031A7"/>
                </a:solidFill>
              </a:rPr>
              <a:t>100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CA5F14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15:127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CA5F14"/>
                </a:solidFill>
              </a:rPr>
              <a:t>16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8031A7"/>
                </a:solidFill>
              </a:rPr>
              <a:t>128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A5F14"/>
                </a:solidFill>
              </a:rPr>
              <a:t>17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8031A7"/>
                </a:solidFill>
              </a:rPr>
              <a:t>129,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11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8031A7"/>
                </a:solidFill>
              </a:rPr>
              <a:t>9999999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78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18224"/>
              </p:ext>
            </p:extLst>
          </p:nvPr>
        </p:nvGraphicFramePr>
        <p:xfrm>
          <a:off x="457200" y="2571750"/>
          <a:ext cx="8229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CA023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7CA023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7CA02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CA02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724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Histograms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0 0 0 0 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 0 0 0 </a:t>
            </a:r>
            <a:r>
              <a:rPr lang="en-US" dirty="0">
                <a:solidFill>
                  <a:srgbClr val="8031A7"/>
                </a:solidFill>
              </a:rPr>
              <a:t>100 </a:t>
            </a:r>
            <a:r>
              <a:rPr lang="en-US" dirty="0"/>
              <a:t>0 0 </a:t>
            </a:r>
            <a:r>
              <a:rPr lang="en-US" dirty="0">
                <a:solidFill>
                  <a:srgbClr val="8031A7"/>
                </a:solidFill>
              </a:rPr>
              <a:t>9999999 </a:t>
            </a:r>
            <a:r>
              <a:rPr lang="en-US" dirty="0"/>
              <a:t>0 0 </a:t>
            </a:r>
            <a:r>
              <a:rPr lang="en-US" dirty="0">
                <a:solidFill>
                  <a:srgbClr val="8031A7"/>
                </a:solidFill>
              </a:rPr>
              <a:t>1 127 128 129 </a:t>
            </a:r>
            <a:r>
              <a:rPr lang="en-US" dirty="0"/>
              <a:t>0 0 0 0 0 0 0 0 0 0 0 0 0 0 0 0 0 0 0 0 0 0 0 0 0 0 0 0 0 0 0 0 0 0 0 0 0 0 0 0 0 0 0 0 0 0 0 0 0 0 0 0 0 0 0 0 0 0 0 0 0 0 0 0 0 0 0 0 0 0 0 0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{</a:t>
            </a:r>
            <a:r>
              <a:rPr lang="en-US" dirty="0">
                <a:solidFill>
                  <a:schemeClr val="accent2"/>
                </a:solidFill>
              </a:rPr>
              <a:t>4:</a:t>
            </a:r>
            <a:r>
              <a:rPr lang="en-US" dirty="0">
                <a:solidFill>
                  <a:srgbClr val="8031A7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CA5F14"/>
                </a:solidFill>
              </a:rPr>
              <a:t> </a:t>
            </a:r>
            <a:r>
              <a:rPr lang="en-US" dirty="0">
                <a:solidFill>
                  <a:srgbClr val="CA5F14"/>
                </a:solidFill>
              </a:rPr>
              <a:t>14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8031A7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accent2"/>
                </a:solidFill>
              </a:rPr>
              <a:t>8:</a:t>
            </a:r>
            <a:r>
              <a:rPr lang="en-US" dirty="0">
                <a:solidFill>
                  <a:srgbClr val="8031A7"/>
                </a:solidFill>
              </a:rPr>
              <a:t>100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CA5F14"/>
                </a:solidFill>
              </a:rPr>
              <a:t> </a:t>
            </a:r>
            <a:r>
              <a:rPr lang="en-US" dirty="0">
                <a:solidFill>
                  <a:srgbClr val="CA5F14"/>
                </a:solidFill>
              </a:rPr>
              <a:t>15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8031A7"/>
                </a:solidFill>
              </a:rPr>
              <a:t>127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7CA023"/>
                </a:solidFill>
              </a:rPr>
              <a:t>16:</a:t>
            </a:r>
            <a:r>
              <a:rPr lang="en-US" dirty="0" smtClean="0">
                <a:solidFill>
                  <a:srgbClr val="7CA023"/>
                </a:solidFill>
              </a:rPr>
              <a:t>128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7CA023"/>
                </a:solidFill>
              </a:rPr>
              <a:t> </a:t>
            </a:r>
            <a:r>
              <a:rPr lang="en-US" dirty="0">
                <a:solidFill>
                  <a:srgbClr val="7CA023"/>
                </a:solidFill>
              </a:rPr>
              <a:t>17:</a:t>
            </a:r>
            <a:r>
              <a:rPr lang="en-US" dirty="0" smtClean="0">
                <a:solidFill>
                  <a:srgbClr val="7CA023"/>
                </a:solidFill>
              </a:rPr>
              <a:t>129</a:t>
            </a:r>
            <a:r>
              <a:rPr lang="en-US" dirty="0" smtClean="0">
                <a:solidFill>
                  <a:srgbClr val="8031A7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11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8031A7"/>
                </a:solidFill>
              </a:rPr>
              <a:t>9999999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79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790584"/>
              </p:ext>
            </p:extLst>
          </p:nvPr>
        </p:nvGraphicFramePr>
        <p:xfrm>
          <a:off x="457200" y="2571750"/>
          <a:ext cx="8229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27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CA023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7CA02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CA023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CA02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CA023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7CA02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CA023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CA02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08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Latencies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045510943"/>
              </p:ext>
            </p:extLst>
          </p:nvPr>
        </p:nvGraphicFramePr>
        <p:xfrm>
          <a:off x="76200" y="895350"/>
          <a:ext cx="8958907" cy="1357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2647950"/>
            <a:ext cx="8458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Listing the raw the values: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13ms, 14ms, 2ms, 13ms, 90ms, 734ms, 8ms, 23ms, 30</a:t>
            </a:r>
            <a:r>
              <a:rPr lang="en-US" dirty="0">
                <a:latin typeface="Courier"/>
                <a:cs typeface="Courier"/>
              </a:rPr>
              <a:t>ms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Doesn’t scale well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Not easy to parse, with larger amounts can be difficult to find high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Histograms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0 0 0 0 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 0 0 0 </a:t>
            </a:r>
            <a:r>
              <a:rPr lang="en-US" dirty="0">
                <a:solidFill>
                  <a:srgbClr val="8031A7"/>
                </a:solidFill>
              </a:rPr>
              <a:t>100 </a:t>
            </a:r>
            <a:r>
              <a:rPr lang="en-US" dirty="0"/>
              <a:t>0 0 </a:t>
            </a:r>
            <a:r>
              <a:rPr lang="en-US" dirty="0">
                <a:solidFill>
                  <a:srgbClr val="8031A7"/>
                </a:solidFill>
              </a:rPr>
              <a:t>9999999 </a:t>
            </a:r>
            <a:r>
              <a:rPr lang="en-US" dirty="0"/>
              <a:t>0 0 </a:t>
            </a:r>
            <a:r>
              <a:rPr lang="en-US" dirty="0">
                <a:solidFill>
                  <a:srgbClr val="8031A7"/>
                </a:solidFill>
              </a:rPr>
              <a:t>1 127 128 129 </a:t>
            </a:r>
            <a:r>
              <a:rPr lang="en-US" dirty="0"/>
              <a:t>0 0 0 0 0 0 0 0 0 0 0 0 0 0 0 0 0 0 0 0 0 0 0 0 0 0 0 0 0 0 0 0 0 0 0 0 0 0 0 0 0 0 0 0 0 0 0 0 0 0 0 0 0 0 0 0 0 0 0 0 0 0 0 0 0 0 0 0 0 0 0 0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{</a:t>
            </a:r>
            <a:r>
              <a:rPr lang="en-US" dirty="0">
                <a:solidFill>
                  <a:schemeClr val="accent2"/>
                </a:solidFill>
              </a:rPr>
              <a:t>4:</a:t>
            </a:r>
            <a:r>
              <a:rPr lang="en-US" dirty="0">
                <a:solidFill>
                  <a:srgbClr val="8031A7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CA5F14"/>
                </a:solidFill>
              </a:rPr>
              <a:t> </a:t>
            </a:r>
            <a:r>
              <a:rPr lang="en-US" dirty="0">
                <a:solidFill>
                  <a:srgbClr val="CA5F14"/>
                </a:solidFill>
              </a:rPr>
              <a:t>14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8031A7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accent2"/>
                </a:solidFill>
              </a:rPr>
              <a:t>8:</a:t>
            </a:r>
            <a:r>
              <a:rPr lang="en-US" dirty="0">
                <a:solidFill>
                  <a:srgbClr val="8031A7"/>
                </a:solidFill>
              </a:rPr>
              <a:t>100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CA5F14"/>
                </a:solidFill>
              </a:rPr>
              <a:t> </a:t>
            </a:r>
            <a:r>
              <a:rPr lang="en-US" dirty="0">
                <a:solidFill>
                  <a:srgbClr val="CA5F14"/>
                </a:solidFill>
              </a:rPr>
              <a:t>15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8031A7"/>
                </a:solidFill>
              </a:rPr>
              <a:t>127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CA5F14"/>
                </a:solidFill>
              </a:rPr>
              <a:t>16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8031A7"/>
                </a:solidFill>
              </a:rPr>
              <a:t>128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CA5F14"/>
                </a:solidFill>
              </a:rPr>
              <a:t>17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8031A7"/>
                </a:solidFill>
              </a:rPr>
              <a:t>129</a:t>
            </a:r>
            <a:r>
              <a:rPr lang="en-US" dirty="0" smtClean="0">
                <a:solidFill>
                  <a:srgbClr val="8031A7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11:9999999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80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96598"/>
              </p:ext>
            </p:extLst>
          </p:nvPr>
        </p:nvGraphicFramePr>
        <p:xfrm>
          <a:off x="457200" y="2571750"/>
          <a:ext cx="8229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27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286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7CA02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9999870</a:t>
                      </a:r>
                      <a:endParaRPr lang="en-US" dirty="0">
                        <a:solidFill>
                          <a:srgbClr val="7CA023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04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Histograms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Real Life</a:t>
            </a:r>
            <a:r>
              <a:rPr lang="en-US" dirty="0" smtClean="0">
                <a:solidFill>
                  <a:srgbClr val="CA5F14"/>
                </a:solidFill>
              </a:rPr>
              <a:t>**</a:t>
            </a:r>
            <a:r>
              <a:rPr lang="en-US" dirty="0" smtClean="0"/>
              <a:t> results of compression: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81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07946"/>
              </p:ext>
            </p:extLst>
          </p:nvPr>
        </p:nvGraphicFramePr>
        <p:xfrm>
          <a:off x="838200" y="1962150"/>
          <a:ext cx="3048000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43429"/>
                <a:gridCol w="21045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in 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r>
                        <a:rPr lang="en-US" dirty="0" smtClean="0">
                          <a:solidFill>
                            <a:srgbClr val="CA5F14"/>
                          </a:solidFill>
                        </a:rPr>
                        <a:t>**</a:t>
                      </a:r>
                      <a:endParaRPr lang="en-US" dirty="0">
                        <a:solidFill>
                          <a:srgbClr val="CA5F14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</a:t>
                      </a:r>
                    </a:p>
                  </a:txBody>
                  <a:tcPr>
                    <a:lnL w="12700" cap="flat" cmpd="sng" algn="ctr">
                      <a:solidFill>
                        <a:srgbClr val="CA5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92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</a:t>
            </a:r>
            <a:r>
              <a:rPr lang="en-US" dirty="0" err="1" smtClean="0"/>
              <a:t>HdrHistogram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Comes up every couple months</a:t>
            </a:r>
          </a:p>
          <a:p>
            <a:r>
              <a:rPr lang="en-US" sz="1600" dirty="0" smtClean="0"/>
              <a:t>Very awesome histogram, popular replacement for Metrics reservoir.</a:t>
            </a:r>
          </a:p>
          <a:p>
            <a:pPr lvl="1"/>
            <a:r>
              <a:rPr lang="en-US" sz="1400" dirty="0" smtClean="0"/>
              <a:t>More powerful and general purpose than </a:t>
            </a:r>
            <a:r>
              <a:rPr lang="en-US" sz="1400" dirty="0" smtClean="0"/>
              <a:t>EH</a:t>
            </a:r>
          </a:p>
          <a:p>
            <a:pPr lvl="1"/>
            <a:r>
              <a:rPr lang="en-US" sz="1400" dirty="0" smtClean="0"/>
              <a:t>Only </a:t>
            </a:r>
            <a:r>
              <a:rPr lang="en-US" sz="1400" dirty="0" smtClean="0"/>
              <a:t>slightly slower for all it </a:t>
            </a:r>
            <a:r>
              <a:rPr lang="en-US" sz="1400" dirty="0" smtClean="0"/>
              <a:t>offers</a:t>
            </a:r>
            <a:endParaRPr lang="en-US" sz="14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A issue comes up a bit with storage: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Logged </a:t>
            </a:r>
            <a:r>
              <a:rPr lang="en-US" sz="1600" dirty="0" err="1" smtClean="0"/>
              <a:t>HdrHistograms</a:t>
            </a:r>
            <a:r>
              <a:rPr lang="en-US" sz="1600" dirty="0" smtClean="0"/>
              <a:t> are ~31kb each (30,000x more than our average use)</a:t>
            </a:r>
          </a:p>
          <a:p>
            <a:r>
              <a:rPr lang="en-US" sz="1600" dirty="0" smtClean="0"/>
              <a:t>Compressed</a:t>
            </a:r>
            <a:r>
              <a:rPr lang="en-US" sz="1600" dirty="0"/>
              <a:t> </a:t>
            </a:r>
            <a:r>
              <a:rPr lang="en-US" sz="1600" dirty="0" smtClean="0"/>
              <a:t>version: 1kb each</a:t>
            </a:r>
            <a:endParaRPr lang="en-US" sz="1600" dirty="0"/>
          </a:p>
          <a:p>
            <a:r>
              <a:rPr lang="en-US" sz="1600" dirty="0" smtClean="0"/>
              <a:t>Perfect for many many people when tracking 1 or two metrics. Gets painful when tracking hundreds or </a:t>
            </a:r>
            <a:r>
              <a:rPr lang="en-US" sz="1600" dirty="0" smtClean="0"/>
              <a:t>thousands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95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Questions?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92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Latencies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591342111"/>
              </p:ext>
            </p:extLst>
          </p:nvPr>
        </p:nvGraphicFramePr>
        <p:xfrm>
          <a:off x="76200" y="895350"/>
          <a:ext cx="8958907" cy="1357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264795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Average: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103ms</a:t>
            </a:r>
          </a:p>
        </p:txBody>
      </p:sp>
    </p:spTree>
    <p:extLst>
      <p:ext uri="{BB962C8B-B14F-4D97-AF65-F5344CB8AC3E}">
        <p14:creationId xmlns:p14="http://schemas.microsoft.com/office/powerpoint/2010/main" val="232152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ataStax_Template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1" id="{872FB066-11D9-3941-A02B-87679BC2FB76}" vid="{EC15C60F-803D-2D48-BB80-27CDBFDDD7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57357</TotalTime>
  <Words>4499</Words>
  <Application>Microsoft Macintosh PowerPoint</Application>
  <PresentationFormat>On-screen Show (16:9)</PresentationFormat>
  <Paragraphs>914</Paragraphs>
  <Slides>83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DataStax_Template</vt:lpstr>
      <vt:lpstr>Chris Lohfink</vt:lpstr>
      <vt:lpstr>About me</vt:lpstr>
      <vt:lpstr>What this talk is</vt:lpstr>
      <vt:lpstr>Collecting</vt:lpstr>
      <vt:lpstr>Cassandra Metrics</vt:lpstr>
      <vt:lpstr>C* Metrics Pre-1.1</vt:lpstr>
      <vt:lpstr>Latency Tracker</vt:lpstr>
      <vt:lpstr>Describing Latencies</vt:lpstr>
      <vt:lpstr>Describing Latencies</vt:lpstr>
      <vt:lpstr>Describing Latencies</vt:lpstr>
      <vt:lpstr>Describing Latencies</vt:lpstr>
      <vt:lpstr>Describing Latencies</vt:lpstr>
      <vt:lpstr>Describing Latencies</vt:lpstr>
      <vt:lpstr>Latency Tracker</vt:lpstr>
      <vt:lpstr>Recent Average Latencies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EstimatedHistogram</vt:lpstr>
      <vt:lpstr>LatencyTracker</vt:lpstr>
      <vt:lpstr>Total Histogram Deltas</vt:lpstr>
      <vt:lpstr>Total Histogram Deltas</vt:lpstr>
      <vt:lpstr>Cassandra 1.1</vt:lpstr>
      <vt:lpstr>Reservoirs</vt:lpstr>
      <vt:lpstr>Reservoirs</vt:lpstr>
      <vt:lpstr>Metrics Reservoirs</vt:lpstr>
      <vt:lpstr>Metrics Reservoirs</vt:lpstr>
      <vt:lpstr>Metrics Reservoirs</vt:lpstr>
      <vt:lpstr>Cassandra 2.2</vt:lpstr>
      <vt:lpstr>Cassandra 2.2</vt:lpstr>
      <vt:lpstr>Storage</vt:lpstr>
      <vt:lpstr>Storing the data</vt:lpstr>
      <vt:lpstr>Round Robin Database</vt:lpstr>
      <vt:lpstr>Round Robin Database</vt:lpstr>
      <vt:lpstr>Round Robin Database</vt:lpstr>
      <vt:lpstr>Round Robin Database</vt:lpstr>
      <vt:lpstr>Round Robin Database</vt:lpstr>
      <vt:lpstr>Round Robin Database</vt:lpstr>
      <vt:lpstr>Round Robin Database</vt:lpstr>
      <vt:lpstr>Round Robin Database</vt:lpstr>
      <vt:lpstr>Round Robin Database</vt:lpstr>
      <vt:lpstr>Max is a lie</vt:lpstr>
      <vt:lpstr>Histograms to the rescue (again)</vt:lpstr>
      <vt:lpstr>Histogram Storage Size</vt:lpstr>
      <vt:lpstr>Histogram Storage</vt:lpstr>
      <vt:lpstr>Aggregating Histograms</vt:lpstr>
      <vt:lpstr>Aggregating Histograms</vt:lpstr>
      <vt:lpstr>Aggregating Histograms</vt:lpstr>
      <vt:lpstr>Histogram Storage</vt:lpstr>
      <vt:lpstr>Raw Histogram storage</vt:lpstr>
      <vt:lpstr>Raw Histogram storage</vt:lpstr>
      <vt:lpstr>Compressing Histograms</vt:lpstr>
      <vt:lpstr>Compressing Histograms</vt:lpstr>
      <vt:lpstr>Compressing Histograms</vt:lpstr>
      <vt:lpstr>Compressing Histograms</vt:lpstr>
      <vt:lpstr>Compressing Histograms</vt:lpstr>
      <vt:lpstr>Compressing Histograms</vt:lpstr>
      <vt:lpstr>Compressing Histograms</vt:lpstr>
      <vt:lpstr>Compressing Histograms</vt:lpstr>
      <vt:lpstr>Compressing Histograms</vt:lpstr>
      <vt:lpstr>Compressing Histograms</vt:lpstr>
      <vt:lpstr>Compressing Histograms</vt:lpstr>
      <vt:lpstr>Compressing Histograms</vt:lpstr>
      <vt:lpstr>Compressing Histograms</vt:lpstr>
      <vt:lpstr>Note on HdrHistogram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Theresa Fong</dc:creator>
  <cp:lastModifiedBy>Chris Lohfink</cp:lastModifiedBy>
  <cp:revision>91</cp:revision>
  <dcterms:created xsi:type="dcterms:W3CDTF">2016-06-30T20:15:45Z</dcterms:created>
  <dcterms:modified xsi:type="dcterms:W3CDTF">2016-09-08T22:39:10Z</dcterms:modified>
</cp:coreProperties>
</file>