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44" r:id="rId2"/>
    <p:sldId id="361" r:id="rId3"/>
    <p:sldId id="338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9" r:id="rId20"/>
    <p:sldId id="380" r:id="rId21"/>
    <p:sldId id="381" r:id="rId22"/>
    <p:sldId id="382" r:id="rId23"/>
    <p:sldId id="383" r:id="rId24"/>
    <p:sldId id="385" r:id="rId25"/>
    <p:sldId id="386" r:id="rId26"/>
    <p:sldId id="388" r:id="rId27"/>
    <p:sldId id="384" r:id="rId28"/>
    <p:sldId id="387" r:id="rId29"/>
    <p:sldId id="378" r:id="rId3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5464"/>
    <a:srgbClr val="525068"/>
    <a:srgbClr val="4B496F"/>
    <a:srgbClr val="EFBD14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18" autoAdjust="0"/>
    <p:restoredTop sz="97354" autoAdjust="0"/>
  </p:normalViewPr>
  <p:slideViewPr>
    <p:cSldViewPr>
      <p:cViewPr varScale="1">
        <p:scale>
          <a:sx n="86" d="100"/>
          <a:sy n="86" d="100"/>
        </p:scale>
        <p:origin x="558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3" d="100"/>
          <a:sy n="73" d="100"/>
        </p:scale>
        <p:origin x="-3440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3183A-1356-7A44-9854-A1D3F7EB2CB8}" type="datetimeFigureOut">
              <a:rPr lang="en-US" smtClean="0">
                <a:latin typeface="Arial"/>
                <a:cs typeface="Arial"/>
              </a:rPr>
              <a:t>9/8/2016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A85A2-821D-C34E-B01E-999292313745}" type="slidenum">
              <a:rPr lang="en-US" smtClean="0">
                <a:latin typeface="Arial"/>
                <a:cs typeface="Arial"/>
              </a:rPr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49534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BF052239-6C6F-472F-B175-F0FADCEE2BD3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E4FF5570-FE69-4FDF-99DA-8CDE436443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55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Compliance requirements a major design decision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1562C-595F-4CF0-B144-9874000280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30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27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3718"/>
            <a:ext cx="8229600" cy="857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Presenter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3291830"/>
            <a:ext cx="8229600" cy="576263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b="0" i="0">
                <a:latin typeface="Helvetica Neue Thin"/>
                <a:cs typeface="Helvetica Neue Thin"/>
              </a:defRPr>
            </a:lvl2pPr>
            <a:lvl3pPr>
              <a:defRPr b="0" i="0">
                <a:latin typeface="Helvetica Neue Thin"/>
                <a:cs typeface="Helvetica Neue Thin"/>
              </a:defRPr>
            </a:lvl3pPr>
            <a:lvl4pPr>
              <a:defRPr b="0" i="0">
                <a:latin typeface="Helvetica Neue Thin"/>
                <a:cs typeface="Helvetica Neue Thin"/>
              </a:defRPr>
            </a:lvl4pPr>
            <a:lvl5pPr>
              <a:defRPr b="0" i="0"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/>
              <a:t>Presentation Name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13173"/>
            <a:ext cx="2057400" cy="111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2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8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71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41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92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C2D4-B53F-4436-9455-A534F2DE99E7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0F66-995F-4A9D-B1B7-0578DE681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3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9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Title + Content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dirty="0" err="1"/>
              <a:t>consectetur</a:t>
            </a:r>
            <a:r>
              <a:rPr lang="en-US" dirty="0"/>
              <a:t>, from a Lorem Ipsum passage, and going through the cites of the word in classical literature, discovered the </a:t>
            </a:r>
            <a:r>
              <a:rPr lang="en-US" dirty="0" err="1"/>
              <a:t>undoubtable</a:t>
            </a:r>
            <a:r>
              <a:rPr lang="en-US" dirty="0"/>
              <a:t> source.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87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solidFill>
            <a:srgbClr val="BFBFBF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0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Image + Caption Style 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217920" y="1110426"/>
            <a:ext cx="2926080" cy="29186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110426"/>
            <a:ext cx="6228184" cy="2922646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6420796" y="1419622"/>
            <a:ext cx="2520329" cy="35877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6420820" y="1923678"/>
            <a:ext cx="2520280" cy="1871663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dirty="0" err="1"/>
              <a:t>consectetur</a:t>
            </a:r>
            <a:r>
              <a:rPr lang="en-US" dirty="0"/>
              <a:t>, from a Lorem Ipsum passage, and going through the cites of the word in classical literature, discovered the </a:t>
            </a:r>
            <a:r>
              <a:rPr lang="en-US" dirty="0" err="1"/>
              <a:t>undoubtable</a:t>
            </a:r>
            <a:r>
              <a:rPr lang="en-US" dirty="0"/>
              <a:t> source.</a:t>
            </a:r>
          </a:p>
        </p:txBody>
      </p:sp>
    </p:spTree>
    <p:extLst>
      <p:ext uri="{BB962C8B-B14F-4D97-AF65-F5344CB8AC3E}">
        <p14:creationId xmlns:p14="http://schemas.microsoft.com/office/powerpoint/2010/main" val="217726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Image + Caption Style 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110426"/>
            <a:ext cx="6236208" cy="29186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17920" y="1110426"/>
            <a:ext cx="2926080" cy="2922646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419622"/>
            <a:ext cx="5267030" cy="35877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923678"/>
            <a:ext cx="5266928" cy="1871663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dirty="0" err="1"/>
              <a:t>consectetur</a:t>
            </a:r>
            <a:r>
              <a:rPr lang="en-US" dirty="0"/>
              <a:t>, from a Lorem Ipsum passage, and going through the cites of the word in classical literature, discovered the </a:t>
            </a:r>
            <a:r>
              <a:rPr lang="en-US" dirty="0" err="1"/>
              <a:t>undoubtable</a:t>
            </a:r>
            <a:r>
              <a:rPr lang="en-US" dirty="0"/>
              <a:t> source.</a:t>
            </a:r>
          </a:p>
        </p:txBody>
      </p:sp>
    </p:spTree>
    <p:extLst>
      <p:ext uri="{BB962C8B-B14F-4D97-AF65-F5344CB8AC3E}">
        <p14:creationId xmlns:p14="http://schemas.microsoft.com/office/powerpoint/2010/main" val="421243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27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80034"/>
            <a:ext cx="8229600" cy="85725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2788146"/>
            <a:ext cx="8225527" cy="647700"/>
          </a:xfrm>
        </p:spPr>
        <p:txBody>
          <a:bodyPr/>
          <a:lstStyle>
            <a:lvl1pPr marL="0" indent="0" algn="ctr">
              <a:buNone/>
              <a:defRPr b="0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Divider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330423"/>
            <a:ext cx="2057400" cy="111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8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11" y="4476750"/>
            <a:ext cx="941489" cy="5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3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1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200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82416" y="483682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6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36827"/>
            <a:ext cx="1594520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6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© </a:t>
            </a:r>
            <a:r>
              <a:rPr lang="en-US" dirty="0" err="1"/>
              <a:t>DataStax</a:t>
            </a:r>
            <a:r>
              <a:rPr lang="en-US" dirty="0"/>
              <a:t>,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4364" y="4836827"/>
            <a:ext cx="405408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6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11" y="4476750"/>
            <a:ext cx="941489" cy="5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1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70" r:id="rId4"/>
    <p:sldLayoutId id="2147483667" r:id="rId5"/>
    <p:sldLayoutId id="2147483668" r:id="rId6"/>
    <p:sldLayoutId id="2147483654" r:id="rId7"/>
    <p:sldLayoutId id="2147483660" r:id="rId8"/>
    <p:sldLayoutId id="2147483653" r:id="rId9"/>
    <p:sldLayoutId id="2147483656" r:id="rId10"/>
    <p:sldLayoutId id="2147483657" r:id="rId11"/>
    <p:sldLayoutId id="2147483658" r:id="rId12"/>
    <p:sldLayoutId id="2147483659" r:id="rId13"/>
    <p:sldLayoutId id="2147483671" r:id="rId1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0" i="0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140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Char char="–"/>
        <a:defRPr sz="120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10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05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ts val="600"/>
        </a:spcBef>
        <a:buFont typeface="Arial" pitchFamily="34" charset="0"/>
        <a:buChar char="»"/>
        <a:defRPr sz="105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zure.microsoft.com/en-us/documentation/articles/resource-group-authoring-templates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apache.org/jira/browse/CASSANDRA-9766" TargetMode="External"/><Relationship Id="rId2" Type="http://schemas.openxmlformats.org/officeDocument/2006/relationships/hyperlink" Target="https://issues.apache.org/jira/browse/CASSANDRA-4663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ache/cassandra/blob/d40ac784d3a8ddaf71a2df8b21745827392294cc/src/java/org/apache/cassandra/db/compaction/DateTieredCompactionStrategy.java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apache.org/jira/browse/CASSANDRA-10866" TargetMode="External"/><Relationship Id="rId2" Type="http://schemas.openxmlformats.org/officeDocument/2006/relationships/hyperlink" Target="https://github.com/apache/cassandra/search?utf8=%E2%9C%93&amp;q=LocalMutationRunnable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issues.apache.org/jira/browse/CASSANDRA-10580" TargetMode="External"/><Relationship Id="rId4" Type="http://schemas.openxmlformats.org/officeDocument/2006/relationships/hyperlink" Target="https://issues.apache.org/jira/browse/CASSANDRA-10605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ubhavkale/CassandraTools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anubhavk/2016/08/25/debugging-multi-node-cassandra-cluster-on-windows/" TargetMode="External"/><Relationship Id="rId2" Type="http://schemas.openxmlformats.org/officeDocument/2006/relationships/hyperlink" Target="https://blogs.msdn.microsoft.com/anubhavk/2016/08/22/the-cassandra-challenge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ssues.apache.org/jira/browse/CASSANDRA-10371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documentation/articles/storage-premium-storage-performance/" TargetMode="External"/><Relationship Id="rId2" Type="http://schemas.openxmlformats.org/officeDocument/2006/relationships/hyperlink" Target="http://www.datastax.com/2015/04/getting-started-with-azure-premium-storage-and-datastax-enterprise-ds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documentation/articles/virtual-network-peering-overview/" TargetMode="External"/><Relationship Id="rId2" Type="http://schemas.openxmlformats.org/officeDocument/2006/relationships/hyperlink" Target="https://azure.microsoft.com/en-us/documentation/articles/azure-security-disk-encryption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zure.microsoft.com/en-us/services/hdinsight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Anubhav Kale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Running 400+ node Cassandra clusters in Azure</a:t>
            </a:r>
          </a:p>
        </p:txBody>
      </p:sp>
    </p:spTree>
    <p:extLst>
      <p:ext uri="{BB962C8B-B14F-4D97-AF65-F5344CB8AC3E}">
        <p14:creationId xmlns:p14="http://schemas.microsoft.com/office/powerpoint/2010/main" val="3384897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845855"/>
          </a:xfrm>
        </p:spPr>
        <p:txBody>
          <a:bodyPr/>
          <a:lstStyle/>
          <a:p>
            <a:pPr algn="ctr"/>
            <a:r>
              <a:rPr lang="en-US" dirty="0"/>
              <a:t>Azure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9699"/>
            <a:ext cx="7886700" cy="3263504"/>
          </a:xfrm>
        </p:spPr>
        <p:txBody>
          <a:bodyPr/>
          <a:lstStyle/>
          <a:p>
            <a:r>
              <a:rPr lang="en-US" dirty="0"/>
              <a:t>ARM </a:t>
            </a:r>
            <a:r>
              <a:rPr lang="en-US" dirty="0">
                <a:hlinkClick r:id="rId2"/>
              </a:rPr>
              <a:t>Templates</a:t>
            </a:r>
            <a:r>
              <a:rPr lang="en-US" dirty="0"/>
              <a:t> with post-deployment scripts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81150"/>
            <a:ext cx="4712256" cy="2950487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665" y="1581149"/>
            <a:ext cx="3284135" cy="29504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4014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168" y="2140744"/>
            <a:ext cx="7886700" cy="851838"/>
          </a:xfrm>
        </p:spPr>
        <p:txBody>
          <a:bodyPr>
            <a:normAutofit/>
          </a:bodyPr>
          <a:lstStyle/>
          <a:p>
            <a:pPr algn="ctr"/>
            <a:r>
              <a:rPr lang="en-US" sz="4500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3712944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SSDs can vanish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8617" y="1315034"/>
            <a:ext cx="48782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4B496F"/>
                </a:solidFill>
                <a:latin typeface="+mj-lt"/>
              </a:rPr>
              <a:t>SSDs give best latency and IOPs, but they are not persistent.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01364" y="1740913"/>
            <a:ext cx="1935145" cy="300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4B496F"/>
                </a:solidFill>
                <a:latin typeface="+mj-lt"/>
              </a:rPr>
              <a:t>Why is this a problem?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01363" y="2017913"/>
            <a:ext cx="6411457" cy="13388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4B496F"/>
                </a:solidFill>
                <a:latin typeface="+mj-lt"/>
              </a:rPr>
              <a:t>SSDs are ephemeral. When Azure moves VMs, VMs will lose SSDs !</a:t>
            </a:r>
          </a:p>
          <a:p>
            <a:endParaRPr lang="en-US" sz="1350" dirty="0">
              <a:solidFill>
                <a:srgbClr val="4B496F"/>
              </a:solidFill>
              <a:latin typeface="+mj-lt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en-US" sz="1350" dirty="0">
                <a:solidFill>
                  <a:srgbClr val="4B496F"/>
                </a:solidFill>
                <a:latin typeface="+mj-lt"/>
                <a:cs typeface="Courier New" panose="02070309020205020404" pitchFamily="49" charset="0"/>
              </a:rPr>
              <a:t>"A node with address %s already exists, cancelling join. " Use </a:t>
            </a:r>
            <a:r>
              <a:rPr lang="en-US" altLang="en-US" sz="1350" dirty="0" err="1">
                <a:solidFill>
                  <a:srgbClr val="4B496F"/>
                </a:solidFill>
                <a:latin typeface="+mj-lt"/>
                <a:cs typeface="Courier New" panose="02070309020205020404" pitchFamily="49" charset="0"/>
              </a:rPr>
              <a:t>cassandra.replace_address</a:t>
            </a:r>
            <a:r>
              <a:rPr lang="en-US" altLang="en-US" sz="1350" dirty="0">
                <a:solidFill>
                  <a:srgbClr val="4B496F"/>
                </a:solidFill>
                <a:latin typeface="+mj-lt"/>
                <a:cs typeface="Courier New" panose="02070309020205020404" pitchFamily="49" charset="0"/>
              </a:rPr>
              <a:t> if you want to replace this node."</a:t>
            </a:r>
            <a:endParaRPr lang="en-US" altLang="en-US" sz="3300" dirty="0">
              <a:solidFill>
                <a:srgbClr val="4B496F"/>
              </a:solidFill>
              <a:latin typeface="+mj-lt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solidFill>
                <a:srgbClr val="4B496F"/>
              </a:solidFill>
              <a:latin typeface="+mj-lt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solidFill>
                <a:srgbClr val="4B496F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1363" y="3621037"/>
            <a:ext cx="1175322" cy="300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4B496F"/>
                </a:solidFill>
                <a:latin typeface="+mj-lt"/>
              </a:rPr>
              <a:t>How to fix it?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00893" y="3898036"/>
            <a:ext cx="6411927" cy="7155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4B496F"/>
                </a:solidFill>
                <a:latin typeface="+mj-lt"/>
              </a:rPr>
              <a:t>. Restart using ‘–</a:t>
            </a:r>
            <a:r>
              <a:rPr lang="en-US" sz="1350" dirty="0" err="1">
                <a:solidFill>
                  <a:srgbClr val="4B496F"/>
                </a:solidFill>
                <a:latin typeface="+mj-lt"/>
              </a:rPr>
              <a:t>Dcassandra.replace_address</a:t>
            </a:r>
            <a:r>
              <a:rPr lang="en-US" sz="1350" dirty="0">
                <a:solidFill>
                  <a:srgbClr val="4B496F"/>
                </a:solidFill>
                <a:latin typeface="+mj-lt"/>
              </a:rPr>
              <a:t>=&lt;</a:t>
            </a:r>
            <a:r>
              <a:rPr lang="en-US" sz="1350" dirty="0" err="1">
                <a:solidFill>
                  <a:srgbClr val="4B496F"/>
                </a:solidFill>
                <a:latin typeface="+mj-lt"/>
              </a:rPr>
              <a:t>ip</a:t>
            </a:r>
            <a:r>
              <a:rPr lang="en-US" sz="1350" dirty="0">
                <a:solidFill>
                  <a:srgbClr val="4B496F"/>
                </a:solidFill>
                <a:latin typeface="+mj-lt"/>
              </a:rPr>
              <a:t> address of node&gt;’ in JVM opts</a:t>
            </a:r>
          </a:p>
          <a:p>
            <a:r>
              <a:rPr lang="en-US" sz="1350" dirty="0">
                <a:solidFill>
                  <a:srgbClr val="4B496F"/>
                </a:solidFill>
                <a:latin typeface="+mj-lt"/>
              </a:rPr>
              <a:t>.  </a:t>
            </a:r>
            <a:r>
              <a:rPr lang="en-US" sz="1350" b="1" dirty="0">
                <a:solidFill>
                  <a:srgbClr val="4B496F"/>
                </a:solidFill>
                <a:latin typeface="+mj-lt"/>
              </a:rPr>
              <a:t>Don’t forget </a:t>
            </a:r>
            <a:r>
              <a:rPr lang="en-US" sz="1350" dirty="0">
                <a:solidFill>
                  <a:srgbClr val="4B496F"/>
                </a:solidFill>
                <a:latin typeface="+mj-lt"/>
              </a:rPr>
              <a:t>to remove once the node joins the ring</a:t>
            </a:r>
          </a:p>
          <a:p>
            <a:r>
              <a:rPr lang="en-US" sz="1350" dirty="0">
                <a:solidFill>
                  <a:srgbClr val="4B496F"/>
                </a:solidFill>
                <a:latin typeface="+mj-lt"/>
              </a:rPr>
              <a:t>. We built automation to detect and fix this, running continuously on all nodes</a:t>
            </a:r>
          </a:p>
        </p:txBody>
      </p:sp>
    </p:spTree>
    <p:extLst>
      <p:ext uri="{BB962C8B-B14F-4D97-AF65-F5344CB8AC3E}">
        <p14:creationId xmlns:p14="http://schemas.microsoft.com/office/powerpoint/2010/main" val="3093537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Are you really Rack-aware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1641" y="1553574"/>
            <a:ext cx="39903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4B496F"/>
                </a:solidFill>
                <a:latin typeface="+mj-lt"/>
              </a:rPr>
              <a:t>We use Azure Fault Domains for rack-awareness.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34387" y="1979453"/>
            <a:ext cx="1935145" cy="300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4B496F"/>
                </a:solidFill>
                <a:latin typeface="+mj-lt"/>
              </a:rPr>
              <a:t>Why is this a problem?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34386" y="2256453"/>
            <a:ext cx="6411927" cy="5078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4B496F"/>
                </a:solidFill>
                <a:latin typeface="+mj-lt"/>
              </a:rPr>
              <a:t>When Azure moves nodes they can change FD.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4B496F"/>
                </a:solidFill>
                <a:latin typeface="+mj-lt"/>
              </a:rPr>
              <a:t>This invalidates the rack configured in </a:t>
            </a:r>
            <a:r>
              <a:rPr lang="en-US" sz="1350" dirty="0" err="1">
                <a:solidFill>
                  <a:srgbClr val="4B496F"/>
                </a:solidFill>
                <a:latin typeface="+mj-lt"/>
              </a:rPr>
              <a:t>cassandra-rackdc.properties</a:t>
            </a:r>
            <a:endParaRPr lang="en-US" sz="1350" dirty="0">
              <a:solidFill>
                <a:srgbClr val="4B496F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3916" y="3153877"/>
            <a:ext cx="1175322" cy="300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4B496F"/>
                </a:solidFill>
                <a:latin typeface="+mj-lt"/>
              </a:rPr>
              <a:t>How to fix it?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34386" y="3430877"/>
            <a:ext cx="6411927" cy="7155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4B496F"/>
                </a:solidFill>
                <a:latin typeface="+mj-lt"/>
              </a:rPr>
              <a:t>. Cassandra won’t let you change DC / Racks of existing node. Must remove and add the node.</a:t>
            </a:r>
          </a:p>
          <a:p>
            <a:r>
              <a:rPr lang="en-US" sz="1350" dirty="0">
                <a:solidFill>
                  <a:srgbClr val="4B496F"/>
                </a:solidFill>
                <a:latin typeface="+mj-lt"/>
              </a:rPr>
              <a:t>. Automation to detect, and change </a:t>
            </a:r>
            <a:r>
              <a:rPr lang="en-US" sz="1350" dirty="0" err="1">
                <a:solidFill>
                  <a:srgbClr val="4B496F"/>
                </a:solidFill>
                <a:latin typeface="+mj-lt"/>
              </a:rPr>
              <a:t>rackdc.properties</a:t>
            </a:r>
            <a:r>
              <a:rPr lang="en-US" sz="1350" dirty="0">
                <a:solidFill>
                  <a:srgbClr val="4B496F"/>
                </a:solidFill>
                <a:latin typeface="+mj-lt"/>
              </a:rPr>
              <a:t> as needed</a:t>
            </a:r>
          </a:p>
        </p:txBody>
      </p:sp>
    </p:spTree>
    <p:extLst>
      <p:ext uri="{BB962C8B-B14F-4D97-AF65-F5344CB8AC3E}">
        <p14:creationId xmlns:p14="http://schemas.microsoft.com/office/powerpoint/2010/main" val="1224941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Streaming is slow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6874" y="1326961"/>
            <a:ext cx="6801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525068"/>
                </a:solidFill>
                <a:latin typeface="+mj-lt"/>
              </a:rPr>
              <a:t>“</a:t>
            </a:r>
            <a:r>
              <a:rPr lang="en-US" sz="1350" dirty="0" err="1">
                <a:solidFill>
                  <a:srgbClr val="525068"/>
                </a:solidFill>
                <a:latin typeface="+mj-lt"/>
              </a:rPr>
              <a:t>nodetool</a:t>
            </a:r>
            <a:r>
              <a:rPr lang="en-US" sz="1350" dirty="0">
                <a:solidFill>
                  <a:srgbClr val="525068"/>
                </a:solidFill>
                <a:latin typeface="+mj-lt"/>
              </a:rPr>
              <a:t> rebuild” or equivalent is often necessary while replacing / adding new nodes</a:t>
            </a:r>
            <a:r>
              <a:rPr lang="en-US" sz="1350" dirty="0">
                <a:latin typeface="+mj-lt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9620" y="1752841"/>
            <a:ext cx="1935145" cy="300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4B496F"/>
                </a:solidFill>
                <a:latin typeface="+mj-lt"/>
              </a:rPr>
              <a:t>Why is this a problem?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9620" y="2029840"/>
            <a:ext cx="6411927" cy="5078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4B496F"/>
                </a:solidFill>
                <a:latin typeface="+mj-lt"/>
              </a:rPr>
              <a:t>If the node crashes while streaming, it starts from the beginning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4B496F"/>
                </a:solidFill>
                <a:latin typeface="+mj-lt"/>
              </a:rPr>
              <a:t>The source node does not transfer SS Table files in parallel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59620" y="2719516"/>
            <a:ext cx="1175322" cy="300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4B496F"/>
                </a:solidFill>
                <a:latin typeface="+mj-lt"/>
              </a:rPr>
              <a:t>How to fix it?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59620" y="2996515"/>
            <a:ext cx="6411927" cy="13388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4B496F"/>
                </a:solidFill>
                <a:latin typeface="+mj-lt"/>
              </a:rPr>
              <a:t>. Set “</a:t>
            </a:r>
            <a:r>
              <a:rPr lang="en-US" sz="1350" dirty="0" err="1">
                <a:solidFill>
                  <a:srgbClr val="4B496F"/>
                </a:solidFill>
                <a:latin typeface="+mj-lt"/>
              </a:rPr>
              <a:t>nodetool</a:t>
            </a:r>
            <a:r>
              <a:rPr lang="en-US" sz="1350" dirty="0">
                <a:solidFill>
                  <a:srgbClr val="4B496F"/>
                </a:solidFill>
                <a:latin typeface="+mj-lt"/>
              </a:rPr>
              <a:t> </a:t>
            </a:r>
            <a:r>
              <a:rPr lang="en-US" sz="1350" dirty="0" err="1">
                <a:solidFill>
                  <a:srgbClr val="4B496F"/>
                </a:solidFill>
                <a:latin typeface="+mj-lt"/>
              </a:rPr>
              <a:t>streamthroughput</a:t>
            </a:r>
            <a:r>
              <a:rPr lang="en-US" sz="1350" dirty="0">
                <a:solidFill>
                  <a:srgbClr val="4B496F"/>
                </a:solidFill>
                <a:latin typeface="+mj-lt"/>
              </a:rPr>
              <a:t>” and “</a:t>
            </a:r>
            <a:r>
              <a:rPr lang="en-US" sz="1350" dirty="0" err="1">
                <a:solidFill>
                  <a:srgbClr val="4B496F"/>
                </a:solidFill>
                <a:latin typeface="+mj-lt"/>
              </a:rPr>
              <a:t>nodetool</a:t>
            </a:r>
            <a:r>
              <a:rPr lang="en-US" sz="1350" dirty="0">
                <a:solidFill>
                  <a:srgbClr val="4B496F"/>
                </a:solidFill>
                <a:latin typeface="+mj-lt"/>
              </a:rPr>
              <a:t> </a:t>
            </a:r>
            <a:r>
              <a:rPr lang="en-US" sz="1350" dirty="0" err="1">
                <a:solidFill>
                  <a:srgbClr val="4B496F"/>
                </a:solidFill>
                <a:latin typeface="+mj-lt"/>
              </a:rPr>
              <a:t>compactionthroughput</a:t>
            </a:r>
            <a:r>
              <a:rPr lang="en-US" sz="1350" dirty="0">
                <a:solidFill>
                  <a:srgbClr val="4B496F"/>
                </a:solidFill>
                <a:latin typeface="+mj-lt"/>
              </a:rPr>
              <a:t>” to 0</a:t>
            </a:r>
          </a:p>
          <a:p>
            <a:endParaRPr lang="en-US" sz="1350" dirty="0">
              <a:solidFill>
                <a:srgbClr val="4B496F"/>
              </a:solidFill>
              <a:latin typeface="+mj-lt"/>
            </a:endParaRPr>
          </a:p>
          <a:p>
            <a:r>
              <a:rPr lang="en-US" sz="1350" dirty="0">
                <a:solidFill>
                  <a:srgbClr val="4B496F"/>
                </a:solidFill>
                <a:latin typeface="+mj-lt"/>
              </a:rPr>
              <a:t>. </a:t>
            </a:r>
            <a:r>
              <a:rPr lang="en-US" altLang="en-US" sz="1350" dirty="0" err="1">
                <a:solidFill>
                  <a:srgbClr val="4B496F"/>
                </a:solidFill>
                <a:latin typeface="+mj-lt"/>
              </a:rPr>
              <a:t>sudo</a:t>
            </a:r>
            <a:r>
              <a:rPr lang="en-US" altLang="en-US" sz="1350" dirty="0">
                <a:solidFill>
                  <a:srgbClr val="4B496F"/>
                </a:solidFill>
                <a:latin typeface="+mj-lt"/>
              </a:rPr>
              <a:t> </a:t>
            </a:r>
            <a:r>
              <a:rPr lang="en-US" altLang="en-US" sz="1350" dirty="0" err="1">
                <a:solidFill>
                  <a:srgbClr val="4B496F"/>
                </a:solidFill>
                <a:latin typeface="+mj-lt"/>
              </a:rPr>
              <a:t>sysctl</a:t>
            </a:r>
            <a:r>
              <a:rPr lang="en-US" altLang="en-US" sz="1350" dirty="0">
                <a:solidFill>
                  <a:srgbClr val="4B496F"/>
                </a:solidFill>
                <a:latin typeface="+mj-lt"/>
              </a:rPr>
              <a:t> -w net.ipv4.tcp_keepalive_time=60 net.ipv4.tcp_keepalive_probes=3 net.ipv4.tcp_keepalive_intvl=10 </a:t>
            </a:r>
          </a:p>
          <a:p>
            <a:endParaRPr lang="en-US" altLang="en-US" sz="1350" dirty="0">
              <a:solidFill>
                <a:srgbClr val="4B496F"/>
              </a:solidFill>
              <a:latin typeface="+mj-lt"/>
            </a:endParaRPr>
          </a:p>
          <a:p>
            <a:r>
              <a:rPr lang="en-US" sz="1350" dirty="0">
                <a:solidFill>
                  <a:srgbClr val="4B496F"/>
                </a:solidFill>
                <a:latin typeface="+mj-lt"/>
              </a:rPr>
              <a:t>. Wait for JIRAs </a:t>
            </a:r>
            <a:r>
              <a:rPr lang="en-US" sz="1350" dirty="0">
                <a:solidFill>
                  <a:srgbClr val="4B496F"/>
                </a:solidFill>
                <a:latin typeface="+mj-lt"/>
                <a:hlinkClick r:id="rId2"/>
              </a:rPr>
              <a:t>4663 </a:t>
            </a:r>
            <a:r>
              <a:rPr lang="en-US" sz="1350" dirty="0">
                <a:solidFill>
                  <a:srgbClr val="4B496F"/>
                </a:solidFill>
                <a:latin typeface="+mj-lt"/>
              </a:rPr>
              <a:t>, </a:t>
            </a:r>
            <a:r>
              <a:rPr lang="en-US" sz="1350" dirty="0">
                <a:solidFill>
                  <a:srgbClr val="4B496F"/>
                </a:solidFill>
                <a:latin typeface="+mj-lt"/>
                <a:hlinkClick r:id="rId3"/>
              </a:rPr>
              <a:t>9766 </a:t>
            </a:r>
            <a:r>
              <a:rPr lang="en-US" sz="1350" dirty="0">
                <a:solidFill>
                  <a:srgbClr val="4B496F"/>
                </a:solidFill>
                <a:latin typeface="+mj-lt"/>
              </a:rPr>
              <a:t> to get fixed in your version of DSE !</a:t>
            </a:r>
          </a:p>
        </p:txBody>
      </p:sp>
    </p:spTree>
    <p:extLst>
      <p:ext uri="{BB962C8B-B14F-4D97-AF65-F5344CB8AC3E}">
        <p14:creationId xmlns:p14="http://schemas.microsoft.com/office/powerpoint/2010/main" val="3762117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129713" y="1446231"/>
            <a:ext cx="56830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4B496F"/>
                </a:solidFill>
                <a:latin typeface="+mj-lt"/>
              </a:rPr>
              <a:t>We use 30GB heaps, so heap dump files tend to be large on our nodes.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2459" y="1872110"/>
            <a:ext cx="1935145" cy="300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4B496F"/>
                </a:solidFill>
                <a:latin typeface="+mj-lt"/>
              </a:rPr>
              <a:t>Why is this a problem?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2459" y="2149110"/>
            <a:ext cx="6411927" cy="7155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4B496F"/>
                </a:solidFill>
                <a:latin typeface="+mj-lt"/>
              </a:rPr>
              <a:t>A standard Azure OS disk is 30 GB.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4B496F"/>
                </a:solidFill>
                <a:latin typeface="+mj-lt"/>
              </a:rPr>
              <a:t>The default heap dump </a:t>
            </a:r>
            <a:r>
              <a:rPr lang="en-US" sz="1350" dirty="0" err="1">
                <a:solidFill>
                  <a:srgbClr val="4B496F"/>
                </a:solidFill>
                <a:latin typeface="+mj-lt"/>
              </a:rPr>
              <a:t>dir</a:t>
            </a:r>
            <a:r>
              <a:rPr lang="en-US" sz="1350" dirty="0">
                <a:solidFill>
                  <a:srgbClr val="4B496F"/>
                </a:solidFill>
                <a:latin typeface="+mj-lt"/>
              </a:rPr>
              <a:t> is /</a:t>
            </a:r>
            <a:r>
              <a:rPr lang="en-US" sz="1350" dirty="0" err="1">
                <a:solidFill>
                  <a:srgbClr val="4B496F"/>
                </a:solidFill>
                <a:latin typeface="+mj-lt"/>
              </a:rPr>
              <a:t>var</a:t>
            </a:r>
            <a:r>
              <a:rPr lang="en-US" sz="1350" dirty="0">
                <a:solidFill>
                  <a:srgbClr val="4B496F"/>
                </a:solidFill>
                <a:latin typeface="+mj-lt"/>
              </a:rPr>
              <a:t>/lib/</a:t>
            </a:r>
            <a:r>
              <a:rPr lang="en-US" sz="1350" dirty="0" err="1">
                <a:solidFill>
                  <a:srgbClr val="4B496F"/>
                </a:solidFill>
                <a:latin typeface="+mj-lt"/>
              </a:rPr>
              <a:t>cassandra</a:t>
            </a:r>
            <a:r>
              <a:rPr lang="en-US" sz="1350" dirty="0">
                <a:solidFill>
                  <a:srgbClr val="4B496F"/>
                </a:solidFill>
                <a:latin typeface="+mj-lt"/>
              </a:rPr>
              <a:t>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4B496F"/>
                </a:solidFill>
                <a:latin typeface="+mj-lt"/>
              </a:rPr>
              <a:t>We often ran out of OS disk space when Cassandra crashed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21989" y="3465073"/>
            <a:ext cx="1175322" cy="300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4B496F"/>
                </a:solidFill>
                <a:latin typeface="+mj-lt"/>
              </a:rPr>
              <a:t>How to fix it?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21989" y="3749413"/>
            <a:ext cx="6411927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4B496F"/>
                </a:solidFill>
                <a:latin typeface="+mj-lt"/>
              </a:rPr>
              <a:t>If you are running </a:t>
            </a:r>
            <a:r>
              <a:rPr lang="en-US" sz="1350" dirty="0" err="1">
                <a:solidFill>
                  <a:srgbClr val="4B496F"/>
                </a:solidFill>
                <a:latin typeface="+mj-lt"/>
              </a:rPr>
              <a:t>Datastax</a:t>
            </a:r>
            <a:r>
              <a:rPr lang="en-US" sz="1350" dirty="0">
                <a:solidFill>
                  <a:srgbClr val="4B496F"/>
                </a:solidFill>
                <a:latin typeface="+mj-lt"/>
              </a:rPr>
              <a:t> Enterprise:</a:t>
            </a:r>
          </a:p>
          <a:p>
            <a:r>
              <a:rPr lang="en-US" sz="1350" dirty="0">
                <a:solidFill>
                  <a:srgbClr val="4B496F"/>
                </a:solidFill>
                <a:latin typeface="+mj-lt"/>
              </a:rPr>
              <a:t>Edit /</a:t>
            </a:r>
            <a:r>
              <a:rPr lang="en-US" sz="1350" dirty="0" err="1">
                <a:solidFill>
                  <a:srgbClr val="4B496F"/>
                </a:solidFill>
                <a:latin typeface="+mj-lt"/>
              </a:rPr>
              <a:t>etc</a:t>
            </a:r>
            <a:r>
              <a:rPr lang="en-US" sz="1350" dirty="0">
                <a:solidFill>
                  <a:srgbClr val="4B496F"/>
                </a:solidFill>
                <a:latin typeface="+mj-lt"/>
              </a:rPr>
              <a:t>/</a:t>
            </a:r>
            <a:r>
              <a:rPr lang="en-US" sz="1350" dirty="0" err="1">
                <a:solidFill>
                  <a:srgbClr val="4B496F"/>
                </a:solidFill>
                <a:latin typeface="+mj-lt"/>
              </a:rPr>
              <a:t>init.d</a:t>
            </a:r>
            <a:r>
              <a:rPr lang="en-US" sz="1350" dirty="0">
                <a:solidFill>
                  <a:srgbClr val="4B496F"/>
                </a:solidFill>
                <a:latin typeface="+mj-lt"/>
              </a:rPr>
              <a:t>/</a:t>
            </a:r>
            <a:r>
              <a:rPr lang="en-US" sz="1350" dirty="0" err="1">
                <a:solidFill>
                  <a:srgbClr val="4B496F"/>
                </a:solidFill>
                <a:latin typeface="+mj-lt"/>
              </a:rPr>
              <a:t>dse</a:t>
            </a:r>
            <a:r>
              <a:rPr lang="en-US" sz="1350" dirty="0">
                <a:solidFill>
                  <a:srgbClr val="4B496F"/>
                </a:solidFill>
                <a:latin typeface="+mj-lt"/>
              </a:rPr>
              <a:t> to add this line at the top: DUMPFILE_DIR=/</a:t>
            </a:r>
            <a:r>
              <a:rPr lang="en-US" sz="1350" dirty="0" err="1">
                <a:solidFill>
                  <a:srgbClr val="4B496F"/>
                </a:solidFill>
                <a:latin typeface="+mj-lt"/>
              </a:rPr>
              <a:t>mnt</a:t>
            </a:r>
            <a:r>
              <a:rPr lang="en-US" sz="1350" dirty="0">
                <a:solidFill>
                  <a:srgbClr val="4B496F"/>
                </a:solidFill>
                <a:latin typeface="+mj-lt"/>
              </a:rPr>
              <a:t>/dumps</a:t>
            </a:r>
          </a:p>
          <a:p>
            <a:endParaRPr lang="en-US" sz="1350" dirty="0">
              <a:solidFill>
                <a:srgbClr val="4B496F"/>
              </a:solidFill>
              <a:latin typeface="+mj-lt"/>
            </a:endParaRPr>
          </a:p>
          <a:p>
            <a:r>
              <a:rPr lang="en-US" sz="1350" dirty="0">
                <a:solidFill>
                  <a:srgbClr val="4B496F"/>
                </a:solidFill>
                <a:latin typeface="+mj-lt"/>
              </a:rPr>
              <a:t>Or, just don’t let Cassandra crash, whichever is easiest.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Heap dumps are big !!</a:t>
            </a:r>
          </a:p>
        </p:txBody>
      </p:sp>
    </p:spTree>
    <p:extLst>
      <p:ext uri="{BB962C8B-B14F-4D97-AF65-F5344CB8AC3E}">
        <p14:creationId xmlns:p14="http://schemas.microsoft.com/office/powerpoint/2010/main" val="2575732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Memory 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3567" y="1458157"/>
            <a:ext cx="5647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4B496F"/>
                </a:solidFill>
                <a:latin typeface="+mj-lt"/>
              </a:rPr>
              <a:t>Running Spark and Cassandra on same node poses unique challenges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6313" y="1884037"/>
            <a:ext cx="1935145" cy="300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4B496F"/>
                </a:solidFill>
                <a:latin typeface="+mj-lt"/>
              </a:rPr>
              <a:t>Why is this a problem?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46313" y="2161036"/>
            <a:ext cx="6411927" cy="7155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4B496F"/>
                </a:solidFill>
                <a:latin typeface="+mj-lt"/>
              </a:rPr>
              <a:t>Bad models / spark code can easily fill up 30 GB heap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4B496F"/>
                </a:solidFill>
                <a:latin typeface="+mj-lt"/>
              </a:rPr>
              <a:t>Linux Kernel will kill DSE when VM running low on memory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4B496F"/>
                </a:solidFill>
                <a:latin typeface="+mj-lt"/>
              </a:rPr>
              <a:t>system.log won’t show this. </a:t>
            </a:r>
            <a:r>
              <a:rPr lang="en-US" sz="1350" dirty="0" err="1">
                <a:solidFill>
                  <a:srgbClr val="4B496F"/>
                </a:solidFill>
                <a:latin typeface="+mj-lt"/>
              </a:rPr>
              <a:t>sudo</a:t>
            </a:r>
            <a:r>
              <a:rPr lang="en-US" sz="1350" dirty="0">
                <a:solidFill>
                  <a:srgbClr val="4B496F"/>
                </a:solidFill>
                <a:latin typeface="+mj-lt"/>
              </a:rPr>
              <a:t> </a:t>
            </a:r>
            <a:r>
              <a:rPr lang="en-US" sz="1350" dirty="0" err="1">
                <a:solidFill>
                  <a:srgbClr val="4B496F"/>
                </a:solidFill>
                <a:latin typeface="+mj-lt"/>
              </a:rPr>
              <a:t>dmesg</a:t>
            </a:r>
            <a:r>
              <a:rPr lang="en-US" sz="1350" dirty="0">
                <a:solidFill>
                  <a:srgbClr val="4B496F"/>
                </a:solidFill>
                <a:latin typeface="+mj-lt"/>
              </a:rPr>
              <a:t> –T is the way to go 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46313" y="3279412"/>
            <a:ext cx="1175322" cy="300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4B496F"/>
                </a:solidFill>
                <a:latin typeface="+mj-lt"/>
              </a:rPr>
              <a:t>How to fix it?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46313" y="3543209"/>
            <a:ext cx="6411927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4B496F"/>
                </a:solidFill>
                <a:latin typeface="+mj-lt"/>
              </a:rPr>
              <a:t>. Set -1000 as OOM Score in /proc/&lt;</a:t>
            </a:r>
            <a:r>
              <a:rPr lang="en-US" sz="1350" dirty="0" err="1">
                <a:solidFill>
                  <a:srgbClr val="4B496F"/>
                </a:solidFill>
                <a:latin typeface="+mj-lt"/>
              </a:rPr>
              <a:t>pid</a:t>
            </a:r>
            <a:r>
              <a:rPr lang="en-US" sz="1350" dirty="0">
                <a:solidFill>
                  <a:srgbClr val="4B496F"/>
                </a:solidFill>
                <a:latin typeface="+mj-lt"/>
              </a:rPr>
              <a:t>&gt;/</a:t>
            </a:r>
            <a:r>
              <a:rPr lang="en-US" sz="1350" dirty="0" err="1">
                <a:solidFill>
                  <a:srgbClr val="4B496F"/>
                </a:solidFill>
                <a:latin typeface="+mj-lt"/>
              </a:rPr>
              <a:t>omm_score_adj</a:t>
            </a:r>
            <a:r>
              <a:rPr lang="en-US" sz="1350" dirty="0">
                <a:solidFill>
                  <a:srgbClr val="4B496F"/>
                </a:solidFill>
                <a:latin typeface="+mj-lt"/>
              </a:rPr>
              <a:t> file</a:t>
            </a:r>
          </a:p>
          <a:p>
            <a:endParaRPr lang="en-US" sz="1350" dirty="0">
              <a:solidFill>
                <a:srgbClr val="4B496F"/>
              </a:solidFill>
              <a:latin typeface="+mj-lt"/>
            </a:endParaRPr>
          </a:p>
          <a:p>
            <a:r>
              <a:rPr lang="en-US" sz="1350" dirty="0">
                <a:solidFill>
                  <a:srgbClr val="4B496F"/>
                </a:solidFill>
                <a:latin typeface="+mj-lt"/>
              </a:rPr>
              <a:t>. </a:t>
            </a:r>
            <a:r>
              <a:rPr lang="en-US" altLang="en-US" sz="1350" dirty="0">
                <a:solidFill>
                  <a:srgbClr val="4B496F"/>
                </a:solidFill>
                <a:latin typeface="+mj-lt"/>
              </a:rPr>
              <a:t>Need automation since the </a:t>
            </a:r>
            <a:r>
              <a:rPr lang="en-US" altLang="en-US" sz="1350" dirty="0" err="1">
                <a:solidFill>
                  <a:srgbClr val="4B496F"/>
                </a:solidFill>
                <a:latin typeface="+mj-lt"/>
              </a:rPr>
              <a:t>pid</a:t>
            </a:r>
            <a:r>
              <a:rPr lang="en-US" altLang="en-US" sz="1350" dirty="0">
                <a:solidFill>
                  <a:srgbClr val="4B496F"/>
                </a:solidFill>
                <a:latin typeface="+mj-lt"/>
              </a:rPr>
              <a:t> will change on DSE process restarts </a:t>
            </a:r>
          </a:p>
          <a:p>
            <a:endParaRPr lang="en-US" altLang="en-US" sz="1350" dirty="0">
              <a:solidFill>
                <a:srgbClr val="4B496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1530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4349"/>
            <a:ext cx="8229600" cy="857250"/>
          </a:xfrm>
        </p:spPr>
        <p:txBody>
          <a:bodyPr/>
          <a:lstStyle/>
          <a:p>
            <a:pPr algn="ctr"/>
            <a:r>
              <a:rPr lang="en-US" dirty="0"/>
              <a:t>SS Table Compactions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7043" y="1213153"/>
            <a:ext cx="39709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4B496F"/>
                </a:solidFill>
                <a:latin typeface="+mj-lt"/>
              </a:rPr>
              <a:t>If not tuned correctly, this will melt down clusters 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7044" y="1622677"/>
            <a:ext cx="1935145" cy="300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4B496F"/>
                </a:solidFill>
                <a:latin typeface="+mj-lt"/>
              </a:rPr>
              <a:t>Why is this a problem?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7043" y="1899677"/>
            <a:ext cx="6411927" cy="7155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4B496F"/>
                </a:solidFill>
                <a:latin typeface="+mj-lt"/>
              </a:rPr>
              <a:t>IO heavy activity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4B496F"/>
                </a:solidFill>
                <a:latin typeface="+mj-lt"/>
              </a:rPr>
              <a:t>Incorrect compaction strategy parameters is a time bomb !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4B496F"/>
                </a:solidFill>
                <a:latin typeface="+mj-lt"/>
              </a:rPr>
              <a:t>Makes </a:t>
            </a:r>
            <a:r>
              <a:rPr lang="en-US" sz="1350" dirty="0" err="1">
                <a:solidFill>
                  <a:srgbClr val="4B496F"/>
                </a:solidFill>
                <a:latin typeface="+mj-lt"/>
              </a:rPr>
              <a:t>tmp</a:t>
            </a:r>
            <a:r>
              <a:rPr lang="en-US" sz="1350" dirty="0">
                <a:solidFill>
                  <a:srgbClr val="4B496F"/>
                </a:solidFill>
                <a:latin typeface="+mj-lt"/>
              </a:rPr>
              <a:t> files requiring double the space until it finishes.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7043" y="2940165"/>
            <a:ext cx="1175322" cy="300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4B496F"/>
                </a:solidFill>
                <a:latin typeface="+mj-lt"/>
              </a:rPr>
              <a:t>How to fix it?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7043" y="3217165"/>
            <a:ext cx="6411927" cy="13388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4B496F"/>
                </a:solidFill>
                <a:latin typeface="+mj-lt"/>
              </a:rPr>
              <a:t>. Use DTCS only if you can explain what </a:t>
            </a:r>
            <a:r>
              <a:rPr lang="en-US" sz="1350" dirty="0">
                <a:solidFill>
                  <a:srgbClr val="4B496F"/>
                </a:solidFill>
                <a:latin typeface="+mj-lt"/>
                <a:hlinkClick r:id="rId2"/>
              </a:rPr>
              <a:t>Target.GetBuckets</a:t>
            </a:r>
            <a:r>
              <a:rPr lang="en-US" sz="1350" dirty="0">
                <a:solidFill>
                  <a:srgbClr val="4B496F"/>
                </a:solidFill>
                <a:latin typeface="+mj-lt"/>
              </a:rPr>
              <a:t> does !</a:t>
            </a:r>
          </a:p>
          <a:p>
            <a:endParaRPr lang="en-US" sz="1350" dirty="0">
              <a:solidFill>
                <a:srgbClr val="4B496F"/>
              </a:solidFill>
              <a:latin typeface="+mj-lt"/>
            </a:endParaRPr>
          </a:p>
          <a:p>
            <a:r>
              <a:rPr lang="en-US" sz="1350" dirty="0">
                <a:solidFill>
                  <a:srgbClr val="4B496F"/>
                </a:solidFill>
                <a:latin typeface="+mj-lt"/>
              </a:rPr>
              <a:t>. Use the more stable and easy to reason about thing : STCS</a:t>
            </a:r>
            <a:endParaRPr lang="en-US" altLang="en-US" sz="1350" dirty="0">
              <a:solidFill>
                <a:srgbClr val="4B496F"/>
              </a:solidFill>
              <a:latin typeface="+mj-lt"/>
            </a:endParaRPr>
          </a:p>
          <a:p>
            <a:endParaRPr lang="en-US" altLang="en-US" sz="1350" dirty="0">
              <a:solidFill>
                <a:srgbClr val="4B496F"/>
              </a:solidFill>
              <a:latin typeface="+mj-lt"/>
            </a:endParaRPr>
          </a:p>
          <a:p>
            <a:r>
              <a:rPr lang="en-US" sz="1350" dirty="0">
                <a:solidFill>
                  <a:srgbClr val="4B496F"/>
                </a:solidFill>
                <a:latin typeface="+mj-lt"/>
              </a:rPr>
              <a:t>. Pay close attention to </a:t>
            </a:r>
            <a:r>
              <a:rPr lang="en-US" sz="1350" dirty="0" err="1">
                <a:solidFill>
                  <a:srgbClr val="4B496F"/>
                </a:solidFill>
                <a:latin typeface="+mj-lt"/>
              </a:rPr>
              <a:t>PendingTasks</a:t>
            </a:r>
            <a:r>
              <a:rPr lang="en-US" sz="1350" dirty="0">
                <a:solidFill>
                  <a:srgbClr val="4B496F"/>
                </a:solidFill>
                <a:latin typeface="+mj-lt"/>
              </a:rPr>
              <a:t>, </a:t>
            </a:r>
            <a:r>
              <a:rPr lang="en-US" sz="1350" dirty="0" err="1">
                <a:solidFill>
                  <a:srgbClr val="4B496F"/>
                </a:solidFill>
                <a:latin typeface="+mj-lt"/>
              </a:rPr>
              <a:t>PendingCompactions</a:t>
            </a:r>
            <a:r>
              <a:rPr lang="en-US" sz="1350" dirty="0">
                <a:solidFill>
                  <a:srgbClr val="4B496F"/>
                </a:solidFill>
                <a:latin typeface="+mj-lt"/>
              </a:rPr>
              <a:t> and “</a:t>
            </a:r>
            <a:r>
              <a:rPr lang="en-US" sz="1350" dirty="0" err="1">
                <a:solidFill>
                  <a:srgbClr val="4B496F"/>
                </a:solidFill>
                <a:latin typeface="+mj-lt"/>
              </a:rPr>
              <a:t>nodetool</a:t>
            </a:r>
            <a:r>
              <a:rPr lang="en-US" sz="1350" dirty="0">
                <a:solidFill>
                  <a:srgbClr val="4B496F"/>
                </a:solidFill>
                <a:latin typeface="+mj-lt"/>
              </a:rPr>
              <a:t> </a:t>
            </a:r>
            <a:r>
              <a:rPr lang="en-US" sz="1350" dirty="0" err="1">
                <a:solidFill>
                  <a:srgbClr val="4B496F"/>
                </a:solidFill>
                <a:latin typeface="+mj-lt"/>
              </a:rPr>
              <a:t>compactionstats</a:t>
            </a:r>
            <a:r>
              <a:rPr lang="en-US" sz="1350" dirty="0">
                <a:solidFill>
                  <a:srgbClr val="4B496F"/>
                </a:solidFill>
                <a:latin typeface="+mj-lt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4485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Schema Updates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4204" y="1268016"/>
            <a:ext cx="57438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4B496F"/>
                </a:solidFill>
                <a:latin typeface="+mj-lt"/>
              </a:rPr>
              <a:t>If nodes are down while schema changes are made, badness happens !!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64204" y="1677540"/>
            <a:ext cx="1935145" cy="300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4B496F"/>
                </a:solidFill>
                <a:latin typeface="+mj-lt"/>
              </a:rPr>
              <a:t>Why is this a problem?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64204" y="1954539"/>
            <a:ext cx="6411927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4B496F"/>
                </a:solidFill>
                <a:latin typeface="+mj-lt"/>
              </a:rPr>
              <a:t>Schema version changes don’t get updated in </a:t>
            </a:r>
            <a:r>
              <a:rPr lang="en-US" sz="1350" dirty="0" err="1">
                <a:solidFill>
                  <a:srgbClr val="4B496F"/>
                </a:solidFill>
                <a:latin typeface="+mj-lt"/>
              </a:rPr>
              <a:t>saved_caches</a:t>
            </a:r>
            <a:r>
              <a:rPr lang="en-US" sz="1350" dirty="0">
                <a:solidFill>
                  <a:srgbClr val="4B496F"/>
                </a:solidFill>
                <a:latin typeface="+mj-lt"/>
              </a:rPr>
              <a:t> if a node is down. This leads to “couldn’t find </a:t>
            </a:r>
            <a:r>
              <a:rPr lang="en-US" sz="1350" dirty="0" err="1">
                <a:solidFill>
                  <a:srgbClr val="4B496F"/>
                </a:solidFill>
                <a:latin typeface="+mj-lt"/>
              </a:rPr>
              <a:t>cfid</a:t>
            </a:r>
            <a:r>
              <a:rPr lang="en-US" sz="1350" dirty="0">
                <a:solidFill>
                  <a:srgbClr val="4B496F"/>
                </a:solidFill>
                <a:latin typeface="+mj-lt"/>
              </a:rPr>
              <a:t>=foo exceptions” in logs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4B496F"/>
                </a:solidFill>
                <a:latin typeface="+mj-lt"/>
              </a:rPr>
              <a:t>Very easy to repro in debugger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4B496F"/>
                </a:solidFill>
                <a:latin typeface="+mj-lt"/>
              </a:rPr>
              <a:t>Column add / removes are okay, </a:t>
            </a:r>
            <a:r>
              <a:rPr lang="en-US" sz="1350" b="1" dirty="0">
                <a:solidFill>
                  <a:srgbClr val="4B496F"/>
                </a:solidFill>
                <a:latin typeface="+mj-lt"/>
              </a:rPr>
              <a:t>renaming tables</a:t>
            </a:r>
            <a:r>
              <a:rPr lang="en-US" sz="1350" dirty="0">
                <a:solidFill>
                  <a:srgbClr val="4B496F"/>
                </a:solidFill>
                <a:latin typeface="+mj-lt"/>
              </a:rPr>
              <a:t> </a:t>
            </a:r>
            <a:r>
              <a:rPr lang="en-US" sz="1350" b="1" dirty="0">
                <a:solidFill>
                  <a:srgbClr val="4B496F"/>
                </a:solidFill>
                <a:latin typeface="+mj-lt"/>
              </a:rPr>
              <a:t>not so much </a:t>
            </a:r>
            <a:r>
              <a:rPr lang="en-US" sz="1350" dirty="0">
                <a:solidFill>
                  <a:srgbClr val="4B496F"/>
                </a:solidFill>
                <a:latin typeface="+mj-lt"/>
              </a:rPr>
              <a:t>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64204" y="2995027"/>
            <a:ext cx="1175322" cy="300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4B496F"/>
                </a:solidFill>
                <a:latin typeface="+mj-lt"/>
              </a:rPr>
              <a:t>How to fix it?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64204" y="3272027"/>
            <a:ext cx="6411927" cy="7155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4B496F"/>
                </a:solidFill>
                <a:latin typeface="+mj-lt"/>
              </a:rPr>
              <a:t>. Known problem in community, 3.0 should have a new storage engine</a:t>
            </a:r>
          </a:p>
          <a:p>
            <a:endParaRPr lang="en-US" sz="1350" dirty="0">
              <a:solidFill>
                <a:srgbClr val="4B496F"/>
              </a:solidFill>
              <a:latin typeface="+mj-lt"/>
            </a:endParaRPr>
          </a:p>
          <a:p>
            <a:r>
              <a:rPr lang="en-US" sz="1350" dirty="0">
                <a:solidFill>
                  <a:srgbClr val="4B496F"/>
                </a:solidFill>
                <a:latin typeface="+mj-lt"/>
              </a:rPr>
              <a:t>. Don’t rename tables. Create new tables, and migrate data. Yes, it sucks !!</a:t>
            </a:r>
          </a:p>
        </p:txBody>
      </p:sp>
    </p:spTree>
    <p:extLst>
      <p:ext uri="{BB962C8B-B14F-4D97-AF65-F5344CB8AC3E}">
        <p14:creationId xmlns:p14="http://schemas.microsoft.com/office/powerpoint/2010/main" val="1440779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SS Table Corruption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6312" y="1268016"/>
            <a:ext cx="39903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4B496F"/>
                </a:solidFill>
                <a:latin typeface="+mj-lt"/>
              </a:rPr>
              <a:t>SS Tables can get corrupt! Plan for fault tolerance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6313" y="1677540"/>
            <a:ext cx="1935145" cy="300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4B496F"/>
                </a:solidFill>
                <a:latin typeface="+mj-lt"/>
              </a:rPr>
              <a:t>Why is this a problem?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46313" y="1954539"/>
            <a:ext cx="6411927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4B496F"/>
                </a:solidFill>
                <a:latin typeface="+mj-lt"/>
              </a:rPr>
              <a:t>Azure node restarts can cause this.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4B496F"/>
                </a:solidFill>
                <a:latin typeface="+mj-lt"/>
              </a:rPr>
              <a:t>Shows up as </a:t>
            </a:r>
            <a:r>
              <a:rPr lang="en-US" sz="1350" dirty="0" err="1">
                <a:solidFill>
                  <a:srgbClr val="4B496F"/>
                </a:solidFill>
                <a:latin typeface="+mj-lt"/>
              </a:rPr>
              <a:t>apache.cassandra.io.sstable.CorruptSSTableException</a:t>
            </a:r>
            <a:r>
              <a:rPr lang="en-US" sz="1350" dirty="0">
                <a:solidFill>
                  <a:srgbClr val="4B496F"/>
                </a:solidFill>
                <a:latin typeface="+mj-lt"/>
              </a:rPr>
              <a:t>: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4B496F"/>
                </a:solidFill>
                <a:latin typeface="+mj-lt"/>
              </a:rPr>
              <a:t>Node won’t start if </a:t>
            </a:r>
            <a:r>
              <a:rPr lang="en-US" sz="1350" dirty="0" err="1">
                <a:solidFill>
                  <a:srgbClr val="4B496F"/>
                </a:solidFill>
                <a:latin typeface="+mj-lt"/>
              </a:rPr>
              <a:t>disk_failure_policy</a:t>
            </a:r>
            <a:r>
              <a:rPr lang="en-US" sz="1350" dirty="0">
                <a:solidFill>
                  <a:srgbClr val="4B496F"/>
                </a:solidFill>
                <a:latin typeface="+mj-lt"/>
              </a:rPr>
              <a:t> is set to 0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solidFill>
                <a:srgbClr val="4B496F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46313" y="3348637"/>
            <a:ext cx="1175322" cy="300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4B496F"/>
                </a:solidFill>
                <a:latin typeface="+mj-lt"/>
              </a:rPr>
              <a:t>How to fix it?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46313" y="3625636"/>
            <a:ext cx="6411927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4B496F"/>
                </a:solidFill>
                <a:latin typeface="+mj-lt"/>
              </a:rPr>
              <a:t>. “</a:t>
            </a:r>
            <a:r>
              <a:rPr lang="en-US" sz="1350" dirty="0" err="1">
                <a:solidFill>
                  <a:srgbClr val="4B496F"/>
                </a:solidFill>
                <a:latin typeface="+mj-lt"/>
              </a:rPr>
              <a:t>nodetool</a:t>
            </a:r>
            <a:r>
              <a:rPr lang="en-US" sz="1350" dirty="0">
                <a:solidFill>
                  <a:srgbClr val="4B496F"/>
                </a:solidFill>
                <a:latin typeface="+mj-lt"/>
              </a:rPr>
              <a:t> scrub” doesn’t usually fix such SS Tables. </a:t>
            </a:r>
          </a:p>
          <a:p>
            <a:r>
              <a:rPr lang="en-US" sz="1350" dirty="0">
                <a:solidFill>
                  <a:srgbClr val="4B496F"/>
                </a:solidFill>
                <a:latin typeface="+mj-lt"/>
              </a:rPr>
              <a:t>. </a:t>
            </a:r>
            <a:r>
              <a:rPr lang="en-US" sz="1350" dirty="0" err="1">
                <a:solidFill>
                  <a:srgbClr val="4B496F"/>
                </a:solidFill>
                <a:latin typeface="+mj-lt"/>
              </a:rPr>
              <a:t>sudo</a:t>
            </a:r>
            <a:r>
              <a:rPr lang="en-US" sz="1350" dirty="0">
                <a:solidFill>
                  <a:srgbClr val="4B496F"/>
                </a:solidFill>
                <a:latin typeface="+mj-lt"/>
              </a:rPr>
              <a:t> find /</a:t>
            </a:r>
            <a:r>
              <a:rPr lang="en-US" sz="1350" dirty="0" err="1">
                <a:solidFill>
                  <a:srgbClr val="4B496F"/>
                </a:solidFill>
                <a:latin typeface="+mj-lt"/>
              </a:rPr>
              <a:t>mnt</a:t>
            </a:r>
            <a:r>
              <a:rPr lang="en-US" sz="1350" dirty="0">
                <a:solidFill>
                  <a:srgbClr val="4B496F"/>
                </a:solidFill>
                <a:latin typeface="+mj-lt"/>
              </a:rPr>
              <a:t>/</a:t>
            </a:r>
            <a:r>
              <a:rPr lang="en-US" sz="1350" dirty="0" err="1">
                <a:solidFill>
                  <a:srgbClr val="4B496F"/>
                </a:solidFill>
                <a:latin typeface="+mj-lt"/>
              </a:rPr>
              <a:t>cassandra</a:t>
            </a:r>
            <a:r>
              <a:rPr lang="en-US" sz="1350" dirty="0">
                <a:solidFill>
                  <a:srgbClr val="4B496F"/>
                </a:solidFill>
                <a:latin typeface="+mj-lt"/>
              </a:rPr>
              <a:t>/data -type f -path ./system -prune -o -path ./</a:t>
            </a:r>
            <a:r>
              <a:rPr lang="en-US" sz="1350" dirty="0" err="1">
                <a:solidFill>
                  <a:srgbClr val="4B496F"/>
                </a:solidFill>
                <a:latin typeface="+mj-lt"/>
              </a:rPr>
              <a:t>system_auth</a:t>
            </a:r>
            <a:r>
              <a:rPr lang="en-US" sz="1350" dirty="0">
                <a:solidFill>
                  <a:srgbClr val="4B496F"/>
                </a:solidFill>
                <a:latin typeface="+mj-lt"/>
              </a:rPr>
              <a:t> -prune -o -</a:t>
            </a:r>
            <a:r>
              <a:rPr lang="en-US" sz="1350" dirty="0" err="1">
                <a:solidFill>
                  <a:srgbClr val="4B496F"/>
                </a:solidFill>
                <a:latin typeface="+mj-lt"/>
              </a:rPr>
              <a:t>cmin</a:t>
            </a:r>
            <a:r>
              <a:rPr lang="en-US" sz="1350" dirty="0">
                <a:solidFill>
                  <a:srgbClr val="4B496F"/>
                </a:solidFill>
                <a:latin typeface="+mj-lt"/>
              </a:rPr>
              <a:t> -&lt;Number of Minutes&gt; -print | </a:t>
            </a:r>
            <a:r>
              <a:rPr lang="en-US" sz="1350" dirty="0" err="1">
                <a:solidFill>
                  <a:srgbClr val="4B496F"/>
                </a:solidFill>
                <a:latin typeface="+mj-lt"/>
              </a:rPr>
              <a:t>sudo</a:t>
            </a:r>
            <a:r>
              <a:rPr lang="en-US" sz="1350" dirty="0">
                <a:solidFill>
                  <a:srgbClr val="4B496F"/>
                </a:solidFill>
                <a:latin typeface="+mj-lt"/>
              </a:rPr>
              <a:t> </a:t>
            </a:r>
            <a:r>
              <a:rPr lang="en-US" sz="1350" dirty="0" err="1">
                <a:solidFill>
                  <a:srgbClr val="4B496F"/>
                </a:solidFill>
                <a:latin typeface="+mj-lt"/>
              </a:rPr>
              <a:t>xargs</a:t>
            </a:r>
            <a:r>
              <a:rPr lang="en-US" sz="1350" dirty="0">
                <a:solidFill>
                  <a:srgbClr val="4B496F"/>
                </a:solidFill>
                <a:latin typeface="+mj-lt"/>
              </a:rPr>
              <a:t> rm. </a:t>
            </a:r>
          </a:p>
          <a:p>
            <a:r>
              <a:rPr lang="en-US" sz="1350" dirty="0">
                <a:solidFill>
                  <a:srgbClr val="4B496F"/>
                </a:solidFill>
                <a:latin typeface="+mj-lt"/>
              </a:rPr>
              <a:t>. Automation to automatically detect, delete bad tables and restart DSE.</a:t>
            </a:r>
          </a:p>
        </p:txBody>
      </p:sp>
    </p:spTree>
    <p:extLst>
      <p:ext uri="{BB962C8B-B14F-4D97-AF65-F5344CB8AC3E}">
        <p14:creationId xmlns:p14="http://schemas.microsoft.com/office/powerpoint/2010/main" val="2647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400+ node Cassandra clusters in Azure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83552"/>
            <a:ext cx="6858000" cy="1176771"/>
          </a:xfrm>
        </p:spPr>
        <p:txBody>
          <a:bodyPr/>
          <a:lstStyle/>
          <a:p>
            <a:r>
              <a:rPr lang="en-US" dirty="0"/>
              <a:t>Anubhav Kale </a:t>
            </a:r>
          </a:p>
          <a:p>
            <a:r>
              <a:rPr lang="en-US" dirty="0"/>
              <a:t>Senior Software Engineer – Microsoft Office 365</a:t>
            </a:r>
          </a:p>
          <a:p>
            <a:r>
              <a:rPr lang="en-US" dirty="0"/>
              <a:t>anubhav.kale@microsoft.com</a:t>
            </a:r>
          </a:p>
        </p:txBody>
      </p:sp>
    </p:spTree>
    <p:extLst>
      <p:ext uri="{BB962C8B-B14F-4D97-AF65-F5344CB8AC3E}">
        <p14:creationId xmlns:p14="http://schemas.microsoft.com/office/powerpoint/2010/main" val="550248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Mutation Drops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546" y="1268016"/>
            <a:ext cx="7886700" cy="3758586"/>
          </a:xfrm>
        </p:spPr>
        <p:txBody>
          <a:bodyPr/>
          <a:lstStyle/>
          <a:p>
            <a:r>
              <a:rPr lang="en-US" dirty="0"/>
              <a:t>Even with reasonable tuning, our nodes were showing mutation drops.</a:t>
            </a:r>
          </a:p>
          <a:p>
            <a:r>
              <a:rPr lang="en-US" dirty="0" err="1">
                <a:hlinkClick r:id="rId2"/>
              </a:rPr>
              <a:t>LocalMutationRunnable</a:t>
            </a:r>
            <a:r>
              <a:rPr lang="en-US" dirty="0"/>
              <a:t> thread wasn’t getting scheduled to run within the configured read and write timeouts. </a:t>
            </a:r>
          </a:p>
          <a:p>
            <a:r>
              <a:rPr lang="en-US" dirty="0"/>
              <a:t>Contributed below as part of diving deep in code.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646714"/>
              </p:ext>
            </p:extLst>
          </p:nvPr>
        </p:nvGraphicFramePr>
        <p:xfrm>
          <a:off x="1079789" y="3251777"/>
          <a:ext cx="60960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9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JIRA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Description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u="sng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hlinkClick r:id="rId3"/>
                        </a:rPr>
                        <a:t>10866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555464"/>
                          </a:solidFill>
                          <a:latin typeface="+mj-lt"/>
                        </a:rPr>
                        <a:t>Expose dropped mutations metrics per table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u="sng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hlinkClick r:id="rId4"/>
                        </a:rPr>
                        <a:t>10605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rgbClr val="55546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MUTATION and COUNTER MUTATION using same thread pool</a:t>
                      </a:r>
                      <a:endParaRPr lang="en-US" sz="1400">
                        <a:solidFill>
                          <a:srgbClr val="555464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u="sng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hlinkClick r:id="rId5"/>
                        </a:rPr>
                        <a:t>10580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55546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Expose metrics for dropped messages latency</a:t>
                      </a:r>
                      <a:endParaRPr lang="en-US" sz="1400" dirty="0">
                        <a:solidFill>
                          <a:srgbClr val="555464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954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Backup / Restore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RF = 5 and TBs of data, we need efficient data movement</a:t>
            </a:r>
          </a:p>
          <a:p>
            <a:endParaRPr lang="en-US" dirty="0"/>
          </a:p>
          <a:p>
            <a:r>
              <a:rPr lang="en-US" dirty="0"/>
              <a:t>Explored using a Data Center with RF =1 as “Backup DC”. Failed quickly because “restore” was slow !</a:t>
            </a:r>
          </a:p>
          <a:p>
            <a:endParaRPr lang="en-US" dirty="0"/>
          </a:p>
          <a:p>
            <a:r>
              <a:rPr lang="en-US" dirty="0"/>
              <a:t>Built </a:t>
            </a:r>
            <a:r>
              <a:rPr lang="en-US" dirty="0" err="1"/>
              <a:t>rsync</a:t>
            </a:r>
            <a:r>
              <a:rPr lang="en-US" dirty="0"/>
              <a:t> based solution to snapshot and backup periodically to 1 TB HDDs attached to every node. </a:t>
            </a:r>
          </a:p>
          <a:p>
            <a:pPr lvl="1"/>
            <a:r>
              <a:rPr lang="en-US" dirty="0"/>
              <a:t>Also lets us restore in staged fashion while taking live traffic</a:t>
            </a:r>
          </a:p>
          <a:p>
            <a:pPr lvl="1"/>
            <a:r>
              <a:rPr lang="en-US" dirty="0">
                <a:hlinkClick r:id="rId2"/>
              </a:rPr>
              <a:t>https://github.com/anubhavkale/CassandraTools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383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341" y="2275609"/>
            <a:ext cx="7886700" cy="436418"/>
          </a:xfrm>
        </p:spPr>
        <p:txBody>
          <a:bodyPr>
            <a:noAutofit/>
          </a:bodyPr>
          <a:lstStyle/>
          <a:p>
            <a:pPr algn="ctr"/>
            <a:r>
              <a:rPr lang="en-US" sz="4950" dirty="0"/>
              <a:t>Takeaways</a:t>
            </a:r>
          </a:p>
        </p:txBody>
      </p:sp>
    </p:spTree>
    <p:extLst>
      <p:ext uri="{BB962C8B-B14F-4D97-AF65-F5344CB8AC3E}">
        <p14:creationId xmlns:p14="http://schemas.microsoft.com/office/powerpoint/2010/main" val="2455601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28626"/>
            <a:ext cx="7886700" cy="420409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Don’t underestimate learning curve</a:t>
            </a:r>
          </a:p>
          <a:p>
            <a:pPr lvl="1"/>
            <a:r>
              <a:rPr lang="en-US" dirty="0"/>
              <a:t>Teach, coach, grow, help, assist your fellow team members !</a:t>
            </a:r>
          </a:p>
          <a:p>
            <a:pPr lvl="1"/>
            <a:r>
              <a:rPr lang="en-US" dirty="0"/>
              <a:t>Quiz : </a:t>
            </a:r>
            <a:r>
              <a:rPr lang="en-US" dirty="0">
                <a:hlinkClick r:id="rId2"/>
              </a:rPr>
              <a:t>https://blogs.msdn.microsoft.com/anubhavk/2016/08/22/the-cassandra-challenge/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Debug multi-node Cassandra locally</a:t>
            </a:r>
          </a:p>
          <a:p>
            <a:pPr lvl="1"/>
            <a:r>
              <a:rPr lang="en-US" dirty="0"/>
              <a:t>You will be surprised often at how things work</a:t>
            </a:r>
          </a:p>
          <a:p>
            <a:pPr lvl="1"/>
            <a:r>
              <a:rPr lang="en-US" dirty="0"/>
              <a:t>How: </a:t>
            </a:r>
            <a:r>
              <a:rPr lang="en-US" dirty="0">
                <a:hlinkClick r:id="rId3"/>
              </a:rPr>
              <a:t>https://blogs.msdn.microsoft.com/anubhavk/2016/08/25/debugging-multi-node-cassandra-cluster-on-windows/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JIRA and Mailing Lists </a:t>
            </a:r>
          </a:p>
          <a:p>
            <a:pPr lvl="1"/>
            <a:r>
              <a:rPr lang="en-US" dirty="0"/>
              <a:t>Cassandra </a:t>
            </a:r>
            <a:r>
              <a:rPr lang="en-US" dirty="0" err="1"/>
              <a:t>Devs</a:t>
            </a:r>
            <a:r>
              <a:rPr lang="en-US" dirty="0"/>
              <a:t> are </a:t>
            </a:r>
            <a:r>
              <a:rPr lang="en-US" b="1" dirty="0"/>
              <a:t>fantastic</a:t>
            </a:r>
            <a:r>
              <a:rPr lang="en-US" dirty="0"/>
              <a:t> at explaining things deeply</a:t>
            </a:r>
          </a:p>
          <a:p>
            <a:pPr lvl="1"/>
            <a:r>
              <a:rPr lang="en-US" dirty="0"/>
              <a:t>You will find great workarounds there : e.g. </a:t>
            </a:r>
            <a:r>
              <a:rPr lang="en-US" dirty="0">
                <a:hlinkClick r:id="rId4"/>
              </a:rPr>
              <a:t>CASSANDRA-10371</a:t>
            </a:r>
            <a:r>
              <a:rPr lang="en-US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1033651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27339" y="2226469"/>
            <a:ext cx="7886700" cy="680388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Looking forward</a:t>
            </a:r>
          </a:p>
        </p:txBody>
      </p:sp>
    </p:spTree>
    <p:extLst>
      <p:ext uri="{BB962C8B-B14F-4D97-AF65-F5344CB8AC3E}">
        <p14:creationId xmlns:p14="http://schemas.microsoft.com/office/powerpoint/2010/main" val="1818493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Azure Premium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3799"/>
          </a:xfrm>
        </p:spPr>
        <p:txBody>
          <a:bodyPr/>
          <a:lstStyle/>
          <a:p>
            <a:r>
              <a:rPr lang="en-US" dirty="0"/>
              <a:t>Network attacked SSD storage with local SSD cache</a:t>
            </a:r>
          </a:p>
          <a:p>
            <a:pPr lvl="1"/>
            <a:r>
              <a:rPr lang="en-US" dirty="0"/>
              <a:t>DS 14 VMs = 550 GB local cache !</a:t>
            </a:r>
          </a:p>
          <a:p>
            <a:endParaRPr lang="en-US" dirty="0"/>
          </a:p>
          <a:p>
            <a:r>
              <a:rPr lang="en-US" dirty="0"/>
              <a:t>Great IOPS and Latency if you RAID disks: Read </a:t>
            </a:r>
            <a:r>
              <a:rPr lang="en-US" dirty="0">
                <a:hlinkClick r:id="rId2"/>
              </a:rPr>
              <a:t>here </a:t>
            </a:r>
            <a:r>
              <a:rPr lang="en-US" dirty="0"/>
              <a:t>and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added DS VMs to our existing clusters and did not see any performance degradation. Working through more formal tests. 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3409950"/>
            <a:ext cx="3657492" cy="131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73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339" y="1232297"/>
            <a:ext cx="7886700" cy="994172"/>
          </a:xfrm>
        </p:spPr>
        <p:txBody>
          <a:bodyPr>
            <a:normAutofit/>
          </a:bodyPr>
          <a:lstStyle/>
          <a:p>
            <a:pPr algn="ctr"/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39" y="2226469"/>
            <a:ext cx="7886700" cy="680388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743071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21469"/>
            <a:ext cx="7886700" cy="4700588"/>
          </a:xfrm>
        </p:spPr>
        <p:txBody>
          <a:bodyPr>
            <a:normAutofit/>
          </a:bodyPr>
          <a:lstStyle/>
          <a:p>
            <a:r>
              <a:rPr lang="en-US" dirty="0"/>
              <a:t>Leverage Ops Center Metrics 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Read and Write Latencies</a:t>
            </a:r>
          </a:p>
          <a:p>
            <a:pPr lvl="1"/>
            <a:r>
              <a:rPr lang="en-US" dirty="0"/>
              <a:t>SS Table Counts</a:t>
            </a:r>
          </a:p>
          <a:p>
            <a:pPr lvl="1"/>
            <a:r>
              <a:rPr lang="en-US" dirty="0"/>
              <a:t>Tombstone Counts</a:t>
            </a:r>
          </a:p>
          <a:p>
            <a:pPr lvl="1"/>
            <a:r>
              <a:rPr lang="en-US" dirty="0"/>
              <a:t>OS : CPU, Memory, Disk</a:t>
            </a:r>
          </a:p>
          <a:p>
            <a:pPr lvl="1"/>
            <a:r>
              <a:rPr lang="en-US" dirty="0"/>
              <a:t>Compactions</a:t>
            </a:r>
          </a:p>
          <a:p>
            <a:pPr lvl="1"/>
            <a:r>
              <a:rPr lang="en-US" dirty="0"/>
              <a:t>Blocked Tasks</a:t>
            </a:r>
          </a:p>
          <a:p>
            <a:endParaRPr lang="en-US" dirty="0"/>
          </a:p>
          <a:p>
            <a:r>
              <a:rPr lang="en-US" dirty="0"/>
              <a:t>Aggressively invest in automation  </a:t>
            </a:r>
          </a:p>
          <a:p>
            <a:pPr lvl="1"/>
            <a:r>
              <a:rPr lang="en-US" dirty="0"/>
              <a:t>Use Chef or equivalent</a:t>
            </a:r>
          </a:p>
          <a:p>
            <a:pPr lvl="1"/>
            <a:r>
              <a:rPr lang="en-US" dirty="0"/>
              <a:t>Local Monitoring and recovery</a:t>
            </a:r>
          </a:p>
          <a:p>
            <a:endParaRPr lang="en-US" dirty="0"/>
          </a:p>
          <a:p>
            <a:r>
              <a:rPr lang="en-US" dirty="0"/>
              <a:t>Learn concepts deeply</a:t>
            </a:r>
          </a:p>
          <a:p>
            <a:pPr lvl="1"/>
            <a:r>
              <a:rPr lang="en-US" dirty="0"/>
              <a:t>Datastax Enterprise support !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438150"/>
            <a:ext cx="558304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85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3078"/>
            <a:ext cx="7886700" cy="3867799"/>
          </a:xfrm>
        </p:spPr>
        <p:txBody>
          <a:bodyPr>
            <a:normAutofit/>
          </a:bodyPr>
          <a:lstStyle/>
          <a:p>
            <a:r>
              <a:rPr lang="en-US" dirty="0"/>
              <a:t>Enable </a:t>
            </a:r>
            <a:r>
              <a:rPr lang="en-US" dirty="0">
                <a:hlinkClick r:id="rId2"/>
              </a:rPr>
              <a:t>encryption at rest </a:t>
            </a:r>
            <a:endParaRPr lang="en-US" dirty="0"/>
          </a:p>
          <a:p>
            <a:endParaRPr lang="en-US" dirty="0"/>
          </a:p>
          <a:p>
            <a:r>
              <a:rPr lang="en-US" dirty="0"/>
              <a:t>VNET </a:t>
            </a:r>
            <a:r>
              <a:rPr lang="en-US" dirty="0">
                <a:hlinkClick r:id="rId3"/>
              </a:rPr>
              <a:t>Peering </a:t>
            </a:r>
            <a:endParaRPr lang="en-US" dirty="0"/>
          </a:p>
          <a:p>
            <a:pPr lvl="1"/>
            <a:r>
              <a:rPr lang="en-US" dirty="0"/>
              <a:t>Helps with connecting legacy services deployed on old Azure classic stack with new ARM stack</a:t>
            </a:r>
          </a:p>
          <a:p>
            <a:pPr lvl="1"/>
            <a:endParaRPr lang="en-US" dirty="0"/>
          </a:p>
          <a:p>
            <a:r>
              <a:rPr lang="en-US" dirty="0"/>
              <a:t>Use Azure </a:t>
            </a:r>
            <a:r>
              <a:rPr lang="en-US" dirty="0">
                <a:hlinkClick r:id="rId4"/>
              </a:rPr>
              <a:t>HDInsight </a:t>
            </a:r>
            <a:r>
              <a:rPr lang="en-US" dirty="0"/>
              <a:t>as Spark compute cluster</a:t>
            </a:r>
          </a:p>
          <a:p>
            <a:pPr lvl="1"/>
            <a:r>
              <a:rPr lang="en-US" dirty="0"/>
              <a:t>DSE Spark version is usually behind the industry latest</a:t>
            </a:r>
          </a:p>
          <a:p>
            <a:pPr lvl="1"/>
            <a:r>
              <a:rPr lang="en-US" dirty="0"/>
              <a:t>Running Spark + Cassandra on same node makes debugging performance issues tricky</a:t>
            </a:r>
          </a:p>
          <a:p>
            <a:pPr lvl="1"/>
            <a:endParaRPr lang="en-US" dirty="0"/>
          </a:p>
          <a:p>
            <a:r>
              <a:rPr lang="en-US" dirty="0"/>
              <a:t>Cassandra 3.x</a:t>
            </a:r>
            <a:r>
              <a:rPr lang="en-US" dirty="0">
                <a:hlinkClick r:id="rId3"/>
              </a:rPr>
              <a:t> </a:t>
            </a:r>
            <a:endParaRPr lang="en-US" dirty="0"/>
          </a:p>
          <a:p>
            <a:pPr lvl="1"/>
            <a:r>
              <a:rPr lang="en-US" dirty="0"/>
              <a:t>Mostly for bug fixes, and general improvements to repairs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65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Cleanup !!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6313" y="1350313"/>
            <a:ext cx="65902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4B496F"/>
                </a:solidFill>
                <a:latin typeface="+mj-lt"/>
              </a:rPr>
              <a:t>By design, Cassandra doesn’t delete data from disk if another node starts owning 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6313" y="1759837"/>
            <a:ext cx="1935145" cy="300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4B496F"/>
                </a:solidFill>
                <a:latin typeface="+mj-lt"/>
              </a:rPr>
              <a:t>Why is this a problem?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46313" y="2036837"/>
            <a:ext cx="6411927" cy="7155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4B496F"/>
                </a:solidFill>
                <a:latin typeface="+mj-lt"/>
              </a:rPr>
              <a:t>When adding nodes to a ring, disk space on old nodes won’t be reclaimed automatically !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4B496F"/>
                </a:solidFill>
                <a:latin typeface="+mj-lt"/>
              </a:rPr>
              <a:t>Disk pressure will bring nodes down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46313" y="3077325"/>
            <a:ext cx="1175322" cy="300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4B496F"/>
                </a:solidFill>
                <a:latin typeface="+mj-lt"/>
              </a:rPr>
              <a:t>How to fix it?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46313" y="3354324"/>
            <a:ext cx="6411927" cy="7155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4B496F"/>
                </a:solidFill>
                <a:latin typeface="+mj-lt"/>
              </a:rPr>
              <a:t>. “</a:t>
            </a:r>
            <a:r>
              <a:rPr lang="en-US" sz="1350" dirty="0" err="1">
                <a:solidFill>
                  <a:srgbClr val="4B496F"/>
                </a:solidFill>
                <a:latin typeface="+mj-lt"/>
              </a:rPr>
              <a:t>nodetool</a:t>
            </a:r>
            <a:r>
              <a:rPr lang="en-US" sz="1350" dirty="0">
                <a:solidFill>
                  <a:srgbClr val="4B496F"/>
                </a:solidFill>
                <a:latin typeface="+mj-lt"/>
              </a:rPr>
              <a:t> cleanup”</a:t>
            </a:r>
          </a:p>
          <a:p>
            <a:r>
              <a:rPr lang="en-US" sz="1350" dirty="0">
                <a:solidFill>
                  <a:srgbClr val="4B496F"/>
                </a:solidFill>
                <a:latin typeface="+mj-lt"/>
              </a:rPr>
              <a:t>. Safe to run in parallel on all nodes. </a:t>
            </a:r>
          </a:p>
          <a:p>
            <a:r>
              <a:rPr lang="en-US" sz="1350" dirty="0">
                <a:solidFill>
                  <a:srgbClr val="4B496F"/>
                </a:solidFill>
                <a:latin typeface="+mj-lt"/>
              </a:rPr>
              <a:t>. Be sure to increase </a:t>
            </a:r>
            <a:r>
              <a:rPr lang="en-US" sz="1350" dirty="0" err="1">
                <a:solidFill>
                  <a:srgbClr val="4B496F"/>
                </a:solidFill>
                <a:latin typeface="+mj-lt"/>
              </a:rPr>
              <a:t>concurrent_compactors</a:t>
            </a:r>
            <a:r>
              <a:rPr lang="en-US" sz="1350" dirty="0">
                <a:solidFill>
                  <a:srgbClr val="4B496F"/>
                </a:solidFill>
                <a:latin typeface="+mj-lt"/>
              </a:rPr>
              <a:t> if needed.</a:t>
            </a:r>
          </a:p>
        </p:txBody>
      </p:sp>
    </p:spTree>
    <p:extLst>
      <p:ext uri="{BB962C8B-B14F-4D97-AF65-F5344CB8AC3E}">
        <p14:creationId xmlns:p14="http://schemas.microsoft.com/office/powerpoint/2010/main" val="236843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089226"/>
              </p:ext>
            </p:extLst>
          </p:nvPr>
        </p:nvGraphicFramePr>
        <p:xfrm>
          <a:off x="452971" y="971550"/>
          <a:ext cx="8238067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The big picture</a:t>
                      </a: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Our stack</a:t>
                      </a: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Challenges</a:t>
                      </a: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Solutions</a:t>
                      </a: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Path forward</a:t>
                      </a: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3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56729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365 – Productivity services at scale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4374573" cy="32635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1.6 billion – Sessions / month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59% - Commercial seat growth in FY16 Q2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20.6 million - Consumer Subscribers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&gt;30 Million – iOS and Android devices run Outlook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848" y="1369219"/>
            <a:ext cx="3819569" cy="285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26211"/>
          </a:xfrm>
        </p:spPr>
        <p:txBody>
          <a:bodyPr>
            <a:normAutofit/>
          </a:bodyPr>
          <a:lstStyle/>
          <a:p>
            <a:pPr marL="285743" indent="-285743"/>
            <a:r>
              <a:rPr lang="en-US" dirty="0"/>
              <a:t>Are users </a:t>
            </a:r>
            <a:r>
              <a:rPr lang="en-US" b="1" dirty="0"/>
              <a:t>happy</a:t>
            </a:r>
            <a:r>
              <a:rPr lang="en-US" dirty="0"/>
              <a:t> with O365?</a:t>
            </a:r>
          </a:p>
          <a:p>
            <a:pPr marL="285743" indent="-285743"/>
            <a:endParaRPr lang="en-US" dirty="0"/>
          </a:p>
          <a:p>
            <a:pPr marL="285743" indent="-285743"/>
            <a:r>
              <a:rPr lang="en-US" dirty="0"/>
              <a:t>Are users </a:t>
            </a:r>
            <a:r>
              <a:rPr lang="en-US" b="1" dirty="0"/>
              <a:t>fully</a:t>
            </a:r>
            <a:r>
              <a:rPr lang="en-US" dirty="0"/>
              <a:t> utilizing the services they are paying us for?</a:t>
            </a:r>
          </a:p>
          <a:p>
            <a:pPr marL="285743" indent="-285743"/>
            <a:endParaRPr lang="en-US" dirty="0"/>
          </a:p>
          <a:p>
            <a:pPr marL="285743" indent="-285743"/>
            <a:r>
              <a:rPr lang="en-US" dirty="0"/>
              <a:t>How do we </a:t>
            </a:r>
            <a:r>
              <a:rPr lang="en-US" b="1" dirty="0"/>
              <a:t>proactively</a:t>
            </a:r>
            <a:r>
              <a:rPr lang="en-US" dirty="0"/>
              <a:t> find issues ? </a:t>
            </a:r>
          </a:p>
          <a:p>
            <a:pPr marL="285743" indent="-285743"/>
            <a:endParaRPr lang="en-US" dirty="0"/>
          </a:p>
          <a:p>
            <a:pPr marL="285743" indent="-285743"/>
            <a:r>
              <a:rPr lang="en-US" dirty="0"/>
              <a:t>Do we understand our users experience over their </a:t>
            </a:r>
            <a:r>
              <a:rPr lang="en-US" b="1" dirty="0"/>
              <a:t>lifetime</a:t>
            </a:r>
            <a:r>
              <a:rPr lang="en-US" dirty="0"/>
              <a:t>?</a:t>
            </a:r>
          </a:p>
          <a:p>
            <a:pPr marL="285743" indent="-285743"/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386715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Linear Scale</a:t>
            </a:r>
          </a:p>
        </p:txBody>
      </p:sp>
      <p:sp>
        <p:nvSpPr>
          <p:cNvPr id="5" name="Rectangle 4"/>
          <p:cNvSpPr/>
          <p:nvPr/>
        </p:nvSpPr>
        <p:spPr>
          <a:xfrm>
            <a:off x="3543300" y="386715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Fast Ingestion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172200" y="386715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Advanced Analytics</a:t>
            </a:r>
          </a:p>
        </p:txBody>
      </p:sp>
    </p:spTree>
    <p:extLst>
      <p:ext uri="{BB962C8B-B14F-4D97-AF65-F5344CB8AC3E}">
        <p14:creationId xmlns:p14="http://schemas.microsoft.com/office/powerpoint/2010/main" val="909700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How, where, what 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Cassandra 2.1.13 running on Azure Linux VMs</a:t>
            </a:r>
          </a:p>
          <a:p>
            <a:endParaRPr lang="en-US" dirty="0"/>
          </a:p>
          <a:p>
            <a:r>
              <a:rPr lang="en-US" dirty="0"/>
              <a:t>Apache Kafka as the intermediate queue</a:t>
            </a:r>
          </a:p>
          <a:p>
            <a:endParaRPr lang="en-US" dirty="0"/>
          </a:p>
          <a:p>
            <a:r>
              <a:rPr lang="en-US" dirty="0"/>
              <a:t>Multiple Clusters to serve different teams / scale profiles</a:t>
            </a:r>
          </a:p>
          <a:p>
            <a:endParaRPr lang="en-US" dirty="0"/>
          </a:p>
          <a:p>
            <a:r>
              <a:rPr lang="en-US" dirty="0"/>
              <a:t>Common management stack for all clusters</a:t>
            </a:r>
          </a:p>
          <a:p>
            <a:pPr lvl="1"/>
            <a:r>
              <a:rPr lang="en-US" dirty="0"/>
              <a:t>Home grown internal and external monitoring, recovery</a:t>
            </a:r>
          </a:p>
          <a:p>
            <a:pPr lvl="1"/>
            <a:r>
              <a:rPr lang="en-US" dirty="0"/>
              <a:t>Tooling for On Call Activities, Backups et. al.</a:t>
            </a:r>
          </a:p>
          <a:p>
            <a:pPr lvl="1"/>
            <a:r>
              <a:rPr lang="en-US" dirty="0"/>
              <a:t>Datastax Ops Center does the heavy lifting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075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005" y="16653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Architecture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429924" y="1566126"/>
            <a:ext cx="5369944" cy="2943504"/>
            <a:chOff x="245216" y="1592928"/>
            <a:chExt cx="7159926" cy="3924673"/>
          </a:xfrm>
        </p:grpSpPr>
        <p:grpSp>
          <p:nvGrpSpPr>
            <p:cNvPr id="10" name="Group 9"/>
            <p:cNvGrpSpPr/>
            <p:nvPr/>
          </p:nvGrpSpPr>
          <p:grpSpPr>
            <a:xfrm>
              <a:off x="500832" y="1592928"/>
              <a:ext cx="6904310" cy="3924673"/>
              <a:chOff x="225193" y="1367432"/>
              <a:chExt cx="6904310" cy="3924673"/>
            </a:xfrm>
          </p:grpSpPr>
          <p:grpSp>
            <p:nvGrpSpPr>
              <p:cNvPr id="15" name="Group 13"/>
              <p:cNvGrpSpPr/>
              <p:nvPr/>
            </p:nvGrpSpPr>
            <p:grpSpPr>
              <a:xfrm>
                <a:off x="225193" y="1367432"/>
                <a:ext cx="6904310" cy="3924673"/>
                <a:chOff x="225193" y="1367432"/>
                <a:chExt cx="6904310" cy="3924673"/>
              </a:xfrm>
            </p:grpSpPr>
            <p:sp>
              <p:nvSpPr>
                <p:cNvPr id="17" name="Rectangle 14"/>
                <p:cNvSpPr/>
                <p:nvPr/>
              </p:nvSpPr>
              <p:spPr>
                <a:xfrm>
                  <a:off x="2050194" y="2999693"/>
                  <a:ext cx="1537855" cy="914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350" dirty="0">
                      <a:latin typeface="+mj-lt"/>
                      <a:cs typeface="Segoe UI Light" panose="020B0502040204020203" pitchFamily="34" charset="0"/>
                    </a:rPr>
                    <a:t>Spark Streaming</a:t>
                  </a:r>
                </a:p>
              </p:txBody>
            </p:sp>
            <p:sp>
              <p:nvSpPr>
                <p:cNvPr id="18" name="Rectangle 15"/>
                <p:cNvSpPr/>
                <p:nvPr/>
              </p:nvSpPr>
              <p:spPr>
                <a:xfrm>
                  <a:off x="5591648" y="2999693"/>
                  <a:ext cx="1537855" cy="914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>
                      <a:latin typeface="+mj-lt"/>
                      <a:cs typeface="Segoe UI Light" panose="020B0502040204020203" pitchFamily="34" charset="0"/>
                    </a:rPr>
                    <a:t>Spark Batch Processing</a:t>
                  </a:r>
                  <a:br>
                    <a:rPr lang="en-US" sz="1350" b="1" dirty="0">
                      <a:latin typeface="+mj-lt"/>
                      <a:cs typeface="Segoe UI Light" panose="020B0502040204020203" pitchFamily="34" charset="0"/>
                    </a:rPr>
                  </a:br>
                  <a:endParaRPr lang="en-US" sz="900" i="1" dirty="0">
                    <a:latin typeface="+mj-lt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9" name="Rectangle 16"/>
                <p:cNvSpPr/>
                <p:nvPr/>
              </p:nvSpPr>
              <p:spPr>
                <a:xfrm>
                  <a:off x="2075135" y="4202656"/>
                  <a:ext cx="5054367" cy="67887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>
                      <a:latin typeface="+mj-lt"/>
                      <a:cs typeface="Segoe UI Light" panose="020B0502040204020203" pitchFamily="34" charset="0"/>
                    </a:rPr>
                    <a:t>Kafka</a:t>
                  </a:r>
                  <a:endParaRPr lang="en-US" sz="900" i="1" dirty="0">
                    <a:latin typeface="+mj-lt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20" name="Rectangle 17"/>
                <p:cNvSpPr/>
                <p:nvPr/>
              </p:nvSpPr>
              <p:spPr>
                <a:xfrm>
                  <a:off x="3843666" y="2999693"/>
                  <a:ext cx="1537855" cy="914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>
                      <a:latin typeface="+mj-lt"/>
                      <a:cs typeface="Segoe UI Light" panose="020B0502040204020203" pitchFamily="34" charset="0"/>
                    </a:rPr>
                    <a:t>Cassandra Store</a:t>
                  </a:r>
                  <a:br>
                    <a:rPr lang="en-US" sz="1350" dirty="0">
                      <a:latin typeface="+mj-lt"/>
                      <a:cs typeface="Segoe UI Light" panose="020B0502040204020203" pitchFamily="34" charset="0"/>
                    </a:rPr>
                  </a:br>
                  <a:endParaRPr lang="en-US" sz="900" i="1" dirty="0">
                    <a:latin typeface="+mj-lt"/>
                    <a:cs typeface="Segoe UI Light" panose="020B0502040204020203" pitchFamily="34" charset="0"/>
                  </a:endParaRPr>
                </a:p>
              </p:txBody>
            </p:sp>
            <p:cxnSp>
              <p:nvCxnSpPr>
                <p:cNvPr id="21" name="Straight Arrow Connector 18"/>
                <p:cNvCxnSpPr/>
                <p:nvPr/>
              </p:nvCxnSpPr>
              <p:spPr>
                <a:xfrm rot="16200000">
                  <a:off x="2752621" y="4045611"/>
                  <a:ext cx="18288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" name="Group 19"/>
                <p:cNvGrpSpPr/>
                <p:nvPr/>
              </p:nvGrpSpPr>
              <p:grpSpPr>
                <a:xfrm>
                  <a:off x="225193" y="2799114"/>
                  <a:ext cx="1860626" cy="2492991"/>
                  <a:chOff x="431303" y="2430789"/>
                  <a:chExt cx="1860626" cy="2492991"/>
                </a:xfrm>
              </p:grpSpPr>
              <p:sp>
                <p:nvSpPr>
                  <p:cNvPr id="37" name="TextBox 64"/>
                  <p:cNvSpPr txBox="1"/>
                  <p:nvPr/>
                </p:nvSpPr>
                <p:spPr>
                  <a:xfrm>
                    <a:off x="431303" y="2430789"/>
                    <a:ext cx="1409701" cy="249299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en-US" sz="1050" dirty="0">
                        <a:latin typeface="+mj-lt"/>
                        <a:cs typeface="Segoe UI Light" panose="020B0502040204020203" pitchFamily="34" charset="0"/>
                      </a:rPr>
                      <a:t>O365 servers</a:t>
                    </a:r>
                  </a:p>
                  <a:p>
                    <a:endParaRPr lang="en-US" sz="1050" dirty="0">
                      <a:latin typeface="+mj-lt"/>
                      <a:cs typeface="Segoe UI Light" panose="020B0502040204020203" pitchFamily="34" charset="0"/>
                    </a:endParaRPr>
                  </a:p>
                  <a:p>
                    <a:r>
                      <a:rPr lang="en-US" sz="1050" dirty="0">
                        <a:latin typeface="+mj-lt"/>
                        <a:cs typeface="Segoe UI Light" panose="020B0502040204020203" pitchFamily="34" charset="0"/>
                      </a:rPr>
                      <a:t>Apps/Clients</a:t>
                    </a:r>
                  </a:p>
                  <a:p>
                    <a:endParaRPr lang="en-US" sz="1050" dirty="0">
                      <a:latin typeface="+mj-lt"/>
                      <a:cs typeface="Segoe UI Light" panose="020B0502040204020203" pitchFamily="34" charset="0"/>
                    </a:endParaRPr>
                  </a:p>
                  <a:p>
                    <a:r>
                      <a:rPr lang="en-US" sz="1050" dirty="0">
                        <a:latin typeface="+mj-lt"/>
                        <a:cs typeface="Segoe UI Light" panose="020B0502040204020203" pitchFamily="34" charset="0"/>
                      </a:rPr>
                      <a:t>Commerce systems</a:t>
                    </a:r>
                  </a:p>
                  <a:p>
                    <a:endParaRPr lang="en-US" sz="1050" dirty="0">
                      <a:latin typeface="+mj-lt"/>
                      <a:cs typeface="Segoe UI Light" panose="020B0502040204020203" pitchFamily="34" charset="0"/>
                    </a:endParaRPr>
                  </a:p>
                  <a:p>
                    <a:r>
                      <a:rPr lang="en-US" sz="1050" dirty="0">
                        <a:latin typeface="+mj-lt"/>
                        <a:cs typeface="Segoe UI Light" panose="020B0502040204020203" pitchFamily="34" charset="0"/>
                      </a:rPr>
                      <a:t>Support</a:t>
                    </a:r>
                    <a:br>
                      <a:rPr lang="en-US" sz="1050" dirty="0">
                        <a:latin typeface="+mj-lt"/>
                        <a:cs typeface="Segoe UI Light" panose="020B0502040204020203" pitchFamily="34" charset="0"/>
                      </a:rPr>
                    </a:br>
                    <a:r>
                      <a:rPr lang="en-US" sz="1050" dirty="0">
                        <a:latin typeface="+mj-lt"/>
                        <a:cs typeface="Segoe UI Light" panose="020B0502040204020203" pitchFamily="34" charset="0"/>
                      </a:rPr>
                      <a:t>systems</a:t>
                    </a:r>
                    <a:br>
                      <a:rPr lang="en-US" sz="1050" dirty="0">
                        <a:latin typeface="+mj-lt"/>
                        <a:cs typeface="Segoe UI Light" panose="020B0502040204020203" pitchFamily="34" charset="0"/>
                      </a:rPr>
                    </a:br>
                    <a:br>
                      <a:rPr lang="en-US" sz="1050" dirty="0">
                        <a:latin typeface="+mj-lt"/>
                        <a:cs typeface="Segoe UI Light" panose="020B0502040204020203" pitchFamily="34" charset="0"/>
                      </a:rPr>
                    </a:br>
                    <a:r>
                      <a:rPr lang="en-US" sz="1050" dirty="0">
                        <a:latin typeface="+mj-lt"/>
                        <a:cs typeface="Segoe UI Light" panose="020B0502040204020203" pitchFamily="34" charset="0"/>
                      </a:rPr>
                      <a:t>     </a:t>
                    </a:r>
                  </a:p>
                </p:txBody>
              </p:sp>
              <p:cxnSp>
                <p:nvCxnSpPr>
                  <p:cNvPr id="38" name="Straight Arrow Connector 65"/>
                  <p:cNvCxnSpPr/>
                  <p:nvPr/>
                </p:nvCxnSpPr>
                <p:spPr>
                  <a:xfrm flipV="1">
                    <a:off x="1722011" y="4190571"/>
                    <a:ext cx="569918" cy="1399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Group 20"/>
                <p:cNvGrpSpPr/>
                <p:nvPr/>
              </p:nvGrpSpPr>
              <p:grpSpPr>
                <a:xfrm>
                  <a:off x="6303425" y="3959616"/>
                  <a:ext cx="88900" cy="182881"/>
                  <a:chOff x="4722205" y="5585459"/>
                  <a:chExt cx="88900" cy="182881"/>
                </a:xfrm>
              </p:grpSpPr>
              <p:cxnSp>
                <p:nvCxnSpPr>
                  <p:cNvPr id="35" name="Straight Arrow Connector 58"/>
                  <p:cNvCxnSpPr/>
                  <p:nvPr/>
                </p:nvCxnSpPr>
                <p:spPr>
                  <a:xfrm rot="16200000">
                    <a:off x="4630765" y="5676900"/>
                    <a:ext cx="18288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Arrow Connector 63"/>
                  <p:cNvCxnSpPr/>
                  <p:nvPr/>
                </p:nvCxnSpPr>
                <p:spPr>
                  <a:xfrm rot="5400000" flipV="1">
                    <a:off x="4719665" y="5676899"/>
                    <a:ext cx="18288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" name="Group 21"/>
                <p:cNvGrpSpPr/>
                <p:nvPr/>
              </p:nvGrpSpPr>
              <p:grpSpPr>
                <a:xfrm rot="5400000">
                  <a:off x="3671179" y="3349940"/>
                  <a:ext cx="88900" cy="182881"/>
                  <a:chOff x="4722205" y="5585459"/>
                  <a:chExt cx="88900" cy="182881"/>
                </a:xfrm>
              </p:grpSpPr>
              <p:cxnSp>
                <p:nvCxnSpPr>
                  <p:cNvPr id="33" name="Straight Arrow Connector 56"/>
                  <p:cNvCxnSpPr/>
                  <p:nvPr/>
                </p:nvCxnSpPr>
                <p:spPr>
                  <a:xfrm rot="16200000">
                    <a:off x="4630765" y="5676900"/>
                    <a:ext cx="18288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57"/>
                  <p:cNvCxnSpPr/>
                  <p:nvPr/>
                </p:nvCxnSpPr>
                <p:spPr>
                  <a:xfrm rot="5400000" flipV="1">
                    <a:off x="4719665" y="5676899"/>
                    <a:ext cx="18288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Group 24"/>
                <p:cNvGrpSpPr/>
                <p:nvPr/>
              </p:nvGrpSpPr>
              <p:grpSpPr>
                <a:xfrm rot="5400000">
                  <a:off x="5441673" y="3375919"/>
                  <a:ext cx="88900" cy="182881"/>
                  <a:chOff x="4722205" y="5585459"/>
                  <a:chExt cx="88900" cy="182881"/>
                </a:xfrm>
              </p:grpSpPr>
              <p:cxnSp>
                <p:nvCxnSpPr>
                  <p:cNvPr id="31" name="Straight Arrow Connector 48"/>
                  <p:cNvCxnSpPr/>
                  <p:nvPr/>
                </p:nvCxnSpPr>
                <p:spPr>
                  <a:xfrm rot="16200000">
                    <a:off x="4630765" y="5676900"/>
                    <a:ext cx="18288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55"/>
                  <p:cNvCxnSpPr/>
                  <p:nvPr/>
                </p:nvCxnSpPr>
                <p:spPr>
                  <a:xfrm rot="5400000" flipV="1">
                    <a:off x="4719665" y="5676899"/>
                    <a:ext cx="18288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Rectangle 33"/>
                <p:cNvSpPr/>
                <p:nvPr/>
              </p:nvSpPr>
              <p:spPr>
                <a:xfrm>
                  <a:off x="4631079" y="2364179"/>
                  <a:ext cx="2472730" cy="5486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>
                      <a:latin typeface="+mj-lt"/>
                      <a:cs typeface="Segoe UI Light" panose="020B0502040204020203" pitchFamily="34" charset="0"/>
                    </a:rPr>
                    <a:t>Serving</a:t>
                  </a:r>
                  <a:br>
                    <a:rPr lang="en-US" sz="1350" dirty="0">
                      <a:latin typeface="+mj-lt"/>
                      <a:cs typeface="Segoe UI Light" panose="020B0502040204020203" pitchFamily="34" charset="0"/>
                    </a:rPr>
                  </a:br>
                  <a:endParaRPr lang="en-US" sz="900" i="1" dirty="0">
                    <a:latin typeface="+mj-lt"/>
                    <a:cs typeface="Segoe UI Light" panose="020B0502040204020203" pitchFamily="34" charset="0"/>
                  </a:endParaRPr>
                </a:p>
              </p:txBody>
            </p:sp>
            <p:grpSp>
              <p:nvGrpSpPr>
                <p:cNvPr id="27" name="Group 34"/>
                <p:cNvGrpSpPr/>
                <p:nvPr/>
              </p:nvGrpSpPr>
              <p:grpSpPr>
                <a:xfrm>
                  <a:off x="5793859" y="2082187"/>
                  <a:ext cx="107221" cy="208309"/>
                  <a:chOff x="5958196" y="5433030"/>
                  <a:chExt cx="107221" cy="208309"/>
                </a:xfrm>
              </p:grpSpPr>
              <p:cxnSp>
                <p:nvCxnSpPr>
                  <p:cNvPr id="29" name="Straight Arrow Connector 44"/>
                  <p:cNvCxnSpPr/>
                  <p:nvPr/>
                </p:nvCxnSpPr>
                <p:spPr>
                  <a:xfrm rot="16200000">
                    <a:off x="5866756" y="5524470"/>
                    <a:ext cx="18288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45"/>
                  <p:cNvCxnSpPr/>
                  <p:nvPr/>
                </p:nvCxnSpPr>
                <p:spPr>
                  <a:xfrm rot="5400000" flipV="1">
                    <a:off x="5973977" y="5549899"/>
                    <a:ext cx="18288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TextBox 35"/>
                <p:cNvSpPr txBox="1"/>
                <p:nvPr/>
              </p:nvSpPr>
              <p:spPr>
                <a:xfrm>
                  <a:off x="5018435" y="1367432"/>
                  <a:ext cx="1765290" cy="553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>
                      <a:latin typeface="+mj-lt"/>
                      <a:cs typeface="Segoe UI Light" panose="020B0502040204020203" pitchFamily="34" charset="0"/>
                    </a:rPr>
                    <a:t>Admin Portal</a:t>
                  </a:r>
                </a:p>
                <a:p>
                  <a:pPr algn="ctr"/>
                  <a:r>
                    <a:rPr lang="en-US" sz="1050" dirty="0">
                      <a:latin typeface="+mj-lt"/>
                      <a:cs typeface="Segoe UI Light" panose="020B0502040204020203" pitchFamily="34" charset="0"/>
                    </a:rPr>
                    <a:t>Support Tools</a:t>
                  </a:r>
                </a:p>
              </p:txBody>
            </p:sp>
          </p:grpSp>
          <p:sp>
            <p:nvSpPr>
              <p:cNvPr id="16" name="Rectangle 11"/>
              <p:cNvSpPr/>
              <p:nvPr/>
            </p:nvSpPr>
            <p:spPr>
              <a:xfrm>
                <a:off x="2041453" y="2375159"/>
                <a:ext cx="2497526" cy="5486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latin typeface="+mj-lt"/>
                    <a:cs typeface="Segoe UI Light" panose="020B0502040204020203" pitchFamily="34" charset="0"/>
                  </a:rPr>
                  <a:t>Ad Hoc Querying</a:t>
                </a:r>
              </a:p>
            </p:txBody>
          </p: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5216" y="3126328"/>
              <a:ext cx="277361" cy="28466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537" y="3575173"/>
              <a:ext cx="188705" cy="27230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208" y="4032595"/>
              <a:ext cx="171467" cy="29414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1840" y="4662649"/>
              <a:ext cx="240989" cy="243485"/>
            </a:xfrm>
            <a:prstGeom prst="rect">
              <a:avLst/>
            </a:prstGeom>
          </p:spPr>
        </p:pic>
      </p:grpSp>
      <p:sp>
        <p:nvSpPr>
          <p:cNvPr id="43" name="TextBox 35"/>
          <p:cNvSpPr txBox="1"/>
          <p:nvPr/>
        </p:nvSpPr>
        <p:spPr>
          <a:xfrm>
            <a:off x="3121257" y="1643767"/>
            <a:ext cx="13239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+mj-lt"/>
                <a:cs typeface="Segoe UI Light" panose="020B0502040204020203" pitchFamily="34" charset="0"/>
              </a:rPr>
              <a:t>Zeppelin</a:t>
            </a:r>
          </a:p>
          <a:p>
            <a:pPr algn="ctr"/>
            <a:r>
              <a:rPr lang="en-US" sz="1050" dirty="0">
                <a:latin typeface="+mj-lt"/>
                <a:cs typeface="Segoe UI Light" panose="020B0502040204020203" pitchFamily="34" charset="0"/>
              </a:rPr>
              <a:t>Splunk</a:t>
            </a:r>
          </a:p>
        </p:txBody>
      </p:sp>
      <p:cxnSp>
        <p:nvCxnSpPr>
          <p:cNvPr id="44" name="Straight Arrow Connector 58"/>
          <p:cNvCxnSpPr/>
          <p:nvPr/>
        </p:nvCxnSpPr>
        <p:spPr>
          <a:xfrm rot="16200000">
            <a:off x="3714659" y="2116205"/>
            <a:ext cx="137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212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84718"/>
          </a:xfrm>
        </p:spPr>
        <p:txBody>
          <a:bodyPr/>
          <a:lstStyle/>
          <a:p>
            <a:pPr algn="ctr"/>
            <a:r>
              <a:rPr lang="en-US" dirty="0"/>
              <a:t>	The Cassandra side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612" y="1182292"/>
            <a:ext cx="4136231" cy="16787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144" y="1149865"/>
            <a:ext cx="1406129" cy="17436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43612" y="3071001"/>
            <a:ext cx="4136231" cy="1646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900" dirty="0"/>
          </a:p>
          <a:p>
            <a:pPr algn="ctr"/>
            <a:r>
              <a:rPr lang="en-US" sz="1600" dirty="0">
                <a:solidFill>
                  <a:srgbClr val="525068"/>
                </a:solidFill>
                <a:latin typeface="+mj-lt"/>
              </a:rPr>
              <a:t>10 Clusters - DSE 4.8.5</a:t>
            </a:r>
          </a:p>
          <a:p>
            <a:pPr algn="ctr"/>
            <a:endParaRPr lang="en-US" sz="1600" dirty="0">
              <a:solidFill>
                <a:srgbClr val="525068"/>
              </a:solidFill>
              <a:latin typeface="+mj-lt"/>
            </a:endParaRPr>
          </a:p>
          <a:p>
            <a:pPr algn="ctr"/>
            <a:r>
              <a:rPr lang="en-US" sz="1600" dirty="0">
                <a:solidFill>
                  <a:srgbClr val="525068"/>
                </a:solidFill>
                <a:latin typeface="+mj-lt"/>
              </a:rPr>
              <a:t>30 - 400+ nodes (300+ TB)</a:t>
            </a:r>
          </a:p>
          <a:p>
            <a:pPr algn="ctr"/>
            <a:endParaRPr lang="en-US" sz="1600" dirty="0">
              <a:solidFill>
                <a:srgbClr val="525068"/>
              </a:solidFill>
              <a:latin typeface="+mj-lt"/>
            </a:endParaRPr>
          </a:p>
          <a:p>
            <a:pPr algn="ctr"/>
            <a:r>
              <a:rPr lang="en-US" sz="1600" dirty="0">
                <a:solidFill>
                  <a:srgbClr val="525068"/>
                </a:solidFill>
                <a:latin typeface="+mj-lt"/>
              </a:rPr>
              <a:t>RF: 5</a:t>
            </a:r>
          </a:p>
          <a:p>
            <a:endParaRPr lang="en-US" sz="375" dirty="0"/>
          </a:p>
          <a:p>
            <a:endParaRPr lang="en-US" sz="825" dirty="0"/>
          </a:p>
        </p:txBody>
      </p:sp>
      <p:sp>
        <p:nvSpPr>
          <p:cNvPr id="8" name="TextBox 7"/>
          <p:cNvSpPr txBox="1"/>
          <p:nvPr/>
        </p:nvSpPr>
        <p:spPr>
          <a:xfrm>
            <a:off x="5521144" y="3084800"/>
            <a:ext cx="2556056" cy="1765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900" dirty="0"/>
          </a:p>
          <a:p>
            <a:endParaRPr lang="en-US" sz="375" dirty="0"/>
          </a:p>
          <a:p>
            <a:pPr algn="ctr"/>
            <a:r>
              <a:rPr lang="en-US" sz="1600" dirty="0">
                <a:solidFill>
                  <a:srgbClr val="525068"/>
                </a:solidFill>
                <a:latin typeface="+mj-lt"/>
              </a:rPr>
              <a:t>Virtual nodes</a:t>
            </a:r>
          </a:p>
          <a:p>
            <a:pPr algn="ctr"/>
            <a:endParaRPr lang="en-US" sz="1600" dirty="0">
              <a:solidFill>
                <a:srgbClr val="525068"/>
              </a:solidFill>
              <a:latin typeface="+mj-lt"/>
            </a:endParaRPr>
          </a:p>
          <a:p>
            <a:pPr algn="ctr"/>
            <a:r>
              <a:rPr lang="en-US" sz="1600" dirty="0">
                <a:solidFill>
                  <a:srgbClr val="525068"/>
                </a:solidFill>
                <a:latin typeface="+mj-lt"/>
              </a:rPr>
              <a:t>G1 GC</a:t>
            </a:r>
          </a:p>
          <a:p>
            <a:pPr algn="ctr"/>
            <a:endParaRPr lang="en-US" sz="1600" dirty="0">
              <a:solidFill>
                <a:srgbClr val="525068"/>
              </a:solidFill>
              <a:latin typeface="+mj-lt"/>
            </a:endParaRPr>
          </a:p>
          <a:p>
            <a:pPr algn="ctr"/>
            <a:r>
              <a:rPr lang="en-US" sz="1600" dirty="0">
                <a:solidFill>
                  <a:srgbClr val="525068"/>
                </a:solidFill>
                <a:latin typeface="+mj-lt"/>
              </a:rPr>
              <a:t>Gossiping-Snitch</a:t>
            </a:r>
          </a:p>
          <a:p>
            <a:pPr algn="ctr"/>
            <a:endParaRPr lang="en-US" sz="1600" dirty="0">
              <a:solidFill>
                <a:srgbClr val="52506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3037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Azure Networking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Public IP Addresses</a:t>
            </a:r>
          </a:p>
          <a:p>
            <a:pPr lvl="1"/>
            <a:r>
              <a:rPr lang="en-US" sz="1500" dirty="0"/>
              <a:t>Allow geo-redundant replication over Internet</a:t>
            </a:r>
          </a:p>
          <a:p>
            <a:pPr lvl="1"/>
            <a:r>
              <a:rPr lang="en-US" sz="1500" dirty="0"/>
              <a:t>Not secure</a:t>
            </a:r>
          </a:p>
          <a:p>
            <a:pPr lvl="1"/>
            <a:endParaRPr lang="en-US" sz="1500" dirty="0"/>
          </a:p>
          <a:p>
            <a:r>
              <a:rPr lang="en-US" sz="1500" dirty="0"/>
              <a:t>Virtual Networks</a:t>
            </a:r>
          </a:p>
          <a:p>
            <a:pPr lvl="1"/>
            <a:r>
              <a:rPr lang="en-US" sz="1500" dirty="0"/>
              <a:t>No bandwidth limit within a VNET, Allow replication via</a:t>
            </a:r>
          </a:p>
          <a:p>
            <a:pPr marL="600075" lvl="1" indent="-257175">
              <a:buFont typeface="+mj-lt"/>
              <a:buAutoNum type="arabicPeriod"/>
            </a:pPr>
            <a:r>
              <a:rPr lang="en-US" sz="1500" dirty="0"/>
              <a:t>High-Performance Gateway – Max </a:t>
            </a:r>
            <a:r>
              <a:rPr lang="en-US" sz="1500" b="1" dirty="0"/>
              <a:t>200Mbs</a:t>
            </a:r>
            <a:r>
              <a:rPr lang="en-US" sz="1500" dirty="0"/>
              <a:t>.</a:t>
            </a:r>
          </a:p>
          <a:p>
            <a:pPr marL="600075" lvl="1" indent="-257175">
              <a:buFont typeface="+mj-lt"/>
              <a:buAutoNum type="arabicPeriod"/>
            </a:pPr>
            <a:r>
              <a:rPr lang="en-US" sz="1500" dirty="0"/>
              <a:t>Express Route – Max </a:t>
            </a:r>
            <a:r>
              <a:rPr lang="en-US" sz="1500" b="1" dirty="0"/>
              <a:t>10Gbs</a:t>
            </a:r>
          </a:p>
          <a:p>
            <a:pPr marL="600075" lvl="1" indent="-257175">
              <a:buFont typeface="+mj-lt"/>
              <a:buAutoNum type="arabicPeriod"/>
            </a:pPr>
            <a:r>
              <a:rPr lang="en-US" sz="1500" dirty="0"/>
              <a:t>VNET Peering (Public Preview) – No Limit</a:t>
            </a:r>
          </a:p>
          <a:p>
            <a:pPr marL="600075" lvl="1" indent="-257175">
              <a:buFont typeface="+mj-lt"/>
              <a:buAutoNum type="arabicPeriod"/>
            </a:pPr>
            <a:endParaRPr lang="en-US" dirty="0">
              <a:solidFill>
                <a:srgbClr val="00B050"/>
              </a:solidFill>
            </a:endParaRPr>
          </a:p>
          <a:p>
            <a:pPr marL="342900"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4123892"/>
            <a:ext cx="7364557" cy="55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We use VNETs due to security requirements and dedicated bandwidth guarantees</a:t>
            </a:r>
          </a:p>
        </p:txBody>
      </p:sp>
    </p:spTree>
    <p:extLst>
      <p:ext uri="{BB962C8B-B14F-4D97-AF65-F5344CB8AC3E}">
        <p14:creationId xmlns:p14="http://schemas.microsoft.com/office/powerpoint/2010/main" val="3833266790"/>
      </p:ext>
    </p:extLst>
  </p:cSld>
  <p:clrMapOvr>
    <a:masterClrMapping/>
  </p:clrMapOvr>
</p:sld>
</file>

<file path=ppt/theme/theme1.xml><?xml version="1.0" encoding="utf-8"?>
<a:theme xmlns:a="http://schemas.openxmlformats.org/drawingml/2006/main" name="DataStax_Template">
  <a:themeElements>
    <a:clrScheme name="DataStax">
      <a:dk1>
        <a:sysClr val="windowText" lastClr="000000"/>
      </a:dk1>
      <a:lt1>
        <a:sysClr val="window" lastClr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CA5F14"/>
      </a:hlink>
      <a:folHlink>
        <a:srgbClr val="374C5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1" id="{872FB066-11D9-3941-A02B-87679BC2FB76}" vid="{EC15C60F-803D-2D48-BB80-27CDBFDDD7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CSummit_template</Template>
  <TotalTime>287</TotalTime>
  <Words>1495</Words>
  <Application>Microsoft Office PowerPoint</Application>
  <PresentationFormat>On-screen Show (16:9)</PresentationFormat>
  <Paragraphs>276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Courier New</vt:lpstr>
      <vt:lpstr>Helvetica Neue Thin</vt:lpstr>
      <vt:lpstr>Segoe UI</vt:lpstr>
      <vt:lpstr>Segoe UI Light</vt:lpstr>
      <vt:lpstr>Times New Roman</vt:lpstr>
      <vt:lpstr>DataStax_Template</vt:lpstr>
      <vt:lpstr>Anubhav Kale </vt:lpstr>
      <vt:lpstr>Running 400+ node Cassandra clusters in Azure</vt:lpstr>
      <vt:lpstr>PowerPoint Presentation</vt:lpstr>
      <vt:lpstr>Office 365 – Productivity services at scale !</vt:lpstr>
      <vt:lpstr>Why ?</vt:lpstr>
      <vt:lpstr>How, where, what ?</vt:lpstr>
      <vt:lpstr>Architecture</vt:lpstr>
      <vt:lpstr> The Cassandra side</vt:lpstr>
      <vt:lpstr>Azure Networking </vt:lpstr>
      <vt:lpstr>Azure Deployment</vt:lpstr>
      <vt:lpstr>PowerPoint Presentation</vt:lpstr>
      <vt:lpstr>SSDs can vanish</vt:lpstr>
      <vt:lpstr>Are you really Rack-aware ?</vt:lpstr>
      <vt:lpstr>Streaming is slow</vt:lpstr>
      <vt:lpstr>Heap dumps are big !!</vt:lpstr>
      <vt:lpstr>Memory !</vt:lpstr>
      <vt:lpstr>SS Table Compactions</vt:lpstr>
      <vt:lpstr>Schema Updates</vt:lpstr>
      <vt:lpstr>SS Table Corruption</vt:lpstr>
      <vt:lpstr>Mutation Drops</vt:lpstr>
      <vt:lpstr>Backup / Restore</vt:lpstr>
      <vt:lpstr>PowerPoint Presentation</vt:lpstr>
      <vt:lpstr>PowerPoint Presentation</vt:lpstr>
      <vt:lpstr>PowerPoint Presentation</vt:lpstr>
      <vt:lpstr>Azure Premium Storage</vt:lpstr>
      <vt:lpstr>PowerPoint Presentation</vt:lpstr>
      <vt:lpstr>PowerPoint Presentation</vt:lpstr>
      <vt:lpstr>More …</vt:lpstr>
      <vt:lpstr>Cleanup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Theresa Fong</dc:creator>
  <cp:lastModifiedBy>Anubhav Kale</cp:lastModifiedBy>
  <cp:revision>49</cp:revision>
  <dcterms:created xsi:type="dcterms:W3CDTF">2016-06-30T20:15:45Z</dcterms:created>
  <dcterms:modified xsi:type="dcterms:W3CDTF">2016-09-08T23:07:39Z</dcterms:modified>
</cp:coreProperties>
</file>