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86" r:id="rId2"/>
    <p:sldMasterId id="2147483672" r:id="rId3"/>
  </p:sldMasterIdLst>
  <p:notesMasterIdLst>
    <p:notesMasterId r:id="rId31"/>
  </p:notesMasterIdLst>
  <p:handoutMasterIdLst>
    <p:handoutMasterId r:id="rId32"/>
  </p:handoutMasterIdLst>
  <p:sldIdLst>
    <p:sldId id="361" r:id="rId4"/>
    <p:sldId id="391" r:id="rId5"/>
    <p:sldId id="366" r:id="rId6"/>
    <p:sldId id="365" r:id="rId7"/>
    <p:sldId id="368" r:id="rId8"/>
    <p:sldId id="369" r:id="rId9"/>
    <p:sldId id="370" r:id="rId10"/>
    <p:sldId id="392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</p:sldIdLst>
  <p:sldSz cx="9144000" cy="5143500" type="screen16x9"/>
  <p:notesSz cx="6858000" cy="9144000"/>
  <p:embeddedFontLst>
    <p:embeddedFont>
      <p:font typeface="Source Sans Pro ExtraLight" panose="020B0303030403020204" pitchFamily="34" charset="0"/>
      <p:regular r:id="rId33"/>
      <p: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Source Sans Pro Semibold" panose="020B0603030403020204" pitchFamily="34" charset="0"/>
      <p:bold r:id="rId39"/>
      <p:boldItalic r:id="rId40"/>
    </p:embeddedFont>
    <p:embeddedFont>
      <p:font typeface="Source Sans Pro Black" panose="020B0803030403020204" pitchFamily="34" charset="0"/>
      <p:bold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  <p:embeddedFont>
      <p:font typeface="Source Sans Pro Light" panose="020B0403030403020204" pitchFamily="34" charset="0"/>
      <p:regular r:id="rId47"/>
      <p: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4A0"/>
    <a:srgbClr val="148DAA"/>
    <a:srgbClr val="13839D"/>
    <a:srgbClr val="CB6E2F"/>
    <a:srgbClr val="8849A7"/>
    <a:srgbClr val="804D99"/>
    <a:srgbClr val="8A56A4"/>
    <a:srgbClr val="A453CD"/>
    <a:srgbClr val="9439C1"/>
    <a:srgbClr val="EFB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 autoAdjust="0"/>
    <p:restoredTop sz="81503" autoAdjust="0"/>
  </p:normalViewPr>
  <p:slideViewPr>
    <p:cSldViewPr>
      <p:cViewPr varScale="1">
        <p:scale>
          <a:sx n="100" d="100"/>
          <a:sy n="100" d="100"/>
        </p:scale>
        <p:origin x="52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Source Sans Pro" panose="020B0503030403020204" pitchFamily="34" charset="0"/>
                <a:cs typeface="Arial"/>
              </a:rPr>
              <a:t>9/5/2016</a:t>
            </a:fld>
            <a:endParaRPr lang="en-US" dirty="0">
              <a:latin typeface="Source Sans Pro" panose="020B0503030403020204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Source Sans Pro" panose="020B0503030403020204" pitchFamily="34" charset="0"/>
                <a:cs typeface="Arial"/>
              </a:rPr>
              <a:t>‹#›</a:t>
            </a:fld>
            <a:endParaRPr lang="en-US" dirty="0">
              <a:latin typeface="Source Sans Pro" panose="020B05030304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84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5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Frontend framework logos</a:t>
            </a:r>
            <a:r>
              <a:rPr lang="en-US" baseline="0" dirty="0"/>
              <a:t> and rage quit?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3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Call</a:t>
            </a:r>
            <a:r>
              <a:rPr lang="en-US" baseline="0" dirty="0"/>
              <a:t> the services directly from the client (non-starter on mobile devices even with HTTP/2 because they either have different IPs or we have some convoluted routing setup)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Put a web server in the middle (we’re </a:t>
            </a:r>
            <a:r>
              <a:rPr lang="en-US" baseline="0" dirty="0" err="1"/>
              <a:t>gonna</a:t>
            </a:r>
            <a:r>
              <a:rPr lang="en-US" baseline="0" dirty="0"/>
              <a:t> need one anyway to serve up static assets for the client)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6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en-US" baseline="0" dirty="0"/>
              <a:t> are followed before returning the response to the client</a:t>
            </a:r>
          </a:p>
          <a:p>
            <a:r>
              <a:rPr lang="en-US" baseline="0" dirty="0"/>
              <a:t>Falcor does some pretty aggressive caching of the graph as well, preventing unnecessary roundtrips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22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2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Materialized views in C* 3.0 mitigate some of this, but still</a:t>
            </a:r>
            <a:r>
              <a:rPr lang="en-US" baseline="0" dirty="0"/>
              <a:t> have limitations.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4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1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62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</a:t>
            </a:r>
            <a:r>
              <a:rPr lang="en-US" baseline="0" dirty="0"/>
              <a:t> disks, disk configuration, JVM settings like GC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52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services will have different profiles (i.e. read-heavy, write-heavy, mixed)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82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6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on stack</a:t>
            </a:r>
            <a:r>
              <a:rPr lang="en-US" baseline="0" dirty="0"/>
              <a:t> now, but you're only one acquisition away from being mixed.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on stack</a:t>
            </a:r>
            <a:r>
              <a:rPr lang="en-US" baseline="0" dirty="0"/>
              <a:t> now, but you're only one acquisition away from being mixed.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should be strongly typed in languages that support it</a:t>
            </a:r>
          </a:p>
          <a:p>
            <a:r>
              <a:rPr lang="en-US" dirty="0"/>
              <a:t>Usual suspects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"RPC" can be scary and</a:t>
            </a:r>
            <a:r>
              <a:rPr lang="en-US" baseline="0" dirty="0"/>
              <a:t> </a:t>
            </a:r>
            <a:r>
              <a:rPr lang="en-US" baseline="0" dirty="0" err="1"/>
              <a:t>kinda</a:t>
            </a:r>
            <a:r>
              <a:rPr lang="en-US" baseline="0" dirty="0"/>
              <a:t> got a bad wrap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Reader, Code, </a:t>
            </a:r>
            <a:r>
              <a:rPr lang="en-US" dirty="0" err="1"/>
              <a:t>IGoogle</a:t>
            </a:r>
            <a:r>
              <a:rPr lang="en-US" dirty="0"/>
              <a:t>, Orkut, Wave</a:t>
            </a:r>
            <a:r>
              <a:rPr lang="en-US" baseline="0" dirty="0"/>
              <a:t> (now an Apache project)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6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25755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27708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50-5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52516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214849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50-5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282917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394205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50-50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344239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1232485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50-50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228558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1115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17848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Le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274154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Le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18620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Lef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172224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318724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50-50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3657600" cy="3657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left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745846"/>
            <a:ext cx="3657600" cy="3657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Some text on the right</a:t>
            </a:r>
          </a:p>
        </p:txBody>
      </p:sp>
    </p:spTree>
    <p:extLst>
      <p:ext uri="{BB962C8B-B14F-4D97-AF65-F5344CB8AC3E}">
        <p14:creationId xmlns:p14="http://schemas.microsoft.com/office/powerpoint/2010/main" val="8122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51981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+mn-lt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+mn-lt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+mn-lt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+mn-lt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+mn-lt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+mn-lt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4732826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bg1"/>
          </a:solidFill>
          <a:latin typeface="+mn-lt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bg1"/>
          </a:solidFill>
          <a:latin typeface="+mn-lt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bg1"/>
          </a:solidFill>
          <a:latin typeface="+mn-lt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bg1"/>
          </a:solidFill>
          <a:latin typeface="+mn-lt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bg1"/>
          </a:solidFill>
          <a:latin typeface="+mn-lt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4732826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9" r:id="rId2"/>
    <p:sldLayoutId id="2147483676" r:id="rId3"/>
    <p:sldLayoutId id="2147483680" r:id="rId4"/>
    <p:sldLayoutId id="2147483677" r:id="rId5"/>
    <p:sldLayoutId id="2147483681" r:id="rId6"/>
    <p:sldLayoutId id="2147483678" r:id="rId7"/>
    <p:sldLayoutId id="2147483682" r:id="rId8"/>
    <p:sldLayoutId id="2147483683" r:id="rId9"/>
    <p:sldLayoutId id="214748368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bg1"/>
          </a:solidFill>
          <a:latin typeface="+mn-lt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bg1"/>
          </a:solidFill>
          <a:latin typeface="+mn-lt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bg1"/>
          </a:solidFill>
          <a:latin typeface="+mn-lt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bg1"/>
          </a:solidFill>
          <a:latin typeface="+mn-lt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bg1"/>
          </a:solidFill>
          <a:latin typeface="+mn-lt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50800" dist="25400" dir="5400000" algn="t" rotWithShape="0">
                    <a:prstClr val="black">
                      <a:alpha val="20000"/>
                    </a:prstClr>
                  </a:outerShdw>
                </a:effectLst>
                <a:latin typeface="Source Sans Pro Light" panose="020B0403030403020204" pitchFamily="34" charset="0"/>
              </a:rPr>
              <a:t>From Monolith to Microservices</a:t>
            </a:r>
            <a:br>
              <a:rPr lang="en-US" dirty="0">
                <a:effectLst>
                  <a:outerShdw blurRad="50800" dist="25400" dir="5400000" algn="t" rotWithShape="0">
                    <a:prstClr val="black">
                      <a:alpha val="20000"/>
                    </a:prstClr>
                  </a:outerShdw>
                </a:effectLst>
                <a:latin typeface="Source Sans Pro Light" panose="020B0403030403020204" pitchFamily="34" charset="0"/>
              </a:rPr>
            </a:br>
            <a:r>
              <a:rPr lang="en-US" sz="2000" dirty="0">
                <a:effectLst>
                  <a:outerShdw blurRad="50800" dist="25400" dir="5400000" algn="t" rotWithShape="0">
                    <a:prstClr val="black">
                      <a:alpha val="20000"/>
                    </a:prstClr>
                  </a:outerShdw>
                </a:effectLst>
                <a:latin typeface="Source Sans Pro Light" panose="020B0403030403020204" pitchFamily="34" charset="0"/>
              </a:rPr>
              <a:t>with Cassandra, gRPC, and Falcor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57200" y="3638550"/>
            <a:ext cx="8229600" cy="762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20000"/>
                    </a:prstClr>
                  </a:outerShdw>
                </a:effectLst>
                <a:latin typeface="Source Sans Pro Semibold" panose="020B0603030403020204" pitchFamily="34" charset="0"/>
              </a:rPr>
              <a:t>Luke Tillman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20000"/>
                    </a:prstClr>
                  </a:outerShdw>
                </a:effectLst>
                <a:latin typeface="Source Sans Pro Light" panose="020B0403030403020204" pitchFamily="34" charset="0"/>
              </a:rPr>
              <a:t>, Technical Evangelist at DataStax</a:t>
            </a:r>
          </a:p>
        </p:txBody>
      </p:sp>
    </p:spTree>
    <p:extLst>
      <p:ext uri="{BB962C8B-B14F-4D97-AF65-F5344CB8AC3E}">
        <p14:creationId xmlns:p14="http://schemas.microsoft.com/office/powerpoint/2010/main" val="157232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ability to </a:t>
            </a:r>
            <a:r>
              <a:rPr lang="en-US" dirty="0">
                <a:latin typeface="Source Sans Pro Semibold" panose="020B0603030403020204" pitchFamily="34" charset="0"/>
              </a:rPr>
              <a:t>generate</a:t>
            </a:r>
            <a:r>
              <a:rPr lang="en-US" dirty="0"/>
              <a:t> client and server (stub) </a:t>
            </a:r>
            <a:r>
              <a:rPr lang="en-US" dirty="0">
                <a:latin typeface="Source Sans Pro Semibold" panose="020B0603030403020204" pitchFamily="34" charset="0"/>
              </a:rPr>
              <a:t>code</a:t>
            </a:r>
            <a:r>
              <a:rPr lang="en-US" dirty="0"/>
              <a:t> was a requirement.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There are a lot of choices when it comes to selecting an </a:t>
            </a:r>
            <a:r>
              <a:rPr lang="en-US" dirty="0">
                <a:solidFill>
                  <a:schemeClr val="accent6"/>
                </a:solidFill>
              </a:rPr>
              <a:t>Interface Definition Language</a:t>
            </a:r>
            <a:r>
              <a:rPr lang="en-US" dirty="0"/>
              <a:t>, including some other Apache projects like </a:t>
            </a:r>
            <a:r>
              <a:rPr lang="en-US" dirty="0">
                <a:solidFill>
                  <a:schemeClr val="accent6"/>
                </a:solidFill>
              </a:rPr>
              <a:t>Avro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Thrift</a:t>
            </a:r>
            <a:r>
              <a:rPr lang="en-US" dirty="0"/>
              <a:t>.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453395" y="2321560"/>
            <a:ext cx="1143000" cy="1066800"/>
            <a:chOff x="838200" y="3105150"/>
            <a:chExt cx="1143000" cy="1066800"/>
          </a:xfrm>
        </p:grpSpPr>
        <p:sp>
          <p:nvSpPr>
            <p:cNvPr id="50" name="Rectangle 49"/>
            <p:cNvSpPr/>
            <p:nvPr/>
          </p:nvSpPr>
          <p:spPr>
            <a:xfrm>
              <a:off x="838200" y="3105150"/>
              <a:ext cx="1143000" cy="1066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4400" y="3185160"/>
              <a:ext cx="990600" cy="304800"/>
              <a:chOff x="914400" y="3185160"/>
              <a:chExt cx="990600" cy="3048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914400" y="3185160"/>
                <a:ext cx="990600" cy="3048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90600" y="326136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71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4478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5240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002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6764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752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48970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56971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642112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20691" y="333755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14400" y="3489960"/>
              <a:ext cx="990600" cy="304800"/>
              <a:chOff x="914400" y="3185160"/>
              <a:chExt cx="990600" cy="30480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914400" y="3185160"/>
                <a:ext cx="990600" cy="3048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990600" y="326136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371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4478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5240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6002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6764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752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48970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56971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642112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20691" y="333755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914400" y="3794759"/>
              <a:ext cx="990600" cy="304800"/>
              <a:chOff x="914400" y="3185160"/>
              <a:chExt cx="990600" cy="30480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914400" y="3185160"/>
                <a:ext cx="990600" cy="3048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990600" y="326136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71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4478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5240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6002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6764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752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48970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56971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42112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20691" y="333755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2815595" y="2321560"/>
            <a:ext cx="1295400" cy="1037591"/>
            <a:chOff x="2133600" y="3743959"/>
            <a:chExt cx="1295400" cy="1037591"/>
          </a:xfrm>
        </p:grpSpPr>
        <p:sp>
          <p:nvSpPr>
            <p:cNvPr id="90" name="Rectangle 89"/>
            <p:cNvSpPr/>
            <p:nvPr/>
          </p:nvSpPr>
          <p:spPr>
            <a:xfrm>
              <a:off x="2133600" y="3943350"/>
              <a:ext cx="12954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133600" y="3743959"/>
              <a:ext cx="1295400" cy="199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317750" y="3805554"/>
              <a:ext cx="76200" cy="74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209800" y="3806348"/>
              <a:ext cx="76200" cy="74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425700" y="3805554"/>
              <a:ext cx="76200" cy="746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36374" y="3562350"/>
            <a:ext cx="1689100" cy="923330"/>
          </a:xfrm>
          <a:prstGeom prst="rect">
            <a:avLst/>
          </a:prstGeom>
          <a:noFill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6000" spc="300" dirty="0"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</a:rPr>
              <a:t>{…}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975368" y="3486150"/>
            <a:ext cx="472432" cy="612543"/>
            <a:chOff x="975368" y="3486150"/>
            <a:chExt cx="472432" cy="61254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5" name="Oval 104"/>
            <p:cNvSpPr/>
            <p:nvPr/>
          </p:nvSpPr>
          <p:spPr>
            <a:xfrm>
              <a:off x="975368" y="3486150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982990" y="4022493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982990" y="3843712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982990" y="3664931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177295" y="4022493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371600" y="4022493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 flipH="1">
            <a:off x="3072137" y="3481820"/>
            <a:ext cx="472432" cy="612543"/>
            <a:chOff x="975368" y="3486150"/>
            <a:chExt cx="472432" cy="61254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3" name="Oval 112"/>
            <p:cNvSpPr/>
            <p:nvPr/>
          </p:nvSpPr>
          <p:spPr>
            <a:xfrm>
              <a:off x="975368" y="3486150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982990" y="4022493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982990" y="3843712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982990" y="3664931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177295" y="4022493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371600" y="4022493"/>
              <a:ext cx="76200" cy="76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8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9200" y="745846"/>
            <a:ext cx="3657600" cy="3273704"/>
          </a:xfrm>
        </p:spPr>
        <p:txBody>
          <a:bodyPr anchor="b" anchorCtr="0"/>
          <a:lstStyle/>
          <a:p>
            <a:r>
              <a:rPr lang="en-US" dirty="0"/>
              <a:t>Define your services using </a:t>
            </a:r>
            <a:r>
              <a:rPr lang="en-US" dirty="0">
                <a:latin typeface="Source Sans Pro Semibold" panose="020B0603030403020204" pitchFamily="34" charset="0"/>
              </a:rPr>
              <a:t>Protocol Buffers</a:t>
            </a:r>
            <a:r>
              <a:rPr lang="en-US" dirty="0"/>
              <a:t> as the </a:t>
            </a:r>
            <a:r>
              <a:rPr lang="en-US" dirty="0">
                <a:latin typeface="Source Sans Pro Semibold" panose="020B0603030403020204" pitchFamily="34" charset="0"/>
              </a:rPr>
              <a:t>IDL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07243"/>
            <a:ext cx="3200400" cy="1180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235818"/>
            <a:ext cx="3886200" cy="2677656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service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RatingsService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rpc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RateVideo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RateVideoRequest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returns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RateVideoResponse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RateVideoRequest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killrvideo.common.Uuid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video_id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killrvideo.common.Uuid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int32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rating =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RateVideoResponse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171883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42950"/>
            <a:ext cx="3657600" cy="366049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client/server code in </a:t>
            </a:r>
            <a:r>
              <a:rPr lang="en-US" dirty="0">
                <a:latin typeface="Source Sans Pro Semibold" panose="020B0603030403020204" pitchFamily="34" charset="0"/>
              </a:rPr>
              <a:t>9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Built-in </a:t>
            </a:r>
            <a:r>
              <a:rPr lang="en-US" dirty="0">
                <a:latin typeface="Source Sans Pro Semibold" panose="020B0603030403020204" pitchFamily="34" charset="0"/>
              </a:rPr>
              <a:t>HTTP/2</a:t>
            </a:r>
            <a:r>
              <a:rPr lang="en-US" dirty="0"/>
              <a:t> transport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ource Sans Pro Semibold" panose="020B0603030403020204" pitchFamily="34" charset="0"/>
              </a:rPr>
              <a:t>Protocol Buffers</a:t>
            </a:r>
            <a:r>
              <a:rPr lang="en-US" dirty="0"/>
              <a:t> as the wire format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Comes from </a:t>
            </a:r>
            <a:r>
              <a:rPr lang="en-US" dirty="0">
                <a:latin typeface="Source Sans Pro Semibold" panose="020B0603030403020204" pitchFamily="34" charset="0"/>
              </a:rPr>
              <a:t>Google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Comes from </a:t>
            </a:r>
            <a:r>
              <a:rPr lang="en-US" dirty="0">
                <a:solidFill>
                  <a:schemeClr val="accent6"/>
                </a:solidFill>
              </a:rPr>
              <a:t>Google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48200" y="1962150"/>
            <a:ext cx="6409084" cy="3813055"/>
            <a:chOff x="4648200" y="1962150"/>
            <a:chExt cx="6409084" cy="3813055"/>
          </a:xfrm>
        </p:grpSpPr>
        <p:grpSp>
          <p:nvGrpSpPr>
            <p:cNvPr id="33" name="Group 32"/>
            <p:cNvGrpSpPr/>
            <p:nvPr/>
          </p:nvGrpSpPr>
          <p:grpSpPr>
            <a:xfrm>
              <a:off x="5666077" y="1962150"/>
              <a:ext cx="2362200" cy="3412067"/>
              <a:chOff x="5498162" y="1962150"/>
              <a:chExt cx="2362200" cy="341206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5498162" y="1962150"/>
                <a:ext cx="2362200" cy="3412067"/>
              </a:xfrm>
              <a:custGeom>
                <a:avLst/>
                <a:gdLst>
                  <a:gd name="connsiteX0" fmla="*/ 685800 w 1371600"/>
                  <a:gd name="connsiteY0" fmla="*/ 0 h 1981200"/>
                  <a:gd name="connsiteX1" fmla="*/ 1371600 w 1371600"/>
                  <a:gd name="connsiteY1" fmla="*/ 685800 h 1981200"/>
                  <a:gd name="connsiteX2" fmla="*/ 1371600 w 1371600"/>
                  <a:gd name="connsiteY2" fmla="*/ 1981200 h 1981200"/>
                  <a:gd name="connsiteX3" fmla="*/ 0 w 1371600"/>
                  <a:gd name="connsiteY3" fmla="*/ 1981200 h 1981200"/>
                  <a:gd name="connsiteX4" fmla="*/ 0 w 1371600"/>
                  <a:gd name="connsiteY4" fmla="*/ 685800 h 1981200"/>
                  <a:gd name="connsiteX5" fmla="*/ 685800 w 1371600"/>
                  <a:gd name="connsiteY5" fmla="*/ 0 h 19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1600" h="1981200">
                    <a:moveTo>
                      <a:pt x="685800" y="0"/>
                    </a:moveTo>
                    <a:cubicBezTo>
                      <a:pt x="1064557" y="0"/>
                      <a:pt x="1371600" y="307043"/>
                      <a:pt x="1371600" y="685800"/>
                    </a:cubicBezTo>
                    <a:lnTo>
                      <a:pt x="1371600" y="1981200"/>
                    </a:lnTo>
                    <a:lnTo>
                      <a:pt x="0" y="1981200"/>
                    </a:lnTo>
                    <a:lnTo>
                      <a:pt x="0" y="685800"/>
                    </a:lnTo>
                    <a:cubicBezTo>
                      <a:pt x="0" y="307043"/>
                      <a:pt x="307043" y="0"/>
                      <a:pt x="6858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0" rtlCol="0" anchor="t" anchorCtr="0"/>
              <a:lstStyle/>
              <a:p>
                <a:pPr algn="ctr"/>
                <a:r>
                  <a:rPr lang="en-US" sz="8800" dirty="0"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Source Sans Pro Black" panose="020B0803030403020204" pitchFamily="34" charset="0"/>
                  </a:rPr>
                  <a:t>RIP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498162" y="3486150"/>
                <a:ext cx="2362200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READER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</a:rPr>
                  <a:t>2005-2013</a:t>
                </a:r>
              </a:p>
            </p:txBody>
          </p:sp>
        </p:grpSp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4648200" y="3690446"/>
              <a:ext cx="6409084" cy="2084759"/>
            </a:xfrm>
            <a:custGeom>
              <a:avLst/>
              <a:gdLst>
                <a:gd name="T0" fmla="*/ 129 w 11707"/>
                <a:gd name="T1" fmla="*/ 1840 h 3805"/>
                <a:gd name="T2" fmla="*/ 390 w 11707"/>
                <a:gd name="T3" fmla="*/ 1529 h 3805"/>
                <a:gd name="T4" fmla="*/ 1218 w 11707"/>
                <a:gd name="T5" fmla="*/ 1893 h 3805"/>
                <a:gd name="T6" fmla="*/ 1196 w 11707"/>
                <a:gd name="T7" fmla="*/ 489 h 3805"/>
                <a:gd name="T8" fmla="*/ 1674 w 11707"/>
                <a:gd name="T9" fmla="*/ 1367 h 3805"/>
                <a:gd name="T10" fmla="*/ 2282 w 11707"/>
                <a:gd name="T11" fmla="*/ 1903 h 3805"/>
                <a:gd name="T12" fmla="*/ 2487 w 11707"/>
                <a:gd name="T13" fmla="*/ 1839 h 3805"/>
                <a:gd name="T14" fmla="*/ 2544 w 11707"/>
                <a:gd name="T15" fmla="*/ 2844 h 3805"/>
                <a:gd name="T16" fmla="*/ 2907 w 11707"/>
                <a:gd name="T17" fmla="*/ 1601 h 3805"/>
                <a:gd name="T18" fmla="*/ 3132 w 11707"/>
                <a:gd name="T19" fmla="*/ 1599 h 3805"/>
                <a:gd name="T20" fmla="*/ 3389 w 11707"/>
                <a:gd name="T21" fmla="*/ 2683 h 3805"/>
                <a:gd name="T22" fmla="*/ 3773 w 11707"/>
                <a:gd name="T23" fmla="*/ 2171 h 3805"/>
                <a:gd name="T24" fmla="*/ 3979 w 11707"/>
                <a:gd name="T25" fmla="*/ 2417 h 3805"/>
                <a:gd name="T26" fmla="*/ 4402 w 11707"/>
                <a:gd name="T27" fmla="*/ 3363 h 3805"/>
                <a:gd name="T28" fmla="*/ 4639 w 11707"/>
                <a:gd name="T29" fmla="*/ 3114 h 3805"/>
                <a:gd name="T30" fmla="*/ 4905 w 11707"/>
                <a:gd name="T31" fmla="*/ 1657 h 3805"/>
                <a:gd name="T32" fmla="*/ 5151 w 11707"/>
                <a:gd name="T33" fmla="*/ 1249 h 3805"/>
                <a:gd name="T34" fmla="*/ 5408 w 11707"/>
                <a:gd name="T35" fmla="*/ 1733 h 3805"/>
                <a:gd name="T36" fmla="*/ 5962 w 11707"/>
                <a:gd name="T37" fmla="*/ 1811 h 3805"/>
                <a:gd name="T38" fmla="*/ 6557 w 11707"/>
                <a:gd name="T39" fmla="*/ 2898 h 3805"/>
                <a:gd name="T40" fmla="*/ 6352 w 11707"/>
                <a:gd name="T41" fmla="*/ 42 h 3805"/>
                <a:gd name="T42" fmla="*/ 6865 w 11707"/>
                <a:gd name="T43" fmla="*/ 1118 h 3805"/>
                <a:gd name="T44" fmla="*/ 7488 w 11707"/>
                <a:gd name="T45" fmla="*/ 2373 h 3805"/>
                <a:gd name="T46" fmla="*/ 7745 w 11707"/>
                <a:gd name="T47" fmla="*/ 1874 h 3805"/>
                <a:gd name="T48" fmla="*/ 7719 w 11707"/>
                <a:gd name="T49" fmla="*/ 3449 h 3805"/>
                <a:gd name="T50" fmla="*/ 8161 w 11707"/>
                <a:gd name="T51" fmla="*/ 2407 h 3805"/>
                <a:gd name="T52" fmla="*/ 8243 w 11707"/>
                <a:gd name="T53" fmla="*/ 1020 h 3805"/>
                <a:gd name="T54" fmla="*/ 8839 w 11707"/>
                <a:gd name="T55" fmla="*/ 2430 h 3805"/>
                <a:gd name="T56" fmla="*/ 9125 w 11707"/>
                <a:gd name="T57" fmla="*/ 3210 h 3805"/>
                <a:gd name="T58" fmla="*/ 9420 w 11707"/>
                <a:gd name="T59" fmla="*/ 2205 h 3805"/>
                <a:gd name="T60" fmla="*/ 9541 w 11707"/>
                <a:gd name="T61" fmla="*/ 1688 h 3805"/>
                <a:gd name="T62" fmla="*/ 9921 w 11707"/>
                <a:gd name="T63" fmla="*/ 2118 h 3805"/>
                <a:gd name="T64" fmla="*/ 10182 w 11707"/>
                <a:gd name="T65" fmla="*/ 2800 h 3805"/>
                <a:gd name="T66" fmla="*/ 10385 w 11707"/>
                <a:gd name="T67" fmla="*/ 2157 h 3805"/>
                <a:gd name="T68" fmla="*/ 10540 w 11707"/>
                <a:gd name="T69" fmla="*/ 2840 h 3805"/>
                <a:gd name="T70" fmla="*/ 10829 w 11707"/>
                <a:gd name="T71" fmla="*/ 3115 h 3805"/>
                <a:gd name="T72" fmla="*/ 10890 w 11707"/>
                <a:gd name="T73" fmla="*/ 1920 h 3805"/>
                <a:gd name="T74" fmla="*/ 11154 w 11707"/>
                <a:gd name="T75" fmla="*/ 2903 h 3805"/>
                <a:gd name="T76" fmla="*/ 11349 w 11707"/>
                <a:gd name="T77" fmla="*/ 2069 h 3805"/>
                <a:gd name="T78" fmla="*/ 11707 w 11707"/>
                <a:gd name="T79" fmla="*/ 3493 h 3805"/>
                <a:gd name="T80" fmla="*/ 1170 w 11707"/>
                <a:gd name="T81" fmla="*/ 3184 h 3805"/>
                <a:gd name="T82" fmla="*/ 1190 w 11707"/>
                <a:gd name="T83" fmla="*/ 3449 h 3805"/>
                <a:gd name="T84" fmla="*/ 2188 w 11707"/>
                <a:gd name="T85" fmla="*/ 3433 h 3805"/>
                <a:gd name="T86" fmla="*/ 3698 w 11707"/>
                <a:gd name="T87" fmla="*/ 2313 h 3805"/>
                <a:gd name="T88" fmla="*/ 5108 w 11707"/>
                <a:gd name="T89" fmla="*/ 3255 h 3805"/>
                <a:gd name="T90" fmla="*/ 5576 w 11707"/>
                <a:gd name="T91" fmla="*/ 2157 h 3805"/>
                <a:gd name="T92" fmla="*/ 5236 w 11707"/>
                <a:gd name="T93" fmla="*/ 3003 h 3805"/>
                <a:gd name="T94" fmla="*/ 5522 w 11707"/>
                <a:gd name="T95" fmla="*/ 3493 h 3805"/>
                <a:gd name="T96" fmla="*/ 6147 w 11707"/>
                <a:gd name="T97" fmla="*/ 2421 h 3805"/>
                <a:gd name="T98" fmla="*/ 8439 w 11707"/>
                <a:gd name="T99" fmla="*/ 2313 h 3805"/>
                <a:gd name="T100" fmla="*/ 8691 w 11707"/>
                <a:gd name="T101" fmla="*/ 3283 h 3805"/>
                <a:gd name="T102" fmla="*/ 9612 w 11707"/>
                <a:gd name="T103" fmla="*/ 2488 h 3805"/>
                <a:gd name="T104" fmla="*/ 9750 w 11707"/>
                <a:gd name="T105" fmla="*/ 3342 h 3805"/>
                <a:gd name="T106" fmla="*/ 5788 w 11707"/>
                <a:gd name="T107" fmla="*/ 2527 h 3805"/>
                <a:gd name="T108" fmla="*/ 4657 w 11707"/>
                <a:gd name="T109" fmla="*/ 3225 h 3805"/>
                <a:gd name="T110" fmla="*/ 3884 w 11707"/>
                <a:gd name="T111" fmla="*/ 2623 h 3805"/>
                <a:gd name="T112" fmla="*/ 5875 w 11707"/>
                <a:gd name="T113" fmla="*/ 2176 h 3805"/>
                <a:gd name="T114" fmla="*/ 6027 w 11707"/>
                <a:gd name="T115" fmla="*/ 1968 h 3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07" h="3805">
                  <a:moveTo>
                    <a:pt x="507" y="3649"/>
                  </a:moveTo>
                  <a:lnTo>
                    <a:pt x="507" y="3493"/>
                  </a:lnTo>
                  <a:lnTo>
                    <a:pt x="598" y="3493"/>
                  </a:lnTo>
                  <a:lnTo>
                    <a:pt x="688" y="3493"/>
                  </a:lnTo>
                  <a:lnTo>
                    <a:pt x="675" y="3332"/>
                  </a:lnTo>
                  <a:cubicBezTo>
                    <a:pt x="632" y="2819"/>
                    <a:pt x="518" y="2413"/>
                    <a:pt x="328" y="2093"/>
                  </a:cubicBezTo>
                  <a:cubicBezTo>
                    <a:pt x="293" y="2033"/>
                    <a:pt x="203" y="1919"/>
                    <a:pt x="129" y="1840"/>
                  </a:cubicBezTo>
                  <a:cubicBezTo>
                    <a:pt x="55" y="1762"/>
                    <a:pt x="0" y="1691"/>
                    <a:pt x="8" y="1683"/>
                  </a:cubicBezTo>
                  <a:cubicBezTo>
                    <a:pt x="16" y="1676"/>
                    <a:pt x="71" y="1696"/>
                    <a:pt x="130" y="1728"/>
                  </a:cubicBezTo>
                  <a:cubicBezTo>
                    <a:pt x="384" y="1863"/>
                    <a:pt x="622" y="2239"/>
                    <a:pt x="749" y="2703"/>
                  </a:cubicBezTo>
                  <a:cubicBezTo>
                    <a:pt x="808" y="2919"/>
                    <a:pt x="812" y="2895"/>
                    <a:pt x="761" y="2631"/>
                  </a:cubicBezTo>
                  <a:cubicBezTo>
                    <a:pt x="669" y="2152"/>
                    <a:pt x="500" y="1792"/>
                    <a:pt x="239" y="1519"/>
                  </a:cubicBezTo>
                  <a:cubicBezTo>
                    <a:pt x="179" y="1456"/>
                    <a:pt x="135" y="1400"/>
                    <a:pt x="141" y="1394"/>
                  </a:cubicBezTo>
                  <a:cubicBezTo>
                    <a:pt x="158" y="1378"/>
                    <a:pt x="313" y="1461"/>
                    <a:pt x="390" y="1529"/>
                  </a:cubicBezTo>
                  <a:cubicBezTo>
                    <a:pt x="428" y="1561"/>
                    <a:pt x="493" y="1630"/>
                    <a:pt x="535" y="1682"/>
                  </a:cubicBezTo>
                  <a:cubicBezTo>
                    <a:pt x="577" y="1734"/>
                    <a:pt x="620" y="1776"/>
                    <a:pt x="629" y="1776"/>
                  </a:cubicBezTo>
                  <a:cubicBezTo>
                    <a:pt x="639" y="1776"/>
                    <a:pt x="693" y="1807"/>
                    <a:pt x="749" y="1844"/>
                  </a:cubicBezTo>
                  <a:cubicBezTo>
                    <a:pt x="964" y="1986"/>
                    <a:pt x="1153" y="2329"/>
                    <a:pt x="1257" y="2761"/>
                  </a:cubicBezTo>
                  <a:lnTo>
                    <a:pt x="1285" y="2879"/>
                  </a:lnTo>
                  <a:lnTo>
                    <a:pt x="1286" y="2760"/>
                  </a:lnTo>
                  <a:cubicBezTo>
                    <a:pt x="1288" y="2602"/>
                    <a:pt x="1254" y="2169"/>
                    <a:pt x="1218" y="1893"/>
                  </a:cubicBezTo>
                  <a:cubicBezTo>
                    <a:pt x="1187" y="1657"/>
                    <a:pt x="1160" y="1497"/>
                    <a:pt x="1082" y="1088"/>
                  </a:cubicBezTo>
                  <a:cubicBezTo>
                    <a:pt x="1056" y="951"/>
                    <a:pt x="1034" y="826"/>
                    <a:pt x="1034" y="810"/>
                  </a:cubicBezTo>
                  <a:cubicBezTo>
                    <a:pt x="1034" y="709"/>
                    <a:pt x="1128" y="882"/>
                    <a:pt x="1222" y="1157"/>
                  </a:cubicBezTo>
                  <a:cubicBezTo>
                    <a:pt x="1282" y="1334"/>
                    <a:pt x="1385" y="1728"/>
                    <a:pt x="1385" y="1781"/>
                  </a:cubicBezTo>
                  <a:cubicBezTo>
                    <a:pt x="1385" y="1804"/>
                    <a:pt x="1390" y="1817"/>
                    <a:pt x="1396" y="1811"/>
                  </a:cubicBezTo>
                  <a:cubicBezTo>
                    <a:pt x="1412" y="1795"/>
                    <a:pt x="1336" y="1283"/>
                    <a:pt x="1256" y="869"/>
                  </a:cubicBezTo>
                  <a:cubicBezTo>
                    <a:pt x="1219" y="677"/>
                    <a:pt x="1192" y="505"/>
                    <a:pt x="1196" y="489"/>
                  </a:cubicBezTo>
                  <a:cubicBezTo>
                    <a:pt x="1206" y="440"/>
                    <a:pt x="1317" y="677"/>
                    <a:pt x="1391" y="908"/>
                  </a:cubicBezTo>
                  <a:cubicBezTo>
                    <a:pt x="1597" y="1552"/>
                    <a:pt x="1668" y="2064"/>
                    <a:pt x="1668" y="2913"/>
                  </a:cubicBezTo>
                  <a:cubicBezTo>
                    <a:pt x="1668" y="3232"/>
                    <a:pt x="1674" y="3493"/>
                    <a:pt x="1681" y="3493"/>
                  </a:cubicBezTo>
                  <a:cubicBezTo>
                    <a:pt x="1711" y="3493"/>
                    <a:pt x="1717" y="3406"/>
                    <a:pt x="1717" y="2989"/>
                  </a:cubicBezTo>
                  <a:cubicBezTo>
                    <a:pt x="1717" y="2392"/>
                    <a:pt x="1687" y="2063"/>
                    <a:pt x="1577" y="1464"/>
                  </a:cubicBezTo>
                  <a:cubicBezTo>
                    <a:pt x="1511" y="1102"/>
                    <a:pt x="1493" y="976"/>
                    <a:pt x="1507" y="976"/>
                  </a:cubicBezTo>
                  <a:cubicBezTo>
                    <a:pt x="1527" y="976"/>
                    <a:pt x="1616" y="1185"/>
                    <a:pt x="1674" y="1367"/>
                  </a:cubicBezTo>
                  <a:cubicBezTo>
                    <a:pt x="1805" y="1779"/>
                    <a:pt x="1888" y="2287"/>
                    <a:pt x="1906" y="2796"/>
                  </a:cubicBezTo>
                  <a:cubicBezTo>
                    <a:pt x="1913" y="2976"/>
                    <a:pt x="1921" y="3120"/>
                    <a:pt x="1925" y="3116"/>
                  </a:cubicBezTo>
                  <a:cubicBezTo>
                    <a:pt x="1929" y="3112"/>
                    <a:pt x="1963" y="2974"/>
                    <a:pt x="2000" y="2809"/>
                  </a:cubicBezTo>
                  <a:cubicBezTo>
                    <a:pt x="2069" y="2508"/>
                    <a:pt x="2116" y="2195"/>
                    <a:pt x="2139" y="1904"/>
                  </a:cubicBezTo>
                  <a:cubicBezTo>
                    <a:pt x="2153" y="1712"/>
                    <a:pt x="2176" y="1740"/>
                    <a:pt x="2213" y="1995"/>
                  </a:cubicBezTo>
                  <a:cubicBezTo>
                    <a:pt x="2236" y="2149"/>
                    <a:pt x="2240" y="2161"/>
                    <a:pt x="2242" y="2079"/>
                  </a:cubicBezTo>
                  <a:cubicBezTo>
                    <a:pt x="2245" y="1964"/>
                    <a:pt x="2262" y="1890"/>
                    <a:pt x="2282" y="1903"/>
                  </a:cubicBezTo>
                  <a:cubicBezTo>
                    <a:pt x="2300" y="1914"/>
                    <a:pt x="2321" y="1752"/>
                    <a:pt x="2323" y="1581"/>
                  </a:cubicBezTo>
                  <a:lnTo>
                    <a:pt x="2325" y="1454"/>
                  </a:lnTo>
                  <a:lnTo>
                    <a:pt x="2356" y="1522"/>
                  </a:lnTo>
                  <a:cubicBezTo>
                    <a:pt x="2397" y="1612"/>
                    <a:pt x="2400" y="2027"/>
                    <a:pt x="2363" y="2363"/>
                  </a:cubicBezTo>
                  <a:cubicBezTo>
                    <a:pt x="2344" y="2527"/>
                    <a:pt x="2342" y="2619"/>
                    <a:pt x="2355" y="2642"/>
                  </a:cubicBezTo>
                  <a:cubicBezTo>
                    <a:pt x="2379" y="2686"/>
                    <a:pt x="2432" y="2399"/>
                    <a:pt x="2461" y="2072"/>
                  </a:cubicBezTo>
                  <a:cubicBezTo>
                    <a:pt x="2472" y="1947"/>
                    <a:pt x="2483" y="1842"/>
                    <a:pt x="2487" y="1839"/>
                  </a:cubicBezTo>
                  <a:cubicBezTo>
                    <a:pt x="2491" y="1835"/>
                    <a:pt x="2505" y="1896"/>
                    <a:pt x="2518" y="1975"/>
                  </a:cubicBezTo>
                  <a:cubicBezTo>
                    <a:pt x="2550" y="2163"/>
                    <a:pt x="2520" y="2535"/>
                    <a:pt x="2440" y="2947"/>
                  </a:cubicBezTo>
                  <a:cubicBezTo>
                    <a:pt x="2407" y="3113"/>
                    <a:pt x="2375" y="3304"/>
                    <a:pt x="2368" y="3371"/>
                  </a:cubicBezTo>
                  <a:lnTo>
                    <a:pt x="2356" y="3493"/>
                  </a:lnTo>
                  <a:lnTo>
                    <a:pt x="2443" y="3493"/>
                  </a:lnTo>
                  <a:lnTo>
                    <a:pt x="2531" y="3493"/>
                  </a:lnTo>
                  <a:lnTo>
                    <a:pt x="2544" y="2844"/>
                  </a:lnTo>
                  <a:cubicBezTo>
                    <a:pt x="2562" y="1969"/>
                    <a:pt x="2594" y="1483"/>
                    <a:pt x="2634" y="1483"/>
                  </a:cubicBezTo>
                  <a:cubicBezTo>
                    <a:pt x="2662" y="1483"/>
                    <a:pt x="2688" y="1735"/>
                    <a:pt x="2725" y="2352"/>
                  </a:cubicBezTo>
                  <a:lnTo>
                    <a:pt x="2741" y="2605"/>
                  </a:lnTo>
                  <a:lnTo>
                    <a:pt x="2754" y="2108"/>
                  </a:lnTo>
                  <a:cubicBezTo>
                    <a:pt x="2766" y="1646"/>
                    <a:pt x="2797" y="1217"/>
                    <a:pt x="2820" y="1194"/>
                  </a:cubicBezTo>
                  <a:cubicBezTo>
                    <a:pt x="2839" y="1175"/>
                    <a:pt x="2846" y="1204"/>
                    <a:pt x="2867" y="1395"/>
                  </a:cubicBezTo>
                  <a:cubicBezTo>
                    <a:pt x="2879" y="1502"/>
                    <a:pt x="2897" y="1594"/>
                    <a:pt x="2907" y="1601"/>
                  </a:cubicBezTo>
                  <a:cubicBezTo>
                    <a:pt x="2937" y="1619"/>
                    <a:pt x="2996" y="2484"/>
                    <a:pt x="3007" y="3064"/>
                  </a:cubicBezTo>
                  <a:lnTo>
                    <a:pt x="3009" y="3191"/>
                  </a:lnTo>
                  <a:lnTo>
                    <a:pt x="3055" y="2966"/>
                  </a:lnTo>
                  <a:cubicBezTo>
                    <a:pt x="3126" y="2620"/>
                    <a:pt x="3154" y="2198"/>
                    <a:pt x="3125" y="1908"/>
                  </a:cubicBezTo>
                  <a:cubicBezTo>
                    <a:pt x="3112" y="1776"/>
                    <a:pt x="3097" y="1625"/>
                    <a:pt x="3092" y="1571"/>
                  </a:cubicBezTo>
                  <a:lnTo>
                    <a:pt x="3082" y="1474"/>
                  </a:lnTo>
                  <a:lnTo>
                    <a:pt x="3132" y="1599"/>
                  </a:lnTo>
                  <a:cubicBezTo>
                    <a:pt x="3220" y="1817"/>
                    <a:pt x="3244" y="1973"/>
                    <a:pt x="3246" y="2332"/>
                  </a:cubicBezTo>
                  <a:lnTo>
                    <a:pt x="3249" y="2664"/>
                  </a:lnTo>
                  <a:lnTo>
                    <a:pt x="3290" y="2457"/>
                  </a:lnTo>
                  <a:cubicBezTo>
                    <a:pt x="3313" y="2343"/>
                    <a:pt x="3348" y="2202"/>
                    <a:pt x="3368" y="2145"/>
                  </a:cubicBezTo>
                  <a:cubicBezTo>
                    <a:pt x="3404" y="2040"/>
                    <a:pt x="3405" y="2040"/>
                    <a:pt x="3411" y="2106"/>
                  </a:cubicBezTo>
                  <a:cubicBezTo>
                    <a:pt x="3415" y="2143"/>
                    <a:pt x="3408" y="2259"/>
                    <a:pt x="3397" y="2365"/>
                  </a:cubicBezTo>
                  <a:cubicBezTo>
                    <a:pt x="3376" y="2555"/>
                    <a:pt x="3371" y="2760"/>
                    <a:pt x="3389" y="2683"/>
                  </a:cubicBezTo>
                  <a:cubicBezTo>
                    <a:pt x="3394" y="2662"/>
                    <a:pt x="3423" y="2569"/>
                    <a:pt x="3454" y="2478"/>
                  </a:cubicBezTo>
                  <a:cubicBezTo>
                    <a:pt x="3484" y="2386"/>
                    <a:pt x="3528" y="2198"/>
                    <a:pt x="3551" y="2058"/>
                  </a:cubicBezTo>
                  <a:cubicBezTo>
                    <a:pt x="3622" y="1637"/>
                    <a:pt x="3750" y="1194"/>
                    <a:pt x="3853" y="1015"/>
                  </a:cubicBezTo>
                  <a:lnTo>
                    <a:pt x="3882" y="966"/>
                  </a:lnTo>
                  <a:lnTo>
                    <a:pt x="3882" y="1018"/>
                  </a:lnTo>
                  <a:cubicBezTo>
                    <a:pt x="3883" y="1047"/>
                    <a:pt x="3857" y="1205"/>
                    <a:pt x="3826" y="1370"/>
                  </a:cubicBezTo>
                  <a:cubicBezTo>
                    <a:pt x="3717" y="1943"/>
                    <a:pt x="3715" y="1965"/>
                    <a:pt x="3773" y="2171"/>
                  </a:cubicBezTo>
                  <a:cubicBezTo>
                    <a:pt x="3801" y="2270"/>
                    <a:pt x="3837" y="2404"/>
                    <a:pt x="3852" y="2469"/>
                  </a:cubicBezTo>
                  <a:cubicBezTo>
                    <a:pt x="3892" y="2638"/>
                    <a:pt x="3888" y="2546"/>
                    <a:pt x="3844" y="2264"/>
                  </a:cubicBezTo>
                  <a:cubicBezTo>
                    <a:pt x="3823" y="2130"/>
                    <a:pt x="3806" y="1994"/>
                    <a:pt x="3806" y="1961"/>
                  </a:cubicBezTo>
                  <a:lnTo>
                    <a:pt x="3806" y="1903"/>
                  </a:lnTo>
                  <a:lnTo>
                    <a:pt x="3836" y="1971"/>
                  </a:lnTo>
                  <a:cubicBezTo>
                    <a:pt x="3853" y="2009"/>
                    <a:pt x="3891" y="2127"/>
                    <a:pt x="3922" y="2235"/>
                  </a:cubicBezTo>
                  <a:cubicBezTo>
                    <a:pt x="3953" y="2342"/>
                    <a:pt x="3979" y="2424"/>
                    <a:pt x="3979" y="2417"/>
                  </a:cubicBezTo>
                  <a:cubicBezTo>
                    <a:pt x="3980" y="2410"/>
                    <a:pt x="3954" y="2222"/>
                    <a:pt x="3921" y="1999"/>
                  </a:cubicBezTo>
                  <a:cubicBezTo>
                    <a:pt x="3842" y="1458"/>
                    <a:pt x="3856" y="1433"/>
                    <a:pt x="3990" y="1883"/>
                  </a:cubicBezTo>
                  <a:cubicBezTo>
                    <a:pt x="4120" y="2323"/>
                    <a:pt x="4221" y="2924"/>
                    <a:pt x="4239" y="3376"/>
                  </a:cubicBezTo>
                  <a:lnTo>
                    <a:pt x="4244" y="3483"/>
                  </a:lnTo>
                  <a:lnTo>
                    <a:pt x="4330" y="3490"/>
                  </a:lnTo>
                  <a:lnTo>
                    <a:pt x="4415" y="3496"/>
                  </a:lnTo>
                  <a:lnTo>
                    <a:pt x="4402" y="3363"/>
                  </a:lnTo>
                  <a:cubicBezTo>
                    <a:pt x="4375" y="3100"/>
                    <a:pt x="4274" y="2557"/>
                    <a:pt x="4158" y="2049"/>
                  </a:cubicBezTo>
                  <a:cubicBezTo>
                    <a:pt x="4026" y="1469"/>
                    <a:pt x="4004" y="1355"/>
                    <a:pt x="4033" y="1372"/>
                  </a:cubicBezTo>
                  <a:cubicBezTo>
                    <a:pt x="4043" y="1379"/>
                    <a:pt x="4068" y="1420"/>
                    <a:pt x="4088" y="1465"/>
                  </a:cubicBezTo>
                  <a:cubicBezTo>
                    <a:pt x="4116" y="1527"/>
                    <a:pt x="4128" y="1538"/>
                    <a:pt x="4137" y="1512"/>
                  </a:cubicBezTo>
                  <a:cubicBezTo>
                    <a:pt x="4167" y="1426"/>
                    <a:pt x="4441" y="2197"/>
                    <a:pt x="4543" y="2656"/>
                  </a:cubicBezTo>
                  <a:cubicBezTo>
                    <a:pt x="4576" y="2802"/>
                    <a:pt x="4609" y="2966"/>
                    <a:pt x="4616" y="3022"/>
                  </a:cubicBezTo>
                  <a:cubicBezTo>
                    <a:pt x="4624" y="3078"/>
                    <a:pt x="4634" y="3120"/>
                    <a:pt x="4639" y="3114"/>
                  </a:cubicBezTo>
                  <a:cubicBezTo>
                    <a:pt x="4666" y="3087"/>
                    <a:pt x="4532" y="2344"/>
                    <a:pt x="4383" y="1698"/>
                  </a:cubicBezTo>
                  <a:cubicBezTo>
                    <a:pt x="4269" y="1204"/>
                    <a:pt x="4244" y="1074"/>
                    <a:pt x="4261" y="1074"/>
                  </a:cubicBezTo>
                  <a:cubicBezTo>
                    <a:pt x="4301" y="1074"/>
                    <a:pt x="4501" y="1588"/>
                    <a:pt x="4614" y="1980"/>
                  </a:cubicBezTo>
                  <a:lnTo>
                    <a:pt x="4698" y="2274"/>
                  </a:lnTo>
                  <a:lnTo>
                    <a:pt x="4710" y="2176"/>
                  </a:lnTo>
                  <a:cubicBezTo>
                    <a:pt x="4754" y="1807"/>
                    <a:pt x="4828" y="1481"/>
                    <a:pt x="4891" y="1381"/>
                  </a:cubicBezTo>
                  <a:cubicBezTo>
                    <a:pt x="4921" y="1333"/>
                    <a:pt x="4930" y="1502"/>
                    <a:pt x="4905" y="1657"/>
                  </a:cubicBezTo>
                  <a:cubicBezTo>
                    <a:pt x="4862" y="1931"/>
                    <a:pt x="4853" y="2168"/>
                    <a:pt x="4877" y="2449"/>
                  </a:cubicBezTo>
                  <a:cubicBezTo>
                    <a:pt x="4889" y="2600"/>
                    <a:pt x="4906" y="2753"/>
                    <a:pt x="4915" y="2791"/>
                  </a:cubicBezTo>
                  <a:lnTo>
                    <a:pt x="4929" y="2859"/>
                  </a:lnTo>
                  <a:lnTo>
                    <a:pt x="4955" y="2754"/>
                  </a:lnTo>
                  <a:cubicBezTo>
                    <a:pt x="4973" y="2682"/>
                    <a:pt x="4982" y="2483"/>
                    <a:pt x="4984" y="2129"/>
                  </a:cubicBezTo>
                  <a:cubicBezTo>
                    <a:pt x="4987" y="1581"/>
                    <a:pt x="5000" y="1475"/>
                    <a:pt x="5094" y="1218"/>
                  </a:cubicBezTo>
                  <a:cubicBezTo>
                    <a:pt x="5166" y="1022"/>
                    <a:pt x="5192" y="1036"/>
                    <a:pt x="5151" y="1249"/>
                  </a:cubicBezTo>
                  <a:cubicBezTo>
                    <a:pt x="5118" y="1424"/>
                    <a:pt x="5091" y="1877"/>
                    <a:pt x="5105" y="2018"/>
                  </a:cubicBezTo>
                  <a:lnTo>
                    <a:pt x="5118" y="2153"/>
                  </a:lnTo>
                  <a:lnTo>
                    <a:pt x="5194" y="1960"/>
                  </a:lnTo>
                  <a:cubicBezTo>
                    <a:pt x="5236" y="1853"/>
                    <a:pt x="5271" y="1749"/>
                    <a:pt x="5274" y="1728"/>
                  </a:cubicBezTo>
                  <a:cubicBezTo>
                    <a:pt x="5276" y="1706"/>
                    <a:pt x="5293" y="1674"/>
                    <a:pt x="5312" y="1655"/>
                  </a:cubicBezTo>
                  <a:cubicBezTo>
                    <a:pt x="5345" y="1621"/>
                    <a:pt x="5346" y="1622"/>
                    <a:pt x="5346" y="1660"/>
                  </a:cubicBezTo>
                  <a:cubicBezTo>
                    <a:pt x="5346" y="1685"/>
                    <a:pt x="5370" y="1712"/>
                    <a:pt x="5408" y="1733"/>
                  </a:cubicBezTo>
                  <a:cubicBezTo>
                    <a:pt x="5442" y="1751"/>
                    <a:pt x="5502" y="1795"/>
                    <a:pt x="5542" y="1829"/>
                  </a:cubicBezTo>
                  <a:cubicBezTo>
                    <a:pt x="5581" y="1864"/>
                    <a:pt x="5619" y="1887"/>
                    <a:pt x="5626" y="1880"/>
                  </a:cubicBezTo>
                  <a:cubicBezTo>
                    <a:pt x="5633" y="1873"/>
                    <a:pt x="5639" y="1821"/>
                    <a:pt x="5639" y="1764"/>
                  </a:cubicBezTo>
                  <a:cubicBezTo>
                    <a:pt x="5639" y="1664"/>
                    <a:pt x="5635" y="1656"/>
                    <a:pt x="5519" y="1532"/>
                  </a:cubicBezTo>
                  <a:cubicBezTo>
                    <a:pt x="5453" y="1462"/>
                    <a:pt x="5404" y="1399"/>
                    <a:pt x="5411" y="1393"/>
                  </a:cubicBezTo>
                  <a:cubicBezTo>
                    <a:pt x="5437" y="1366"/>
                    <a:pt x="5635" y="1504"/>
                    <a:pt x="5754" y="1632"/>
                  </a:cubicBezTo>
                  <a:cubicBezTo>
                    <a:pt x="5825" y="1708"/>
                    <a:pt x="5919" y="1789"/>
                    <a:pt x="5962" y="1811"/>
                  </a:cubicBezTo>
                  <a:cubicBezTo>
                    <a:pt x="6006" y="1833"/>
                    <a:pt x="6053" y="1865"/>
                    <a:pt x="6067" y="1882"/>
                  </a:cubicBezTo>
                  <a:cubicBezTo>
                    <a:pt x="6081" y="1899"/>
                    <a:pt x="6105" y="1913"/>
                    <a:pt x="6119" y="1913"/>
                  </a:cubicBezTo>
                  <a:cubicBezTo>
                    <a:pt x="6134" y="1913"/>
                    <a:pt x="6146" y="1925"/>
                    <a:pt x="6146" y="1940"/>
                  </a:cubicBezTo>
                  <a:cubicBezTo>
                    <a:pt x="6146" y="1954"/>
                    <a:pt x="6160" y="1978"/>
                    <a:pt x="6177" y="1992"/>
                  </a:cubicBezTo>
                  <a:cubicBezTo>
                    <a:pt x="6223" y="2030"/>
                    <a:pt x="6355" y="2261"/>
                    <a:pt x="6411" y="2402"/>
                  </a:cubicBezTo>
                  <a:cubicBezTo>
                    <a:pt x="6438" y="2471"/>
                    <a:pt x="6482" y="2611"/>
                    <a:pt x="6509" y="2713"/>
                  </a:cubicBezTo>
                  <a:lnTo>
                    <a:pt x="6557" y="2898"/>
                  </a:lnTo>
                  <a:lnTo>
                    <a:pt x="6545" y="2625"/>
                  </a:lnTo>
                  <a:cubicBezTo>
                    <a:pt x="6526" y="2157"/>
                    <a:pt x="6473" y="1734"/>
                    <a:pt x="6360" y="1157"/>
                  </a:cubicBezTo>
                  <a:cubicBezTo>
                    <a:pt x="6329" y="994"/>
                    <a:pt x="6302" y="841"/>
                    <a:pt x="6302" y="818"/>
                  </a:cubicBezTo>
                  <a:cubicBezTo>
                    <a:pt x="6302" y="693"/>
                    <a:pt x="6435" y="971"/>
                    <a:pt x="6540" y="1318"/>
                  </a:cubicBezTo>
                  <a:cubicBezTo>
                    <a:pt x="6569" y="1414"/>
                    <a:pt x="6593" y="1475"/>
                    <a:pt x="6594" y="1453"/>
                  </a:cubicBezTo>
                  <a:cubicBezTo>
                    <a:pt x="6596" y="1390"/>
                    <a:pt x="6506" y="864"/>
                    <a:pt x="6421" y="441"/>
                  </a:cubicBezTo>
                  <a:cubicBezTo>
                    <a:pt x="6378" y="226"/>
                    <a:pt x="6347" y="47"/>
                    <a:pt x="6352" y="42"/>
                  </a:cubicBezTo>
                  <a:cubicBezTo>
                    <a:pt x="6394" y="0"/>
                    <a:pt x="6577" y="432"/>
                    <a:pt x="6690" y="841"/>
                  </a:cubicBezTo>
                  <a:cubicBezTo>
                    <a:pt x="6880" y="1524"/>
                    <a:pt x="6962" y="2243"/>
                    <a:pt x="6940" y="3040"/>
                  </a:cubicBezTo>
                  <a:cubicBezTo>
                    <a:pt x="6930" y="3421"/>
                    <a:pt x="6932" y="3493"/>
                    <a:pt x="6955" y="3493"/>
                  </a:cubicBezTo>
                  <a:cubicBezTo>
                    <a:pt x="6975" y="3493"/>
                    <a:pt x="6986" y="3452"/>
                    <a:pt x="6996" y="3342"/>
                  </a:cubicBezTo>
                  <a:cubicBezTo>
                    <a:pt x="7016" y="3127"/>
                    <a:pt x="6993" y="2380"/>
                    <a:pt x="6956" y="2069"/>
                  </a:cubicBezTo>
                  <a:cubicBezTo>
                    <a:pt x="6930" y="1850"/>
                    <a:pt x="6818" y="1183"/>
                    <a:pt x="6780" y="1020"/>
                  </a:cubicBezTo>
                  <a:cubicBezTo>
                    <a:pt x="6758" y="925"/>
                    <a:pt x="6809" y="984"/>
                    <a:pt x="6865" y="1118"/>
                  </a:cubicBezTo>
                  <a:cubicBezTo>
                    <a:pt x="7045" y="1555"/>
                    <a:pt x="7163" y="2147"/>
                    <a:pt x="7194" y="2779"/>
                  </a:cubicBezTo>
                  <a:lnTo>
                    <a:pt x="7207" y="3054"/>
                  </a:lnTo>
                  <a:lnTo>
                    <a:pt x="7261" y="2836"/>
                  </a:lnTo>
                  <a:cubicBezTo>
                    <a:pt x="7335" y="2533"/>
                    <a:pt x="7374" y="2285"/>
                    <a:pt x="7394" y="2010"/>
                  </a:cubicBezTo>
                  <a:cubicBezTo>
                    <a:pt x="7403" y="1880"/>
                    <a:pt x="7415" y="1769"/>
                    <a:pt x="7421" y="1763"/>
                  </a:cubicBezTo>
                  <a:cubicBezTo>
                    <a:pt x="7447" y="1738"/>
                    <a:pt x="7478" y="1940"/>
                    <a:pt x="7480" y="2150"/>
                  </a:cubicBezTo>
                  <a:cubicBezTo>
                    <a:pt x="7482" y="2275"/>
                    <a:pt x="7485" y="2376"/>
                    <a:pt x="7488" y="2373"/>
                  </a:cubicBezTo>
                  <a:cubicBezTo>
                    <a:pt x="7505" y="2356"/>
                    <a:pt x="7573" y="1868"/>
                    <a:pt x="7584" y="1684"/>
                  </a:cubicBezTo>
                  <a:cubicBezTo>
                    <a:pt x="7598" y="1429"/>
                    <a:pt x="7619" y="1431"/>
                    <a:pt x="7652" y="1688"/>
                  </a:cubicBezTo>
                  <a:cubicBezTo>
                    <a:pt x="7690" y="1984"/>
                    <a:pt x="7611" y="2591"/>
                    <a:pt x="7443" y="3287"/>
                  </a:cubicBezTo>
                  <a:cubicBezTo>
                    <a:pt x="7399" y="3466"/>
                    <a:pt x="7395" y="3519"/>
                    <a:pt x="7427" y="3487"/>
                  </a:cubicBezTo>
                  <a:cubicBezTo>
                    <a:pt x="7449" y="3465"/>
                    <a:pt x="7645" y="2638"/>
                    <a:pt x="7687" y="2393"/>
                  </a:cubicBezTo>
                  <a:cubicBezTo>
                    <a:pt x="7709" y="2266"/>
                    <a:pt x="7728" y="2108"/>
                    <a:pt x="7729" y="2042"/>
                  </a:cubicBezTo>
                  <a:cubicBezTo>
                    <a:pt x="7730" y="1976"/>
                    <a:pt x="7737" y="1900"/>
                    <a:pt x="7745" y="1874"/>
                  </a:cubicBezTo>
                  <a:cubicBezTo>
                    <a:pt x="7758" y="1832"/>
                    <a:pt x="7762" y="1839"/>
                    <a:pt x="7774" y="1922"/>
                  </a:cubicBezTo>
                  <a:cubicBezTo>
                    <a:pt x="7796" y="2076"/>
                    <a:pt x="7807" y="2087"/>
                    <a:pt x="7839" y="1991"/>
                  </a:cubicBezTo>
                  <a:cubicBezTo>
                    <a:pt x="7912" y="1770"/>
                    <a:pt x="8063" y="1406"/>
                    <a:pt x="8091" y="1383"/>
                  </a:cubicBezTo>
                  <a:cubicBezTo>
                    <a:pt x="8119" y="1360"/>
                    <a:pt x="8121" y="1367"/>
                    <a:pt x="8108" y="1445"/>
                  </a:cubicBezTo>
                  <a:cubicBezTo>
                    <a:pt x="8100" y="1493"/>
                    <a:pt x="8054" y="1703"/>
                    <a:pt x="8006" y="1912"/>
                  </a:cubicBezTo>
                  <a:cubicBezTo>
                    <a:pt x="7880" y="2465"/>
                    <a:pt x="7813" y="2803"/>
                    <a:pt x="7767" y="3122"/>
                  </a:cubicBezTo>
                  <a:cubicBezTo>
                    <a:pt x="7744" y="3278"/>
                    <a:pt x="7723" y="3425"/>
                    <a:pt x="7719" y="3449"/>
                  </a:cubicBezTo>
                  <a:cubicBezTo>
                    <a:pt x="7713" y="3489"/>
                    <a:pt x="7721" y="3493"/>
                    <a:pt x="7797" y="3493"/>
                  </a:cubicBezTo>
                  <a:lnTo>
                    <a:pt x="7881" y="3493"/>
                  </a:lnTo>
                  <a:lnTo>
                    <a:pt x="7890" y="3410"/>
                  </a:lnTo>
                  <a:cubicBezTo>
                    <a:pt x="7895" y="3365"/>
                    <a:pt x="7910" y="3209"/>
                    <a:pt x="7922" y="3064"/>
                  </a:cubicBezTo>
                  <a:cubicBezTo>
                    <a:pt x="7956" y="2657"/>
                    <a:pt x="8066" y="2103"/>
                    <a:pt x="8188" y="1732"/>
                  </a:cubicBezTo>
                  <a:cubicBezTo>
                    <a:pt x="8243" y="1564"/>
                    <a:pt x="8284" y="1511"/>
                    <a:pt x="8266" y="1632"/>
                  </a:cubicBezTo>
                  <a:cubicBezTo>
                    <a:pt x="8182" y="2187"/>
                    <a:pt x="8155" y="2387"/>
                    <a:pt x="8161" y="2407"/>
                  </a:cubicBezTo>
                  <a:cubicBezTo>
                    <a:pt x="8166" y="2419"/>
                    <a:pt x="8176" y="2395"/>
                    <a:pt x="8184" y="2352"/>
                  </a:cubicBezTo>
                  <a:cubicBezTo>
                    <a:pt x="8209" y="2220"/>
                    <a:pt x="8319" y="1901"/>
                    <a:pt x="8327" y="1937"/>
                  </a:cubicBezTo>
                  <a:cubicBezTo>
                    <a:pt x="8331" y="1956"/>
                    <a:pt x="8316" y="2090"/>
                    <a:pt x="8294" y="2234"/>
                  </a:cubicBezTo>
                  <a:cubicBezTo>
                    <a:pt x="8253" y="2502"/>
                    <a:pt x="8243" y="2628"/>
                    <a:pt x="8275" y="2488"/>
                  </a:cubicBezTo>
                  <a:cubicBezTo>
                    <a:pt x="8285" y="2445"/>
                    <a:pt x="8320" y="2315"/>
                    <a:pt x="8353" y="2199"/>
                  </a:cubicBezTo>
                  <a:cubicBezTo>
                    <a:pt x="8409" y="1998"/>
                    <a:pt x="8411" y="1982"/>
                    <a:pt x="8390" y="1838"/>
                  </a:cubicBezTo>
                  <a:cubicBezTo>
                    <a:pt x="8368" y="1694"/>
                    <a:pt x="8264" y="1110"/>
                    <a:pt x="8243" y="1020"/>
                  </a:cubicBezTo>
                  <a:cubicBezTo>
                    <a:pt x="8222" y="925"/>
                    <a:pt x="8273" y="984"/>
                    <a:pt x="8328" y="1118"/>
                  </a:cubicBezTo>
                  <a:cubicBezTo>
                    <a:pt x="8443" y="1399"/>
                    <a:pt x="8564" y="1860"/>
                    <a:pt x="8595" y="2137"/>
                  </a:cubicBezTo>
                  <a:cubicBezTo>
                    <a:pt x="8602" y="2201"/>
                    <a:pt x="8637" y="2342"/>
                    <a:pt x="8673" y="2449"/>
                  </a:cubicBezTo>
                  <a:cubicBezTo>
                    <a:pt x="8708" y="2557"/>
                    <a:pt x="8742" y="2662"/>
                    <a:pt x="8747" y="2683"/>
                  </a:cubicBezTo>
                  <a:cubicBezTo>
                    <a:pt x="8773" y="2788"/>
                    <a:pt x="8759" y="2548"/>
                    <a:pt x="8714" y="2122"/>
                  </a:cubicBezTo>
                  <a:cubicBezTo>
                    <a:pt x="8710" y="2082"/>
                    <a:pt x="8714" y="2049"/>
                    <a:pt x="8723" y="2049"/>
                  </a:cubicBezTo>
                  <a:cubicBezTo>
                    <a:pt x="8744" y="2049"/>
                    <a:pt x="8795" y="2218"/>
                    <a:pt x="8839" y="2430"/>
                  </a:cubicBezTo>
                  <a:lnTo>
                    <a:pt x="8871" y="2586"/>
                  </a:lnTo>
                  <a:lnTo>
                    <a:pt x="8884" y="2283"/>
                  </a:lnTo>
                  <a:cubicBezTo>
                    <a:pt x="8891" y="2100"/>
                    <a:pt x="8911" y="1916"/>
                    <a:pt x="8934" y="1815"/>
                  </a:cubicBezTo>
                  <a:cubicBezTo>
                    <a:pt x="8973" y="1644"/>
                    <a:pt x="9032" y="1475"/>
                    <a:pt x="9048" y="1491"/>
                  </a:cubicBezTo>
                  <a:cubicBezTo>
                    <a:pt x="9053" y="1496"/>
                    <a:pt x="9043" y="1606"/>
                    <a:pt x="9026" y="1737"/>
                  </a:cubicBezTo>
                  <a:cubicBezTo>
                    <a:pt x="8974" y="2137"/>
                    <a:pt x="8997" y="2595"/>
                    <a:pt x="9090" y="3044"/>
                  </a:cubicBezTo>
                  <a:lnTo>
                    <a:pt x="9125" y="3210"/>
                  </a:lnTo>
                  <a:lnTo>
                    <a:pt x="9140" y="2742"/>
                  </a:lnTo>
                  <a:cubicBezTo>
                    <a:pt x="9157" y="2186"/>
                    <a:pt x="9200" y="1619"/>
                    <a:pt x="9225" y="1602"/>
                  </a:cubicBezTo>
                  <a:cubicBezTo>
                    <a:pt x="9235" y="1596"/>
                    <a:pt x="9254" y="1503"/>
                    <a:pt x="9266" y="1397"/>
                  </a:cubicBezTo>
                  <a:cubicBezTo>
                    <a:pt x="9288" y="1209"/>
                    <a:pt x="9297" y="1174"/>
                    <a:pt x="9317" y="1194"/>
                  </a:cubicBezTo>
                  <a:cubicBezTo>
                    <a:pt x="9337" y="1214"/>
                    <a:pt x="9367" y="1671"/>
                    <a:pt x="9380" y="2137"/>
                  </a:cubicBezTo>
                  <a:lnTo>
                    <a:pt x="9393" y="2625"/>
                  </a:lnTo>
                  <a:lnTo>
                    <a:pt x="9420" y="2205"/>
                  </a:lnTo>
                  <a:cubicBezTo>
                    <a:pt x="9439" y="1897"/>
                    <a:pt x="9441" y="1754"/>
                    <a:pt x="9426" y="1667"/>
                  </a:cubicBezTo>
                  <a:cubicBezTo>
                    <a:pt x="9414" y="1601"/>
                    <a:pt x="9405" y="1531"/>
                    <a:pt x="9406" y="1510"/>
                  </a:cubicBezTo>
                  <a:cubicBezTo>
                    <a:pt x="9406" y="1480"/>
                    <a:pt x="9411" y="1482"/>
                    <a:pt x="9434" y="1522"/>
                  </a:cubicBezTo>
                  <a:lnTo>
                    <a:pt x="9463" y="1571"/>
                  </a:lnTo>
                  <a:lnTo>
                    <a:pt x="9475" y="1527"/>
                  </a:lnTo>
                  <a:cubicBezTo>
                    <a:pt x="9482" y="1503"/>
                    <a:pt x="9494" y="1483"/>
                    <a:pt x="9502" y="1483"/>
                  </a:cubicBezTo>
                  <a:cubicBezTo>
                    <a:pt x="9519" y="1483"/>
                    <a:pt x="9541" y="1600"/>
                    <a:pt x="9541" y="1688"/>
                  </a:cubicBezTo>
                  <a:cubicBezTo>
                    <a:pt x="9541" y="1720"/>
                    <a:pt x="9585" y="1883"/>
                    <a:pt x="9639" y="2049"/>
                  </a:cubicBezTo>
                  <a:cubicBezTo>
                    <a:pt x="9692" y="2216"/>
                    <a:pt x="9747" y="2391"/>
                    <a:pt x="9760" y="2440"/>
                  </a:cubicBezTo>
                  <a:lnTo>
                    <a:pt x="9784" y="2527"/>
                  </a:lnTo>
                  <a:lnTo>
                    <a:pt x="9791" y="2459"/>
                  </a:lnTo>
                  <a:cubicBezTo>
                    <a:pt x="9800" y="2376"/>
                    <a:pt x="9783" y="2284"/>
                    <a:pt x="9648" y="1698"/>
                  </a:cubicBezTo>
                  <a:cubicBezTo>
                    <a:pt x="9526" y="1163"/>
                    <a:pt x="9507" y="1062"/>
                    <a:pt x="9537" y="1080"/>
                  </a:cubicBezTo>
                  <a:cubicBezTo>
                    <a:pt x="9586" y="1111"/>
                    <a:pt x="9846" y="1813"/>
                    <a:pt x="9921" y="2118"/>
                  </a:cubicBezTo>
                  <a:lnTo>
                    <a:pt x="9964" y="2293"/>
                  </a:lnTo>
                  <a:lnTo>
                    <a:pt x="9978" y="2157"/>
                  </a:lnTo>
                  <a:cubicBezTo>
                    <a:pt x="10012" y="1812"/>
                    <a:pt x="10091" y="1477"/>
                    <a:pt x="10158" y="1394"/>
                  </a:cubicBezTo>
                  <a:cubicBezTo>
                    <a:pt x="10184" y="1360"/>
                    <a:pt x="10186" y="1370"/>
                    <a:pt x="10179" y="1503"/>
                  </a:cubicBezTo>
                  <a:cubicBezTo>
                    <a:pt x="10175" y="1583"/>
                    <a:pt x="10159" y="1761"/>
                    <a:pt x="10145" y="1898"/>
                  </a:cubicBezTo>
                  <a:cubicBezTo>
                    <a:pt x="10125" y="2098"/>
                    <a:pt x="10124" y="2205"/>
                    <a:pt x="10143" y="2444"/>
                  </a:cubicBezTo>
                  <a:cubicBezTo>
                    <a:pt x="10156" y="2608"/>
                    <a:pt x="10174" y="2768"/>
                    <a:pt x="10182" y="2800"/>
                  </a:cubicBezTo>
                  <a:cubicBezTo>
                    <a:pt x="10197" y="2855"/>
                    <a:pt x="10201" y="2849"/>
                    <a:pt x="10229" y="2722"/>
                  </a:cubicBezTo>
                  <a:cubicBezTo>
                    <a:pt x="10253" y="2611"/>
                    <a:pt x="10256" y="2546"/>
                    <a:pt x="10240" y="2371"/>
                  </a:cubicBezTo>
                  <a:cubicBezTo>
                    <a:pt x="10208" y="2002"/>
                    <a:pt x="10247" y="1588"/>
                    <a:pt x="10344" y="1266"/>
                  </a:cubicBezTo>
                  <a:cubicBezTo>
                    <a:pt x="10384" y="1134"/>
                    <a:pt x="10438" y="1035"/>
                    <a:pt x="10438" y="1093"/>
                  </a:cubicBezTo>
                  <a:cubicBezTo>
                    <a:pt x="10438" y="1109"/>
                    <a:pt x="10426" y="1204"/>
                    <a:pt x="10411" y="1305"/>
                  </a:cubicBezTo>
                  <a:cubicBezTo>
                    <a:pt x="10371" y="1567"/>
                    <a:pt x="10354" y="1868"/>
                    <a:pt x="10370" y="2023"/>
                  </a:cubicBezTo>
                  <a:lnTo>
                    <a:pt x="10385" y="2157"/>
                  </a:lnTo>
                  <a:lnTo>
                    <a:pt x="10428" y="2040"/>
                  </a:lnTo>
                  <a:cubicBezTo>
                    <a:pt x="10452" y="1975"/>
                    <a:pt x="10501" y="1852"/>
                    <a:pt x="10538" y="1766"/>
                  </a:cubicBezTo>
                  <a:cubicBezTo>
                    <a:pt x="10639" y="1532"/>
                    <a:pt x="10633" y="1637"/>
                    <a:pt x="10517" y="2137"/>
                  </a:cubicBezTo>
                  <a:lnTo>
                    <a:pt x="10418" y="2565"/>
                  </a:lnTo>
                  <a:lnTo>
                    <a:pt x="10472" y="2839"/>
                  </a:lnTo>
                  <a:lnTo>
                    <a:pt x="10526" y="3113"/>
                  </a:lnTo>
                  <a:lnTo>
                    <a:pt x="10540" y="2840"/>
                  </a:lnTo>
                  <a:cubicBezTo>
                    <a:pt x="10556" y="2520"/>
                    <a:pt x="10593" y="2058"/>
                    <a:pt x="10608" y="1996"/>
                  </a:cubicBezTo>
                  <a:cubicBezTo>
                    <a:pt x="10614" y="1972"/>
                    <a:pt x="10627" y="1957"/>
                    <a:pt x="10636" y="1963"/>
                  </a:cubicBezTo>
                  <a:cubicBezTo>
                    <a:pt x="10646" y="1969"/>
                    <a:pt x="10654" y="1960"/>
                    <a:pt x="10654" y="1943"/>
                  </a:cubicBezTo>
                  <a:cubicBezTo>
                    <a:pt x="10654" y="1892"/>
                    <a:pt x="10687" y="1909"/>
                    <a:pt x="10700" y="1966"/>
                  </a:cubicBezTo>
                  <a:cubicBezTo>
                    <a:pt x="10707" y="1996"/>
                    <a:pt x="10723" y="2351"/>
                    <a:pt x="10736" y="2757"/>
                  </a:cubicBezTo>
                  <a:cubicBezTo>
                    <a:pt x="10757" y="3446"/>
                    <a:pt x="10761" y="3493"/>
                    <a:pt x="10794" y="3493"/>
                  </a:cubicBezTo>
                  <a:cubicBezTo>
                    <a:pt x="10827" y="3493"/>
                    <a:pt x="10829" y="3467"/>
                    <a:pt x="10829" y="3115"/>
                  </a:cubicBezTo>
                  <a:cubicBezTo>
                    <a:pt x="10829" y="2908"/>
                    <a:pt x="10816" y="2604"/>
                    <a:pt x="10799" y="2440"/>
                  </a:cubicBezTo>
                  <a:cubicBezTo>
                    <a:pt x="10783" y="2276"/>
                    <a:pt x="10774" y="2137"/>
                    <a:pt x="10779" y="2132"/>
                  </a:cubicBezTo>
                  <a:cubicBezTo>
                    <a:pt x="10784" y="2127"/>
                    <a:pt x="10802" y="2152"/>
                    <a:pt x="10818" y="2188"/>
                  </a:cubicBezTo>
                  <a:lnTo>
                    <a:pt x="10848" y="2254"/>
                  </a:lnTo>
                  <a:lnTo>
                    <a:pt x="10837" y="2188"/>
                  </a:lnTo>
                  <a:cubicBezTo>
                    <a:pt x="10829" y="2146"/>
                    <a:pt x="10834" y="2117"/>
                    <a:pt x="10849" y="2108"/>
                  </a:cubicBezTo>
                  <a:cubicBezTo>
                    <a:pt x="10862" y="2100"/>
                    <a:pt x="10880" y="2016"/>
                    <a:pt x="10890" y="1920"/>
                  </a:cubicBezTo>
                  <a:cubicBezTo>
                    <a:pt x="10916" y="1667"/>
                    <a:pt x="10927" y="1612"/>
                    <a:pt x="10948" y="1633"/>
                  </a:cubicBezTo>
                  <a:cubicBezTo>
                    <a:pt x="10972" y="1657"/>
                    <a:pt x="11004" y="2072"/>
                    <a:pt x="11005" y="2361"/>
                  </a:cubicBezTo>
                  <a:cubicBezTo>
                    <a:pt x="11005" y="2485"/>
                    <a:pt x="11018" y="2665"/>
                    <a:pt x="11033" y="2761"/>
                  </a:cubicBezTo>
                  <a:cubicBezTo>
                    <a:pt x="11049" y="2858"/>
                    <a:pt x="11067" y="3005"/>
                    <a:pt x="11075" y="3088"/>
                  </a:cubicBezTo>
                  <a:cubicBezTo>
                    <a:pt x="11082" y="3171"/>
                    <a:pt x="11096" y="3240"/>
                    <a:pt x="11105" y="3240"/>
                  </a:cubicBezTo>
                  <a:cubicBezTo>
                    <a:pt x="11114" y="3240"/>
                    <a:pt x="11122" y="3215"/>
                    <a:pt x="11122" y="3186"/>
                  </a:cubicBezTo>
                  <a:cubicBezTo>
                    <a:pt x="11122" y="3156"/>
                    <a:pt x="11136" y="3029"/>
                    <a:pt x="11154" y="2903"/>
                  </a:cubicBezTo>
                  <a:cubicBezTo>
                    <a:pt x="11185" y="2689"/>
                    <a:pt x="11185" y="2649"/>
                    <a:pt x="11154" y="2308"/>
                  </a:cubicBezTo>
                  <a:cubicBezTo>
                    <a:pt x="11136" y="2107"/>
                    <a:pt x="11122" y="1911"/>
                    <a:pt x="11123" y="1874"/>
                  </a:cubicBezTo>
                  <a:lnTo>
                    <a:pt x="11125" y="1805"/>
                  </a:lnTo>
                  <a:lnTo>
                    <a:pt x="11155" y="1874"/>
                  </a:lnTo>
                  <a:cubicBezTo>
                    <a:pt x="11171" y="1911"/>
                    <a:pt x="11205" y="2021"/>
                    <a:pt x="11230" y="2118"/>
                  </a:cubicBezTo>
                  <a:cubicBezTo>
                    <a:pt x="11255" y="2214"/>
                    <a:pt x="11279" y="2280"/>
                    <a:pt x="11285" y="2264"/>
                  </a:cubicBezTo>
                  <a:cubicBezTo>
                    <a:pt x="11290" y="2248"/>
                    <a:pt x="11319" y="2160"/>
                    <a:pt x="11349" y="2069"/>
                  </a:cubicBezTo>
                  <a:cubicBezTo>
                    <a:pt x="11379" y="1978"/>
                    <a:pt x="11406" y="1918"/>
                    <a:pt x="11410" y="1937"/>
                  </a:cubicBezTo>
                  <a:cubicBezTo>
                    <a:pt x="11414" y="1956"/>
                    <a:pt x="11399" y="2090"/>
                    <a:pt x="11377" y="2234"/>
                  </a:cubicBezTo>
                  <a:cubicBezTo>
                    <a:pt x="11333" y="2520"/>
                    <a:pt x="11328" y="2668"/>
                    <a:pt x="11356" y="2879"/>
                  </a:cubicBezTo>
                  <a:cubicBezTo>
                    <a:pt x="11366" y="2954"/>
                    <a:pt x="11380" y="3123"/>
                    <a:pt x="11387" y="3254"/>
                  </a:cubicBezTo>
                  <a:lnTo>
                    <a:pt x="11401" y="3493"/>
                  </a:lnTo>
                  <a:lnTo>
                    <a:pt x="11554" y="3493"/>
                  </a:lnTo>
                  <a:lnTo>
                    <a:pt x="11707" y="3493"/>
                  </a:lnTo>
                  <a:lnTo>
                    <a:pt x="11707" y="3649"/>
                  </a:lnTo>
                  <a:lnTo>
                    <a:pt x="11707" y="3805"/>
                  </a:lnTo>
                  <a:lnTo>
                    <a:pt x="6107" y="3805"/>
                  </a:lnTo>
                  <a:lnTo>
                    <a:pt x="507" y="3805"/>
                  </a:lnTo>
                  <a:lnTo>
                    <a:pt x="507" y="3649"/>
                  </a:lnTo>
                  <a:close/>
                  <a:moveTo>
                    <a:pt x="1190" y="3449"/>
                  </a:moveTo>
                  <a:cubicBezTo>
                    <a:pt x="1190" y="3425"/>
                    <a:pt x="1181" y="3306"/>
                    <a:pt x="1170" y="3184"/>
                  </a:cubicBezTo>
                  <a:cubicBezTo>
                    <a:pt x="1137" y="2813"/>
                    <a:pt x="1070" y="2536"/>
                    <a:pt x="950" y="2279"/>
                  </a:cubicBezTo>
                  <a:cubicBezTo>
                    <a:pt x="886" y="2142"/>
                    <a:pt x="709" y="1881"/>
                    <a:pt x="691" y="1898"/>
                  </a:cubicBezTo>
                  <a:cubicBezTo>
                    <a:pt x="686" y="1903"/>
                    <a:pt x="713" y="1972"/>
                    <a:pt x="750" y="2053"/>
                  </a:cubicBezTo>
                  <a:cubicBezTo>
                    <a:pt x="832" y="2230"/>
                    <a:pt x="905" y="2477"/>
                    <a:pt x="946" y="2712"/>
                  </a:cubicBezTo>
                  <a:cubicBezTo>
                    <a:pt x="974" y="2874"/>
                    <a:pt x="1013" y="3284"/>
                    <a:pt x="1014" y="3430"/>
                  </a:cubicBezTo>
                  <a:cubicBezTo>
                    <a:pt x="1015" y="3492"/>
                    <a:pt x="1016" y="3493"/>
                    <a:pt x="1102" y="3493"/>
                  </a:cubicBezTo>
                  <a:cubicBezTo>
                    <a:pt x="1181" y="3493"/>
                    <a:pt x="1190" y="3488"/>
                    <a:pt x="1190" y="3449"/>
                  </a:cubicBezTo>
                  <a:close/>
                  <a:moveTo>
                    <a:pt x="2188" y="3433"/>
                  </a:moveTo>
                  <a:cubicBezTo>
                    <a:pt x="2195" y="3407"/>
                    <a:pt x="2201" y="3342"/>
                    <a:pt x="2201" y="3288"/>
                  </a:cubicBezTo>
                  <a:lnTo>
                    <a:pt x="2202" y="3191"/>
                  </a:lnTo>
                  <a:lnTo>
                    <a:pt x="2165" y="3337"/>
                  </a:lnTo>
                  <a:cubicBezTo>
                    <a:pt x="2145" y="3418"/>
                    <a:pt x="2128" y="3486"/>
                    <a:pt x="2128" y="3490"/>
                  </a:cubicBezTo>
                  <a:cubicBezTo>
                    <a:pt x="2127" y="3493"/>
                    <a:pt x="2138" y="3493"/>
                    <a:pt x="2151" y="3488"/>
                  </a:cubicBezTo>
                  <a:cubicBezTo>
                    <a:pt x="2164" y="3484"/>
                    <a:pt x="2180" y="3459"/>
                    <a:pt x="2188" y="3433"/>
                  </a:cubicBezTo>
                  <a:close/>
                  <a:moveTo>
                    <a:pt x="3470" y="3254"/>
                  </a:moveTo>
                  <a:cubicBezTo>
                    <a:pt x="3467" y="3034"/>
                    <a:pt x="3466" y="3026"/>
                    <a:pt x="3453" y="3152"/>
                  </a:cubicBezTo>
                  <a:cubicBezTo>
                    <a:pt x="3432" y="3359"/>
                    <a:pt x="3432" y="3493"/>
                    <a:pt x="3454" y="3493"/>
                  </a:cubicBezTo>
                  <a:cubicBezTo>
                    <a:pt x="3466" y="3493"/>
                    <a:pt x="3472" y="3403"/>
                    <a:pt x="3470" y="3254"/>
                  </a:cubicBezTo>
                  <a:close/>
                  <a:moveTo>
                    <a:pt x="3830" y="3391"/>
                  </a:moveTo>
                  <a:cubicBezTo>
                    <a:pt x="3813" y="3178"/>
                    <a:pt x="3764" y="2753"/>
                    <a:pt x="3732" y="2537"/>
                  </a:cubicBezTo>
                  <a:lnTo>
                    <a:pt x="3698" y="2313"/>
                  </a:lnTo>
                  <a:lnTo>
                    <a:pt x="3685" y="2420"/>
                  </a:lnTo>
                  <a:cubicBezTo>
                    <a:pt x="3668" y="2560"/>
                    <a:pt x="3665" y="3353"/>
                    <a:pt x="3680" y="3432"/>
                  </a:cubicBezTo>
                  <a:cubicBezTo>
                    <a:pt x="3692" y="3487"/>
                    <a:pt x="3700" y="3493"/>
                    <a:pt x="3765" y="3493"/>
                  </a:cubicBezTo>
                  <a:lnTo>
                    <a:pt x="3838" y="3493"/>
                  </a:lnTo>
                  <a:lnTo>
                    <a:pt x="3830" y="3391"/>
                  </a:lnTo>
                  <a:close/>
                  <a:moveTo>
                    <a:pt x="5151" y="3474"/>
                  </a:moveTo>
                  <a:cubicBezTo>
                    <a:pt x="5151" y="3464"/>
                    <a:pt x="5132" y="3365"/>
                    <a:pt x="5108" y="3255"/>
                  </a:cubicBezTo>
                  <a:cubicBezTo>
                    <a:pt x="5067" y="3063"/>
                    <a:pt x="5064" y="3057"/>
                    <a:pt x="5051" y="3132"/>
                  </a:cubicBezTo>
                  <a:cubicBezTo>
                    <a:pt x="5033" y="3229"/>
                    <a:pt x="5030" y="3421"/>
                    <a:pt x="5046" y="3462"/>
                  </a:cubicBezTo>
                  <a:cubicBezTo>
                    <a:pt x="5059" y="3495"/>
                    <a:pt x="5151" y="3506"/>
                    <a:pt x="5151" y="3474"/>
                  </a:cubicBezTo>
                  <a:close/>
                  <a:moveTo>
                    <a:pt x="5561" y="3106"/>
                  </a:moveTo>
                  <a:cubicBezTo>
                    <a:pt x="5561" y="2766"/>
                    <a:pt x="5544" y="2458"/>
                    <a:pt x="5512" y="2220"/>
                  </a:cubicBezTo>
                  <a:cubicBezTo>
                    <a:pt x="5500" y="2134"/>
                    <a:pt x="5525" y="2123"/>
                    <a:pt x="5555" y="2200"/>
                  </a:cubicBezTo>
                  <a:cubicBezTo>
                    <a:pt x="5574" y="2250"/>
                    <a:pt x="5576" y="2246"/>
                    <a:pt x="5576" y="2157"/>
                  </a:cubicBezTo>
                  <a:cubicBezTo>
                    <a:pt x="5576" y="2077"/>
                    <a:pt x="5564" y="2043"/>
                    <a:pt x="5512" y="1971"/>
                  </a:cubicBezTo>
                  <a:cubicBezTo>
                    <a:pt x="5476" y="1923"/>
                    <a:pt x="5422" y="1859"/>
                    <a:pt x="5390" y="1829"/>
                  </a:cubicBezTo>
                  <a:lnTo>
                    <a:pt x="5333" y="1775"/>
                  </a:lnTo>
                  <a:lnTo>
                    <a:pt x="5243" y="2171"/>
                  </a:lnTo>
                  <a:lnTo>
                    <a:pt x="5153" y="2566"/>
                  </a:lnTo>
                  <a:lnTo>
                    <a:pt x="5182" y="2730"/>
                  </a:lnTo>
                  <a:cubicBezTo>
                    <a:pt x="5198" y="2819"/>
                    <a:pt x="5222" y="2942"/>
                    <a:pt x="5236" y="3003"/>
                  </a:cubicBezTo>
                  <a:lnTo>
                    <a:pt x="5261" y="3113"/>
                  </a:lnTo>
                  <a:lnTo>
                    <a:pt x="5275" y="2820"/>
                  </a:lnTo>
                  <a:cubicBezTo>
                    <a:pt x="5302" y="2287"/>
                    <a:pt x="5338" y="1944"/>
                    <a:pt x="5365" y="1961"/>
                  </a:cubicBezTo>
                  <a:cubicBezTo>
                    <a:pt x="5374" y="1966"/>
                    <a:pt x="5387" y="1951"/>
                    <a:pt x="5394" y="1927"/>
                  </a:cubicBezTo>
                  <a:cubicBezTo>
                    <a:pt x="5407" y="1886"/>
                    <a:pt x="5409" y="1886"/>
                    <a:pt x="5426" y="1942"/>
                  </a:cubicBezTo>
                  <a:cubicBezTo>
                    <a:pt x="5448" y="2014"/>
                    <a:pt x="5482" y="2748"/>
                    <a:pt x="5483" y="3176"/>
                  </a:cubicBezTo>
                  <a:cubicBezTo>
                    <a:pt x="5483" y="3480"/>
                    <a:pt x="5485" y="3493"/>
                    <a:pt x="5522" y="3493"/>
                  </a:cubicBezTo>
                  <a:cubicBezTo>
                    <a:pt x="5560" y="3493"/>
                    <a:pt x="5561" y="3480"/>
                    <a:pt x="5561" y="3106"/>
                  </a:cubicBezTo>
                  <a:close/>
                  <a:moveTo>
                    <a:pt x="6459" y="3476"/>
                  </a:moveTo>
                  <a:cubicBezTo>
                    <a:pt x="6459" y="3359"/>
                    <a:pt x="6410" y="2924"/>
                    <a:pt x="6381" y="2785"/>
                  </a:cubicBezTo>
                  <a:cubicBezTo>
                    <a:pt x="6339" y="2578"/>
                    <a:pt x="6245" y="2309"/>
                    <a:pt x="6177" y="2196"/>
                  </a:cubicBezTo>
                  <a:lnTo>
                    <a:pt x="6130" y="2118"/>
                  </a:lnTo>
                  <a:lnTo>
                    <a:pt x="6117" y="2187"/>
                  </a:lnTo>
                  <a:cubicBezTo>
                    <a:pt x="6109" y="2232"/>
                    <a:pt x="6119" y="2313"/>
                    <a:pt x="6147" y="2421"/>
                  </a:cubicBezTo>
                  <a:cubicBezTo>
                    <a:pt x="6220" y="2708"/>
                    <a:pt x="6246" y="2890"/>
                    <a:pt x="6258" y="3196"/>
                  </a:cubicBezTo>
                  <a:lnTo>
                    <a:pt x="6269" y="3493"/>
                  </a:lnTo>
                  <a:lnTo>
                    <a:pt x="6364" y="3493"/>
                  </a:lnTo>
                  <a:cubicBezTo>
                    <a:pt x="6416" y="3493"/>
                    <a:pt x="6459" y="3486"/>
                    <a:pt x="6459" y="3476"/>
                  </a:cubicBezTo>
                  <a:close/>
                  <a:moveTo>
                    <a:pt x="8456" y="3391"/>
                  </a:moveTo>
                  <a:cubicBezTo>
                    <a:pt x="8471" y="3264"/>
                    <a:pt x="8468" y="2634"/>
                    <a:pt x="8451" y="2449"/>
                  </a:cubicBezTo>
                  <a:lnTo>
                    <a:pt x="8439" y="2313"/>
                  </a:lnTo>
                  <a:lnTo>
                    <a:pt x="8405" y="2527"/>
                  </a:lnTo>
                  <a:cubicBezTo>
                    <a:pt x="8369" y="2753"/>
                    <a:pt x="8323" y="3140"/>
                    <a:pt x="8305" y="3361"/>
                  </a:cubicBezTo>
                  <a:lnTo>
                    <a:pt x="8294" y="3493"/>
                  </a:lnTo>
                  <a:lnTo>
                    <a:pt x="8369" y="3493"/>
                  </a:lnTo>
                  <a:lnTo>
                    <a:pt x="8443" y="3493"/>
                  </a:lnTo>
                  <a:lnTo>
                    <a:pt x="8456" y="3391"/>
                  </a:lnTo>
                  <a:close/>
                  <a:moveTo>
                    <a:pt x="8691" y="3283"/>
                  </a:moveTo>
                  <a:cubicBezTo>
                    <a:pt x="8683" y="3168"/>
                    <a:pt x="8674" y="3070"/>
                    <a:pt x="8671" y="3066"/>
                  </a:cubicBezTo>
                  <a:cubicBezTo>
                    <a:pt x="8667" y="3061"/>
                    <a:pt x="8663" y="3136"/>
                    <a:pt x="8663" y="3231"/>
                  </a:cubicBezTo>
                  <a:cubicBezTo>
                    <a:pt x="8663" y="3327"/>
                    <a:pt x="8658" y="3425"/>
                    <a:pt x="8651" y="3449"/>
                  </a:cubicBezTo>
                  <a:cubicBezTo>
                    <a:pt x="8642" y="3482"/>
                    <a:pt x="8648" y="3493"/>
                    <a:pt x="8672" y="3493"/>
                  </a:cubicBezTo>
                  <a:cubicBezTo>
                    <a:pt x="8700" y="3493"/>
                    <a:pt x="8702" y="3471"/>
                    <a:pt x="8691" y="3283"/>
                  </a:cubicBezTo>
                  <a:close/>
                  <a:moveTo>
                    <a:pt x="9750" y="3342"/>
                  </a:moveTo>
                  <a:cubicBezTo>
                    <a:pt x="9739" y="3199"/>
                    <a:pt x="9673" y="2789"/>
                    <a:pt x="9612" y="2488"/>
                  </a:cubicBezTo>
                  <a:lnTo>
                    <a:pt x="9585" y="2352"/>
                  </a:lnTo>
                  <a:lnTo>
                    <a:pt x="9583" y="2527"/>
                  </a:lnTo>
                  <a:cubicBezTo>
                    <a:pt x="9582" y="2624"/>
                    <a:pt x="9586" y="2881"/>
                    <a:pt x="9593" y="3098"/>
                  </a:cubicBezTo>
                  <a:lnTo>
                    <a:pt x="9606" y="3493"/>
                  </a:lnTo>
                  <a:lnTo>
                    <a:pt x="9684" y="3493"/>
                  </a:lnTo>
                  <a:lnTo>
                    <a:pt x="9762" y="3493"/>
                  </a:lnTo>
                  <a:lnTo>
                    <a:pt x="9750" y="3342"/>
                  </a:lnTo>
                  <a:close/>
                  <a:moveTo>
                    <a:pt x="10420" y="3480"/>
                  </a:moveTo>
                  <a:cubicBezTo>
                    <a:pt x="10420" y="3473"/>
                    <a:pt x="10400" y="3375"/>
                    <a:pt x="10376" y="3262"/>
                  </a:cubicBezTo>
                  <a:cubicBezTo>
                    <a:pt x="10337" y="3073"/>
                    <a:pt x="10332" y="3061"/>
                    <a:pt x="10317" y="3123"/>
                  </a:cubicBezTo>
                  <a:cubicBezTo>
                    <a:pt x="10296" y="3215"/>
                    <a:pt x="10291" y="3440"/>
                    <a:pt x="10310" y="3469"/>
                  </a:cubicBezTo>
                  <a:cubicBezTo>
                    <a:pt x="10325" y="3494"/>
                    <a:pt x="10420" y="3503"/>
                    <a:pt x="10420" y="3480"/>
                  </a:cubicBezTo>
                  <a:close/>
                  <a:moveTo>
                    <a:pt x="5860" y="2791"/>
                  </a:moveTo>
                  <a:cubicBezTo>
                    <a:pt x="5847" y="2721"/>
                    <a:pt x="5815" y="2602"/>
                    <a:pt x="5788" y="2527"/>
                  </a:cubicBezTo>
                  <a:cubicBezTo>
                    <a:pt x="5744" y="2404"/>
                    <a:pt x="5739" y="2398"/>
                    <a:pt x="5738" y="2459"/>
                  </a:cubicBezTo>
                  <a:cubicBezTo>
                    <a:pt x="5736" y="2529"/>
                    <a:pt x="5808" y="3133"/>
                    <a:pt x="5829" y="3220"/>
                  </a:cubicBezTo>
                  <a:cubicBezTo>
                    <a:pt x="5837" y="3252"/>
                    <a:pt x="5848" y="3209"/>
                    <a:pt x="5862" y="3093"/>
                  </a:cubicBezTo>
                  <a:cubicBezTo>
                    <a:pt x="5879" y="2960"/>
                    <a:pt x="5878" y="2887"/>
                    <a:pt x="5860" y="2791"/>
                  </a:cubicBezTo>
                  <a:close/>
                  <a:moveTo>
                    <a:pt x="4657" y="3167"/>
                  </a:moveTo>
                  <a:cubicBezTo>
                    <a:pt x="4652" y="3148"/>
                    <a:pt x="4648" y="3159"/>
                    <a:pt x="4648" y="3191"/>
                  </a:cubicBezTo>
                  <a:cubicBezTo>
                    <a:pt x="4647" y="3223"/>
                    <a:pt x="4651" y="3238"/>
                    <a:pt x="4657" y="3225"/>
                  </a:cubicBezTo>
                  <a:cubicBezTo>
                    <a:pt x="4662" y="3212"/>
                    <a:pt x="4662" y="3186"/>
                    <a:pt x="4657" y="3167"/>
                  </a:cubicBezTo>
                  <a:close/>
                  <a:moveTo>
                    <a:pt x="8891" y="2610"/>
                  </a:moveTo>
                  <a:cubicBezTo>
                    <a:pt x="8886" y="2597"/>
                    <a:pt x="8881" y="2608"/>
                    <a:pt x="8881" y="2635"/>
                  </a:cubicBezTo>
                  <a:cubicBezTo>
                    <a:pt x="8881" y="2661"/>
                    <a:pt x="8886" y="2672"/>
                    <a:pt x="8891" y="2659"/>
                  </a:cubicBezTo>
                  <a:cubicBezTo>
                    <a:pt x="8896" y="2646"/>
                    <a:pt x="8896" y="2624"/>
                    <a:pt x="8891" y="2610"/>
                  </a:cubicBezTo>
                  <a:close/>
                  <a:moveTo>
                    <a:pt x="3896" y="2611"/>
                  </a:moveTo>
                  <a:cubicBezTo>
                    <a:pt x="3890" y="2596"/>
                    <a:pt x="3885" y="2601"/>
                    <a:pt x="3884" y="2623"/>
                  </a:cubicBezTo>
                  <a:cubicBezTo>
                    <a:pt x="3884" y="2644"/>
                    <a:pt x="3888" y="2655"/>
                    <a:pt x="3895" y="2649"/>
                  </a:cubicBezTo>
                  <a:cubicBezTo>
                    <a:pt x="3901" y="2642"/>
                    <a:pt x="3902" y="2626"/>
                    <a:pt x="3896" y="2611"/>
                  </a:cubicBezTo>
                  <a:close/>
                  <a:moveTo>
                    <a:pt x="8247" y="2591"/>
                  </a:moveTo>
                  <a:cubicBezTo>
                    <a:pt x="8242" y="2577"/>
                    <a:pt x="8237" y="2588"/>
                    <a:pt x="8237" y="2615"/>
                  </a:cubicBezTo>
                  <a:cubicBezTo>
                    <a:pt x="8237" y="2642"/>
                    <a:pt x="8242" y="2653"/>
                    <a:pt x="8247" y="2640"/>
                  </a:cubicBezTo>
                  <a:cubicBezTo>
                    <a:pt x="8252" y="2626"/>
                    <a:pt x="8252" y="2604"/>
                    <a:pt x="8247" y="2591"/>
                  </a:cubicBezTo>
                  <a:close/>
                  <a:moveTo>
                    <a:pt x="5875" y="2176"/>
                  </a:moveTo>
                  <a:cubicBezTo>
                    <a:pt x="5863" y="2095"/>
                    <a:pt x="5831" y="1995"/>
                    <a:pt x="5791" y="1917"/>
                  </a:cubicBezTo>
                  <a:lnTo>
                    <a:pt x="5727" y="1791"/>
                  </a:lnTo>
                  <a:lnTo>
                    <a:pt x="5721" y="1894"/>
                  </a:lnTo>
                  <a:cubicBezTo>
                    <a:pt x="5716" y="1982"/>
                    <a:pt x="5726" y="2018"/>
                    <a:pt x="5798" y="2158"/>
                  </a:cubicBezTo>
                  <a:cubicBezTo>
                    <a:pt x="5844" y="2247"/>
                    <a:pt x="5884" y="2318"/>
                    <a:pt x="5888" y="2315"/>
                  </a:cubicBezTo>
                  <a:cubicBezTo>
                    <a:pt x="5891" y="2311"/>
                    <a:pt x="5885" y="2249"/>
                    <a:pt x="5875" y="2176"/>
                  </a:cubicBezTo>
                  <a:close/>
                  <a:moveTo>
                    <a:pt x="6027" y="1968"/>
                  </a:moveTo>
                  <a:cubicBezTo>
                    <a:pt x="5993" y="1926"/>
                    <a:pt x="5962" y="1895"/>
                    <a:pt x="5958" y="1900"/>
                  </a:cubicBezTo>
                  <a:cubicBezTo>
                    <a:pt x="5953" y="1904"/>
                    <a:pt x="5974" y="1958"/>
                    <a:pt x="6003" y="2018"/>
                  </a:cubicBezTo>
                  <a:cubicBezTo>
                    <a:pt x="6051" y="2115"/>
                    <a:pt x="6059" y="2123"/>
                    <a:pt x="6073" y="2087"/>
                  </a:cubicBezTo>
                  <a:cubicBezTo>
                    <a:pt x="6084" y="2055"/>
                    <a:pt x="6073" y="2027"/>
                    <a:pt x="6027" y="196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9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29200" y="-1085850"/>
            <a:ext cx="3657600" cy="69249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00" dirty="0">
                <a:solidFill>
                  <a:srgbClr val="CB6E2F"/>
                </a:solidFill>
                <a:latin typeface="Source Sans Pro Black" panose="020B0803030403020204" pitchFamily="34" charset="0"/>
              </a:rPr>
              <a:t>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42950"/>
            <a:ext cx="1066800" cy="3657600"/>
          </a:xfrm>
        </p:spPr>
        <p:txBody>
          <a:bodyPr>
            <a:normAutofit/>
          </a:bodyPr>
          <a:lstStyle/>
          <a:p>
            <a:r>
              <a:rPr lang="en-US" sz="12000" dirty="0">
                <a:latin typeface="Source Sans Pro Black" panose="020B0803030403020204" pitchFamily="34" charset="0"/>
              </a:rPr>
              <a:t>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524000" y="745846"/>
            <a:ext cx="7162800" cy="3657600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>
                <a:latin typeface="Source Sans Pro Semibold" panose="020B0603030403020204" pitchFamily="34" charset="0"/>
              </a:rPr>
              <a:t>standalone web tier</a:t>
            </a:r>
            <a:r>
              <a:rPr lang="en-US" dirty="0"/>
              <a:t> that can be reused by service implementations in </a:t>
            </a:r>
            <a:r>
              <a:rPr lang="en-US" dirty="0">
                <a:latin typeface="Source Sans Pro Semibold" panose="020B0603030403020204" pitchFamily="34" charset="0"/>
              </a:rPr>
              <a:t>multiple programming languages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55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Wanted a </a:t>
            </a:r>
            <a:r>
              <a:rPr lang="en-US" dirty="0">
                <a:solidFill>
                  <a:schemeClr val="accent2"/>
                </a:solidFill>
              </a:rPr>
              <a:t>client</a:t>
            </a:r>
            <a:r>
              <a:rPr lang="en-US" dirty="0"/>
              <a:t> web app that runs in a browser and works on </a:t>
            </a:r>
            <a:r>
              <a:rPr lang="en-US" dirty="0">
                <a:solidFill>
                  <a:schemeClr val="accent2"/>
                </a:solidFill>
              </a:rPr>
              <a:t>multiple devices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number of frontend </a:t>
            </a:r>
            <a:r>
              <a:rPr lang="en-US" dirty="0">
                <a:latin typeface="Source Sans Pro Semibold" panose="020B0603030403020204" pitchFamily="34" charset="0"/>
              </a:rPr>
              <a:t>JavaScript frameworks</a:t>
            </a:r>
            <a:r>
              <a:rPr lang="en-US" dirty="0"/>
              <a:t> out there is mind numbing, but we eventually settled on a setup that makes heavy use of </a:t>
            </a:r>
            <a:r>
              <a:rPr lang="en-US" dirty="0">
                <a:latin typeface="Source Sans Pro Semibold" panose="020B0603030403020204" pitchFamily="34" charset="0"/>
              </a:rPr>
              <a:t>React</a:t>
            </a:r>
            <a:r>
              <a:rPr lang="en-US" dirty="0"/>
              <a:t> and </a:t>
            </a:r>
            <a:r>
              <a:rPr lang="en-US" dirty="0">
                <a:latin typeface="Source Sans Pro Semibold" panose="020B0603030403020204" pitchFamily="34" charset="0"/>
              </a:rPr>
              <a:t>Redux</a:t>
            </a:r>
            <a:r>
              <a:rPr lang="en-US" dirty="0"/>
              <a:t>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24865" y="3063240"/>
            <a:ext cx="2922270" cy="1337310"/>
            <a:chOff x="824865" y="3063240"/>
            <a:chExt cx="2922270" cy="1337310"/>
          </a:xfrm>
        </p:grpSpPr>
        <p:grpSp>
          <p:nvGrpSpPr>
            <p:cNvPr id="12" name="Group 11"/>
            <p:cNvGrpSpPr/>
            <p:nvPr/>
          </p:nvGrpSpPr>
          <p:grpSpPr>
            <a:xfrm>
              <a:off x="1613535" y="3063240"/>
              <a:ext cx="1524000" cy="1219200"/>
              <a:chOff x="838200" y="2495550"/>
              <a:chExt cx="1524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200" y="2495550"/>
                <a:ext cx="1524000" cy="990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14400" y="2571750"/>
                <a:ext cx="1371600" cy="838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47800" y="3486150"/>
                <a:ext cx="3048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19200" y="3638550"/>
                <a:ext cx="76200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24865" y="3562350"/>
              <a:ext cx="609600" cy="838200"/>
              <a:chOff x="838200" y="3105150"/>
              <a:chExt cx="609600" cy="838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38200" y="3105150"/>
                <a:ext cx="6096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4400" y="3181350"/>
                <a:ext cx="4572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93470" y="3818890"/>
                <a:ext cx="99060" cy="990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66135" y="3778952"/>
              <a:ext cx="381000" cy="621598"/>
              <a:chOff x="2769870" y="4248150"/>
              <a:chExt cx="381000" cy="621598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769870" y="4248150"/>
                <a:ext cx="381000" cy="6215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69870" y="4324350"/>
                <a:ext cx="381000" cy="4084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26080" y="4764338"/>
                <a:ext cx="76200" cy="76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7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should the client </a:t>
            </a:r>
            <a:r>
              <a:rPr lang="en-US" dirty="0">
                <a:latin typeface="Source Sans Pro Semibold" panose="020B0603030403020204" pitchFamily="34" charset="0"/>
              </a:rPr>
              <a:t>fetch data</a:t>
            </a:r>
            <a:r>
              <a:rPr lang="en-US" dirty="0"/>
              <a:t> from the gRPC </a:t>
            </a:r>
            <a:r>
              <a:rPr lang="en-US" dirty="0">
                <a:latin typeface="Source Sans Pro Semibold" panose="020B0603030403020204" pitchFamily="34" charset="0"/>
              </a:rPr>
              <a:t>microservices</a:t>
            </a:r>
            <a:r>
              <a:rPr lang="en-US" dirty="0"/>
              <a:t> on the backend?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 anchor="t" anchorCtr="0"/>
          <a:lstStyle/>
          <a:p>
            <a:r>
              <a:rPr lang="en-US" dirty="0"/>
              <a:t>In the browser, we have a JavaScript </a:t>
            </a:r>
            <a:r>
              <a:rPr lang="en-US" dirty="0">
                <a:solidFill>
                  <a:schemeClr val="accent2"/>
                </a:solidFill>
              </a:rPr>
              <a:t>library</a:t>
            </a:r>
            <a:r>
              <a:rPr lang="en-US" dirty="0"/>
              <a:t> for fetching data. On the web server, we have the Falcor </a:t>
            </a:r>
            <a:r>
              <a:rPr lang="en-US" dirty="0">
                <a:solidFill>
                  <a:schemeClr val="accent2"/>
                </a:solidFill>
              </a:rPr>
              <a:t>Router</a:t>
            </a:r>
            <a:r>
              <a:rPr lang="en-US" dirty="0"/>
              <a:t> component that acts an </a:t>
            </a:r>
            <a:r>
              <a:rPr lang="en-US" dirty="0">
                <a:solidFill>
                  <a:schemeClr val="accent2"/>
                </a:solidFill>
              </a:rPr>
              <a:t>API Gateway</a:t>
            </a:r>
            <a:r>
              <a:rPr lang="en-US" dirty="0"/>
              <a:t> to the microservices.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5997" y="3573374"/>
            <a:ext cx="839913" cy="827176"/>
            <a:chOff x="3254442" y="906374"/>
            <a:chExt cx="839913" cy="827176"/>
          </a:xfrm>
        </p:grpSpPr>
        <p:sp>
          <p:nvSpPr>
            <p:cNvPr id="8" name="Rectangle 7"/>
            <p:cNvSpPr/>
            <p:nvPr/>
          </p:nvSpPr>
          <p:spPr>
            <a:xfrm>
              <a:off x="3254442" y="906374"/>
              <a:ext cx="839913" cy="8271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27704" y="982574"/>
              <a:ext cx="690451" cy="674776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405530" y="1141696"/>
              <a:ext cx="534798" cy="356532"/>
              <a:chOff x="1828800" y="1962149"/>
              <a:chExt cx="914401" cy="60960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28801" y="1962149"/>
                <a:ext cx="914400" cy="609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828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28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28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828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90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90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90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90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2171700" y="2152650"/>
                <a:ext cx="228600" cy="228600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86383" y="3576000"/>
            <a:ext cx="381000" cy="621598"/>
            <a:chOff x="2769870" y="4248150"/>
            <a:chExt cx="381000" cy="621598"/>
          </a:xfrm>
        </p:grpSpPr>
        <p:sp>
          <p:nvSpPr>
            <p:cNvPr id="22" name="Rounded Rectangle 21"/>
            <p:cNvSpPr/>
            <p:nvPr/>
          </p:nvSpPr>
          <p:spPr>
            <a:xfrm>
              <a:off x="2769870" y="4248150"/>
              <a:ext cx="381000" cy="6215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9870" y="4324350"/>
              <a:ext cx="381000" cy="4084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26080" y="4764338"/>
              <a:ext cx="76200" cy="762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95458" y="3775303"/>
            <a:ext cx="388718" cy="76200"/>
            <a:chOff x="5542579" y="3154679"/>
            <a:chExt cx="388718" cy="76200"/>
          </a:xfrm>
        </p:grpSpPr>
        <p:sp>
          <p:nvSpPr>
            <p:cNvPr id="26" name="Oval 25"/>
            <p:cNvSpPr/>
            <p:nvPr/>
          </p:nvSpPr>
          <p:spPr>
            <a:xfrm>
              <a:off x="5542579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701070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55097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3082" y="3776141"/>
            <a:ext cx="388718" cy="76200"/>
            <a:chOff x="7340203" y="3155517"/>
            <a:chExt cx="388718" cy="76200"/>
          </a:xfrm>
        </p:grpSpPr>
        <p:sp>
          <p:nvSpPr>
            <p:cNvPr id="30" name="Oval 29"/>
            <p:cNvSpPr/>
            <p:nvPr/>
          </p:nvSpPr>
          <p:spPr>
            <a:xfrm>
              <a:off x="7340203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498694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52721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38084" y="3265286"/>
            <a:ext cx="540211" cy="135421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8800" dirty="0"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2" b="-2"/>
          <a:stretch/>
        </p:blipFill>
        <p:spPr>
          <a:xfrm>
            <a:off x="1550170" y="3233221"/>
            <a:ext cx="1280814" cy="11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80778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Falcor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More than just an awesome 80’s Luck Dragon.</a:t>
            </a:r>
            <a:r>
              <a:rPr lang="en-US" sz="3200" baseline="300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TM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53189" y="2647950"/>
            <a:ext cx="4038274" cy="1828800"/>
            <a:chOff x="838363" y="1214660"/>
            <a:chExt cx="4038274" cy="1828800"/>
          </a:xfrm>
        </p:grpSpPr>
        <p:sp>
          <p:nvSpPr>
            <p:cNvPr id="5" name="Rectangle 4"/>
            <p:cNvSpPr/>
            <p:nvPr/>
          </p:nvSpPr>
          <p:spPr>
            <a:xfrm>
              <a:off x="838363" y="1214660"/>
              <a:ext cx="4038274" cy="1828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Image result for falcor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263" y="1328960"/>
              <a:ext cx="3800475" cy="16002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960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 Falcor you think of your data as a </a:t>
            </a:r>
            <a:r>
              <a:rPr lang="en-US" dirty="0">
                <a:latin typeface="Source Sans Pro Semibold" panose="020B0603030403020204" pitchFamily="34" charset="0"/>
              </a:rPr>
              <a:t>graph</a:t>
            </a:r>
            <a:r>
              <a:rPr lang="en-US" dirty="0"/>
              <a:t>. Clients can request </a:t>
            </a:r>
            <a:r>
              <a:rPr lang="en-US" dirty="0">
                <a:latin typeface="Source Sans Pro Semibold" panose="020B0603030403020204" pitchFamily="34" charset="0"/>
              </a:rPr>
              <a:t>one or more paths</a:t>
            </a:r>
            <a:r>
              <a:rPr lang="en-US" dirty="0"/>
              <a:t> in the graph.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953000" y="745846"/>
            <a:ext cx="3733800" cy="3657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</a:rPr>
              <a:t>: /</a:t>
            </a:r>
            <a:r>
              <a:rPr lang="en-US" sz="1800" dirty="0" err="1">
                <a:latin typeface="Consolas" panose="020B0609020204030204" pitchFamily="49" charset="0"/>
              </a:rPr>
              <a:t>model.json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videosById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'12345'</a:t>
            </a:r>
            <a:r>
              <a:rPr lang="en-US" sz="1800" dirty="0">
                <a:latin typeface="Consolas" panose="020B0609020204030204" pitchFamily="49" charset="0"/>
              </a:rPr>
              <a:t>][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'name'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'description'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addedDate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videosById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'12345'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.author[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   'email'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]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59747" y="2343150"/>
            <a:ext cx="2055053" cy="3352800"/>
            <a:chOff x="1258473" y="2343150"/>
            <a:chExt cx="2055053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1258473" y="2343150"/>
              <a:ext cx="2055053" cy="3352800"/>
              <a:chOff x="2769870" y="4248150"/>
              <a:chExt cx="381000" cy="621598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769870" y="4248150"/>
                <a:ext cx="381000" cy="6215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69870" y="4324350"/>
                <a:ext cx="381000" cy="408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26080" y="4764338"/>
                <a:ext cx="76200" cy="76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410873" y="2876550"/>
              <a:ext cx="17526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2081995" y="3257550"/>
              <a:ext cx="457200" cy="381000"/>
            </a:xfrm>
            <a:prstGeom prst="triangl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0873" y="4095750"/>
              <a:ext cx="17526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Source Sans Pro Light" panose="020B0403030403020204" pitchFamily="34" charset="0"/>
                </a:rPr>
                <a:t>CAT BURRITO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10873" y="4387394"/>
              <a:ext cx="228600" cy="2417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5673" y="4368344"/>
              <a:ext cx="1447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/>
                <a:t>By:</a:t>
              </a:r>
            </a:p>
            <a:p>
              <a:r>
                <a:rPr lang="en-US" sz="900" dirty="0"/>
                <a:t>Luke Tillman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462604" y="4444171"/>
              <a:ext cx="117303" cy="122307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0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557808" y="2419350"/>
            <a:ext cx="3459649" cy="985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"</a:t>
            </a:r>
            <a:r>
              <a:rPr lang="en-US" sz="1400" dirty="0" err="1">
                <a:latin typeface="Consolas" panose="020B0609020204030204" pitchFamily="49" charset="0"/>
              </a:rPr>
              <a:t>videosById</a:t>
            </a:r>
            <a:r>
              <a:rPr lang="en-US" sz="1400" dirty="0">
                <a:latin typeface="Consolas" panose="020B0609020204030204" pitchFamily="49" charset="0"/>
              </a:rPr>
              <a:t>": 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"12345": { 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 "name":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"Burrito Cat"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 "description":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"A cat ..."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 "</a:t>
            </a:r>
            <a:r>
              <a:rPr lang="en-US" sz="1400" dirty="0" err="1">
                <a:latin typeface="Consolas" panose="020B0609020204030204" pitchFamily="49" charset="0"/>
              </a:rPr>
              <a:t>addedDate</a:t>
            </a:r>
            <a:r>
              <a:rPr lang="en-US" sz="1400" dirty="0">
                <a:latin typeface="Consolas" panose="020B0609020204030204" pitchFamily="49" charset="0"/>
              </a:rPr>
              <a:t>":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"2016-06-29"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 "author": 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  "$type":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"ref"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  "value": [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usersById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"99"</a:t>
            </a:r>
            <a:r>
              <a:rPr lang="en-US" sz="1400" dirty="0">
                <a:latin typeface="Consolas" panose="020B0609020204030204" pitchFamily="49" charset="0"/>
              </a:rPr>
              <a:t> ]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}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Source Sans Pro Semibold" panose="020B0603030403020204" pitchFamily="34" charset="0"/>
              </a:rPr>
              <a:t>Falcor Router</a:t>
            </a:r>
            <a:r>
              <a:rPr lang="en-US" dirty="0"/>
              <a:t> on the server matches your paths against a list of </a:t>
            </a:r>
            <a:r>
              <a:rPr lang="en-US" dirty="0">
                <a:latin typeface="Source Sans Pro Semibold" panose="020B0603030403020204" pitchFamily="34" charset="0"/>
              </a:rPr>
              <a:t>routes</a:t>
            </a:r>
            <a:r>
              <a:rPr lang="en-US" dirty="0"/>
              <a:t>. Each route has a handler that can then </a:t>
            </a:r>
            <a:r>
              <a:rPr lang="en-US" dirty="0">
                <a:latin typeface="Source Sans Pro Semibold" panose="020B0603030403020204" pitchFamily="34" charset="0"/>
              </a:rPr>
              <a:t>call</a:t>
            </a:r>
            <a:r>
              <a:rPr lang="en-US" dirty="0"/>
              <a:t> the appropriate </a:t>
            </a:r>
            <a:r>
              <a:rPr lang="en-US" dirty="0">
                <a:latin typeface="Source Sans Pro Semibold" panose="020B0603030403020204" pitchFamily="34" charset="0"/>
              </a:rPr>
              <a:t>service</a:t>
            </a:r>
            <a:r>
              <a:rPr lang="en-US" dirty="0"/>
              <a:t>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853118" y="3249085"/>
            <a:ext cx="839913" cy="827176"/>
            <a:chOff x="3254442" y="906374"/>
            <a:chExt cx="839913" cy="827176"/>
          </a:xfrm>
        </p:grpSpPr>
        <p:sp>
          <p:nvSpPr>
            <p:cNvPr id="6" name="Rectangle 5"/>
            <p:cNvSpPr/>
            <p:nvPr/>
          </p:nvSpPr>
          <p:spPr>
            <a:xfrm>
              <a:off x="3254442" y="906374"/>
              <a:ext cx="839913" cy="8271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27704" y="982574"/>
              <a:ext cx="690451" cy="674776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05530" y="1141696"/>
              <a:ext cx="534798" cy="356532"/>
              <a:chOff x="1828800" y="1962149"/>
              <a:chExt cx="914401" cy="60960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8801" y="1962149"/>
                <a:ext cx="914400" cy="609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828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28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90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90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90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90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2171700" y="2152650"/>
                <a:ext cx="228600" cy="228600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033504" y="3251711"/>
            <a:ext cx="381000" cy="621598"/>
            <a:chOff x="2769870" y="4248150"/>
            <a:chExt cx="381000" cy="621598"/>
          </a:xfrm>
        </p:grpSpPr>
        <p:sp>
          <p:nvSpPr>
            <p:cNvPr id="21" name="Rounded Rectangle 20"/>
            <p:cNvSpPr/>
            <p:nvPr/>
          </p:nvSpPr>
          <p:spPr>
            <a:xfrm>
              <a:off x="2769870" y="4248150"/>
              <a:ext cx="381000" cy="6215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69870" y="4324350"/>
              <a:ext cx="381000" cy="4084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26080" y="4764338"/>
              <a:ext cx="76200" cy="762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59229" y="3249085"/>
            <a:ext cx="1143000" cy="449986"/>
            <a:chOff x="1273243" y="292964"/>
            <a:chExt cx="1143000" cy="449986"/>
          </a:xfrm>
        </p:grpSpPr>
        <p:sp>
          <p:nvSpPr>
            <p:cNvPr id="25" name="Rectangle 24"/>
            <p:cNvSpPr/>
            <p:nvPr/>
          </p:nvSpPr>
          <p:spPr>
            <a:xfrm>
              <a:off x="1273243" y="292964"/>
              <a:ext cx="1143000" cy="4499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349443" y="372974"/>
              <a:ext cx="990600" cy="304800"/>
              <a:chOff x="914400" y="3185160"/>
              <a:chExt cx="990600" cy="30480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914400" y="3185160"/>
                <a:ext cx="990600" cy="3048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90600" y="326136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71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4478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240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002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6764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52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48970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56971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642112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720691" y="333755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6057774" y="3873309"/>
            <a:ext cx="769619" cy="76200"/>
            <a:chOff x="6057774" y="3576974"/>
            <a:chExt cx="769619" cy="76200"/>
          </a:xfrm>
        </p:grpSpPr>
        <p:sp>
          <p:nvSpPr>
            <p:cNvPr id="69" name="Oval 68"/>
            <p:cNvSpPr/>
            <p:nvPr/>
          </p:nvSpPr>
          <p:spPr>
            <a:xfrm>
              <a:off x="6057774" y="3581484"/>
              <a:ext cx="76200" cy="716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11104" y="3576974"/>
              <a:ext cx="616289" cy="76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57774" y="4024926"/>
            <a:ext cx="769619" cy="76200"/>
            <a:chOff x="6057774" y="3728591"/>
            <a:chExt cx="769619" cy="76200"/>
          </a:xfrm>
        </p:grpSpPr>
        <p:sp>
          <p:nvSpPr>
            <p:cNvPr id="71" name="Oval 70"/>
            <p:cNvSpPr/>
            <p:nvPr/>
          </p:nvSpPr>
          <p:spPr>
            <a:xfrm>
              <a:off x="6057774" y="3733101"/>
              <a:ext cx="76200" cy="716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211104" y="3728591"/>
              <a:ext cx="616289" cy="76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57774" y="4176543"/>
            <a:ext cx="769619" cy="76200"/>
            <a:chOff x="6057774" y="3880208"/>
            <a:chExt cx="769619" cy="76200"/>
          </a:xfrm>
        </p:grpSpPr>
        <p:sp>
          <p:nvSpPr>
            <p:cNvPr id="77" name="Oval 76"/>
            <p:cNvSpPr/>
            <p:nvPr/>
          </p:nvSpPr>
          <p:spPr>
            <a:xfrm>
              <a:off x="6057774" y="3884718"/>
              <a:ext cx="76200" cy="7169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11104" y="3880208"/>
              <a:ext cx="616289" cy="7620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057774" y="4328160"/>
            <a:ext cx="769619" cy="76200"/>
            <a:chOff x="6057774" y="4031825"/>
            <a:chExt cx="769619" cy="76200"/>
          </a:xfrm>
        </p:grpSpPr>
        <p:sp>
          <p:nvSpPr>
            <p:cNvPr id="79" name="Oval 78"/>
            <p:cNvSpPr/>
            <p:nvPr/>
          </p:nvSpPr>
          <p:spPr>
            <a:xfrm>
              <a:off x="6057774" y="4036335"/>
              <a:ext cx="76200" cy="716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211104" y="4031825"/>
              <a:ext cx="616289" cy="76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542579" y="3451014"/>
            <a:ext cx="388718" cy="76200"/>
            <a:chOff x="5542579" y="3154679"/>
            <a:chExt cx="388718" cy="76200"/>
          </a:xfrm>
        </p:grpSpPr>
        <p:sp>
          <p:nvSpPr>
            <p:cNvPr id="85" name="Oval 84"/>
            <p:cNvSpPr/>
            <p:nvPr/>
          </p:nvSpPr>
          <p:spPr>
            <a:xfrm>
              <a:off x="5542579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701070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855097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40203" y="3451852"/>
            <a:ext cx="388718" cy="76200"/>
            <a:chOff x="7340203" y="3155517"/>
            <a:chExt cx="388718" cy="76200"/>
          </a:xfrm>
        </p:grpSpPr>
        <p:sp>
          <p:nvSpPr>
            <p:cNvPr id="88" name="Oval 87"/>
            <p:cNvSpPr/>
            <p:nvPr/>
          </p:nvSpPr>
          <p:spPr>
            <a:xfrm>
              <a:off x="7340203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498694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52721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Freeform 99"/>
          <p:cNvSpPr/>
          <p:nvPr/>
        </p:nvSpPr>
        <p:spPr>
          <a:xfrm>
            <a:off x="457200" y="2343150"/>
            <a:ext cx="3657600" cy="1107864"/>
          </a:xfrm>
          <a:custGeom>
            <a:avLst/>
            <a:gdLst>
              <a:gd name="connsiteX0" fmla="*/ 90802 w 3657600"/>
              <a:gd name="connsiteY0" fmla="*/ 88273 h 1107864"/>
              <a:gd name="connsiteX1" fmla="*/ 90802 w 3657600"/>
              <a:gd name="connsiteY1" fmla="*/ 1020610 h 1107864"/>
              <a:gd name="connsiteX2" fmla="*/ 3573167 w 3657600"/>
              <a:gd name="connsiteY2" fmla="*/ 1020610 h 1107864"/>
              <a:gd name="connsiteX3" fmla="*/ 3573167 w 3657600"/>
              <a:gd name="connsiteY3" fmla="*/ 88273 h 1107864"/>
              <a:gd name="connsiteX4" fmla="*/ 0 w 3657600"/>
              <a:gd name="connsiteY4" fmla="*/ 0 h 1107864"/>
              <a:gd name="connsiteX5" fmla="*/ 3657600 w 3657600"/>
              <a:gd name="connsiteY5" fmla="*/ 0 h 1107864"/>
              <a:gd name="connsiteX6" fmla="*/ 3657600 w 3657600"/>
              <a:gd name="connsiteY6" fmla="*/ 1107864 h 1107864"/>
              <a:gd name="connsiteX7" fmla="*/ 0 w 3657600"/>
              <a:gd name="connsiteY7" fmla="*/ 1107864 h 110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0" h="1107864">
                <a:moveTo>
                  <a:pt x="90802" y="88273"/>
                </a:moveTo>
                <a:lnTo>
                  <a:pt x="90802" y="1020610"/>
                </a:lnTo>
                <a:lnTo>
                  <a:pt x="3573167" y="1020610"/>
                </a:lnTo>
                <a:lnTo>
                  <a:pt x="3573167" y="88273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1107864"/>
                </a:lnTo>
                <a:lnTo>
                  <a:pt x="0" y="11078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1000" y="1110615"/>
            <a:ext cx="3810000" cy="1219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9916" y="3470910"/>
            <a:ext cx="3810000" cy="1219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uiExpand="1" build="p"/>
      <p:bldP spid="100" grpId="0" animBg="1"/>
      <p:bldP spid="102" grpId="0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Route handlers return data in </a:t>
            </a:r>
            <a:r>
              <a:rPr lang="en-US" dirty="0">
                <a:latin typeface="Source Sans Pro Semibold" panose="020B0603030403020204" pitchFamily="34" charset="0"/>
              </a:rPr>
              <a:t>JSON Graph</a:t>
            </a:r>
            <a:r>
              <a:rPr lang="en-US" dirty="0"/>
              <a:t> format which can </a:t>
            </a:r>
            <a:r>
              <a:rPr lang="en-US" dirty="0">
                <a:latin typeface="Source Sans Pro Semibold" panose="020B0603030403020204" pitchFamily="34" charset="0"/>
              </a:rPr>
              <a:t>reference</a:t>
            </a:r>
            <a:r>
              <a:rPr lang="en-US" dirty="0"/>
              <a:t> other parts of the graph. The Router automatically follows references.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 anchor="ctr" anchorCtr="0"/>
          <a:lstStyle/>
          <a:p>
            <a:pPr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"author":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"$type":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"ref"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 "value": [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usersById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"99"</a:t>
            </a:r>
            <a:r>
              <a:rPr lang="en-US" sz="1400" dirty="0">
                <a:latin typeface="Consolas" panose="020B0609020204030204" pitchFamily="49" charset="0"/>
              </a:rPr>
              <a:t> 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0"/>
              </a:spcBef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usersById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": {</a:t>
            </a: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"99": { </a:t>
            </a: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 "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": </a:t>
            </a:r>
            <a:r>
              <a:rPr lang="en-US" sz="1400" dirty="0">
                <a:solidFill>
                  <a:srgbClr val="0CB7E1"/>
                </a:solidFill>
                <a:latin typeface="Consolas" panose="020B0609020204030204" pitchFamily="49" charset="0"/>
              </a:rPr>
              <a:t>"Luke"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 "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": </a:t>
            </a:r>
            <a:r>
              <a:rPr lang="en-US" sz="1400" dirty="0">
                <a:solidFill>
                  <a:srgbClr val="0CB7E1"/>
                </a:solidFill>
                <a:latin typeface="Consolas" panose="020B0609020204030204" pitchFamily="49" charset="0"/>
              </a:rPr>
              <a:t>"Tillman"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, </a:t>
            </a: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 "email": </a:t>
            </a:r>
            <a:r>
              <a:rPr lang="en-US" sz="1400" dirty="0">
                <a:solidFill>
                  <a:srgbClr val="0CB7E1"/>
                </a:solidFill>
                <a:latin typeface="Consolas" panose="020B0609020204030204" pitchFamily="49" charset="0"/>
              </a:rPr>
              <a:t>"luke@luketillman.com"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3251711"/>
            <a:ext cx="381000" cy="621598"/>
            <a:chOff x="2769870" y="4248150"/>
            <a:chExt cx="381000" cy="621598"/>
          </a:xfrm>
        </p:grpSpPr>
        <p:sp>
          <p:nvSpPr>
            <p:cNvPr id="22" name="Rounded Rectangle 21"/>
            <p:cNvSpPr/>
            <p:nvPr/>
          </p:nvSpPr>
          <p:spPr>
            <a:xfrm>
              <a:off x="2769870" y="4248150"/>
              <a:ext cx="381000" cy="6215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9870" y="4324350"/>
              <a:ext cx="381000" cy="4084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26080" y="4764338"/>
              <a:ext cx="76200" cy="762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82925" y="3249085"/>
            <a:ext cx="1143000" cy="449986"/>
            <a:chOff x="1273243" y="292964"/>
            <a:chExt cx="1143000" cy="449986"/>
          </a:xfrm>
        </p:grpSpPr>
        <p:sp>
          <p:nvSpPr>
            <p:cNvPr id="26" name="Rectangle 25"/>
            <p:cNvSpPr/>
            <p:nvPr/>
          </p:nvSpPr>
          <p:spPr>
            <a:xfrm>
              <a:off x="1273243" y="292964"/>
              <a:ext cx="1143000" cy="4499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349443" y="372974"/>
              <a:ext cx="990600" cy="304800"/>
              <a:chOff x="914400" y="3185160"/>
              <a:chExt cx="990600" cy="3048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914400" y="3185160"/>
                <a:ext cx="990600" cy="3048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326136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371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478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240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002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6764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752600" y="32613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48970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569718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642112" y="333756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20691" y="333755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481470" y="3873309"/>
            <a:ext cx="769619" cy="76200"/>
            <a:chOff x="6057774" y="3576974"/>
            <a:chExt cx="769619" cy="76200"/>
          </a:xfrm>
          <a:solidFill>
            <a:schemeClr val="accent4"/>
          </a:solidFill>
        </p:grpSpPr>
        <p:sp>
          <p:nvSpPr>
            <p:cNvPr id="41" name="Oval 40"/>
            <p:cNvSpPr/>
            <p:nvPr/>
          </p:nvSpPr>
          <p:spPr>
            <a:xfrm>
              <a:off x="6057774" y="3581484"/>
              <a:ext cx="76200" cy="71690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11104" y="3576974"/>
              <a:ext cx="616289" cy="76200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0" y="4024926"/>
            <a:ext cx="769619" cy="76200"/>
            <a:chOff x="6057774" y="3728591"/>
            <a:chExt cx="769619" cy="76200"/>
          </a:xfrm>
        </p:grpSpPr>
        <p:sp>
          <p:nvSpPr>
            <p:cNvPr id="44" name="Oval 43"/>
            <p:cNvSpPr/>
            <p:nvPr/>
          </p:nvSpPr>
          <p:spPr>
            <a:xfrm>
              <a:off x="6057774" y="3733101"/>
              <a:ext cx="76200" cy="716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11104" y="3728591"/>
              <a:ext cx="616289" cy="76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81470" y="4176543"/>
            <a:ext cx="769619" cy="76200"/>
            <a:chOff x="6057774" y="3880208"/>
            <a:chExt cx="769619" cy="76200"/>
          </a:xfrm>
          <a:solidFill>
            <a:schemeClr val="bg1"/>
          </a:solidFill>
        </p:grpSpPr>
        <p:sp>
          <p:nvSpPr>
            <p:cNvPr id="47" name="Oval 46"/>
            <p:cNvSpPr/>
            <p:nvPr/>
          </p:nvSpPr>
          <p:spPr>
            <a:xfrm>
              <a:off x="6057774" y="3884718"/>
              <a:ext cx="76200" cy="71690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11104" y="3880208"/>
              <a:ext cx="616289" cy="76200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81470" y="4328160"/>
            <a:ext cx="769619" cy="76200"/>
            <a:chOff x="6057774" y="4031825"/>
            <a:chExt cx="769619" cy="76200"/>
          </a:xfrm>
        </p:grpSpPr>
        <p:sp>
          <p:nvSpPr>
            <p:cNvPr id="50" name="Oval 49"/>
            <p:cNvSpPr/>
            <p:nvPr/>
          </p:nvSpPr>
          <p:spPr>
            <a:xfrm>
              <a:off x="6057774" y="4036335"/>
              <a:ext cx="76200" cy="716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11104" y="4031825"/>
              <a:ext cx="616289" cy="76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66275" y="3451014"/>
            <a:ext cx="388718" cy="76200"/>
            <a:chOff x="5542579" y="3154679"/>
            <a:chExt cx="388718" cy="76200"/>
          </a:xfrm>
        </p:grpSpPr>
        <p:sp>
          <p:nvSpPr>
            <p:cNvPr id="53" name="Oval 52"/>
            <p:cNvSpPr/>
            <p:nvPr/>
          </p:nvSpPr>
          <p:spPr>
            <a:xfrm>
              <a:off x="5542579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01070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55097" y="3154679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2410296">
            <a:off x="2714002" y="3915724"/>
            <a:ext cx="388718" cy="76200"/>
            <a:chOff x="7340203" y="3155517"/>
            <a:chExt cx="388718" cy="76200"/>
          </a:xfrm>
        </p:grpSpPr>
        <p:sp>
          <p:nvSpPr>
            <p:cNvPr id="57" name="Oval 56"/>
            <p:cNvSpPr/>
            <p:nvPr/>
          </p:nvSpPr>
          <p:spPr>
            <a:xfrm>
              <a:off x="7340203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498694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52721" y="3155517"/>
              <a:ext cx="76200" cy="76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76814" y="4166647"/>
            <a:ext cx="839913" cy="827176"/>
            <a:chOff x="3276814" y="3249085"/>
            <a:chExt cx="839913" cy="827176"/>
          </a:xfrm>
        </p:grpSpPr>
        <p:sp>
          <p:nvSpPr>
            <p:cNvPr id="8" name="Rectangle 7"/>
            <p:cNvSpPr/>
            <p:nvPr/>
          </p:nvSpPr>
          <p:spPr>
            <a:xfrm>
              <a:off x="3276814" y="3249085"/>
              <a:ext cx="839913" cy="8271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0076" y="3325285"/>
              <a:ext cx="690451" cy="674776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486858" y="3403424"/>
              <a:ext cx="416886" cy="510240"/>
              <a:chOff x="5125556" y="3949509"/>
              <a:chExt cx="416886" cy="510240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5125556" y="4192548"/>
                <a:ext cx="416886" cy="267201"/>
              </a:xfrm>
              <a:custGeom>
                <a:avLst/>
                <a:gdLst>
                  <a:gd name="connsiteX0" fmla="*/ 208443 w 416886"/>
                  <a:gd name="connsiteY0" fmla="*/ 0 h 267201"/>
                  <a:gd name="connsiteX1" fmla="*/ 416886 w 416886"/>
                  <a:gd name="connsiteY1" fmla="*/ 267201 h 267201"/>
                  <a:gd name="connsiteX2" fmla="*/ 0 w 416886"/>
                  <a:gd name="connsiteY2" fmla="*/ 267201 h 267201"/>
                  <a:gd name="connsiteX3" fmla="*/ 208443 w 416886"/>
                  <a:gd name="connsiteY3" fmla="*/ 0 h 2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886" h="267201">
                    <a:moveTo>
                      <a:pt x="208443" y="0"/>
                    </a:moveTo>
                    <a:cubicBezTo>
                      <a:pt x="323563" y="0"/>
                      <a:pt x="416886" y="119630"/>
                      <a:pt x="416886" y="267201"/>
                    </a:cubicBezTo>
                    <a:lnTo>
                      <a:pt x="0" y="267201"/>
                    </a:lnTo>
                    <a:cubicBezTo>
                      <a:pt x="0" y="119630"/>
                      <a:pt x="93323" y="0"/>
                      <a:pt x="20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181600" y="3949509"/>
                <a:ext cx="304800" cy="3032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3275344" y="3249085"/>
            <a:ext cx="839913" cy="827176"/>
            <a:chOff x="3254442" y="906374"/>
            <a:chExt cx="839913" cy="827176"/>
          </a:xfrm>
        </p:grpSpPr>
        <p:sp>
          <p:nvSpPr>
            <p:cNvPr id="65" name="Rectangle 64"/>
            <p:cNvSpPr/>
            <p:nvPr/>
          </p:nvSpPr>
          <p:spPr>
            <a:xfrm>
              <a:off x="3254442" y="906374"/>
              <a:ext cx="839913" cy="8271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27704" y="982574"/>
              <a:ext cx="690451" cy="674776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405530" y="1141696"/>
              <a:ext cx="534798" cy="356532"/>
              <a:chOff x="1828800" y="1962149"/>
              <a:chExt cx="914401" cy="60960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8801" y="1962149"/>
                <a:ext cx="914400" cy="609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828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828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828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828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90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590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90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590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rot="5400000">
                <a:off x="2171700" y="2152650"/>
                <a:ext cx="228600" cy="228600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9" name="Rectangle 78"/>
          <p:cNvSpPr/>
          <p:nvPr/>
        </p:nvSpPr>
        <p:spPr>
          <a:xfrm>
            <a:off x="3199143" y="3172885"/>
            <a:ext cx="987757" cy="93542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5335" y="744499"/>
            <a:ext cx="3657600" cy="365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Luke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Technical Evangelist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Currently:</a:t>
            </a:r>
          </a:p>
          <a:p>
            <a:r>
              <a:rPr lang="en-US" dirty="0"/>
              <a:t>Cassandra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Node.js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Previously: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RDBMS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 rot="21412040">
            <a:off x="-197759" y="1426773"/>
            <a:ext cx="4186547" cy="3194047"/>
            <a:chOff x="-247650" y="1200150"/>
            <a:chExt cx="4419600" cy="3371850"/>
          </a:xfrm>
        </p:grpSpPr>
        <p:sp>
          <p:nvSpPr>
            <p:cNvPr id="11" name="Rectangle 10"/>
            <p:cNvSpPr/>
            <p:nvPr/>
          </p:nvSpPr>
          <p:spPr>
            <a:xfrm>
              <a:off x="-247650" y="1200150"/>
              <a:ext cx="4419600" cy="33718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530" y="1304925"/>
              <a:ext cx="4218465" cy="3163849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5643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this architecture and these technologies </a:t>
            </a:r>
            <a:r>
              <a:rPr lang="en-US" dirty="0">
                <a:latin typeface="Source Sans Pro Semibold" panose="020B0603030403020204" pitchFamily="34" charset="0"/>
              </a:rPr>
              <a:t>help</a:t>
            </a:r>
            <a:r>
              <a:rPr lang="en-US" dirty="0"/>
              <a:t> us with some of the </a:t>
            </a:r>
            <a:r>
              <a:rPr lang="en-US" dirty="0">
                <a:latin typeface="Source Sans Pro Semibold" panose="020B0603030403020204" pitchFamily="34" charset="0"/>
              </a:rPr>
              <a:t>challenges</a:t>
            </a:r>
            <a:r>
              <a:rPr lang="en-US" dirty="0"/>
              <a:t> users have with Cassandra?</a:t>
            </a:r>
          </a:p>
        </p:txBody>
      </p:sp>
      <p:sp>
        <p:nvSpPr>
          <p:cNvPr id="12" name="Freeform 11"/>
          <p:cNvSpPr/>
          <p:nvPr/>
        </p:nvSpPr>
        <p:spPr>
          <a:xfrm>
            <a:off x="4953000" y="2266950"/>
            <a:ext cx="5562600" cy="5562600"/>
          </a:xfrm>
          <a:custGeom>
            <a:avLst/>
            <a:gdLst>
              <a:gd name="connsiteX0" fmla="*/ 2781300 w 5562600"/>
              <a:gd name="connsiteY0" fmla="*/ 76200 h 5562600"/>
              <a:gd name="connsiteX1" fmla="*/ 76200 w 5562600"/>
              <a:gd name="connsiteY1" fmla="*/ 2781300 h 5562600"/>
              <a:gd name="connsiteX2" fmla="*/ 2781300 w 5562600"/>
              <a:gd name="connsiteY2" fmla="*/ 5486400 h 5562600"/>
              <a:gd name="connsiteX3" fmla="*/ 5486400 w 5562600"/>
              <a:gd name="connsiteY3" fmla="*/ 2781300 h 5562600"/>
              <a:gd name="connsiteX4" fmla="*/ 2781300 w 5562600"/>
              <a:gd name="connsiteY4" fmla="*/ 76200 h 5562600"/>
              <a:gd name="connsiteX5" fmla="*/ 2781300 w 5562600"/>
              <a:gd name="connsiteY5" fmla="*/ 0 h 5562600"/>
              <a:gd name="connsiteX6" fmla="*/ 5562600 w 5562600"/>
              <a:gd name="connsiteY6" fmla="*/ 2781300 h 5562600"/>
              <a:gd name="connsiteX7" fmla="*/ 2781300 w 5562600"/>
              <a:gd name="connsiteY7" fmla="*/ 5562600 h 5562600"/>
              <a:gd name="connsiteX8" fmla="*/ 0 w 5562600"/>
              <a:gd name="connsiteY8" fmla="*/ 2781300 h 5562600"/>
              <a:gd name="connsiteX9" fmla="*/ 2781300 w 5562600"/>
              <a:gd name="connsiteY9" fmla="*/ 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2600" h="5562600">
                <a:moveTo>
                  <a:pt x="2781300" y="76200"/>
                </a:moveTo>
                <a:cubicBezTo>
                  <a:pt x="1287315" y="76200"/>
                  <a:pt x="76200" y="1287315"/>
                  <a:pt x="76200" y="2781300"/>
                </a:cubicBezTo>
                <a:cubicBezTo>
                  <a:pt x="76200" y="4275285"/>
                  <a:pt x="1287315" y="5486400"/>
                  <a:pt x="2781300" y="5486400"/>
                </a:cubicBezTo>
                <a:cubicBezTo>
                  <a:pt x="4275285" y="5486400"/>
                  <a:pt x="5486400" y="4275285"/>
                  <a:pt x="5486400" y="2781300"/>
                </a:cubicBezTo>
                <a:cubicBezTo>
                  <a:pt x="5486400" y="1287315"/>
                  <a:pt x="4275285" y="76200"/>
                  <a:pt x="2781300" y="76200"/>
                </a:cubicBezTo>
                <a:close/>
                <a:moveTo>
                  <a:pt x="2781300" y="0"/>
                </a:moveTo>
                <a:cubicBezTo>
                  <a:pt x="4317370" y="0"/>
                  <a:pt x="5562600" y="1245230"/>
                  <a:pt x="5562600" y="2781300"/>
                </a:cubicBezTo>
                <a:cubicBezTo>
                  <a:pt x="5562600" y="4317370"/>
                  <a:pt x="4317370" y="5562600"/>
                  <a:pt x="2781300" y="5562600"/>
                </a:cubicBezTo>
                <a:cubicBezTo>
                  <a:pt x="1245230" y="5562600"/>
                  <a:pt x="0" y="4317370"/>
                  <a:pt x="0" y="2781300"/>
                </a:cubicBezTo>
                <a:cubicBezTo>
                  <a:pt x="0" y="1245230"/>
                  <a:pt x="1245230" y="0"/>
                  <a:pt x="27813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324350"/>
            <a:ext cx="1066800" cy="10668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2298700"/>
            <a:ext cx="1066800" cy="10668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20000" y="1733550"/>
            <a:ext cx="1066800" cy="10668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195455" y="-1085850"/>
            <a:ext cx="3325091" cy="69249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00" dirty="0">
                <a:solidFill>
                  <a:schemeClr val="bg1">
                    <a:lumMod val="95000"/>
                  </a:schemeClr>
                </a:solidFill>
                <a:latin typeface="Source Sans Pro Black" panose="020B0803030403020204" pitchFamily="34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Users coming from a </a:t>
            </a:r>
            <a:r>
              <a:rPr lang="en-US" dirty="0">
                <a:latin typeface="Source Sans Pro Semibold" panose="020B0603030403020204" pitchFamily="34" charset="0"/>
              </a:rPr>
              <a:t>RDBMS</a:t>
            </a:r>
            <a:r>
              <a:rPr lang="en-US" dirty="0"/>
              <a:t> background are often frustrated by the </a:t>
            </a:r>
            <a:r>
              <a:rPr lang="en-US" dirty="0">
                <a:latin typeface="Source Sans Pro Semibold" panose="020B0603030403020204" pitchFamily="34" charset="0"/>
              </a:rPr>
              <a:t>lack of JOIN support</a:t>
            </a:r>
            <a:r>
              <a:rPr lang="en-US" dirty="0"/>
              <a:t> in CQL.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</a:rPr>
              <a:t>SELECT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v.name,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v.description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v.addedDate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u.firstName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u.lastName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u.email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</a:rPr>
              <a:t> videos v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</a:rPr>
              <a:t> users u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v.userId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u.userId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v.videoId</a:t>
            </a:r>
            <a:r>
              <a:rPr lang="en-US" sz="1800" dirty="0">
                <a:latin typeface="Consolas" panose="020B0609020204030204" pitchFamily="49" charset="0"/>
              </a:rPr>
              <a:t> = 12345;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59747" y="2343150"/>
            <a:ext cx="2055053" cy="3352800"/>
            <a:chOff x="1258473" y="2343150"/>
            <a:chExt cx="2055053" cy="3352800"/>
          </a:xfrm>
        </p:grpSpPr>
        <p:grpSp>
          <p:nvGrpSpPr>
            <p:cNvPr id="16" name="Group 15"/>
            <p:cNvGrpSpPr/>
            <p:nvPr/>
          </p:nvGrpSpPr>
          <p:grpSpPr>
            <a:xfrm>
              <a:off x="1258473" y="2343150"/>
              <a:ext cx="2055053" cy="3352800"/>
              <a:chOff x="2769870" y="4248150"/>
              <a:chExt cx="381000" cy="62159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769870" y="4248150"/>
                <a:ext cx="381000" cy="6215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69870" y="4324350"/>
                <a:ext cx="381000" cy="408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26080" y="4764338"/>
                <a:ext cx="76200" cy="76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410873" y="2876550"/>
              <a:ext cx="1752600" cy="1143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2081995" y="3257550"/>
              <a:ext cx="457200" cy="381000"/>
            </a:xfrm>
            <a:prstGeom prst="triangl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10873" y="4095750"/>
              <a:ext cx="17526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Source Sans Pro Light" panose="020B0403030403020204" pitchFamily="34" charset="0"/>
                </a:rPr>
                <a:t>CAT BURRITO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10873" y="4387394"/>
              <a:ext cx="228600" cy="241756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5673" y="4368344"/>
              <a:ext cx="14478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/>
                <a:t>By:</a:t>
              </a:r>
            </a:p>
            <a:p>
              <a:r>
                <a:rPr lang="en-US" sz="900" dirty="0"/>
                <a:t>Luke Tillman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462604" y="4444171"/>
              <a:ext cx="117303" cy="122307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42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5195455" y="-1085850"/>
            <a:ext cx="3325091" cy="69249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00" dirty="0">
                <a:solidFill>
                  <a:srgbClr val="0C84A0"/>
                </a:solidFill>
                <a:latin typeface="Source Sans Pro Black" panose="020B0803030403020204" pitchFamily="34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a microservices architecture,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that we might have previously used a JOIN to retrieve is probably owned by </a:t>
            </a:r>
            <a:r>
              <a:rPr lang="en-US" dirty="0">
                <a:solidFill>
                  <a:schemeClr val="accent1"/>
                </a:solidFill>
              </a:rPr>
              <a:t>different services</a:t>
            </a:r>
            <a:r>
              <a:rPr lang="en-US" dirty="0"/>
              <a:t> now.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Source Sans Pro Semibold" panose="020B0603030403020204" pitchFamily="34" charset="0"/>
              </a:rPr>
              <a:t>references</a:t>
            </a:r>
            <a:r>
              <a:rPr lang="en-US" dirty="0"/>
              <a:t> to other parts of the graph in </a:t>
            </a:r>
            <a:r>
              <a:rPr lang="en-US" dirty="0">
                <a:latin typeface="Source Sans Pro Semibold" panose="020B0603030403020204" pitchFamily="34" charset="0"/>
              </a:rPr>
              <a:t>Falcor</a:t>
            </a:r>
            <a:r>
              <a:rPr lang="en-US" dirty="0"/>
              <a:t> makes stitching together data from </a:t>
            </a:r>
            <a:r>
              <a:rPr lang="en-US" dirty="0">
                <a:latin typeface="Source Sans Pro Semibold" panose="020B0603030403020204" pitchFamily="34" charset="0"/>
              </a:rPr>
              <a:t>multiple microservices</a:t>
            </a:r>
            <a:r>
              <a:rPr lang="en-US" dirty="0"/>
              <a:t> easy.</a:t>
            </a:r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5022969" y="2822365"/>
            <a:ext cx="3663831" cy="1730552"/>
            <a:chOff x="5022969" y="2822365"/>
            <a:chExt cx="3663831" cy="1730552"/>
          </a:xfrm>
        </p:grpSpPr>
        <p:grpSp>
          <p:nvGrpSpPr>
            <p:cNvPr id="5" name="Group 4"/>
            <p:cNvGrpSpPr/>
            <p:nvPr/>
          </p:nvGrpSpPr>
          <p:grpSpPr>
            <a:xfrm>
              <a:off x="5022969" y="3725741"/>
              <a:ext cx="839913" cy="827176"/>
              <a:chOff x="3276814" y="3249085"/>
              <a:chExt cx="839913" cy="82717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6814" y="3249085"/>
                <a:ext cx="839913" cy="8271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50076" y="3325285"/>
                <a:ext cx="690451" cy="674776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486858" y="3403424"/>
                <a:ext cx="416886" cy="510240"/>
                <a:chOff x="5125556" y="3949509"/>
                <a:chExt cx="416886" cy="51024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125556" y="4192548"/>
                  <a:ext cx="416886" cy="267201"/>
                </a:xfrm>
                <a:custGeom>
                  <a:avLst/>
                  <a:gdLst>
                    <a:gd name="connsiteX0" fmla="*/ 208443 w 416886"/>
                    <a:gd name="connsiteY0" fmla="*/ 0 h 267201"/>
                    <a:gd name="connsiteX1" fmla="*/ 416886 w 416886"/>
                    <a:gd name="connsiteY1" fmla="*/ 267201 h 267201"/>
                    <a:gd name="connsiteX2" fmla="*/ 0 w 416886"/>
                    <a:gd name="connsiteY2" fmla="*/ 267201 h 267201"/>
                    <a:gd name="connsiteX3" fmla="*/ 208443 w 416886"/>
                    <a:gd name="connsiteY3" fmla="*/ 0 h 26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886" h="267201">
                      <a:moveTo>
                        <a:pt x="208443" y="0"/>
                      </a:moveTo>
                      <a:cubicBezTo>
                        <a:pt x="323563" y="0"/>
                        <a:pt x="416886" y="119630"/>
                        <a:pt x="416886" y="267201"/>
                      </a:cubicBezTo>
                      <a:lnTo>
                        <a:pt x="0" y="267201"/>
                      </a:lnTo>
                      <a:cubicBezTo>
                        <a:pt x="0" y="119630"/>
                        <a:pt x="93323" y="0"/>
                        <a:pt x="2084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181600" y="3949509"/>
                  <a:ext cx="304800" cy="30323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5022969" y="2822365"/>
              <a:ext cx="839913" cy="827176"/>
              <a:chOff x="3254442" y="906374"/>
              <a:chExt cx="839913" cy="8271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254442" y="906374"/>
                <a:ext cx="839913" cy="8271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27704" y="982574"/>
                <a:ext cx="690451" cy="674776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405530" y="1141696"/>
                <a:ext cx="534798" cy="356532"/>
                <a:chOff x="1828800" y="1962149"/>
                <a:chExt cx="914401" cy="609601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828801" y="1962149"/>
                  <a:ext cx="914400" cy="6096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828800" y="19621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828800" y="21145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828800" y="22669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828800" y="24193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590800" y="19621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590800" y="21145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590800" y="22669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90800" y="24193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5400000">
                  <a:off x="2171700" y="2152650"/>
                  <a:ext cx="228600" cy="228600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8305800" y="3354232"/>
              <a:ext cx="381000" cy="621598"/>
              <a:chOff x="2769870" y="4248150"/>
              <a:chExt cx="381000" cy="62159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769870" y="4248150"/>
                <a:ext cx="381000" cy="6215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769870" y="4324350"/>
                <a:ext cx="381000" cy="4084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26080" y="4764338"/>
                <a:ext cx="76200" cy="76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37238" y="3403575"/>
              <a:ext cx="1324061" cy="728797"/>
              <a:chOff x="6418188" y="3766845"/>
              <a:chExt cx="1324061" cy="72879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381" b="-2"/>
              <a:stretch/>
            </p:blipFill>
            <p:spPr>
              <a:xfrm>
                <a:off x="6418188" y="4308271"/>
                <a:ext cx="1324061" cy="187371"/>
              </a:xfrm>
              <a:prstGeom prst="rect">
                <a:avLst/>
              </a:prstGeom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6491612" y="3766845"/>
                <a:ext cx="1143000" cy="449986"/>
                <a:chOff x="1273243" y="292964"/>
                <a:chExt cx="1143000" cy="449986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273243" y="292964"/>
                  <a:ext cx="1143000" cy="4499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1349443" y="372974"/>
                  <a:ext cx="990600" cy="304800"/>
                  <a:chOff x="914400" y="3185160"/>
                  <a:chExt cx="990600" cy="304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914400" y="3185160"/>
                    <a:ext cx="990600" cy="30480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990600" y="3261360"/>
                    <a:ext cx="152400" cy="1524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1371600" y="32613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1447800" y="32613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1524000" y="32613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1600200" y="32613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1676400" y="32613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1752600" y="32613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1489708" y="33375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1569718" y="33375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1642112" y="333756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720691" y="3337559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7785372" y="3590468"/>
              <a:ext cx="388718" cy="76200"/>
              <a:chOff x="5542579" y="3154679"/>
              <a:chExt cx="388718" cy="762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7" name="Oval 46"/>
              <p:cNvSpPr/>
              <p:nvPr/>
            </p:nvSpPr>
            <p:spPr>
              <a:xfrm>
                <a:off x="5542579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701070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855097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18900000">
              <a:off x="6008099" y="3914658"/>
              <a:ext cx="388718" cy="76200"/>
              <a:chOff x="5542579" y="3154679"/>
              <a:chExt cx="388718" cy="762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Oval 50"/>
              <p:cNvSpPr/>
              <p:nvPr/>
            </p:nvSpPr>
            <p:spPr>
              <a:xfrm>
                <a:off x="5542579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01070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55097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2700000">
              <a:off x="6008247" y="3358557"/>
              <a:ext cx="388718" cy="76200"/>
              <a:chOff x="5542579" y="3154679"/>
              <a:chExt cx="388718" cy="762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5" name="Oval 54"/>
              <p:cNvSpPr/>
              <p:nvPr/>
            </p:nvSpPr>
            <p:spPr>
              <a:xfrm>
                <a:off x="5542579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01070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55097" y="3154679"/>
                <a:ext cx="76200" cy="76200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1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5195455" y="-1085850"/>
            <a:ext cx="3325091" cy="69249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00" dirty="0">
                <a:solidFill>
                  <a:schemeClr val="bg1">
                    <a:lumMod val="95000"/>
                  </a:schemeClr>
                </a:solidFill>
                <a:latin typeface="Source Sans Pro Black" panose="020B0803030403020204" pitchFamily="34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chemeClr val="accent1"/>
                </a:solidFill>
              </a:rPr>
              <a:t>denormalization</a:t>
            </a:r>
            <a:r>
              <a:rPr lang="en-US" dirty="0"/>
              <a:t> is a key part of successful Cassandra data modeling, but maintaining </a:t>
            </a:r>
            <a:r>
              <a:rPr lang="en-US" dirty="0">
                <a:solidFill>
                  <a:schemeClr val="accent1"/>
                </a:solidFill>
              </a:rPr>
              <a:t>data integrity</a:t>
            </a:r>
            <a:r>
              <a:rPr lang="en-US" dirty="0"/>
              <a:t> can seem daunting to new users.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745846"/>
            <a:ext cx="17526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898246"/>
            <a:ext cx="1600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" y="12792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9600" y="14316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" y="15840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3400" y="822046"/>
            <a:ext cx="1600200" cy="304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1440" tIns="0" rIns="45720" bIns="18288" rtlCol="0" anchor="ctr" anchorCtr="0">
            <a:no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users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62200" y="745846"/>
            <a:ext cx="17526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38400" y="822046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14600" y="12792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14600" y="14316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14600" y="15840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8400" y="822046"/>
            <a:ext cx="1600200" cy="304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1440" tIns="0" rIns="45720" bIns="18288" rtlCol="0" anchor="ctr" anchorCtr="0">
            <a:no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users_by_email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" y="2041246"/>
            <a:ext cx="17526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3400" y="2117446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" y="25746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9600" y="27270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600" y="28794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3400" y="2117446"/>
            <a:ext cx="1600200" cy="304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1440" tIns="0" rIns="45720" bIns="18288" rtlCol="0" anchor="ctr" anchorCtr="0">
            <a:no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videos_by_date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62200" y="2041246"/>
            <a:ext cx="17526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38400" y="2117446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4600" y="25746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14600" y="27270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14600" y="2879446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38400" y="2117446"/>
            <a:ext cx="1600200" cy="304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1440" tIns="0" rIns="45720" bIns="18288" rtlCol="0" anchor="ctr" anchorCtr="0">
            <a:no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videos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" y="3333470"/>
            <a:ext cx="1752600" cy="11461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3400" y="3409670"/>
            <a:ext cx="1600200" cy="993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9600" y="3866871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" y="4019271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600" y="4171671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3409671"/>
            <a:ext cx="1600200" cy="304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1440" tIns="0" rIns="45720" bIns="18288" rtlCol="0" anchor="ctr" anchorCtr="0">
            <a:no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videos_by_user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62200" y="3333471"/>
            <a:ext cx="1752600" cy="11461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438400" y="3409670"/>
            <a:ext cx="1600200" cy="993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14600" y="3866871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514600" y="4019271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14600" y="4171671"/>
            <a:ext cx="1447800" cy="7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438400" y="3409671"/>
            <a:ext cx="1600200" cy="304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1440" tIns="0" rIns="45720" bIns="18288" rtlCol="0" anchor="ctr" anchorCtr="0">
            <a:no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videos_by_tag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9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346595" y="-1085850"/>
            <a:ext cx="3022810" cy="69249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00" dirty="0">
                <a:solidFill>
                  <a:srgbClr val="0C84A0"/>
                </a:solidFill>
                <a:latin typeface="Source Sans Pro Black" panose="020B0803030403020204" pitchFamily="34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concept of </a:t>
            </a:r>
            <a:r>
              <a:rPr lang="en-US" dirty="0">
                <a:solidFill>
                  <a:schemeClr val="accent1"/>
                </a:solidFill>
              </a:rPr>
              <a:t>data ownership</a:t>
            </a:r>
            <a:r>
              <a:rPr lang="en-US" dirty="0"/>
              <a:t> in microservices makes the </a:t>
            </a:r>
            <a:r>
              <a:rPr lang="en-US" dirty="0">
                <a:solidFill>
                  <a:schemeClr val="accent1"/>
                </a:solidFill>
              </a:rPr>
              <a:t>surface area</a:t>
            </a:r>
            <a:r>
              <a:rPr lang="en-US" dirty="0"/>
              <a:t> of impacting operations much </a:t>
            </a:r>
            <a:r>
              <a:rPr lang="en-US" dirty="0">
                <a:solidFill>
                  <a:schemeClr val="accent1"/>
                </a:solidFill>
              </a:rPr>
              <a:t>smaller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Having service APIs and events defined in an IDL like Protocol Buffers in </a:t>
            </a:r>
            <a:r>
              <a:rPr lang="en-US" dirty="0">
                <a:latin typeface="Source Sans Pro Semibold" panose="020B0603030403020204" pitchFamily="34" charset="0"/>
              </a:rPr>
              <a:t>gRPC</a:t>
            </a:r>
            <a:r>
              <a:rPr lang="en-US" dirty="0"/>
              <a:t> makes it easy to get an immediate conceptual </a:t>
            </a:r>
            <a:r>
              <a:rPr lang="en-US" dirty="0">
                <a:latin typeface="Source Sans Pro Semibold" panose="020B0603030403020204" pitchFamily="34" charset="0"/>
              </a:rPr>
              <a:t>overview</a:t>
            </a:r>
            <a:r>
              <a:rPr lang="en-US" dirty="0"/>
              <a:t> of what operations could </a:t>
            </a:r>
            <a:r>
              <a:rPr lang="en-US" dirty="0">
                <a:latin typeface="Source Sans Pro Semibold" panose="020B0603030403020204" pitchFamily="34" charset="0"/>
              </a:rPr>
              <a:t>impact denormalized data</a:t>
            </a:r>
            <a:r>
              <a:rPr lang="en-US" dirty="0"/>
              <a:t>.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667" y="2800350"/>
            <a:ext cx="3555133" cy="1811770"/>
            <a:chOff x="557808" y="2647950"/>
            <a:chExt cx="3555133" cy="1811770"/>
          </a:xfrm>
        </p:grpSpPr>
        <p:sp>
          <p:nvSpPr>
            <p:cNvPr id="25" name="Rectangle 24"/>
            <p:cNvSpPr/>
            <p:nvPr/>
          </p:nvSpPr>
          <p:spPr>
            <a:xfrm>
              <a:off x="680636" y="2807846"/>
              <a:ext cx="1833963" cy="1516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7808" y="2647950"/>
              <a:ext cx="839913" cy="827176"/>
              <a:chOff x="3254442" y="906374"/>
              <a:chExt cx="839913" cy="8271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254442" y="906374"/>
                <a:ext cx="839913" cy="8271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27704" y="982574"/>
                <a:ext cx="690451" cy="674776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405530" y="1141696"/>
                <a:ext cx="534798" cy="356532"/>
                <a:chOff x="1828800" y="1962149"/>
                <a:chExt cx="914401" cy="609601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828801" y="1962149"/>
                  <a:ext cx="914400" cy="6096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828800" y="19621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828800" y="21145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828800" y="22669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828800" y="24193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590800" y="19621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590800" y="21145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590800" y="22669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90800" y="2419350"/>
                  <a:ext cx="152400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5400000">
                  <a:off x="2171700" y="2152650"/>
                  <a:ext cx="228600" cy="228600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1677218" y="2954705"/>
              <a:ext cx="685800" cy="533400"/>
              <a:chOff x="2743200" y="2724150"/>
              <a:chExt cx="685800" cy="533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743200" y="2724150"/>
                <a:ext cx="685800" cy="533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19400" y="2807846"/>
                <a:ext cx="526890" cy="3735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19400" y="2807846"/>
                <a:ext cx="526890" cy="144904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672828" y="3633009"/>
              <a:ext cx="685800" cy="533400"/>
              <a:chOff x="2743200" y="2724150"/>
              <a:chExt cx="685800" cy="533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743200" y="2724150"/>
                <a:ext cx="685800" cy="533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19400" y="2807846"/>
                <a:ext cx="526890" cy="3735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19400" y="2807846"/>
                <a:ext cx="526890" cy="144904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6717" y="3633009"/>
              <a:ext cx="685800" cy="533400"/>
              <a:chOff x="2743200" y="2724150"/>
              <a:chExt cx="685800" cy="533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743200" y="2724150"/>
                <a:ext cx="685800" cy="533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819400" y="2807846"/>
                <a:ext cx="526890" cy="3735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819400" y="2807846"/>
                <a:ext cx="526890" cy="144904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2971800" y="2807846"/>
              <a:ext cx="979528" cy="15165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3947" y="2954705"/>
              <a:ext cx="685800" cy="533400"/>
              <a:chOff x="2743200" y="2724150"/>
              <a:chExt cx="685800" cy="533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743200" y="2724150"/>
                <a:ext cx="685800" cy="533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819400" y="2807846"/>
                <a:ext cx="526890" cy="3735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819400" y="2807846"/>
                <a:ext cx="526890" cy="144904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273028" y="3632544"/>
              <a:ext cx="839913" cy="827176"/>
              <a:chOff x="3276814" y="3249085"/>
              <a:chExt cx="839913" cy="82717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6814" y="3249085"/>
                <a:ext cx="839913" cy="8271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50076" y="3325285"/>
                <a:ext cx="690451" cy="674776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486858" y="3403424"/>
                <a:ext cx="416886" cy="510240"/>
                <a:chOff x="5125556" y="3949509"/>
                <a:chExt cx="416886" cy="51024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125556" y="4192548"/>
                  <a:ext cx="416886" cy="267201"/>
                </a:xfrm>
                <a:custGeom>
                  <a:avLst/>
                  <a:gdLst>
                    <a:gd name="connsiteX0" fmla="*/ 208443 w 416886"/>
                    <a:gd name="connsiteY0" fmla="*/ 0 h 267201"/>
                    <a:gd name="connsiteX1" fmla="*/ 416886 w 416886"/>
                    <a:gd name="connsiteY1" fmla="*/ 267201 h 267201"/>
                    <a:gd name="connsiteX2" fmla="*/ 0 w 416886"/>
                    <a:gd name="connsiteY2" fmla="*/ 267201 h 267201"/>
                    <a:gd name="connsiteX3" fmla="*/ 208443 w 416886"/>
                    <a:gd name="connsiteY3" fmla="*/ 0 h 26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886" h="267201">
                      <a:moveTo>
                        <a:pt x="208443" y="0"/>
                      </a:moveTo>
                      <a:cubicBezTo>
                        <a:pt x="323563" y="0"/>
                        <a:pt x="416886" y="119630"/>
                        <a:pt x="416886" y="267201"/>
                      </a:cubicBezTo>
                      <a:lnTo>
                        <a:pt x="0" y="267201"/>
                      </a:lnTo>
                      <a:cubicBezTo>
                        <a:pt x="0" y="119630"/>
                        <a:pt x="93323" y="0"/>
                        <a:pt x="2084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181600" y="3949509"/>
                  <a:ext cx="304800" cy="30323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92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195455" y="-1085850"/>
            <a:ext cx="3325091" cy="69249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00" dirty="0">
                <a:solidFill>
                  <a:schemeClr val="bg1">
                    <a:lumMod val="95000"/>
                  </a:schemeClr>
                </a:solidFill>
                <a:latin typeface="Source Sans Pro Black" panose="020B0803030403020204" pitchFamily="34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Sizing a cluster, stress testing, and tuning for </a:t>
            </a:r>
            <a:r>
              <a:rPr lang="en-US" dirty="0">
                <a:solidFill>
                  <a:schemeClr val="accent1"/>
                </a:solidFill>
              </a:rPr>
              <a:t>optimum performance</a:t>
            </a:r>
            <a:r>
              <a:rPr lang="en-US" dirty="0"/>
              <a:t> is hard with Cassandra.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5104" y="961022"/>
            <a:ext cx="3886200" cy="3227247"/>
            <a:chOff x="381000" y="1562556"/>
            <a:chExt cx="3886200" cy="3227247"/>
          </a:xfrm>
        </p:grpSpPr>
        <p:sp>
          <p:nvSpPr>
            <p:cNvPr id="23" name="Rectangle 22"/>
            <p:cNvSpPr/>
            <p:nvPr/>
          </p:nvSpPr>
          <p:spPr>
            <a:xfrm>
              <a:off x="381000" y="1809750"/>
              <a:ext cx="3886200" cy="2743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" y="1885950"/>
              <a:ext cx="3733800" cy="259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6764" y="2031731"/>
              <a:ext cx="3429000" cy="2288896"/>
            </a:xfrm>
            <a:custGeom>
              <a:avLst/>
              <a:gdLst>
                <a:gd name="connsiteX0" fmla="*/ 0 w 3429000"/>
                <a:gd name="connsiteY0" fmla="*/ 0 h 2288896"/>
                <a:gd name="connsiteX1" fmla="*/ 76200 w 3429000"/>
                <a:gd name="connsiteY1" fmla="*/ 0 h 2288896"/>
                <a:gd name="connsiteX2" fmla="*/ 76200 w 3429000"/>
                <a:gd name="connsiteY2" fmla="*/ 2209800 h 2288896"/>
                <a:gd name="connsiteX3" fmla="*/ 3429000 w 3429000"/>
                <a:gd name="connsiteY3" fmla="*/ 2209800 h 2288896"/>
                <a:gd name="connsiteX4" fmla="*/ 3429000 w 3429000"/>
                <a:gd name="connsiteY4" fmla="*/ 2288896 h 2288896"/>
                <a:gd name="connsiteX5" fmla="*/ 76200 w 3429000"/>
                <a:gd name="connsiteY5" fmla="*/ 2288896 h 2288896"/>
                <a:gd name="connsiteX6" fmla="*/ 0 w 3429000"/>
                <a:gd name="connsiteY6" fmla="*/ 2288896 h 2288896"/>
                <a:gd name="connsiteX7" fmla="*/ 0 w 3429000"/>
                <a:gd name="connsiteY7" fmla="*/ 2209800 h 228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29000" h="2288896">
                  <a:moveTo>
                    <a:pt x="0" y="0"/>
                  </a:moveTo>
                  <a:lnTo>
                    <a:pt x="76200" y="0"/>
                  </a:lnTo>
                  <a:lnTo>
                    <a:pt x="76200" y="2209800"/>
                  </a:lnTo>
                  <a:lnTo>
                    <a:pt x="3429000" y="2209800"/>
                  </a:lnTo>
                  <a:lnTo>
                    <a:pt x="3429000" y="2288896"/>
                  </a:lnTo>
                  <a:lnTo>
                    <a:pt x="76200" y="2288896"/>
                  </a:lnTo>
                  <a:lnTo>
                    <a:pt x="0" y="2288896"/>
                  </a:lnTo>
                  <a:lnTo>
                    <a:pt x="0" y="22098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700000">
              <a:off x="757304" y="2394736"/>
              <a:ext cx="3227247" cy="1562888"/>
            </a:xfrm>
            <a:custGeom>
              <a:avLst/>
              <a:gdLst>
                <a:gd name="connsiteX0" fmla="*/ 0 w 3227247"/>
                <a:gd name="connsiteY0" fmla="*/ 1476224 h 1562888"/>
                <a:gd name="connsiteX1" fmla="*/ 840681 w 3227247"/>
                <a:gd name="connsiteY1" fmla="*/ 1476224 h 1562888"/>
                <a:gd name="connsiteX2" fmla="*/ 957858 w 3227247"/>
                <a:gd name="connsiteY2" fmla="*/ 1038915 h 1562888"/>
                <a:gd name="connsiteX3" fmla="*/ 957858 w 3227247"/>
                <a:gd name="connsiteY3" fmla="*/ 1029494 h 1562888"/>
                <a:gd name="connsiteX4" fmla="*/ 960383 w 3227247"/>
                <a:gd name="connsiteY4" fmla="*/ 1029494 h 1562888"/>
                <a:gd name="connsiteX5" fmla="*/ 961307 w 3227247"/>
                <a:gd name="connsiteY5" fmla="*/ 1026045 h 1562888"/>
                <a:gd name="connsiteX6" fmla="*/ 974178 w 3227247"/>
                <a:gd name="connsiteY6" fmla="*/ 1029494 h 1562888"/>
                <a:gd name="connsiteX7" fmla="*/ 2172498 w 3227247"/>
                <a:gd name="connsiteY7" fmla="*/ 1029494 h 1562888"/>
                <a:gd name="connsiteX8" fmla="*/ 2172498 w 3227247"/>
                <a:gd name="connsiteY8" fmla="*/ 465268 h 1562888"/>
                <a:gd name="connsiteX9" fmla="*/ 2265489 w 3227247"/>
                <a:gd name="connsiteY9" fmla="*/ 465269 h 1562888"/>
                <a:gd name="connsiteX10" fmla="*/ 2265489 w 3227247"/>
                <a:gd name="connsiteY10" fmla="*/ 471126 h 1562888"/>
                <a:gd name="connsiteX11" fmla="*/ 2690626 w 3227247"/>
                <a:gd name="connsiteY11" fmla="*/ 471126 h 1562888"/>
                <a:gd name="connsiteX12" fmla="*/ 2786614 w 3227247"/>
                <a:gd name="connsiteY12" fmla="*/ 112892 h 1562888"/>
                <a:gd name="connsiteX13" fmla="*/ 2786460 w 3227247"/>
                <a:gd name="connsiteY13" fmla="*/ 112316 h 1562888"/>
                <a:gd name="connsiteX14" fmla="*/ 3205628 w 3227247"/>
                <a:gd name="connsiteY14" fmla="*/ 0 h 1562888"/>
                <a:gd name="connsiteX15" fmla="*/ 3227247 w 3227247"/>
                <a:gd name="connsiteY15" fmla="*/ 80684 h 1562888"/>
                <a:gd name="connsiteX16" fmla="*/ 2854995 w 3227247"/>
                <a:gd name="connsiteY16" fmla="*/ 180429 h 1562888"/>
                <a:gd name="connsiteX17" fmla="*/ 2755134 w 3227247"/>
                <a:gd name="connsiteY17" fmla="*/ 553114 h 1562888"/>
                <a:gd name="connsiteX18" fmla="*/ 2753592 w 3227247"/>
                <a:gd name="connsiteY18" fmla="*/ 552701 h 1562888"/>
                <a:gd name="connsiteX19" fmla="*/ 2753592 w 3227247"/>
                <a:gd name="connsiteY19" fmla="*/ 554656 h 1562888"/>
                <a:gd name="connsiteX20" fmla="*/ 2265489 w 3227247"/>
                <a:gd name="connsiteY20" fmla="*/ 554656 h 1562888"/>
                <a:gd name="connsiteX21" fmla="*/ 2265489 w 3227247"/>
                <a:gd name="connsiteY21" fmla="*/ 1121057 h 1562888"/>
                <a:gd name="connsiteX22" fmla="*/ 2172498 w 3227247"/>
                <a:gd name="connsiteY22" fmla="*/ 1121058 h 1562888"/>
                <a:gd name="connsiteX23" fmla="*/ 2172498 w 3227247"/>
                <a:gd name="connsiteY23" fmla="*/ 1114413 h 1562888"/>
                <a:gd name="connsiteX24" fmla="*/ 1024105 w 3227247"/>
                <a:gd name="connsiteY24" fmla="*/ 1114413 h 1562888"/>
                <a:gd name="connsiteX25" fmla="*/ 914400 w 3227247"/>
                <a:gd name="connsiteY25" fmla="*/ 1523837 h 1562888"/>
                <a:gd name="connsiteX26" fmla="*/ 914400 w 3227247"/>
                <a:gd name="connsiteY26" fmla="*/ 1552424 h 1562888"/>
                <a:gd name="connsiteX27" fmla="*/ 906740 w 3227247"/>
                <a:gd name="connsiteY27" fmla="*/ 1552424 h 1562888"/>
                <a:gd name="connsiteX28" fmla="*/ 903936 w 3227247"/>
                <a:gd name="connsiteY28" fmla="*/ 1562888 h 1562888"/>
                <a:gd name="connsiteX29" fmla="*/ 864884 w 3227247"/>
                <a:gd name="connsiteY29" fmla="*/ 1552424 h 1562888"/>
                <a:gd name="connsiteX30" fmla="*/ 0 w 3227247"/>
                <a:gd name="connsiteY30" fmla="*/ 1552424 h 156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27247" h="1562888">
                  <a:moveTo>
                    <a:pt x="0" y="1476224"/>
                  </a:moveTo>
                  <a:lnTo>
                    <a:pt x="840681" y="1476224"/>
                  </a:lnTo>
                  <a:lnTo>
                    <a:pt x="957858" y="1038915"/>
                  </a:lnTo>
                  <a:lnTo>
                    <a:pt x="957858" y="1029494"/>
                  </a:lnTo>
                  <a:lnTo>
                    <a:pt x="960383" y="1029494"/>
                  </a:lnTo>
                  <a:lnTo>
                    <a:pt x="961307" y="1026045"/>
                  </a:lnTo>
                  <a:lnTo>
                    <a:pt x="974178" y="1029494"/>
                  </a:lnTo>
                  <a:lnTo>
                    <a:pt x="2172498" y="1029494"/>
                  </a:lnTo>
                  <a:lnTo>
                    <a:pt x="2172498" y="465268"/>
                  </a:lnTo>
                  <a:lnTo>
                    <a:pt x="2265489" y="465269"/>
                  </a:lnTo>
                  <a:lnTo>
                    <a:pt x="2265489" y="471126"/>
                  </a:lnTo>
                  <a:lnTo>
                    <a:pt x="2690626" y="471126"/>
                  </a:lnTo>
                  <a:lnTo>
                    <a:pt x="2786614" y="112892"/>
                  </a:lnTo>
                  <a:lnTo>
                    <a:pt x="2786460" y="112316"/>
                  </a:lnTo>
                  <a:lnTo>
                    <a:pt x="3205628" y="0"/>
                  </a:lnTo>
                  <a:lnTo>
                    <a:pt x="3227247" y="80684"/>
                  </a:lnTo>
                  <a:lnTo>
                    <a:pt x="2854995" y="180429"/>
                  </a:lnTo>
                  <a:lnTo>
                    <a:pt x="2755134" y="553114"/>
                  </a:lnTo>
                  <a:lnTo>
                    <a:pt x="2753592" y="552701"/>
                  </a:lnTo>
                  <a:lnTo>
                    <a:pt x="2753592" y="554656"/>
                  </a:lnTo>
                  <a:lnTo>
                    <a:pt x="2265489" y="554656"/>
                  </a:lnTo>
                  <a:lnTo>
                    <a:pt x="2265489" y="1121057"/>
                  </a:lnTo>
                  <a:lnTo>
                    <a:pt x="2172498" y="1121058"/>
                  </a:lnTo>
                  <a:lnTo>
                    <a:pt x="2172498" y="1114413"/>
                  </a:lnTo>
                  <a:lnTo>
                    <a:pt x="1024105" y="1114413"/>
                  </a:lnTo>
                  <a:lnTo>
                    <a:pt x="914400" y="1523837"/>
                  </a:lnTo>
                  <a:lnTo>
                    <a:pt x="914400" y="1552424"/>
                  </a:lnTo>
                  <a:lnTo>
                    <a:pt x="906740" y="1552424"/>
                  </a:lnTo>
                  <a:lnTo>
                    <a:pt x="903936" y="1562888"/>
                  </a:lnTo>
                  <a:lnTo>
                    <a:pt x="864884" y="1552424"/>
                  </a:lnTo>
                  <a:lnTo>
                    <a:pt x="0" y="1552424"/>
                  </a:ln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17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6595" y="-1085850"/>
            <a:ext cx="3022810" cy="69249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00" dirty="0">
                <a:solidFill>
                  <a:srgbClr val="0C84A0"/>
                </a:solidFill>
                <a:latin typeface="Source Sans Pro Black" panose="020B0803030403020204" pitchFamily="34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33049" y="4517628"/>
            <a:ext cx="405408" cy="273844"/>
          </a:xfrm>
        </p:spPr>
        <p:txBody>
          <a:bodyPr/>
          <a:lstStyle/>
          <a:p>
            <a:fld id="{B10D5614-B734-4280-8F57-1D4947433C9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 a microservices architecture, we ideally have </a:t>
            </a:r>
            <a:r>
              <a:rPr lang="en-US" dirty="0">
                <a:solidFill>
                  <a:schemeClr val="accent1"/>
                </a:solidFill>
              </a:rPr>
              <a:t>different clusters</a:t>
            </a:r>
            <a:r>
              <a:rPr lang="en-US" dirty="0"/>
              <a:t> backing </a:t>
            </a:r>
            <a:r>
              <a:rPr lang="en-US" dirty="0">
                <a:solidFill>
                  <a:schemeClr val="accent1"/>
                </a:solidFill>
              </a:rPr>
              <a:t>different services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It's a lot easier to size, test, and tune a cluster for </a:t>
            </a:r>
            <a:r>
              <a:rPr lang="en-US" dirty="0">
                <a:latin typeface="Source Sans Pro Semibold" panose="020B0603030403020204" pitchFamily="34" charset="0"/>
              </a:rPr>
              <a:t>one service's workload</a:t>
            </a:r>
            <a:r>
              <a:rPr lang="en-US" dirty="0"/>
              <a:t> than it is to tune a cluster for multiple services' workloads.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238254" y="2442277"/>
            <a:ext cx="2711398" cy="2844800"/>
            <a:chOff x="717602" y="2266950"/>
            <a:chExt cx="2711398" cy="2844800"/>
          </a:xfrm>
        </p:grpSpPr>
        <p:sp>
          <p:nvSpPr>
            <p:cNvPr id="9" name="Freeform 8"/>
            <p:cNvSpPr/>
            <p:nvPr/>
          </p:nvSpPr>
          <p:spPr>
            <a:xfrm>
              <a:off x="762000" y="2520950"/>
              <a:ext cx="2590800" cy="2590800"/>
            </a:xfrm>
            <a:custGeom>
              <a:avLst/>
              <a:gdLst>
                <a:gd name="connsiteX0" fmla="*/ 1295400 w 2590800"/>
                <a:gd name="connsiteY0" fmla="*/ 76200 h 2590800"/>
                <a:gd name="connsiteX1" fmla="*/ 76200 w 2590800"/>
                <a:gd name="connsiteY1" fmla="*/ 1295400 h 2590800"/>
                <a:gd name="connsiteX2" fmla="*/ 1295400 w 2590800"/>
                <a:gd name="connsiteY2" fmla="*/ 2514600 h 2590800"/>
                <a:gd name="connsiteX3" fmla="*/ 2514600 w 2590800"/>
                <a:gd name="connsiteY3" fmla="*/ 1295400 h 2590800"/>
                <a:gd name="connsiteX4" fmla="*/ 1295400 w 2590800"/>
                <a:gd name="connsiteY4" fmla="*/ 76200 h 2590800"/>
                <a:gd name="connsiteX5" fmla="*/ 1295400 w 2590800"/>
                <a:gd name="connsiteY5" fmla="*/ 0 h 2590800"/>
                <a:gd name="connsiteX6" fmla="*/ 2590800 w 2590800"/>
                <a:gd name="connsiteY6" fmla="*/ 1295400 h 2590800"/>
                <a:gd name="connsiteX7" fmla="*/ 1295400 w 2590800"/>
                <a:gd name="connsiteY7" fmla="*/ 2590800 h 2590800"/>
                <a:gd name="connsiteX8" fmla="*/ 0 w 2590800"/>
                <a:gd name="connsiteY8" fmla="*/ 1295400 h 2590800"/>
                <a:gd name="connsiteX9" fmla="*/ 1295400 w 2590800"/>
                <a:gd name="connsiteY9" fmla="*/ 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0800" h="2590800">
                  <a:moveTo>
                    <a:pt x="1295400" y="76200"/>
                  </a:moveTo>
                  <a:cubicBezTo>
                    <a:pt x="622054" y="76200"/>
                    <a:pt x="76200" y="622054"/>
                    <a:pt x="76200" y="1295400"/>
                  </a:cubicBezTo>
                  <a:cubicBezTo>
                    <a:pt x="76200" y="1968746"/>
                    <a:pt x="622054" y="2514600"/>
                    <a:pt x="1295400" y="2514600"/>
                  </a:cubicBezTo>
                  <a:cubicBezTo>
                    <a:pt x="1968746" y="2514600"/>
                    <a:pt x="2514600" y="1968746"/>
                    <a:pt x="2514600" y="1295400"/>
                  </a:cubicBezTo>
                  <a:cubicBezTo>
                    <a:pt x="2514600" y="622054"/>
                    <a:pt x="1968746" y="76200"/>
                    <a:pt x="1295400" y="76200"/>
                  </a:cubicBezTo>
                  <a:close/>
                  <a:moveTo>
                    <a:pt x="1295400" y="0"/>
                  </a:moveTo>
                  <a:cubicBezTo>
                    <a:pt x="2010830" y="0"/>
                    <a:pt x="2590800" y="579970"/>
                    <a:pt x="2590800" y="1295400"/>
                  </a:cubicBezTo>
                  <a:cubicBezTo>
                    <a:pt x="2590800" y="2010830"/>
                    <a:pt x="2010830" y="2590800"/>
                    <a:pt x="1295400" y="2590800"/>
                  </a:cubicBezTo>
                  <a:cubicBezTo>
                    <a:pt x="579970" y="2590800"/>
                    <a:pt x="0" y="2010830"/>
                    <a:pt x="0" y="1295400"/>
                  </a:cubicBezTo>
                  <a:cubicBezTo>
                    <a:pt x="0" y="579970"/>
                    <a:pt x="579970" y="0"/>
                    <a:pt x="12954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752600" y="2266950"/>
              <a:ext cx="609600" cy="6096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19400" y="2832100"/>
              <a:ext cx="609600" cy="6096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7602" y="2800350"/>
              <a:ext cx="609600" cy="6096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4044950"/>
              <a:ext cx="609600" cy="6096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92301" y="3447348"/>
            <a:ext cx="2711398" cy="2844800"/>
            <a:chOff x="717602" y="2266950"/>
            <a:chExt cx="2711398" cy="2844800"/>
          </a:xfrm>
        </p:grpSpPr>
        <p:sp>
          <p:nvSpPr>
            <p:cNvPr id="16" name="Freeform 15"/>
            <p:cNvSpPr/>
            <p:nvPr/>
          </p:nvSpPr>
          <p:spPr>
            <a:xfrm>
              <a:off x="762000" y="2520950"/>
              <a:ext cx="2590800" cy="2590800"/>
            </a:xfrm>
            <a:custGeom>
              <a:avLst/>
              <a:gdLst>
                <a:gd name="connsiteX0" fmla="*/ 1295400 w 2590800"/>
                <a:gd name="connsiteY0" fmla="*/ 76200 h 2590800"/>
                <a:gd name="connsiteX1" fmla="*/ 76200 w 2590800"/>
                <a:gd name="connsiteY1" fmla="*/ 1295400 h 2590800"/>
                <a:gd name="connsiteX2" fmla="*/ 1295400 w 2590800"/>
                <a:gd name="connsiteY2" fmla="*/ 2514600 h 2590800"/>
                <a:gd name="connsiteX3" fmla="*/ 2514600 w 2590800"/>
                <a:gd name="connsiteY3" fmla="*/ 1295400 h 2590800"/>
                <a:gd name="connsiteX4" fmla="*/ 1295400 w 2590800"/>
                <a:gd name="connsiteY4" fmla="*/ 76200 h 2590800"/>
                <a:gd name="connsiteX5" fmla="*/ 1295400 w 2590800"/>
                <a:gd name="connsiteY5" fmla="*/ 0 h 2590800"/>
                <a:gd name="connsiteX6" fmla="*/ 2590800 w 2590800"/>
                <a:gd name="connsiteY6" fmla="*/ 1295400 h 2590800"/>
                <a:gd name="connsiteX7" fmla="*/ 1295400 w 2590800"/>
                <a:gd name="connsiteY7" fmla="*/ 2590800 h 2590800"/>
                <a:gd name="connsiteX8" fmla="*/ 0 w 2590800"/>
                <a:gd name="connsiteY8" fmla="*/ 1295400 h 2590800"/>
                <a:gd name="connsiteX9" fmla="*/ 1295400 w 2590800"/>
                <a:gd name="connsiteY9" fmla="*/ 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0800" h="2590800">
                  <a:moveTo>
                    <a:pt x="1295400" y="76200"/>
                  </a:moveTo>
                  <a:cubicBezTo>
                    <a:pt x="622054" y="76200"/>
                    <a:pt x="76200" y="622054"/>
                    <a:pt x="76200" y="1295400"/>
                  </a:cubicBezTo>
                  <a:cubicBezTo>
                    <a:pt x="76200" y="1968746"/>
                    <a:pt x="622054" y="2514600"/>
                    <a:pt x="1295400" y="2514600"/>
                  </a:cubicBezTo>
                  <a:cubicBezTo>
                    <a:pt x="1968746" y="2514600"/>
                    <a:pt x="2514600" y="1968746"/>
                    <a:pt x="2514600" y="1295400"/>
                  </a:cubicBezTo>
                  <a:cubicBezTo>
                    <a:pt x="2514600" y="622054"/>
                    <a:pt x="1968746" y="76200"/>
                    <a:pt x="1295400" y="76200"/>
                  </a:cubicBezTo>
                  <a:close/>
                  <a:moveTo>
                    <a:pt x="1295400" y="0"/>
                  </a:moveTo>
                  <a:cubicBezTo>
                    <a:pt x="2010830" y="0"/>
                    <a:pt x="2590800" y="579970"/>
                    <a:pt x="2590800" y="1295400"/>
                  </a:cubicBezTo>
                  <a:cubicBezTo>
                    <a:pt x="2590800" y="2010830"/>
                    <a:pt x="2010830" y="2590800"/>
                    <a:pt x="1295400" y="2590800"/>
                  </a:cubicBezTo>
                  <a:cubicBezTo>
                    <a:pt x="579970" y="2590800"/>
                    <a:pt x="0" y="2010830"/>
                    <a:pt x="0" y="1295400"/>
                  </a:cubicBezTo>
                  <a:cubicBezTo>
                    <a:pt x="0" y="579970"/>
                    <a:pt x="579970" y="0"/>
                    <a:pt x="12954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52600" y="2266950"/>
              <a:ext cx="609600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2832100"/>
              <a:ext cx="609600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17602" y="2800350"/>
              <a:ext cx="609600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19400" y="4044950"/>
              <a:ext cx="609600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36791" y="4578350"/>
            <a:ext cx="839913" cy="827176"/>
            <a:chOff x="3276814" y="3249085"/>
            <a:chExt cx="839913" cy="827176"/>
          </a:xfrm>
        </p:grpSpPr>
        <p:sp>
          <p:nvSpPr>
            <p:cNvPr id="22" name="Rectangle 21"/>
            <p:cNvSpPr/>
            <p:nvPr/>
          </p:nvSpPr>
          <p:spPr>
            <a:xfrm>
              <a:off x="3276814" y="3249085"/>
              <a:ext cx="839913" cy="8271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0076" y="3325285"/>
              <a:ext cx="690451" cy="674776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486858" y="3403424"/>
              <a:ext cx="416886" cy="510240"/>
              <a:chOff x="5125556" y="3949509"/>
              <a:chExt cx="416886" cy="510240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5125556" y="4192548"/>
                <a:ext cx="416886" cy="267201"/>
              </a:xfrm>
              <a:custGeom>
                <a:avLst/>
                <a:gdLst>
                  <a:gd name="connsiteX0" fmla="*/ 208443 w 416886"/>
                  <a:gd name="connsiteY0" fmla="*/ 0 h 267201"/>
                  <a:gd name="connsiteX1" fmla="*/ 416886 w 416886"/>
                  <a:gd name="connsiteY1" fmla="*/ 267201 h 267201"/>
                  <a:gd name="connsiteX2" fmla="*/ 0 w 416886"/>
                  <a:gd name="connsiteY2" fmla="*/ 267201 h 267201"/>
                  <a:gd name="connsiteX3" fmla="*/ 208443 w 416886"/>
                  <a:gd name="connsiteY3" fmla="*/ 0 h 2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886" h="267201">
                    <a:moveTo>
                      <a:pt x="208443" y="0"/>
                    </a:moveTo>
                    <a:cubicBezTo>
                      <a:pt x="323563" y="0"/>
                      <a:pt x="416886" y="119630"/>
                      <a:pt x="416886" y="267201"/>
                    </a:cubicBezTo>
                    <a:lnTo>
                      <a:pt x="0" y="267201"/>
                    </a:lnTo>
                    <a:cubicBezTo>
                      <a:pt x="0" y="119630"/>
                      <a:pt x="93323" y="0"/>
                      <a:pt x="208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181600" y="3949509"/>
                <a:ext cx="304800" cy="3032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-301734" y="3524314"/>
            <a:ext cx="839913" cy="827176"/>
            <a:chOff x="3254442" y="906374"/>
            <a:chExt cx="839913" cy="827176"/>
          </a:xfrm>
        </p:grpSpPr>
        <p:sp>
          <p:nvSpPr>
            <p:cNvPr id="28" name="Rectangle 27"/>
            <p:cNvSpPr/>
            <p:nvPr/>
          </p:nvSpPr>
          <p:spPr>
            <a:xfrm>
              <a:off x="3254442" y="906374"/>
              <a:ext cx="839913" cy="8271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27704" y="982574"/>
              <a:ext cx="690451" cy="674776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405530" y="1141696"/>
              <a:ext cx="534798" cy="356532"/>
              <a:chOff x="1828800" y="1962149"/>
              <a:chExt cx="914401" cy="60960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28801" y="1962149"/>
                <a:ext cx="914400" cy="609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28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828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28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28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90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90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90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90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2171700" y="2152650"/>
                <a:ext cx="228600" cy="228600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15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457200" y="2100880"/>
            <a:ext cx="8229600" cy="26806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400" b="0" i="0" kern="1200" baseline="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100" b="0" i="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050" b="0" i="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05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https://killrvideo.github.io/</a:t>
            </a:r>
          </a:p>
          <a:p>
            <a:pPr algn="ctr">
              <a:spcBef>
                <a:spcPts val="0"/>
              </a:spcBef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Questions?</a:t>
            </a:r>
          </a:p>
          <a:p>
            <a:pPr algn="ctr">
              <a:spcBef>
                <a:spcPts val="0"/>
              </a:spcBef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@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LukeTillman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97770" y="652463"/>
            <a:ext cx="6739433" cy="1624011"/>
            <a:chOff x="1197771" y="870824"/>
            <a:chExt cx="6739433" cy="1624011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1197771" y="870824"/>
              <a:ext cx="1608306" cy="1624011"/>
            </a:xfrm>
            <a:custGeom>
              <a:avLst/>
              <a:gdLst>
                <a:gd name="T0" fmla="*/ 1733 w 3575"/>
                <a:gd name="T1" fmla="*/ 3293 h 3550"/>
                <a:gd name="T2" fmla="*/ 0 w 3575"/>
                <a:gd name="T3" fmla="*/ 3040 h 3550"/>
                <a:gd name="T4" fmla="*/ 0 w 3575"/>
                <a:gd name="T5" fmla="*/ 1775 h 3550"/>
                <a:gd name="T6" fmla="*/ 0 w 3575"/>
                <a:gd name="T7" fmla="*/ 510 h 3550"/>
                <a:gd name="T8" fmla="*/ 1750 w 3575"/>
                <a:gd name="T9" fmla="*/ 256 h 3550"/>
                <a:gd name="T10" fmla="*/ 3538 w 3575"/>
                <a:gd name="T11" fmla="*/ 1 h 3550"/>
                <a:gd name="T12" fmla="*/ 3575 w 3575"/>
                <a:gd name="T13" fmla="*/ 0 h 3550"/>
                <a:gd name="T14" fmla="*/ 3575 w 3575"/>
                <a:gd name="T15" fmla="*/ 1775 h 3550"/>
                <a:gd name="T16" fmla="*/ 3575 w 3575"/>
                <a:gd name="T17" fmla="*/ 3550 h 3550"/>
                <a:gd name="T18" fmla="*/ 3521 w 3575"/>
                <a:gd name="T19" fmla="*/ 3548 h 3550"/>
                <a:gd name="T20" fmla="*/ 1733 w 3575"/>
                <a:gd name="T21" fmla="*/ 3293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5" h="3550">
                  <a:moveTo>
                    <a:pt x="1733" y="3293"/>
                  </a:moveTo>
                  <a:lnTo>
                    <a:pt x="0" y="3040"/>
                  </a:lnTo>
                  <a:lnTo>
                    <a:pt x="0" y="1775"/>
                  </a:lnTo>
                  <a:lnTo>
                    <a:pt x="0" y="510"/>
                  </a:lnTo>
                  <a:lnTo>
                    <a:pt x="1750" y="256"/>
                  </a:lnTo>
                  <a:cubicBezTo>
                    <a:pt x="2713" y="116"/>
                    <a:pt x="3517" y="1"/>
                    <a:pt x="3538" y="1"/>
                  </a:cubicBezTo>
                  <a:lnTo>
                    <a:pt x="3575" y="0"/>
                  </a:lnTo>
                  <a:lnTo>
                    <a:pt x="3575" y="1775"/>
                  </a:lnTo>
                  <a:lnTo>
                    <a:pt x="3575" y="3550"/>
                  </a:lnTo>
                  <a:lnTo>
                    <a:pt x="3521" y="3548"/>
                  </a:lnTo>
                  <a:cubicBezTo>
                    <a:pt x="3491" y="3547"/>
                    <a:pt x="2687" y="3432"/>
                    <a:pt x="1733" y="3293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272379" y="958892"/>
              <a:ext cx="1457498" cy="1448273"/>
            </a:xfrm>
            <a:custGeom>
              <a:avLst/>
              <a:gdLst>
                <a:gd name="T0" fmla="*/ 1733 w 3575"/>
                <a:gd name="T1" fmla="*/ 3293 h 3550"/>
                <a:gd name="T2" fmla="*/ 0 w 3575"/>
                <a:gd name="T3" fmla="*/ 3040 h 3550"/>
                <a:gd name="T4" fmla="*/ 0 w 3575"/>
                <a:gd name="T5" fmla="*/ 1775 h 3550"/>
                <a:gd name="T6" fmla="*/ 0 w 3575"/>
                <a:gd name="T7" fmla="*/ 510 h 3550"/>
                <a:gd name="T8" fmla="*/ 1750 w 3575"/>
                <a:gd name="T9" fmla="*/ 256 h 3550"/>
                <a:gd name="T10" fmla="*/ 3538 w 3575"/>
                <a:gd name="T11" fmla="*/ 1 h 3550"/>
                <a:gd name="T12" fmla="*/ 3575 w 3575"/>
                <a:gd name="T13" fmla="*/ 0 h 3550"/>
                <a:gd name="T14" fmla="*/ 3575 w 3575"/>
                <a:gd name="T15" fmla="*/ 1775 h 3550"/>
                <a:gd name="T16" fmla="*/ 3575 w 3575"/>
                <a:gd name="T17" fmla="*/ 3550 h 3550"/>
                <a:gd name="T18" fmla="*/ 3521 w 3575"/>
                <a:gd name="T19" fmla="*/ 3548 h 3550"/>
                <a:gd name="T20" fmla="*/ 1733 w 3575"/>
                <a:gd name="T21" fmla="*/ 3293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5" h="3550">
                  <a:moveTo>
                    <a:pt x="1733" y="3293"/>
                  </a:moveTo>
                  <a:lnTo>
                    <a:pt x="0" y="3040"/>
                  </a:lnTo>
                  <a:lnTo>
                    <a:pt x="0" y="1775"/>
                  </a:lnTo>
                  <a:lnTo>
                    <a:pt x="0" y="510"/>
                  </a:lnTo>
                  <a:lnTo>
                    <a:pt x="1750" y="256"/>
                  </a:lnTo>
                  <a:cubicBezTo>
                    <a:pt x="2713" y="116"/>
                    <a:pt x="3517" y="1"/>
                    <a:pt x="3538" y="1"/>
                  </a:cubicBezTo>
                  <a:lnTo>
                    <a:pt x="3575" y="0"/>
                  </a:lnTo>
                  <a:lnTo>
                    <a:pt x="3575" y="1775"/>
                  </a:lnTo>
                  <a:lnTo>
                    <a:pt x="3575" y="3550"/>
                  </a:lnTo>
                  <a:lnTo>
                    <a:pt x="3521" y="3548"/>
                  </a:lnTo>
                  <a:cubicBezTo>
                    <a:pt x="3491" y="3547"/>
                    <a:pt x="2687" y="3432"/>
                    <a:pt x="1733" y="3293"/>
                  </a:cubicBezTo>
                  <a:close/>
                </a:path>
              </a:pathLst>
            </a:cu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1853534" y="1482393"/>
              <a:ext cx="387436" cy="380519"/>
            </a:xfrm>
            <a:custGeom>
              <a:avLst/>
              <a:gdLst>
                <a:gd name="T0" fmla="*/ 796 w 950"/>
                <a:gd name="T1" fmla="*/ 521 h 932"/>
                <a:gd name="T2" fmla="*/ 950 w 950"/>
                <a:gd name="T3" fmla="*/ 432 h 932"/>
                <a:gd name="T4" fmla="*/ 12 w 950"/>
                <a:gd name="T5" fmla="*/ 0 h 932"/>
                <a:gd name="T6" fmla="*/ 0 w 950"/>
                <a:gd name="T7" fmla="*/ 466 h 932"/>
                <a:gd name="T8" fmla="*/ 0 w 950"/>
                <a:gd name="T9" fmla="*/ 932 h 932"/>
                <a:gd name="T10" fmla="*/ 321 w 950"/>
                <a:gd name="T11" fmla="*/ 766 h 932"/>
                <a:gd name="T12" fmla="*/ 796 w 950"/>
                <a:gd name="T13" fmla="*/ 52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0" h="932">
                  <a:moveTo>
                    <a:pt x="796" y="521"/>
                  </a:moveTo>
                  <a:cubicBezTo>
                    <a:pt x="881" y="478"/>
                    <a:pt x="950" y="438"/>
                    <a:pt x="950" y="432"/>
                  </a:cubicBezTo>
                  <a:cubicBezTo>
                    <a:pt x="950" y="421"/>
                    <a:pt x="35" y="0"/>
                    <a:pt x="12" y="0"/>
                  </a:cubicBezTo>
                  <a:cubicBezTo>
                    <a:pt x="5" y="0"/>
                    <a:pt x="0" y="210"/>
                    <a:pt x="0" y="466"/>
                  </a:cubicBezTo>
                  <a:lnTo>
                    <a:pt x="0" y="932"/>
                  </a:lnTo>
                  <a:lnTo>
                    <a:pt x="321" y="766"/>
                  </a:lnTo>
                  <a:cubicBezTo>
                    <a:pt x="497" y="674"/>
                    <a:pt x="711" y="564"/>
                    <a:pt x="796" y="52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6110718" y="1224102"/>
              <a:ext cx="502744" cy="874038"/>
            </a:xfrm>
            <a:custGeom>
              <a:avLst/>
              <a:gdLst>
                <a:gd name="T0" fmla="*/ 1116 w 1233"/>
                <a:gd name="T1" fmla="*/ 0 h 2146"/>
                <a:gd name="T2" fmla="*/ 1116 w 1233"/>
                <a:gd name="T3" fmla="*/ 461 h 2146"/>
                <a:gd name="T4" fmla="*/ 1116 w 1233"/>
                <a:gd name="T5" fmla="*/ 922 h 2146"/>
                <a:gd name="T6" fmla="*/ 1069 w 1233"/>
                <a:gd name="T7" fmla="*/ 857 h 2146"/>
                <a:gd name="T8" fmla="*/ 641 w 1233"/>
                <a:gd name="T9" fmla="*/ 660 h 2146"/>
                <a:gd name="T10" fmla="*/ 397 w 1233"/>
                <a:gd name="T11" fmla="*/ 704 h 2146"/>
                <a:gd name="T12" fmla="*/ 0 w 1233"/>
                <a:gd name="T13" fmla="*/ 1425 h 2146"/>
                <a:gd name="T14" fmla="*/ 204 w 1233"/>
                <a:gd name="T15" fmla="*/ 1995 h 2146"/>
                <a:gd name="T16" fmla="*/ 445 w 1233"/>
                <a:gd name="T17" fmla="*/ 2133 h 2146"/>
                <a:gd name="T18" fmla="*/ 628 w 1233"/>
                <a:gd name="T19" fmla="*/ 2143 h 2146"/>
                <a:gd name="T20" fmla="*/ 1034 w 1233"/>
                <a:gd name="T21" fmla="*/ 1953 h 2146"/>
                <a:gd name="T22" fmla="*/ 1116 w 1233"/>
                <a:gd name="T23" fmla="*/ 1860 h 2146"/>
                <a:gd name="T24" fmla="*/ 1116 w 1233"/>
                <a:gd name="T25" fmla="*/ 1989 h 2146"/>
                <a:gd name="T26" fmla="*/ 1116 w 1233"/>
                <a:gd name="T27" fmla="*/ 2117 h 2146"/>
                <a:gd name="T28" fmla="*/ 1175 w 1233"/>
                <a:gd name="T29" fmla="*/ 2117 h 2146"/>
                <a:gd name="T30" fmla="*/ 1233 w 1233"/>
                <a:gd name="T31" fmla="*/ 2117 h 2146"/>
                <a:gd name="T32" fmla="*/ 1233 w 1233"/>
                <a:gd name="T33" fmla="*/ 1059 h 2146"/>
                <a:gd name="T34" fmla="*/ 1233 w 1233"/>
                <a:gd name="T35" fmla="*/ 0 h 2146"/>
                <a:gd name="T36" fmla="*/ 1175 w 1233"/>
                <a:gd name="T37" fmla="*/ 0 h 2146"/>
                <a:gd name="T38" fmla="*/ 1116 w 1233"/>
                <a:gd name="T39" fmla="*/ 0 h 2146"/>
                <a:gd name="T40" fmla="*/ 647 w 1233"/>
                <a:gd name="T41" fmla="*/ 769 h 2146"/>
                <a:gd name="T42" fmla="*/ 682 w 1233"/>
                <a:gd name="T43" fmla="*/ 771 h 2146"/>
                <a:gd name="T44" fmla="*/ 979 w 1233"/>
                <a:gd name="T45" fmla="*/ 899 h 2146"/>
                <a:gd name="T46" fmla="*/ 1108 w 1233"/>
                <a:gd name="T47" fmla="*/ 1384 h 2146"/>
                <a:gd name="T48" fmla="*/ 1062 w 1233"/>
                <a:gd name="T49" fmla="*/ 1753 h 2146"/>
                <a:gd name="T50" fmla="*/ 781 w 1233"/>
                <a:gd name="T51" fmla="*/ 2008 h 2146"/>
                <a:gd name="T52" fmla="*/ 438 w 1233"/>
                <a:gd name="T53" fmla="*/ 2006 h 2146"/>
                <a:gd name="T54" fmla="*/ 134 w 1233"/>
                <a:gd name="T55" fmla="*/ 1543 h 2146"/>
                <a:gd name="T56" fmla="*/ 647 w 1233"/>
                <a:gd name="T57" fmla="*/ 769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3" h="2146">
                  <a:moveTo>
                    <a:pt x="1116" y="0"/>
                  </a:moveTo>
                  <a:lnTo>
                    <a:pt x="1116" y="461"/>
                  </a:lnTo>
                  <a:lnTo>
                    <a:pt x="1116" y="922"/>
                  </a:lnTo>
                  <a:lnTo>
                    <a:pt x="1069" y="857"/>
                  </a:lnTo>
                  <a:cubicBezTo>
                    <a:pt x="961" y="709"/>
                    <a:pt x="852" y="659"/>
                    <a:pt x="641" y="660"/>
                  </a:cubicBezTo>
                  <a:cubicBezTo>
                    <a:pt x="515" y="660"/>
                    <a:pt x="476" y="667"/>
                    <a:pt x="397" y="704"/>
                  </a:cubicBezTo>
                  <a:cubicBezTo>
                    <a:pt x="142" y="821"/>
                    <a:pt x="0" y="1081"/>
                    <a:pt x="0" y="1425"/>
                  </a:cubicBezTo>
                  <a:cubicBezTo>
                    <a:pt x="0" y="1678"/>
                    <a:pt x="69" y="1870"/>
                    <a:pt x="204" y="1995"/>
                  </a:cubicBezTo>
                  <a:cubicBezTo>
                    <a:pt x="289" y="2073"/>
                    <a:pt x="353" y="2110"/>
                    <a:pt x="445" y="2133"/>
                  </a:cubicBezTo>
                  <a:cubicBezTo>
                    <a:pt x="479" y="2142"/>
                    <a:pt x="562" y="2146"/>
                    <a:pt x="628" y="2143"/>
                  </a:cubicBezTo>
                  <a:cubicBezTo>
                    <a:pt x="796" y="2134"/>
                    <a:pt x="927" y="2072"/>
                    <a:pt x="1034" y="1953"/>
                  </a:cubicBezTo>
                  <a:lnTo>
                    <a:pt x="1116" y="1860"/>
                  </a:lnTo>
                  <a:lnTo>
                    <a:pt x="1116" y="1989"/>
                  </a:lnTo>
                  <a:lnTo>
                    <a:pt x="1116" y="2117"/>
                  </a:lnTo>
                  <a:lnTo>
                    <a:pt x="1175" y="2117"/>
                  </a:lnTo>
                  <a:lnTo>
                    <a:pt x="1233" y="2117"/>
                  </a:lnTo>
                  <a:lnTo>
                    <a:pt x="1233" y="1059"/>
                  </a:lnTo>
                  <a:lnTo>
                    <a:pt x="1233" y="0"/>
                  </a:lnTo>
                  <a:lnTo>
                    <a:pt x="1175" y="0"/>
                  </a:lnTo>
                  <a:lnTo>
                    <a:pt x="1116" y="0"/>
                  </a:lnTo>
                  <a:close/>
                  <a:moveTo>
                    <a:pt x="647" y="769"/>
                  </a:moveTo>
                  <a:cubicBezTo>
                    <a:pt x="659" y="769"/>
                    <a:pt x="670" y="770"/>
                    <a:pt x="682" y="771"/>
                  </a:cubicBezTo>
                  <a:cubicBezTo>
                    <a:pt x="812" y="780"/>
                    <a:pt x="898" y="817"/>
                    <a:pt x="979" y="899"/>
                  </a:cubicBezTo>
                  <a:cubicBezTo>
                    <a:pt x="1092" y="1014"/>
                    <a:pt x="1108" y="1074"/>
                    <a:pt x="1108" y="1384"/>
                  </a:cubicBezTo>
                  <a:cubicBezTo>
                    <a:pt x="1108" y="1650"/>
                    <a:pt x="1106" y="1661"/>
                    <a:pt x="1062" y="1753"/>
                  </a:cubicBezTo>
                  <a:cubicBezTo>
                    <a:pt x="1001" y="1877"/>
                    <a:pt x="894" y="1974"/>
                    <a:pt x="781" y="2008"/>
                  </a:cubicBezTo>
                  <a:cubicBezTo>
                    <a:pt x="673" y="2040"/>
                    <a:pt x="531" y="2039"/>
                    <a:pt x="438" y="2006"/>
                  </a:cubicBezTo>
                  <a:cubicBezTo>
                    <a:pt x="279" y="1950"/>
                    <a:pt x="159" y="1767"/>
                    <a:pt x="134" y="1543"/>
                  </a:cubicBezTo>
                  <a:cubicBezTo>
                    <a:pt x="83" y="1087"/>
                    <a:pt x="299" y="765"/>
                    <a:pt x="647" y="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6758752" y="1491617"/>
              <a:ext cx="484295" cy="618053"/>
            </a:xfrm>
            <a:custGeom>
              <a:avLst/>
              <a:gdLst>
                <a:gd name="T0" fmla="*/ 652 w 1194"/>
                <a:gd name="T1" fmla="*/ 1 h 1512"/>
                <a:gd name="T2" fmla="*/ 244 w 1194"/>
                <a:gd name="T3" fmla="*/ 152 h 1512"/>
                <a:gd name="T4" fmla="*/ 15 w 1194"/>
                <a:gd name="T5" fmla="*/ 808 h 1512"/>
                <a:gd name="T6" fmla="*/ 472 w 1194"/>
                <a:gd name="T7" fmla="*/ 1474 h 1512"/>
                <a:gd name="T8" fmla="*/ 1054 w 1194"/>
                <a:gd name="T9" fmla="*/ 1374 h 1512"/>
                <a:gd name="T10" fmla="*/ 1111 w 1194"/>
                <a:gd name="T11" fmla="*/ 1272 h 1512"/>
                <a:gd name="T12" fmla="*/ 1111 w 1194"/>
                <a:gd name="T13" fmla="*/ 1206 h 1512"/>
                <a:gd name="T14" fmla="*/ 1061 w 1194"/>
                <a:gd name="T15" fmla="*/ 1241 h 1512"/>
                <a:gd name="T16" fmla="*/ 485 w 1194"/>
                <a:gd name="T17" fmla="*/ 1352 h 1512"/>
                <a:gd name="T18" fmla="*/ 139 w 1194"/>
                <a:gd name="T19" fmla="*/ 829 h 1512"/>
                <a:gd name="T20" fmla="*/ 132 w 1194"/>
                <a:gd name="T21" fmla="*/ 741 h 1512"/>
                <a:gd name="T22" fmla="*/ 663 w 1194"/>
                <a:gd name="T23" fmla="*/ 741 h 1512"/>
                <a:gd name="T24" fmla="*/ 1194 w 1194"/>
                <a:gd name="T25" fmla="*/ 741 h 1512"/>
                <a:gd name="T26" fmla="*/ 1194 w 1194"/>
                <a:gd name="T27" fmla="*/ 645 h 1512"/>
                <a:gd name="T28" fmla="*/ 1169 w 1194"/>
                <a:gd name="T29" fmla="*/ 445 h 1512"/>
                <a:gd name="T30" fmla="*/ 652 w 1194"/>
                <a:gd name="T31" fmla="*/ 1 h 1512"/>
                <a:gd name="T32" fmla="*/ 647 w 1194"/>
                <a:gd name="T33" fmla="*/ 107 h 1512"/>
                <a:gd name="T34" fmla="*/ 959 w 1194"/>
                <a:gd name="T35" fmla="*/ 264 h 1512"/>
                <a:gd name="T36" fmla="*/ 1061 w 1194"/>
                <a:gd name="T37" fmla="*/ 569 h 1512"/>
                <a:gd name="T38" fmla="*/ 1061 w 1194"/>
                <a:gd name="T39" fmla="*/ 625 h 1512"/>
                <a:gd name="T40" fmla="*/ 602 w 1194"/>
                <a:gd name="T41" fmla="*/ 625 h 1512"/>
                <a:gd name="T42" fmla="*/ 144 w 1194"/>
                <a:gd name="T43" fmla="*/ 604 h 1512"/>
                <a:gd name="T44" fmla="*/ 234 w 1194"/>
                <a:gd name="T45" fmla="*/ 334 h 1512"/>
                <a:gd name="T46" fmla="*/ 647 w 1194"/>
                <a:gd name="T47" fmla="*/ 10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4" h="1512">
                  <a:moveTo>
                    <a:pt x="652" y="1"/>
                  </a:moveTo>
                  <a:cubicBezTo>
                    <a:pt x="469" y="0"/>
                    <a:pt x="368" y="37"/>
                    <a:pt x="244" y="152"/>
                  </a:cubicBezTo>
                  <a:cubicBezTo>
                    <a:pt x="66" y="317"/>
                    <a:pt x="0" y="507"/>
                    <a:pt x="15" y="808"/>
                  </a:cubicBezTo>
                  <a:cubicBezTo>
                    <a:pt x="34" y="1175"/>
                    <a:pt x="191" y="1403"/>
                    <a:pt x="472" y="1474"/>
                  </a:cubicBezTo>
                  <a:cubicBezTo>
                    <a:pt x="621" y="1512"/>
                    <a:pt x="911" y="1462"/>
                    <a:pt x="1054" y="1374"/>
                  </a:cubicBezTo>
                  <a:cubicBezTo>
                    <a:pt x="1103" y="1343"/>
                    <a:pt x="1111" y="1330"/>
                    <a:pt x="1111" y="1272"/>
                  </a:cubicBezTo>
                  <a:lnTo>
                    <a:pt x="1111" y="1206"/>
                  </a:lnTo>
                  <a:lnTo>
                    <a:pt x="1061" y="1241"/>
                  </a:lnTo>
                  <a:cubicBezTo>
                    <a:pt x="897" y="1358"/>
                    <a:pt x="645" y="1407"/>
                    <a:pt x="485" y="1352"/>
                  </a:cubicBezTo>
                  <a:cubicBezTo>
                    <a:pt x="284" y="1284"/>
                    <a:pt x="161" y="1098"/>
                    <a:pt x="139" y="829"/>
                  </a:cubicBezTo>
                  <a:lnTo>
                    <a:pt x="132" y="741"/>
                  </a:lnTo>
                  <a:lnTo>
                    <a:pt x="663" y="741"/>
                  </a:lnTo>
                  <a:lnTo>
                    <a:pt x="1194" y="741"/>
                  </a:lnTo>
                  <a:lnTo>
                    <a:pt x="1194" y="645"/>
                  </a:lnTo>
                  <a:cubicBezTo>
                    <a:pt x="1193" y="593"/>
                    <a:pt x="1182" y="503"/>
                    <a:pt x="1169" y="445"/>
                  </a:cubicBezTo>
                  <a:cubicBezTo>
                    <a:pt x="1099" y="147"/>
                    <a:pt x="930" y="2"/>
                    <a:pt x="652" y="1"/>
                  </a:cubicBezTo>
                  <a:close/>
                  <a:moveTo>
                    <a:pt x="647" y="107"/>
                  </a:moveTo>
                  <a:cubicBezTo>
                    <a:pt x="770" y="109"/>
                    <a:pt x="888" y="160"/>
                    <a:pt x="959" y="264"/>
                  </a:cubicBezTo>
                  <a:cubicBezTo>
                    <a:pt x="1013" y="342"/>
                    <a:pt x="1061" y="486"/>
                    <a:pt x="1061" y="569"/>
                  </a:cubicBezTo>
                  <a:lnTo>
                    <a:pt x="1061" y="625"/>
                  </a:lnTo>
                  <a:lnTo>
                    <a:pt x="602" y="625"/>
                  </a:lnTo>
                  <a:cubicBezTo>
                    <a:pt x="247" y="625"/>
                    <a:pt x="144" y="620"/>
                    <a:pt x="144" y="604"/>
                  </a:cubicBezTo>
                  <a:cubicBezTo>
                    <a:pt x="145" y="552"/>
                    <a:pt x="195" y="401"/>
                    <a:pt x="234" y="334"/>
                  </a:cubicBezTo>
                  <a:cubicBezTo>
                    <a:pt x="323" y="183"/>
                    <a:pt x="489" y="105"/>
                    <a:pt x="647" y="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7349131" y="1489311"/>
              <a:ext cx="588073" cy="613440"/>
            </a:xfrm>
            <a:custGeom>
              <a:avLst/>
              <a:gdLst>
                <a:gd name="T0" fmla="*/ 695 w 1440"/>
                <a:gd name="T1" fmla="*/ 4 h 1509"/>
                <a:gd name="T2" fmla="*/ 32 w 1440"/>
                <a:gd name="T3" fmla="*/ 513 h 1509"/>
                <a:gd name="T4" fmla="*/ 30 w 1440"/>
                <a:gd name="T5" fmla="*/ 993 h 1509"/>
                <a:gd name="T6" fmla="*/ 499 w 1440"/>
                <a:gd name="T7" fmla="*/ 1479 h 1509"/>
                <a:gd name="T8" fmla="*/ 945 w 1440"/>
                <a:gd name="T9" fmla="*/ 1451 h 1509"/>
                <a:gd name="T10" fmla="*/ 1307 w 1440"/>
                <a:gd name="T11" fmla="*/ 444 h 1509"/>
                <a:gd name="T12" fmla="*/ 761 w 1440"/>
                <a:gd name="T13" fmla="*/ 8 h 1509"/>
                <a:gd name="T14" fmla="*/ 695 w 1440"/>
                <a:gd name="T15" fmla="*/ 4 h 1509"/>
                <a:gd name="T16" fmla="*/ 683 w 1440"/>
                <a:gd name="T17" fmla="*/ 120 h 1509"/>
                <a:gd name="T18" fmla="*/ 1220 w 1440"/>
                <a:gd name="T19" fmla="*/ 814 h 1509"/>
                <a:gd name="T20" fmla="*/ 1049 w 1440"/>
                <a:gd name="T21" fmla="*/ 1245 h 1509"/>
                <a:gd name="T22" fmla="*/ 874 w 1440"/>
                <a:gd name="T23" fmla="*/ 1358 h 1509"/>
                <a:gd name="T24" fmla="*/ 524 w 1440"/>
                <a:gd name="T25" fmla="*/ 1369 h 1509"/>
                <a:gd name="T26" fmla="*/ 296 w 1440"/>
                <a:gd name="T27" fmla="*/ 1232 h 1509"/>
                <a:gd name="T28" fmla="*/ 142 w 1440"/>
                <a:gd name="T29" fmla="*/ 637 h 1509"/>
                <a:gd name="T30" fmla="*/ 648 w 1440"/>
                <a:gd name="T31" fmla="*/ 122 h 1509"/>
                <a:gd name="T32" fmla="*/ 683 w 1440"/>
                <a:gd name="T33" fmla="*/ 120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0" h="1509">
                  <a:moveTo>
                    <a:pt x="695" y="4"/>
                  </a:moveTo>
                  <a:cubicBezTo>
                    <a:pt x="372" y="0"/>
                    <a:pt x="115" y="194"/>
                    <a:pt x="32" y="513"/>
                  </a:cubicBezTo>
                  <a:cubicBezTo>
                    <a:pt x="2" y="631"/>
                    <a:pt x="0" y="882"/>
                    <a:pt x="30" y="993"/>
                  </a:cubicBezTo>
                  <a:cubicBezTo>
                    <a:pt x="98" y="1246"/>
                    <a:pt x="263" y="1417"/>
                    <a:pt x="499" y="1479"/>
                  </a:cubicBezTo>
                  <a:cubicBezTo>
                    <a:pt x="614" y="1509"/>
                    <a:pt x="827" y="1496"/>
                    <a:pt x="945" y="1451"/>
                  </a:cubicBezTo>
                  <a:cubicBezTo>
                    <a:pt x="1277" y="1327"/>
                    <a:pt x="1440" y="875"/>
                    <a:pt x="1307" y="444"/>
                  </a:cubicBezTo>
                  <a:cubicBezTo>
                    <a:pt x="1227" y="185"/>
                    <a:pt x="1037" y="33"/>
                    <a:pt x="761" y="8"/>
                  </a:cubicBezTo>
                  <a:cubicBezTo>
                    <a:pt x="739" y="6"/>
                    <a:pt x="717" y="4"/>
                    <a:pt x="695" y="4"/>
                  </a:cubicBezTo>
                  <a:close/>
                  <a:moveTo>
                    <a:pt x="683" y="120"/>
                  </a:moveTo>
                  <a:cubicBezTo>
                    <a:pt x="1042" y="114"/>
                    <a:pt x="1246" y="377"/>
                    <a:pt x="1220" y="814"/>
                  </a:cubicBezTo>
                  <a:cubicBezTo>
                    <a:pt x="1208" y="1013"/>
                    <a:pt x="1160" y="1134"/>
                    <a:pt x="1049" y="1245"/>
                  </a:cubicBezTo>
                  <a:cubicBezTo>
                    <a:pt x="985" y="1309"/>
                    <a:pt x="939" y="1339"/>
                    <a:pt x="874" y="1358"/>
                  </a:cubicBezTo>
                  <a:cubicBezTo>
                    <a:pt x="782" y="1386"/>
                    <a:pt x="597" y="1391"/>
                    <a:pt x="524" y="1369"/>
                  </a:cubicBezTo>
                  <a:cubicBezTo>
                    <a:pt x="445" y="1345"/>
                    <a:pt x="349" y="1287"/>
                    <a:pt x="296" y="1232"/>
                  </a:cubicBezTo>
                  <a:cubicBezTo>
                    <a:pt x="175" y="1105"/>
                    <a:pt x="113" y="866"/>
                    <a:pt x="142" y="637"/>
                  </a:cubicBezTo>
                  <a:cubicBezTo>
                    <a:pt x="181" y="324"/>
                    <a:pt x="362" y="140"/>
                    <a:pt x="648" y="122"/>
                  </a:cubicBezTo>
                  <a:cubicBezTo>
                    <a:pt x="660" y="121"/>
                    <a:pt x="671" y="120"/>
                    <a:pt x="683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149599" y="1270226"/>
              <a:ext cx="611135" cy="816384"/>
            </a:xfrm>
            <a:custGeom>
              <a:avLst/>
              <a:gdLst>
                <a:gd name="T0" fmla="*/ 0 w 1500"/>
                <a:gd name="T1" fmla="*/ 1000 h 2000"/>
                <a:gd name="T2" fmla="*/ 0 w 1500"/>
                <a:gd name="T3" fmla="*/ 0 h 2000"/>
                <a:gd name="T4" fmla="*/ 166 w 1500"/>
                <a:gd name="T5" fmla="*/ 0 h 2000"/>
                <a:gd name="T6" fmla="*/ 333 w 1500"/>
                <a:gd name="T7" fmla="*/ 0 h 2000"/>
                <a:gd name="T8" fmla="*/ 337 w 1500"/>
                <a:gd name="T9" fmla="*/ 466 h 2000"/>
                <a:gd name="T10" fmla="*/ 342 w 1500"/>
                <a:gd name="T11" fmla="*/ 931 h 2000"/>
                <a:gd name="T12" fmla="*/ 700 w 1500"/>
                <a:gd name="T13" fmla="*/ 466 h 2000"/>
                <a:gd name="T14" fmla="*/ 1058 w 1500"/>
                <a:gd name="T15" fmla="*/ 0 h 2000"/>
                <a:gd name="T16" fmla="*/ 1257 w 1500"/>
                <a:gd name="T17" fmla="*/ 0 h 2000"/>
                <a:gd name="T18" fmla="*/ 1430 w 1500"/>
                <a:gd name="T19" fmla="*/ 29 h 2000"/>
                <a:gd name="T20" fmla="*/ 681 w 1500"/>
                <a:gd name="T21" fmla="*/ 943 h 2000"/>
                <a:gd name="T22" fmla="*/ 1083 w 1500"/>
                <a:gd name="T23" fmla="*/ 1472 h 2000"/>
                <a:gd name="T24" fmla="*/ 1500 w 1500"/>
                <a:gd name="T25" fmla="*/ 1991 h 2000"/>
                <a:gd name="T26" fmla="*/ 1293 w 1500"/>
                <a:gd name="T27" fmla="*/ 2000 h 2000"/>
                <a:gd name="T28" fmla="*/ 1085 w 1500"/>
                <a:gd name="T29" fmla="*/ 2000 h 2000"/>
                <a:gd name="T30" fmla="*/ 770 w 1500"/>
                <a:gd name="T31" fmla="*/ 1587 h 2000"/>
                <a:gd name="T32" fmla="*/ 394 w 1500"/>
                <a:gd name="T33" fmla="*/ 1095 h 2000"/>
                <a:gd name="T34" fmla="*/ 333 w 1500"/>
                <a:gd name="T35" fmla="*/ 1014 h 2000"/>
                <a:gd name="T36" fmla="*/ 333 w 1500"/>
                <a:gd name="T37" fmla="*/ 1507 h 2000"/>
                <a:gd name="T38" fmla="*/ 333 w 1500"/>
                <a:gd name="T39" fmla="*/ 2000 h 2000"/>
                <a:gd name="T40" fmla="*/ 167 w 1500"/>
                <a:gd name="T41" fmla="*/ 2000 h 2000"/>
                <a:gd name="T42" fmla="*/ 0 w 1500"/>
                <a:gd name="T43" fmla="*/ 2000 h 2000"/>
                <a:gd name="T44" fmla="*/ 0 w 1500"/>
                <a:gd name="T45" fmla="*/ 1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0" h="2000">
                  <a:moveTo>
                    <a:pt x="0" y="1000"/>
                  </a:moveTo>
                  <a:lnTo>
                    <a:pt x="0" y="0"/>
                  </a:lnTo>
                  <a:lnTo>
                    <a:pt x="166" y="0"/>
                  </a:lnTo>
                  <a:lnTo>
                    <a:pt x="333" y="0"/>
                  </a:lnTo>
                  <a:lnTo>
                    <a:pt x="337" y="466"/>
                  </a:lnTo>
                  <a:lnTo>
                    <a:pt x="342" y="931"/>
                  </a:lnTo>
                  <a:lnTo>
                    <a:pt x="700" y="466"/>
                  </a:lnTo>
                  <a:lnTo>
                    <a:pt x="1058" y="0"/>
                  </a:lnTo>
                  <a:lnTo>
                    <a:pt x="1257" y="0"/>
                  </a:lnTo>
                  <a:cubicBezTo>
                    <a:pt x="1444" y="0"/>
                    <a:pt x="1454" y="2"/>
                    <a:pt x="1430" y="29"/>
                  </a:cubicBezTo>
                  <a:cubicBezTo>
                    <a:pt x="1402" y="61"/>
                    <a:pt x="704" y="913"/>
                    <a:pt x="681" y="943"/>
                  </a:cubicBezTo>
                  <a:cubicBezTo>
                    <a:pt x="672" y="955"/>
                    <a:pt x="817" y="1146"/>
                    <a:pt x="1083" y="1472"/>
                  </a:cubicBezTo>
                  <a:cubicBezTo>
                    <a:pt x="1312" y="1753"/>
                    <a:pt x="1500" y="1986"/>
                    <a:pt x="1500" y="1991"/>
                  </a:cubicBezTo>
                  <a:cubicBezTo>
                    <a:pt x="1500" y="1996"/>
                    <a:pt x="1407" y="2000"/>
                    <a:pt x="1293" y="2000"/>
                  </a:cubicBezTo>
                  <a:lnTo>
                    <a:pt x="1085" y="2000"/>
                  </a:lnTo>
                  <a:lnTo>
                    <a:pt x="770" y="1587"/>
                  </a:lnTo>
                  <a:cubicBezTo>
                    <a:pt x="597" y="1361"/>
                    <a:pt x="428" y="1139"/>
                    <a:pt x="394" y="1095"/>
                  </a:cubicBezTo>
                  <a:lnTo>
                    <a:pt x="333" y="1014"/>
                  </a:lnTo>
                  <a:lnTo>
                    <a:pt x="333" y="1507"/>
                  </a:lnTo>
                  <a:lnTo>
                    <a:pt x="333" y="2000"/>
                  </a:lnTo>
                  <a:lnTo>
                    <a:pt x="167" y="2000"/>
                  </a:lnTo>
                  <a:lnTo>
                    <a:pt x="0" y="2000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848369" y="1503147"/>
              <a:ext cx="129145" cy="583461"/>
            </a:xfrm>
            <a:custGeom>
              <a:avLst/>
              <a:gdLst>
                <a:gd name="T0" fmla="*/ 0 w 56"/>
                <a:gd name="T1" fmla="*/ 126 h 253"/>
                <a:gd name="T2" fmla="*/ 0 w 56"/>
                <a:gd name="T3" fmla="*/ 0 h 253"/>
                <a:gd name="T4" fmla="*/ 28 w 56"/>
                <a:gd name="T5" fmla="*/ 0 h 253"/>
                <a:gd name="T6" fmla="*/ 56 w 56"/>
                <a:gd name="T7" fmla="*/ 0 h 253"/>
                <a:gd name="T8" fmla="*/ 56 w 56"/>
                <a:gd name="T9" fmla="*/ 126 h 253"/>
                <a:gd name="T10" fmla="*/ 56 w 56"/>
                <a:gd name="T11" fmla="*/ 253 h 253"/>
                <a:gd name="T12" fmla="*/ 28 w 56"/>
                <a:gd name="T13" fmla="*/ 253 h 253"/>
                <a:gd name="T14" fmla="*/ 0 w 56"/>
                <a:gd name="T15" fmla="*/ 253 h 253"/>
                <a:gd name="T16" fmla="*/ 0 w 56"/>
                <a:gd name="T17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253">
                  <a:moveTo>
                    <a:pt x="0" y="126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56" y="0"/>
                  </a:lnTo>
                  <a:lnTo>
                    <a:pt x="56" y="126"/>
                  </a:lnTo>
                  <a:lnTo>
                    <a:pt x="56" y="253"/>
                  </a:lnTo>
                  <a:lnTo>
                    <a:pt x="28" y="253"/>
                  </a:lnTo>
                  <a:lnTo>
                    <a:pt x="0" y="25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155088" y="1224102"/>
              <a:ext cx="126840" cy="862506"/>
            </a:xfrm>
            <a:custGeom>
              <a:avLst/>
              <a:gdLst>
                <a:gd name="T0" fmla="*/ 0 w 55"/>
                <a:gd name="T1" fmla="*/ 187 h 374"/>
                <a:gd name="T2" fmla="*/ 0 w 55"/>
                <a:gd name="T3" fmla="*/ 0 h 374"/>
                <a:gd name="T4" fmla="*/ 28 w 55"/>
                <a:gd name="T5" fmla="*/ 0 h 374"/>
                <a:gd name="T6" fmla="*/ 55 w 55"/>
                <a:gd name="T7" fmla="*/ 0 h 374"/>
                <a:gd name="T8" fmla="*/ 55 w 55"/>
                <a:gd name="T9" fmla="*/ 187 h 374"/>
                <a:gd name="T10" fmla="*/ 55 w 55"/>
                <a:gd name="T11" fmla="*/ 374 h 374"/>
                <a:gd name="T12" fmla="*/ 28 w 55"/>
                <a:gd name="T13" fmla="*/ 374 h 374"/>
                <a:gd name="T14" fmla="*/ 0 w 55"/>
                <a:gd name="T15" fmla="*/ 374 h 374"/>
                <a:gd name="T16" fmla="*/ 0 w 55"/>
                <a:gd name="T17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74">
                  <a:moveTo>
                    <a:pt x="0" y="187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55" y="0"/>
                  </a:lnTo>
                  <a:lnTo>
                    <a:pt x="55" y="187"/>
                  </a:lnTo>
                  <a:lnTo>
                    <a:pt x="55" y="374"/>
                  </a:lnTo>
                  <a:lnTo>
                    <a:pt x="28" y="374"/>
                  </a:lnTo>
                  <a:lnTo>
                    <a:pt x="0" y="37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59503" y="1224102"/>
              <a:ext cx="129145" cy="862506"/>
            </a:xfrm>
            <a:custGeom>
              <a:avLst/>
              <a:gdLst>
                <a:gd name="T0" fmla="*/ 0 w 56"/>
                <a:gd name="T1" fmla="*/ 187 h 374"/>
                <a:gd name="T2" fmla="*/ 0 w 56"/>
                <a:gd name="T3" fmla="*/ 0 h 374"/>
                <a:gd name="T4" fmla="*/ 28 w 56"/>
                <a:gd name="T5" fmla="*/ 0 h 374"/>
                <a:gd name="T6" fmla="*/ 56 w 56"/>
                <a:gd name="T7" fmla="*/ 0 h 374"/>
                <a:gd name="T8" fmla="*/ 56 w 56"/>
                <a:gd name="T9" fmla="*/ 187 h 374"/>
                <a:gd name="T10" fmla="*/ 56 w 56"/>
                <a:gd name="T11" fmla="*/ 374 h 374"/>
                <a:gd name="T12" fmla="*/ 28 w 56"/>
                <a:gd name="T13" fmla="*/ 374 h 374"/>
                <a:gd name="T14" fmla="*/ 0 w 56"/>
                <a:gd name="T15" fmla="*/ 374 h 374"/>
                <a:gd name="T16" fmla="*/ 0 w 56"/>
                <a:gd name="T17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4">
                  <a:moveTo>
                    <a:pt x="0" y="187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56" y="0"/>
                  </a:lnTo>
                  <a:lnTo>
                    <a:pt x="56" y="187"/>
                  </a:lnTo>
                  <a:lnTo>
                    <a:pt x="56" y="374"/>
                  </a:lnTo>
                  <a:lnTo>
                    <a:pt x="28" y="374"/>
                  </a:lnTo>
                  <a:lnTo>
                    <a:pt x="0" y="37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766223" y="1475474"/>
              <a:ext cx="332088" cy="611135"/>
            </a:xfrm>
            <a:custGeom>
              <a:avLst/>
              <a:gdLst>
                <a:gd name="T0" fmla="*/ 0 w 816"/>
                <a:gd name="T1" fmla="*/ 781 h 1498"/>
                <a:gd name="T2" fmla="*/ 0 w 816"/>
                <a:gd name="T3" fmla="*/ 65 h 1498"/>
                <a:gd name="T4" fmla="*/ 158 w 816"/>
                <a:gd name="T5" fmla="*/ 65 h 1498"/>
                <a:gd name="T6" fmla="*/ 316 w 816"/>
                <a:gd name="T7" fmla="*/ 65 h 1498"/>
                <a:gd name="T8" fmla="*/ 317 w 816"/>
                <a:gd name="T9" fmla="*/ 210 h 1498"/>
                <a:gd name="T10" fmla="*/ 317 w 816"/>
                <a:gd name="T11" fmla="*/ 356 h 1498"/>
                <a:gd name="T12" fmla="*/ 360 w 816"/>
                <a:gd name="T13" fmla="*/ 269 h 1498"/>
                <a:gd name="T14" fmla="*/ 779 w 816"/>
                <a:gd name="T15" fmla="*/ 42 h 1498"/>
                <a:gd name="T16" fmla="*/ 816 w 816"/>
                <a:gd name="T17" fmla="*/ 200 h 1498"/>
                <a:gd name="T18" fmla="*/ 816 w 816"/>
                <a:gd name="T19" fmla="*/ 347 h 1498"/>
                <a:gd name="T20" fmla="*/ 773 w 816"/>
                <a:gd name="T21" fmla="*/ 331 h 1498"/>
                <a:gd name="T22" fmla="*/ 665 w 816"/>
                <a:gd name="T23" fmla="*/ 315 h 1498"/>
                <a:gd name="T24" fmla="*/ 363 w 816"/>
                <a:gd name="T25" fmla="*/ 540 h 1498"/>
                <a:gd name="T26" fmla="*/ 319 w 816"/>
                <a:gd name="T27" fmla="*/ 1060 h 1498"/>
                <a:gd name="T28" fmla="*/ 314 w 816"/>
                <a:gd name="T29" fmla="*/ 1498 h 1498"/>
                <a:gd name="T30" fmla="*/ 157 w 816"/>
                <a:gd name="T31" fmla="*/ 1498 h 1498"/>
                <a:gd name="T32" fmla="*/ 0 w 816"/>
                <a:gd name="T33" fmla="*/ 1498 h 1498"/>
                <a:gd name="T34" fmla="*/ 0 w 816"/>
                <a:gd name="T35" fmla="*/ 781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6" h="1498">
                  <a:moveTo>
                    <a:pt x="0" y="781"/>
                  </a:moveTo>
                  <a:lnTo>
                    <a:pt x="0" y="65"/>
                  </a:lnTo>
                  <a:lnTo>
                    <a:pt x="158" y="65"/>
                  </a:lnTo>
                  <a:lnTo>
                    <a:pt x="316" y="65"/>
                  </a:lnTo>
                  <a:lnTo>
                    <a:pt x="317" y="210"/>
                  </a:lnTo>
                  <a:lnTo>
                    <a:pt x="317" y="356"/>
                  </a:lnTo>
                  <a:lnTo>
                    <a:pt x="360" y="269"/>
                  </a:lnTo>
                  <a:cubicBezTo>
                    <a:pt x="443" y="96"/>
                    <a:pt x="621" y="0"/>
                    <a:pt x="779" y="42"/>
                  </a:cubicBezTo>
                  <a:cubicBezTo>
                    <a:pt x="814" y="51"/>
                    <a:pt x="816" y="60"/>
                    <a:pt x="816" y="200"/>
                  </a:cubicBezTo>
                  <a:lnTo>
                    <a:pt x="816" y="347"/>
                  </a:lnTo>
                  <a:lnTo>
                    <a:pt x="773" y="331"/>
                  </a:lnTo>
                  <a:cubicBezTo>
                    <a:pt x="750" y="322"/>
                    <a:pt x="701" y="315"/>
                    <a:pt x="665" y="315"/>
                  </a:cubicBezTo>
                  <a:cubicBezTo>
                    <a:pt x="532" y="315"/>
                    <a:pt x="433" y="389"/>
                    <a:pt x="363" y="540"/>
                  </a:cubicBezTo>
                  <a:cubicBezTo>
                    <a:pt x="326" y="619"/>
                    <a:pt x="324" y="645"/>
                    <a:pt x="319" y="1060"/>
                  </a:cubicBezTo>
                  <a:lnTo>
                    <a:pt x="314" y="1498"/>
                  </a:lnTo>
                  <a:lnTo>
                    <a:pt x="157" y="1498"/>
                  </a:lnTo>
                  <a:lnTo>
                    <a:pt x="0" y="1498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137516" y="1270226"/>
              <a:ext cx="654952" cy="816384"/>
            </a:xfrm>
            <a:custGeom>
              <a:avLst/>
              <a:gdLst>
                <a:gd name="T0" fmla="*/ 369 w 1604"/>
                <a:gd name="T1" fmla="*/ 1023 h 2002"/>
                <a:gd name="T2" fmla="*/ 5 w 1604"/>
                <a:gd name="T3" fmla="*/ 23 h 2002"/>
                <a:gd name="T4" fmla="*/ 71 w 1604"/>
                <a:gd name="T5" fmla="*/ 2 h 2002"/>
                <a:gd name="T6" fmla="*/ 145 w 1604"/>
                <a:gd name="T7" fmla="*/ 2 h 2002"/>
                <a:gd name="T8" fmla="*/ 443 w 1604"/>
                <a:gd name="T9" fmla="*/ 828 h 2002"/>
                <a:gd name="T10" fmla="*/ 761 w 1604"/>
                <a:gd name="T11" fmla="*/ 1732 h 2002"/>
                <a:gd name="T12" fmla="*/ 789 w 1604"/>
                <a:gd name="T13" fmla="*/ 1785 h 2002"/>
                <a:gd name="T14" fmla="*/ 1181 w 1604"/>
                <a:gd name="T15" fmla="*/ 735 h 2002"/>
                <a:gd name="T16" fmla="*/ 1460 w 1604"/>
                <a:gd name="T17" fmla="*/ 10 h 2002"/>
                <a:gd name="T18" fmla="*/ 1533 w 1604"/>
                <a:gd name="T19" fmla="*/ 5 h 2002"/>
                <a:gd name="T20" fmla="*/ 1594 w 1604"/>
                <a:gd name="T21" fmla="*/ 30 h 2002"/>
                <a:gd name="T22" fmla="*/ 1205 w 1604"/>
                <a:gd name="T23" fmla="*/ 1031 h 2002"/>
                <a:gd name="T24" fmla="*/ 826 w 1604"/>
                <a:gd name="T25" fmla="*/ 2002 h 2002"/>
                <a:gd name="T26" fmla="*/ 776 w 1604"/>
                <a:gd name="T27" fmla="*/ 2002 h 2002"/>
                <a:gd name="T28" fmla="*/ 726 w 1604"/>
                <a:gd name="T29" fmla="*/ 2002 h 2002"/>
                <a:gd name="T30" fmla="*/ 369 w 1604"/>
                <a:gd name="T31" fmla="*/ 102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4" h="2002">
                  <a:moveTo>
                    <a:pt x="369" y="1023"/>
                  </a:moveTo>
                  <a:cubicBezTo>
                    <a:pt x="173" y="484"/>
                    <a:pt x="9" y="34"/>
                    <a:pt x="5" y="23"/>
                  </a:cubicBezTo>
                  <a:cubicBezTo>
                    <a:pt x="0" y="8"/>
                    <a:pt x="20" y="2"/>
                    <a:pt x="71" y="2"/>
                  </a:cubicBezTo>
                  <a:lnTo>
                    <a:pt x="145" y="2"/>
                  </a:lnTo>
                  <a:lnTo>
                    <a:pt x="443" y="828"/>
                  </a:lnTo>
                  <a:cubicBezTo>
                    <a:pt x="606" y="1282"/>
                    <a:pt x="749" y="1689"/>
                    <a:pt x="761" y="1732"/>
                  </a:cubicBezTo>
                  <a:cubicBezTo>
                    <a:pt x="772" y="1775"/>
                    <a:pt x="785" y="1799"/>
                    <a:pt x="789" y="1785"/>
                  </a:cubicBezTo>
                  <a:cubicBezTo>
                    <a:pt x="847" y="1611"/>
                    <a:pt x="947" y="1343"/>
                    <a:pt x="1181" y="735"/>
                  </a:cubicBezTo>
                  <a:lnTo>
                    <a:pt x="1460" y="10"/>
                  </a:lnTo>
                  <a:lnTo>
                    <a:pt x="1533" y="5"/>
                  </a:lnTo>
                  <a:cubicBezTo>
                    <a:pt x="1597" y="0"/>
                    <a:pt x="1604" y="3"/>
                    <a:pt x="1594" y="30"/>
                  </a:cubicBezTo>
                  <a:cubicBezTo>
                    <a:pt x="1588" y="47"/>
                    <a:pt x="1413" y="497"/>
                    <a:pt x="1205" y="1031"/>
                  </a:cubicBezTo>
                  <a:lnTo>
                    <a:pt x="826" y="2002"/>
                  </a:lnTo>
                  <a:lnTo>
                    <a:pt x="776" y="2002"/>
                  </a:lnTo>
                  <a:lnTo>
                    <a:pt x="726" y="2002"/>
                  </a:lnTo>
                  <a:lnTo>
                    <a:pt x="369" y="102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905470" y="1503147"/>
              <a:ext cx="48430" cy="583461"/>
            </a:xfrm>
            <a:custGeom>
              <a:avLst/>
              <a:gdLst>
                <a:gd name="T0" fmla="*/ 0 w 21"/>
                <a:gd name="T1" fmla="*/ 126 h 253"/>
                <a:gd name="T2" fmla="*/ 0 w 21"/>
                <a:gd name="T3" fmla="*/ 0 h 253"/>
                <a:gd name="T4" fmla="*/ 11 w 21"/>
                <a:gd name="T5" fmla="*/ 0 h 253"/>
                <a:gd name="T6" fmla="*/ 21 w 21"/>
                <a:gd name="T7" fmla="*/ 0 h 253"/>
                <a:gd name="T8" fmla="*/ 21 w 21"/>
                <a:gd name="T9" fmla="*/ 126 h 253"/>
                <a:gd name="T10" fmla="*/ 21 w 21"/>
                <a:gd name="T11" fmla="*/ 253 h 253"/>
                <a:gd name="T12" fmla="*/ 11 w 21"/>
                <a:gd name="T13" fmla="*/ 253 h 253"/>
                <a:gd name="T14" fmla="*/ 0 w 21"/>
                <a:gd name="T15" fmla="*/ 253 h 253"/>
                <a:gd name="T16" fmla="*/ 0 w 21"/>
                <a:gd name="T17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3">
                  <a:moveTo>
                    <a:pt x="0" y="126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1" y="126"/>
                  </a:lnTo>
                  <a:lnTo>
                    <a:pt x="21" y="253"/>
                  </a:lnTo>
                  <a:lnTo>
                    <a:pt x="11" y="253"/>
                  </a:lnTo>
                  <a:lnTo>
                    <a:pt x="0" y="25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834532" y="1219490"/>
              <a:ext cx="156820" cy="163739"/>
            </a:xfrm>
            <a:custGeom>
              <a:avLst/>
              <a:gdLst>
                <a:gd name="T0" fmla="*/ 105 w 384"/>
                <a:gd name="T1" fmla="*/ 368 h 398"/>
                <a:gd name="T2" fmla="*/ 0 w 384"/>
                <a:gd name="T3" fmla="*/ 206 h 398"/>
                <a:gd name="T4" fmla="*/ 126 w 384"/>
                <a:gd name="T5" fmla="*/ 42 h 398"/>
                <a:gd name="T6" fmla="*/ 384 w 384"/>
                <a:gd name="T7" fmla="*/ 208 h 398"/>
                <a:gd name="T8" fmla="*/ 274 w 384"/>
                <a:gd name="T9" fmla="*/ 369 h 398"/>
                <a:gd name="T10" fmla="*/ 105 w 384"/>
                <a:gd name="T11" fmla="*/ 36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" h="398">
                  <a:moveTo>
                    <a:pt x="105" y="368"/>
                  </a:moveTo>
                  <a:cubicBezTo>
                    <a:pt x="49" y="344"/>
                    <a:pt x="0" y="269"/>
                    <a:pt x="0" y="206"/>
                  </a:cubicBezTo>
                  <a:cubicBezTo>
                    <a:pt x="0" y="141"/>
                    <a:pt x="59" y="64"/>
                    <a:pt x="126" y="42"/>
                  </a:cubicBezTo>
                  <a:cubicBezTo>
                    <a:pt x="253" y="0"/>
                    <a:pt x="384" y="84"/>
                    <a:pt x="384" y="208"/>
                  </a:cubicBezTo>
                  <a:cubicBezTo>
                    <a:pt x="384" y="284"/>
                    <a:pt x="346" y="339"/>
                    <a:pt x="274" y="369"/>
                  </a:cubicBezTo>
                  <a:cubicBezTo>
                    <a:pt x="205" y="398"/>
                    <a:pt x="173" y="398"/>
                    <a:pt x="105" y="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887021" y="1270226"/>
              <a:ext cx="87634" cy="89941"/>
            </a:xfrm>
            <a:custGeom>
              <a:avLst/>
              <a:gdLst>
                <a:gd name="T0" fmla="*/ 40 w 216"/>
                <a:gd name="T1" fmla="*/ 176 h 217"/>
                <a:gd name="T2" fmla="*/ 0 w 216"/>
                <a:gd name="T3" fmla="*/ 108 h 217"/>
                <a:gd name="T4" fmla="*/ 115 w 216"/>
                <a:gd name="T5" fmla="*/ 0 h 217"/>
                <a:gd name="T6" fmla="*/ 216 w 216"/>
                <a:gd name="T7" fmla="*/ 105 h 217"/>
                <a:gd name="T8" fmla="*/ 110 w 216"/>
                <a:gd name="T9" fmla="*/ 217 h 217"/>
                <a:gd name="T10" fmla="*/ 40 w 216"/>
                <a:gd name="T11" fmla="*/ 17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40" y="176"/>
                  </a:moveTo>
                  <a:cubicBezTo>
                    <a:pt x="18" y="153"/>
                    <a:pt x="0" y="123"/>
                    <a:pt x="0" y="108"/>
                  </a:cubicBezTo>
                  <a:cubicBezTo>
                    <a:pt x="0" y="71"/>
                    <a:pt x="75" y="0"/>
                    <a:pt x="115" y="0"/>
                  </a:cubicBezTo>
                  <a:cubicBezTo>
                    <a:pt x="161" y="0"/>
                    <a:pt x="216" y="58"/>
                    <a:pt x="216" y="105"/>
                  </a:cubicBezTo>
                  <a:cubicBezTo>
                    <a:pt x="216" y="150"/>
                    <a:pt x="153" y="217"/>
                    <a:pt x="110" y="217"/>
                  </a:cubicBezTo>
                  <a:cubicBezTo>
                    <a:pt x="94" y="217"/>
                    <a:pt x="63" y="198"/>
                    <a:pt x="40" y="1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137516" y="1270226"/>
              <a:ext cx="652646" cy="816384"/>
            </a:xfrm>
            <a:custGeom>
              <a:avLst/>
              <a:gdLst>
                <a:gd name="T0" fmla="*/ 727 w 1601"/>
                <a:gd name="T1" fmla="*/ 1986 h 2000"/>
                <a:gd name="T2" fmla="*/ 0 w 1601"/>
                <a:gd name="T3" fmla="*/ 7 h 2000"/>
                <a:gd name="T4" fmla="*/ 71 w 1601"/>
                <a:gd name="T5" fmla="*/ 0 h 2000"/>
                <a:gd name="T6" fmla="*/ 142 w 1601"/>
                <a:gd name="T7" fmla="*/ 0 h 2000"/>
                <a:gd name="T8" fmla="*/ 439 w 1601"/>
                <a:gd name="T9" fmla="*/ 823 h 2000"/>
                <a:gd name="T10" fmla="*/ 758 w 1601"/>
                <a:gd name="T11" fmla="*/ 1728 h 2000"/>
                <a:gd name="T12" fmla="*/ 788 w 1601"/>
                <a:gd name="T13" fmla="*/ 1783 h 2000"/>
                <a:gd name="T14" fmla="*/ 824 w 1601"/>
                <a:gd name="T15" fmla="*/ 1675 h 2000"/>
                <a:gd name="T16" fmla="*/ 1156 w 1601"/>
                <a:gd name="T17" fmla="*/ 800 h 2000"/>
                <a:gd name="T18" fmla="*/ 1460 w 1601"/>
                <a:gd name="T19" fmla="*/ 8 h 2000"/>
                <a:gd name="T20" fmla="*/ 1532 w 1601"/>
                <a:gd name="T21" fmla="*/ 3 h 2000"/>
                <a:gd name="T22" fmla="*/ 1598 w 1601"/>
                <a:gd name="T23" fmla="*/ 14 h 2000"/>
                <a:gd name="T24" fmla="*/ 1209 w 1601"/>
                <a:gd name="T25" fmla="*/ 1015 h 2000"/>
                <a:gd name="T26" fmla="*/ 780 w 1601"/>
                <a:gd name="T27" fmla="*/ 2000 h 2000"/>
                <a:gd name="T28" fmla="*/ 727 w 1601"/>
                <a:gd name="T29" fmla="*/ 1986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1" h="2000">
                  <a:moveTo>
                    <a:pt x="727" y="1986"/>
                  </a:moveTo>
                  <a:cubicBezTo>
                    <a:pt x="717" y="1970"/>
                    <a:pt x="0" y="18"/>
                    <a:pt x="0" y="7"/>
                  </a:cubicBezTo>
                  <a:cubicBezTo>
                    <a:pt x="0" y="3"/>
                    <a:pt x="32" y="0"/>
                    <a:pt x="71" y="0"/>
                  </a:cubicBezTo>
                  <a:lnTo>
                    <a:pt x="142" y="0"/>
                  </a:lnTo>
                  <a:lnTo>
                    <a:pt x="439" y="823"/>
                  </a:lnTo>
                  <a:cubicBezTo>
                    <a:pt x="602" y="1276"/>
                    <a:pt x="746" y="1683"/>
                    <a:pt x="758" y="1728"/>
                  </a:cubicBezTo>
                  <a:cubicBezTo>
                    <a:pt x="770" y="1775"/>
                    <a:pt x="783" y="1798"/>
                    <a:pt x="788" y="1783"/>
                  </a:cubicBezTo>
                  <a:cubicBezTo>
                    <a:pt x="793" y="1770"/>
                    <a:pt x="810" y="1721"/>
                    <a:pt x="824" y="1675"/>
                  </a:cubicBezTo>
                  <a:cubicBezTo>
                    <a:pt x="839" y="1629"/>
                    <a:pt x="988" y="1235"/>
                    <a:pt x="1156" y="800"/>
                  </a:cubicBezTo>
                  <a:lnTo>
                    <a:pt x="1460" y="8"/>
                  </a:lnTo>
                  <a:lnTo>
                    <a:pt x="1532" y="3"/>
                  </a:lnTo>
                  <a:cubicBezTo>
                    <a:pt x="1575" y="0"/>
                    <a:pt x="1601" y="5"/>
                    <a:pt x="1598" y="14"/>
                  </a:cubicBezTo>
                  <a:cubicBezTo>
                    <a:pt x="1595" y="24"/>
                    <a:pt x="1419" y="474"/>
                    <a:pt x="1209" y="1015"/>
                  </a:cubicBezTo>
                  <a:cubicBezTo>
                    <a:pt x="834" y="1977"/>
                    <a:pt x="824" y="2000"/>
                    <a:pt x="780" y="2000"/>
                  </a:cubicBezTo>
                  <a:cubicBezTo>
                    <a:pt x="756" y="2000"/>
                    <a:pt x="732" y="1994"/>
                    <a:pt x="727" y="19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905470" y="1503147"/>
              <a:ext cx="48430" cy="583461"/>
            </a:xfrm>
            <a:custGeom>
              <a:avLst/>
              <a:gdLst>
                <a:gd name="T0" fmla="*/ 0 w 21"/>
                <a:gd name="T1" fmla="*/ 126 h 253"/>
                <a:gd name="T2" fmla="*/ 0 w 21"/>
                <a:gd name="T3" fmla="*/ 0 h 253"/>
                <a:gd name="T4" fmla="*/ 11 w 21"/>
                <a:gd name="T5" fmla="*/ 0 h 253"/>
                <a:gd name="T6" fmla="*/ 21 w 21"/>
                <a:gd name="T7" fmla="*/ 0 h 253"/>
                <a:gd name="T8" fmla="*/ 21 w 21"/>
                <a:gd name="T9" fmla="*/ 126 h 253"/>
                <a:gd name="T10" fmla="*/ 21 w 21"/>
                <a:gd name="T11" fmla="*/ 253 h 253"/>
                <a:gd name="T12" fmla="*/ 11 w 21"/>
                <a:gd name="T13" fmla="*/ 253 h 253"/>
                <a:gd name="T14" fmla="*/ 0 w 21"/>
                <a:gd name="T15" fmla="*/ 253 h 253"/>
                <a:gd name="T16" fmla="*/ 0 w 21"/>
                <a:gd name="T17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3">
                  <a:moveTo>
                    <a:pt x="0" y="126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1" y="126"/>
                  </a:lnTo>
                  <a:lnTo>
                    <a:pt x="21" y="253"/>
                  </a:lnTo>
                  <a:lnTo>
                    <a:pt x="11" y="253"/>
                  </a:lnTo>
                  <a:lnTo>
                    <a:pt x="0" y="25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884713" y="1265612"/>
              <a:ext cx="94554" cy="96859"/>
            </a:xfrm>
            <a:custGeom>
              <a:avLst/>
              <a:gdLst>
                <a:gd name="T0" fmla="*/ 65 w 232"/>
                <a:gd name="T1" fmla="*/ 211 h 238"/>
                <a:gd name="T2" fmla="*/ 21 w 232"/>
                <a:gd name="T3" fmla="*/ 79 h 238"/>
                <a:gd name="T4" fmla="*/ 195 w 232"/>
                <a:gd name="T5" fmla="*/ 57 h 238"/>
                <a:gd name="T6" fmla="*/ 179 w 232"/>
                <a:gd name="T7" fmla="*/ 189 h 238"/>
                <a:gd name="T8" fmla="*/ 65 w 232"/>
                <a:gd name="T9" fmla="*/ 21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8">
                  <a:moveTo>
                    <a:pt x="65" y="211"/>
                  </a:moveTo>
                  <a:cubicBezTo>
                    <a:pt x="23" y="186"/>
                    <a:pt x="0" y="118"/>
                    <a:pt x="21" y="79"/>
                  </a:cubicBezTo>
                  <a:cubicBezTo>
                    <a:pt x="57" y="10"/>
                    <a:pt x="138" y="0"/>
                    <a:pt x="195" y="57"/>
                  </a:cubicBezTo>
                  <a:cubicBezTo>
                    <a:pt x="232" y="94"/>
                    <a:pt x="226" y="142"/>
                    <a:pt x="179" y="189"/>
                  </a:cubicBezTo>
                  <a:cubicBezTo>
                    <a:pt x="135" y="233"/>
                    <a:pt x="111" y="238"/>
                    <a:pt x="65" y="2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29876" y="3965652"/>
            <a:ext cx="762000" cy="762000"/>
            <a:chOff x="2057400" y="3867150"/>
            <a:chExt cx="762000" cy="762000"/>
          </a:xfrm>
        </p:grpSpPr>
        <p:sp>
          <p:nvSpPr>
            <p:cNvPr id="31" name="Rectangle 30"/>
            <p:cNvSpPr/>
            <p:nvPr/>
          </p:nvSpPr>
          <p:spPr>
            <a:xfrm>
              <a:off x="2057400" y="3867150"/>
              <a:ext cx="762000" cy="76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33600" y="3943350"/>
              <a:ext cx="609601" cy="6096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2233497" y="4081859"/>
              <a:ext cx="409805" cy="332581"/>
            </a:xfrm>
            <a:custGeom>
              <a:avLst/>
              <a:gdLst>
                <a:gd name="T0" fmla="*/ 1250 w 3974"/>
                <a:gd name="T1" fmla="*/ 3229 h 3229"/>
                <a:gd name="T2" fmla="*/ 3569 w 3974"/>
                <a:gd name="T3" fmla="*/ 910 h 3229"/>
                <a:gd name="T4" fmla="*/ 3567 w 3974"/>
                <a:gd name="T5" fmla="*/ 805 h 3229"/>
                <a:gd name="T6" fmla="*/ 3974 w 3974"/>
                <a:gd name="T7" fmla="*/ 383 h 3229"/>
                <a:gd name="T8" fmla="*/ 3506 w 3974"/>
                <a:gd name="T9" fmla="*/ 511 h 3229"/>
                <a:gd name="T10" fmla="*/ 3864 w 3974"/>
                <a:gd name="T11" fmla="*/ 60 h 3229"/>
                <a:gd name="T12" fmla="*/ 3346 w 3974"/>
                <a:gd name="T13" fmla="*/ 258 h 3229"/>
                <a:gd name="T14" fmla="*/ 2751 w 3974"/>
                <a:gd name="T15" fmla="*/ 0 h 3229"/>
                <a:gd name="T16" fmla="*/ 1936 w 3974"/>
                <a:gd name="T17" fmla="*/ 815 h 3229"/>
                <a:gd name="T18" fmla="*/ 1957 w 3974"/>
                <a:gd name="T19" fmla="*/ 1001 h 3229"/>
                <a:gd name="T20" fmla="*/ 277 w 3974"/>
                <a:gd name="T21" fmla="*/ 150 h 3229"/>
                <a:gd name="T22" fmla="*/ 166 w 3974"/>
                <a:gd name="T23" fmla="*/ 559 h 3229"/>
                <a:gd name="T24" fmla="*/ 529 w 3974"/>
                <a:gd name="T25" fmla="*/ 1238 h 3229"/>
                <a:gd name="T26" fmla="*/ 160 w 3974"/>
                <a:gd name="T27" fmla="*/ 1136 h 3229"/>
                <a:gd name="T28" fmla="*/ 160 w 3974"/>
                <a:gd name="T29" fmla="*/ 1146 h 3229"/>
                <a:gd name="T30" fmla="*/ 814 w 3974"/>
                <a:gd name="T31" fmla="*/ 1945 h 3229"/>
                <a:gd name="T32" fmla="*/ 599 w 3974"/>
                <a:gd name="T33" fmla="*/ 1974 h 3229"/>
                <a:gd name="T34" fmla="*/ 446 w 3974"/>
                <a:gd name="T35" fmla="*/ 1959 h 3229"/>
                <a:gd name="T36" fmla="*/ 1207 w 3974"/>
                <a:gd name="T37" fmla="*/ 2526 h 3229"/>
                <a:gd name="T38" fmla="*/ 195 w 3974"/>
                <a:gd name="T39" fmla="*/ 2875 h 3229"/>
                <a:gd name="T40" fmla="*/ 0 w 3974"/>
                <a:gd name="T41" fmla="*/ 2863 h 3229"/>
                <a:gd name="T42" fmla="*/ 1250 w 3974"/>
                <a:gd name="T43" fmla="*/ 3229 h 3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74" h="3229">
                  <a:moveTo>
                    <a:pt x="1250" y="3229"/>
                  </a:moveTo>
                  <a:cubicBezTo>
                    <a:pt x="2749" y="3229"/>
                    <a:pt x="3569" y="1987"/>
                    <a:pt x="3569" y="910"/>
                  </a:cubicBezTo>
                  <a:cubicBezTo>
                    <a:pt x="3569" y="875"/>
                    <a:pt x="3569" y="840"/>
                    <a:pt x="3567" y="805"/>
                  </a:cubicBezTo>
                  <a:cubicBezTo>
                    <a:pt x="3726" y="690"/>
                    <a:pt x="3865" y="546"/>
                    <a:pt x="3974" y="383"/>
                  </a:cubicBezTo>
                  <a:cubicBezTo>
                    <a:pt x="3828" y="447"/>
                    <a:pt x="3670" y="491"/>
                    <a:pt x="3506" y="511"/>
                  </a:cubicBezTo>
                  <a:cubicBezTo>
                    <a:pt x="3674" y="410"/>
                    <a:pt x="3803" y="250"/>
                    <a:pt x="3864" y="60"/>
                  </a:cubicBezTo>
                  <a:cubicBezTo>
                    <a:pt x="3706" y="153"/>
                    <a:pt x="3532" y="221"/>
                    <a:pt x="3346" y="258"/>
                  </a:cubicBezTo>
                  <a:cubicBezTo>
                    <a:pt x="3198" y="99"/>
                    <a:pt x="2986" y="0"/>
                    <a:pt x="2751" y="0"/>
                  </a:cubicBezTo>
                  <a:cubicBezTo>
                    <a:pt x="2301" y="0"/>
                    <a:pt x="1936" y="365"/>
                    <a:pt x="1936" y="815"/>
                  </a:cubicBezTo>
                  <a:cubicBezTo>
                    <a:pt x="1936" y="879"/>
                    <a:pt x="1943" y="942"/>
                    <a:pt x="1957" y="1001"/>
                  </a:cubicBezTo>
                  <a:cubicBezTo>
                    <a:pt x="1280" y="967"/>
                    <a:pt x="679" y="643"/>
                    <a:pt x="277" y="150"/>
                  </a:cubicBezTo>
                  <a:cubicBezTo>
                    <a:pt x="207" y="270"/>
                    <a:pt x="166" y="410"/>
                    <a:pt x="166" y="559"/>
                  </a:cubicBezTo>
                  <a:cubicBezTo>
                    <a:pt x="166" y="842"/>
                    <a:pt x="310" y="1092"/>
                    <a:pt x="529" y="1238"/>
                  </a:cubicBezTo>
                  <a:cubicBezTo>
                    <a:pt x="395" y="1234"/>
                    <a:pt x="270" y="1197"/>
                    <a:pt x="160" y="1136"/>
                  </a:cubicBezTo>
                  <a:cubicBezTo>
                    <a:pt x="160" y="1139"/>
                    <a:pt x="160" y="1143"/>
                    <a:pt x="160" y="1146"/>
                  </a:cubicBezTo>
                  <a:cubicBezTo>
                    <a:pt x="160" y="1541"/>
                    <a:pt x="441" y="1871"/>
                    <a:pt x="814" y="1945"/>
                  </a:cubicBezTo>
                  <a:cubicBezTo>
                    <a:pt x="745" y="1964"/>
                    <a:pt x="673" y="1974"/>
                    <a:pt x="599" y="1974"/>
                  </a:cubicBezTo>
                  <a:cubicBezTo>
                    <a:pt x="547" y="1974"/>
                    <a:pt x="495" y="1969"/>
                    <a:pt x="446" y="1959"/>
                  </a:cubicBezTo>
                  <a:cubicBezTo>
                    <a:pt x="550" y="2283"/>
                    <a:pt x="850" y="2519"/>
                    <a:pt x="1207" y="2526"/>
                  </a:cubicBezTo>
                  <a:cubicBezTo>
                    <a:pt x="928" y="2744"/>
                    <a:pt x="577" y="2875"/>
                    <a:pt x="195" y="2875"/>
                  </a:cubicBezTo>
                  <a:cubicBezTo>
                    <a:pt x="129" y="2875"/>
                    <a:pt x="64" y="2871"/>
                    <a:pt x="0" y="2863"/>
                  </a:cubicBezTo>
                  <a:cubicBezTo>
                    <a:pt x="361" y="3095"/>
                    <a:pt x="790" y="3229"/>
                    <a:pt x="1250" y="322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40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2689860"/>
            <a:ext cx="8229600" cy="1713586"/>
          </a:xfrm>
        </p:spPr>
        <p:txBody>
          <a:bodyPr anchor="t" anchorCtr="0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</a:rPr>
              <a:t>reference application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users looking to learn how to use Cassandra and DataStax Enterprise with their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</a:rPr>
              <a:t>programming language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choice.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06797" y="885111"/>
            <a:ext cx="6730407" cy="1595834"/>
            <a:chOff x="533400" y="885824"/>
            <a:chExt cx="7820067" cy="1854201"/>
          </a:xfrm>
        </p:grpSpPr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533400" y="885824"/>
              <a:ext cx="1844675" cy="1854201"/>
            </a:xfrm>
            <a:custGeom>
              <a:avLst/>
              <a:gdLst>
                <a:gd name="T0" fmla="*/ 1733 w 3575"/>
                <a:gd name="T1" fmla="*/ 3293 h 3550"/>
                <a:gd name="T2" fmla="*/ 0 w 3575"/>
                <a:gd name="T3" fmla="*/ 3040 h 3550"/>
                <a:gd name="T4" fmla="*/ 0 w 3575"/>
                <a:gd name="T5" fmla="*/ 1775 h 3550"/>
                <a:gd name="T6" fmla="*/ 0 w 3575"/>
                <a:gd name="T7" fmla="*/ 510 h 3550"/>
                <a:gd name="T8" fmla="*/ 1750 w 3575"/>
                <a:gd name="T9" fmla="*/ 256 h 3550"/>
                <a:gd name="T10" fmla="*/ 3538 w 3575"/>
                <a:gd name="T11" fmla="*/ 1 h 3550"/>
                <a:gd name="T12" fmla="*/ 3575 w 3575"/>
                <a:gd name="T13" fmla="*/ 0 h 3550"/>
                <a:gd name="T14" fmla="*/ 3575 w 3575"/>
                <a:gd name="T15" fmla="*/ 1775 h 3550"/>
                <a:gd name="T16" fmla="*/ 3575 w 3575"/>
                <a:gd name="T17" fmla="*/ 3550 h 3550"/>
                <a:gd name="T18" fmla="*/ 3521 w 3575"/>
                <a:gd name="T19" fmla="*/ 3548 h 3550"/>
                <a:gd name="T20" fmla="*/ 1733 w 3575"/>
                <a:gd name="T21" fmla="*/ 3293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5" h="3550">
                  <a:moveTo>
                    <a:pt x="1733" y="3293"/>
                  </a:moveTo>
                  <a:lnTo>
                    <a:pt x="0" y="3040"/>
                  </a:lnTo>
                  <a:lnTo>
                    <a:pt x="0" y="1775"/>
                  </a:lnTo>
                  <a:lnTo>
                    <a:pt x="0" y="510"/>
                  </a:lnTo>
                  <a:lnTo>
                    <a:pt x="1750" y="256"/>
                  </a:lnTo>
                  <a:cubicBezTo>
                    <a:pt x="2713" y="116"/>
                    <a:pt x="3517" y="1"/>
                    <a:pt x="3538" y="1"/>
                  </a:cubicBezTo>
                  <a:lnTo>
                    <a:pt x="3575" y="0"/>
                  </a:lnTo>
                  <a:lnTo>
                    <a:pt x="3575" y="1775"/>
                  </a:lnTo>
                  <a:lnTo>
                    <a:pt x="3575" y="3550"/>
                  </a:lnTo>
                  <a:lnTo>
                    <a:pt x="3521" y="3548"/>
                  </a:lnTo>
                  <a:cubicBezTo>
                    <a:pt x="3491" y="3547"/>
                    <a:pt x="2687" y="3432"/>
                    <a:pt x="1733" y="3293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609600" y="971550"/>
              <a:ext cx="1693468" cy="1682750"/>
            </a:xfrm>
            <a:custGeom>
              <a:avLst/>
              <a:gdLst>
                <a:gd name="T0" fmla="*/ 1733 w 3575"/>
                <a:gd name="T1" fmla="*/ 3293 h 3550"/>
                <a:gd name="T2" fmla="*/ 0 w 3575"/>
                <a:gd name="T3" fmla="*/ 3040 h 3550"/>
                <a:gd name="T4" fmla="*/ 0 w 3575"/>
                <a:gd name="T5" fmla="*/ 1775 h 3550"/>
                <a:gd name="T6" fmla="*/ 0 w 3575"/>
                <a:gd name="T7" fmla="*/ 510 h 3550"/>
                <a:gd name="T8" fmla="*/ 1750 w 3575"/>
                <a:gd name="T9" fmla="*/ 256 h 3550"/>
                <a:gd name="T10" fmla="*/ 3538 w 3575"/>
                <a:gd name="T11" fmla="*/ 1 h 3550"/>
                <a:gd name="T12" fmla="*/ 3575 w 3575"/>
                <a:gd name="T13" fmla="*/ 0 h 3550"/>
                <a:gd name="T14" fmla="*/ 3575 w 3575"/>
                <a:gd name="T15" fmla="*/ 1775 h 3550"/>
                <a:gd name="T16" fmla="*/ 3575 w 3575"/>
                <a:gd name="T17" fmla="*/ 3550 h 3550"/>
                <a:gd name="T18" fmla="*/ 3521 w 3575"/>
                <a:gd name="T19" fmla="*/ 3548 h 3550"/>
                <a:gd name="T20" fmla="*/ 1733 w 3575"/>
                <a:gd name="T21" fmla="*/ 3293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5" h="3550">
                  <a:moveTo>
                    <a:pt x="1733" y="3293"/>
                  </a:moveTo>
                  <a:lnTo>
                    <a:pt x="0" y="3040"/>
                  </a:lnTo>
                  <a:lnTo>
                    <a:pt x="0" y="1775"/>
                  </a:lnTo>
                  <a:lnTo>
                    <a:pt x="0" y="510"/>
                  </a:lnTo>
                  <a:lnTo>
                    <a:pt x="1750" y="256"/>
                  </a:lnTo>
                  <a:cubicBezTo>
                    <a:pt x="2713" y="116"/>
                    <a:pt x="3517" y="1"/>
                    <a:pt x="3538" y="1"/>
                  </a:cubicBezTo>
                  <a:lnTo>
                    <a:pt x="3575" y="0"/>
                  </a:lnTo>
                  <a:lnTo>
                    <a:pt x="3575" y="1775"/>
                  </a:lnTo>
                  <a:lnTo>
                    <a:pt x="3575" y="3550"/>
                  </a:lnTo>
                  <a:lnTo>
                    <a:pt x="3521" y="3548"/>
                  </a:lnTo>
                  <a:cubicBezTo>
                    <a:pt x="3491" y="3547"/>
                    <a:pt x="2687" y="3432"/>
                    <a:pt x="1733" y="3293"/>
                  </a:cubicBezTo>
                  <a:close/>
                </a:path>
              </a:pathLst>
            </a:cu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284844" y="1579806"/>
              <a:ext cx="450162" cy="442125"/>
            </a:xfrm>
            <a:custGeom>
              <a:avLst/>
              <a:gdLst>
                <a:gd name="T0" fmla="*/ 796 w 950"/>
                <a:gd name="T1" fmla="*/ 521 h 932"/>
                <a:gd name="T2" fmla="*/ 950 w 950"/>
                <a:gd name="T3" fmla="*/ 432 h 932"/>
                <a:gd name="T4" fmla="*/ 12 w 950"/>
                <a:gd name="T5" fmla="*/ 0 h 932"/>
                <a:gd name="T6" fmla="*/ 0 w 950"/>
                <a:gd name="T7" fmla="*/ 466 h 932"/>
                <a:gd name="T8" fmla="*/ 0 w 950"/>
                <a:gd name="T9" fmla="*/ 932 h 932"/>
                <a:gd name="T10" fmla="*/ 321 w 950"/>
                <a:gd name="T11" fmla="*/ 766 h 932"/>
                <a:gd name="T12" fmla="*/ 796 w 950"/>
                <a:gd name="T13" fmla="*/ 52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0" h="932">
                  <a:moveTo>
                    <a:pt x="796" y="521"/>
                  </a:moveTo>
                  <a:cubicBezTo>
                    <a:pt x="881" y="478"/>
                    <a:pt x="950" y="438"/>
                    <a:pt x="950" y="432"/>
                  </a:cubicBezTo>
                  <a:cubicBezTo>
                    <a:pt x="950" y="421"/>
                    <a:pt x="35" y="0"/>
                    <a:pt x="12" y="0"/>
                  </a:cubicBezTo>
                  <a:cubicBezTo>
                    <a:pt x="5" y="0"/>
                    <a:pt x="0" y="210"/>
                    <a:pt x="0" y="466"/>
                  </a:cubicBezTo>
                  <a:lnTo>
                    <a:pt x="0" y="932"/>
                  </a:lnTo>
                  <a:lnTo>
                    <a:pt x="321" y="766"/>
                  </a:lnTo>
                  <a:cubicBezTo>
                    <a:pt x="497" y="674"/>
                    <a:pt x="711" y="564"/>
                    <a:pt x="796" y="52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6231271" y="1279698"/>
              <a:ext cx="584139" cy="1015546"/>
            </a:xfrm>
            <a:custGeom>
              <a:avLst/>
              <a:gdLst>
                <a:gd name="T0" fmla="*/ 1116 w 1233"/>
                <a:gd name="T1" fmla="*/ 0 h 2146"/>
                <a:gd name="T2" fmla="*/ 1116 w 1233"/>
                <a:gd name="T3" fmla="*/ 461 h 2146"/>
                <a:gd name="T4" fmla="*/ 1116 w 1233"/>
                <a:gd name="T5" fmla="*/ 922 h 2146"/>
                <a:gd name="T6" fmla="*/ 1069 w 1233"/>
                <a:gd name="T7" fmla="*/ 857 h 2146"/>
                <a:gd name="T8" fmla="*/ 641 w 1233"/>
                <a:gd name="T9" fmla="*/ 660 h 2146"/>
                <a:gd name="T10" fmla="*/ 397 w 1233"/>
                <a:gd name="T11" fmla="*/ 704 h 2146"/>
                <a:gd name="T12" fmla="*/ 0 w 1233"/>
                <a:gd name="T13" fmla="*/ 1425 h 2146"/>
                <a:gd name="T14" fmla="*/ 204 w 1233"/>
                <a:gd name="T15" fmla="*/ 1995 h 2146"/>
                <a:gd name="T16" fmla="*/ 445 w 1233"/>
                <a:gd name="T17" fmla="*/ 2133 h 2146"/>
                <a:gd name="T18" fmla="*/ 628 w 1233"/>
                <a:gd name="T19" fmla="*/ 2143 h 2146"/>
                <a:gd name="T20" fmla="*/ 1034 w 1233"/>
                <a:gd name="T21" fmla="*/ 1953 h 2146"/>
                <a:gd name="T22" fmla="*/ 1116 w 1233"/>
                <a:gd name="T23" fmla="*/ 1860 h 2146"/>
                <a:gd name="T24" fmla="*/ 1116 w 1233"/>
                <a:gd name="T25" fmla="*/ 1989 h 2146"/>
                <a:gd name="T26" fmla="*/ 1116 w 1233"/>
                <a:gd name="T27" fmla="*/ 2117 h 2146"/>
                <a:gd name="T28" fmla="*/ 1175 w 1233"/>
                <a:gd name="T29" fmla="*/ 2117 h 2146"/>
                <a:gd name="T30" fmla="*/ 1233 w 1233"/>
                <a:gd name="T31" fmla="*/ 2117 h 2146"/>
                <a:gd name="T32" fmla="*/ 1233 w 1233"/>
                <a:gd name="T33" fmla="*/ 1059 h 2146"/>
                <a:gd name="T34" fmla="*/ 1233 w 1233"/>
                <a:gd name="T35" fmla="*/ 0 h 2146"/>
                <a:gd name="T36" fmla="*/ 1175 w 1233"/>
                <a:gd name="T37" fmla="*/ 0 h 2146"/>
                <a:gd name="T38" fmla="*/ 1116 w 1233"/>
                <a:gd name="T39" fmla="*/ 0 h 2146"/>
                <a:gd name="T40" fmla="*/ 647 w 1233"/>
                <a:gd name="T41" fmla="*/ 769 h 2146"/>
                <a:gd name="T42" fmla="*/ 682 w 1233"/>
                <a:gd name="T43" fmla="*/ 771 h 2146"/>
                <a:gd name="T44" fmla="*/ 979 w 1233"/>
                <a:gd name="T45" fmla="*/ 899 h 2146"/>
                <a:gd name="T46" fmla="*/ 1108 w 1233"/>
                <a:gd name="T47" fmla="*/ 1384 h 2146"/>
                <a:gd name="T48" fmla="*/ 1062 w 1233"/>
                <a:gd name="T49" fmla="*/ 1753 h 2146"/>
                <a:gd name="T50" fmla="*/ 781 w 1233"/>
                <a:gd name="T51" fmla="*/ 2008 h 2146"/>
                <a:gd name="T52" fmla="*/ 438 w 1233"/>
                <a:gd name="T53" fmla="*/ 2006 h 2146"/>
                <a:gd name="T54" fmla="*/ 134 w 1233"/>
                <a:gd name="T55" fmla="*/ 1543 h 2146"/>
                <a:gd name="T56" fmla="*/ 647 w 1233"/>
                <a:gd name="T57" fmla="*/ 769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3" h="2146">
                  <a:moveTo>
                    <a:pt x="1116" y="0"/>
                  </a:moveTo>
                  <a:lnTo>
                    <a:pt x="1116" y="461"/>
                  </a:lnTo>
                  <a:lnTo>
                    <a:pt x="1116" y="922"/>
                  </a:lnTo>
                  <a:lnTo>
                    <a:pt x="1069" y="857"/>
                  </a:lnTo>
                  <a:cubicBezTo>
                    <a:pt x="961" y="709"/>
                    <a:pt x="852" y="659"/>
                    <a:pt x="641" y="660"/>
                  </a:cubicBezTo>
                  <a:cubicBezTo>
                    <a:pt x="515" y="660"/>
                    <a:pt x="476" y="667"/>
                    <a:pt x="397" y="704"/>
                  </a:cubicBezTo>
                  <a:cubicBezTo>
                    <a:pt x="142" y="821"/>
                    <a:pt x="0" y="1081"/>
                    <a:pt x="0" y="1425"/>
                  </a:cubicBezTo>
                  <a:cubicBezTo>
                    <a:pt x="0" y="1678"/>
                    <a:pt x="69" y="1870"/>
                    <a:pt x="204" y="1995"/>
                  </a:cubicBezTo>
                  <a:cubicBezTo>
                    <a:pt x="289" y="2073"/>
                    <a:pt x="353" y="2110"/>
                    <a:pt x="445" y="2133"/>
                  </a:cubicBezTo>
                  <a:cubicBezTo>
                    <a:pt x="479" y="2142"/>
                    <a:pt x="562" y="2146"/>
                    <a:pt x="628" y="2143"/>
                  </a:cubicBezTo>
                  <a:cubicBezTo>
                    <a:pt x="796" y="2134"/>
                    <a:pt x="927" y="2072"/>
                    <a:pt x="1034" y="1953"/>
                  </a:cubicBezTo>
                  <a:lnTo>
                    <a:pt x="1116" y="1860"/>
                  </a:lnTo>
                  <a:lnTo>
                    <a:pt x="1116" y="1989"/>
                  </a:lnTo>
                  <a:lnTo>
                    <a:pt x="1116" y="2117"/>
                  </a:lnTo>
                  <a:lnTo>
                    <a:pt x="1175" y="2117"/>
                  </a:lnTo>
                  <a:lnTo>
                    <a:pt x="1233" y="2117"/>
                  </a:lnTo>
                  <a:lnTo>
                    <a:pt x="1233" y="1059"/>
                  </a:lnTo>
                  <a:lnTo>
                    <a:pt x="1233" y="0"/>
                  </a:lnTo>
                  <a:lnTo>
                    <a:pt x="1175" y="0"/>
                  </a:lnTo>
                  <a:lnTo>
                    <a:pt x="1116" y="0"/>
                  </a:lnTo>
                  <a:close/>
                  <a:moveTo>
                    <a:pt x="647" y="769"/>
                  </a:moveTo>
                  <a:cubicBezTo>
                    <a:pt x="659" y="769"/>
                    <a:pt x="670" y="770"/>
                    <a:pt x="682" y="771"/>
                  </a:cubicBezTo>
                  <a:cubicBezTo>
                    <a:pt x="812" y="780"/>
                    <a:pt x="898" y="817"/>
                    <a:pt x="979" y="899"/>
                  </a:cubicBezTo>
                  <a:cubicBezTo>
                    <a:pt x="1092" y="1014"/>
                    <a:pt x="1108" y="1074"/>
                    <a:pt x="1108" y="1384"/>
                  </a:cubicBezTo>
                  <a:cubicBezTo>
                    <a:pt x="1108" y="1650"/>
                    <a:pt x="1106" y="1661"/>
                    <a:pt x="1062" y="1753"/>
                  </a:cubicBezTo>
                  <a:cubicBezTo>
                    <a:pt x="1001" y="1877"/>
                    <a:pt x="894" y="1974"/>
                    <a:pt x="781" y="2008"/>
                  </a:cubicBezTo>
                  <a:cubicBezTo>
                    <a:pt x="673" y="2040"/>
                    <a:pt x="531" y="2039"/>
                    <a:pt x="438" y="2006"/>
                  </a:cubicBezTo>
                  <a:cubicBezTo>
                    <a:pt x="279" y="1950"/>
                    <a:pt x="159" y="1767"/>
                    <a:pt x="134" y="1543"/>
                  </a:cubicBezTo>
                  <a:cubicBezTo>
                    <a:pt x="83" y="1087"/>
                    <a:pt x="299" y="765"/>
                    <a:pt x="647" y="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984222" y="1590524"/>
              <a:ext cx="562703" cy="718116"/>
            </a:xfrm>
            <a:custGeom>
              <a:avLst/>
              <a:gdLst>
                <a:gd name="T0" fmla="*/ 652 w 1194"/>
                <a:gd name="T1" fmla="*/ 1 h 1512"/>
                <a:gd name="T2" fmla="*/ 244 w 1194"/>
                <a:gd name="T3" fmla="*/ 152 h 1512"/>
                <a:gd name="T4" fmla="*/ 15 w 1194"/>
                <a:gd name="T5" fmla="*/ 808 h 1512"/>
                <a:gd name="T6" fmla="*/ 472 w 1194"/>
                <a:gd name="T7" fmla="*/ 1474 h 1512"/>
                <a:gd name="T8" fmla="*/ 1054 w 1194"/>
                <a:gd name="T9" fmla="*/ 1374 h 1512"/>
                <a:gd name="T10" fmla="*/ 1111 w 1194"/>
                <a:gd name="T11" fmla="*/ 1272 h 1512"/>
                <a:gd name="T12" fmla="*/ 1111 w 1194"/>
                <a:gd name="T13" fmla="*/ 1206 h 1512"/>
                <a:gd name="T14" fmla="*/ 1061 w 1194"/>
                <a:gd name="T15" fmla="*/ 1241 h 1512"/>
                <a:gd name="T16" fmla="*/ 485 w 1194"/>
                <a:gd name="T17" fmla="*/ 1352 h 1512"/>
                <a:gd name="T18" fmla="*/ 139 w 1194"/>
                <a:gd name="T19" fmla="*/ 829 h 1512"/>
                <a:gd name="T20" fmla="*/ 132 w 1194"/>
                <a:gd name="T21" fmla="*/ 741 h 1512"/>
                <a:gd name="T22" fmla="*/ 663 w 1194"/>
                <a:gd name="T23" fmla="*/ 741 h 1512"/>
                <a:gd name="T24" fmla="*/ 1194 w 1194"/>
                <a:gd name="T25" fmla="*/ 741 h 1512"/>
                <a:gd name="T26" fmla="*/ 1194 w 1194"/>
                <a:gd name="T27" fmla="*/ 645 h 1512"/>
                <a:gd name="T28" fmla="*/ 1169 w 1194"/>
                <a:gd name="T29" fmla="*/ 445 h 1512"/>
                <a:gd name="T30" fmla="*/ 652 w 1194"/>
                <a:gd name="T31" fmla="*/ 1 h 1512"/>
                <a:gd name="T32" fmla="*/ 647 w 1194"/>
                <a:gd name="T33" fmla="*/ 107 h 1512"/>
                <a:gd name="T34" fmla="*/ 959 w 1194"/>
                <a:gd name="T35" fmla="*/ 264 h 1512"/>
                <a:gd name="T36" fmla="*/ 1061 w 1194"/>
                <a:gd name="T37" fmla="*/ 569 h 1512"/>
                <a:gd name="T38" fmla="*/ 1061 w 1194"/>
                <a:gd name="T39" fmla="*/ 625 h 1512"/>
                <a:gd name="T40" fmla="*/ 602 w 1194"/>
                <a:gd name="T41" fmla="*/ 625 h 1512"/>
                <a:gd name="T42" fmla="*/ 144 w 1194"/>
                <a:gd name="T43" fmla="*/ 604 h 1512"/>
                <a:gd name="T44" fmla="*/ 234 w 1194"/>
                <a:gd name="T45" fmla="*/ 334 h 1512"/>
                <a:gd name="T46" fmla="*/ 647 w 1194"/>
                <a:gd name="T47" fmla="*/ 10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4" h="1512">
                  <a:moveTo>
                    <a:pt x="652" y="1"/>
                  </a:moveTo>
                  <a:cubicBezTo>
                    <a:pt x="469" y="0"/>
                    <a:pt x="368" y="37"/>
                    <a:pt x="244" y="152"/>
                  </a:cubicBezTo>
                  <a:cubicBezTo>
                    <a:pt x="66" y="317"/>
                    <a:pt x="0" y="507"/>
                    <a:pt x="15" y="808"/>
                  </a:cubicBezTo>
                  <a:cubicBezTo>
                    <a:pt x="34" y="1175"/>
                    <a:pt x="191" y="1403"/>
                    <a:pt x="472" y="1474"/>
                  </a:cubicBezTo>
                  <a:cubicBezTo>
                    <a:pt x="621" y="1512"/>
                    <a:pt x="911" y="1462"/>
                    <a:pt x="1054" y="1374"/>
                  </a:cubicBezTo>
                  <a:cubicBezTo>
                    <a:pt x="1103" y="1343"/>
                    <a:pt x="1111" y="1330"/>
                    <a:pt x="1111" y="1272"/>
                  </a:cubicBezTo>
                  <a:lnTo>
                    <a:pt x="1111" y="1206"/>
                  </a:lnTo>
                  <a:lnTo>
                    <a:pt x="1061" y="1241"/>
                  </a:lnTo>
                  <a:cubicBezTo>
                    <a:pt x="897" y="1358"/>
                    <a:pt x="645" y="1407"/>
                    <a:pt x="485" y="1352"/>
                  </a:cubicBezTo>
                  <a:cubicBezTo>
                    <a:pt x="284" y="1284"/>
                    <a:pt x="161" y="1098"/>
                    <a:pt x="139" y="829"/>
                  </a:cubicBezTo>
                  <a:lnTo>
                    <a:pt x="132" y="741"/>
                  </a:lnTo>
                  <a:lnTo>
                    <a:pt x="663" y="741"/>
                  </a:lnTo>
                  <a:lnTo>
                    <a:pt x="1194" y="741"/>
                  </a:lnTo>
                  <a:lnTo>
                    <a:pt x="1194" y="645"/>
                  </a:lnTo>
                  <a:cubicBezTo>
                    <a:pt x="1193" y="593"/>
                    <a:pt x="1182" y="503"/>
                    <a:pt x="1169" y="445"/>
                  </a:cubicBezTo>
                  <a:cubicBezTo>
                    <a:pt x="1099" y="147"/>
                    <a:pt x="930" y="2"/>
                    <a:pt x="652" y="1"/>
                  </a:cubicBezTo>
                  <a:close/>
                  <a:moveTo>
                    <a:pt x="647" y="107"/>
                  </a:moveTo>
                  <a:cubicBezTo>
                    <a:pt x="770" y="109"/>
                    <a:pt x="888" y="160"/>
                    <a:pt x="959" y="264"/>
                  </a:cubicBezTo>
                  <a:cubicBezTo>
                    <a:pt x="1013" y="342"/>
                    <a:pt x="1061" y="486"/>
                    <a:pt x="1061" y="569"/>
                  </a:cubicBezTo>
                  <a:lnTo>
                    <a:pt x="1061" y="625"/>
                  </a:lnTo>
                  <a:lnTo>
                    <a:pt x="602" y="625"/>
                  </a:lnTo>
                  <a:cubicBezTo>
                    <a:pt x="247" y="625"/>
                    <a:pt x="144" y="620"/>
                    <a:pt x="144" y="604"/>
                  </a:cubicBezTo>
                  <a:cubicBezTo>
                    <a:pt x="145" y="552"/>
                    <a:pt x="195" y="401"/>
                    <a:pt x="234" y="334"/>
                  </a:cubicBezTo>
                  <a:cubicBezTo>
                    <a:pt x="323" y="183"/>
                    <a:pt x="489" y="105"/>
                    <a:pt x="647" y="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7670184" y="1587844"/>
              <a:ext cx="683283" cy="712757"/>
            </a:xfrm>
            <a:custGeom>
              <a:avLst/>
              <a:gdLst>
                <a:gd name="T0" fmla="*/ 695 w 1440"/>
                <a:gd name="T1" fmla="*/ 4 h 1509"/>
                <a:gd name="T2" fmla="*/ 32 w 1440"/>
                <a:gd name="T3" fmla="*/ 513 h 1509"/>
                <a:gd name="T4" fmla="*/ 30 w 1440"/>
                <a:gd name="T5" fmla="*/ 993 h 1509"/>
                <a:gd name="T6" fmla="*/ 499 w 1440"/>
                <a:gd name="T7" fmla="*/ 1479 h 1509"/>
                <a:gd name="T8" fmla="*/ 945 w 1440"/>
                <a:gd name="T9" fmla="*/ 1451 h 1509"/>
                <a:gd name="T10" fmla="*/ 1307 w 1440"/>
                <a:gd name="T11" fmla="*/ 444 h 1509"/>
                <a:gd name="T12" fmla="*/ 761 w 1440"/>
                <a:gd name="T13" fmla="*/ 8 h 1509"/>
                <a:gd name="T14" fmla="*/ 695 w 1440"/>
                <a:gd name="T15" fmla="*/ 4 h 1509"/>
                <a:gd name="T16" fmla="*/ 683 w 1440"/>
                <a:gd name="T17" fmla="*/ 120 h 1509"/>
                <a:gd name="T18" fmla="*/ 1220 w 1440"/>
                <a:gd name="T19" fmla="*/ 814 h 1509"/>
                <a:gd name="T20" fmla="*/ 1049 w 1440"/>
                <a:gd name="T21" fmla="*/ 1245 h 1509"/>
                <a:gd name="T22" fmla="*/ 874 w 1440"/>
                <a:gd name="T23" fmla="*/ 1358 h 1509"/>
                <a:gd name="T24" fmla="*/ 524 w 1440"/>
                <a:gd name="T25" fmla="*/ 1369 h 1509"/>
                <a:gd name="T26" fmla="*/ 296 w 1440"/>
                <a:gd name="T27" fmla="*/ 1232 h 1509"/>
                <a:gd name="T28" fmla="*/ 142 w 1440"/>
                <a:gd name="T29" fmla="*/ 637 h 1509"/>
                <a:gd name="T30" fmla="*/ 648 w 1440"/>
                <a:gd name="T31" fmla="*/ 122 h 1509"/>
                <a:gd name="T32" fmla="*/ 683 w 1440"/>
                <a:gd name="T33" fmla="*/ 120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0" h="1509">
                  <a:moveTo>
                    <a:pt x="695" y="4"/>
                  </a:moveTo>
                  <a:cubicBezTo>
                    <a:pt x="372" y="0"/>
                    <a:pt x="115" y="194"/>
                    <a:pt x="32" y="513"/>
                  </a:cubicBezTo>
                  <a:cubicBezTo>
                    <a:pt x="2" y="631"/>
                    <a:pt x="0" y="882"/>
                    <a:pt x="30" y="993"/>
                  </a:cubicBezTo>
                  <a:cubicBezTo>
                    <a:pt x="98" y="1246"/>
                    <a:pt x="263" y="1417"/>
                    <a:pt x="499" y="1479"/>
                  </a:cubicBezTo>
                  <a:cubicBezTo>
                    <a:pt x="614" y="1509"/>
                    <a:pt x="827" y="1496"/>
                    <a:pt x="945" y="1451"/>
                  </a:cubicBezTo>
                  <a:cubicBezTo>
                    <a:pt x="1277" y="1327"/>
                    <a:pt x="1440" y="875"/>
                    <a:pt x="1307" y="444"/>
                  </a:cubicBezTo>
                  <a:cubicBezTo>
                    <a:pt x="1227" y="185"/>
                    <a:pt x="1037" y="33"/>
                    <a:pt x="761" y="8"/>
                  </a:cubicBezTo>
                  <a:cubicBezTo>
                    <a:pt x="739" y="6"/>
                    <a:pt x="717" y="4"/>
                    <a:pt x="695" y="4"/>
                  </a:cubicBezTo>
                  <a:close/>
                  <a:moveTo>
                    <a:pt x="683" y="120"/>
                  </a:moveTo>
                  <a:cubicBezTo>
                    <a:pt x="1042" y="114"/>
                    <a:pt x="1246" y="377"/>
                    <a:pt x="1220" y="814"/>
                  </a:cubicBezTo>
                  <a:cubicBezTo>
                    <a:pt x="1208" y="1013"/>
                    <a:pt x="1160" y="1134"/>
                    <a:pt x="1049" y="1245"/>
                  </a:cubicBezTo>
                  <a:cubicBezTo>
                    <a:pt x="985" y="1309"/>
                    <a:pt x="939" y="1339"/>
                    <a:pt x="874" y="1358"/>
                  </a:cubicBezTo>
                  <a:cubicBezTo>
                    <a:pt x="782" y="1386"/>
                    <a:pt x="597" y="1391"/>
                    <a:pt x="524" y="1369"/>
                  </a:cubicBezTo>
                  <a:cubicBezTo>
                    <a:pt x="445" y="1345"/>
                    <a:pt x="349" y="1287"/>
                    <a:pt x="296" y="1232"/>
                  </a:cubicBezTo>
                  <a:cubicBezTo>
                    <a:pt x="175" y="1105"/>
                    <a:pt x="113" y="866"/>
                    <a:pt x="142" y="637"/>
                  </a:cubicBezTo>
                  <a:cubicBezTo>
                    <a:pt x="181" y="324"/>
                    <a:pt x="362" y="140"/>
                    <a:pt x="648" y="122"/>
                  </a:cubicBezTo>
                  <a:cubicBezTo>
                    <a:pt x="660" y="121"/>
                    <a:pt x="671" y="120"/>
                    <a:pt x="683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790744" y="1333289"/>
              <a:ext cx="710078" cy="948557"/>
            </a:xfrm>
            <a:custGeom>
              <a:avLst/>
              <a:gdLst>
                <a:gd name="T0" fmla="*/ 0 w 1500"/>
                <a:gd name="T1" fmla="*/ 1000 h 2000"/>
                <a:gd name="T2" fmla="*/ 0 w 1500"/>
                <a:gd name="T3" fmla="*/ 0 h 2000"/>
                <a:gd name="T4" fmla="*/ 166 w 1500"/>
                <a:gd name="T5" fmla="*/ 0 h 2000"/>
                <a:gd name="T6" fmla="*/ 333 w 1500"/>
                <a:gd name="T7" fmla="*/ 0 h 2000"/>
                <a:gd name="T8" fmla="*/ 337 w 1500"/>
                <a:gd name="T9" fmla="*/ 466 h 2000"/>
                <a:gd name="T10" fmla="*/ 342 w 1500"/>
                <a:gd name="T11" fmla="*/ 931 h 2000"/>
                <a:gd name="T12" fmla="*/ 700 w 1500"/>
                <a:gd name="T13" fmla="*/ 466 h 2000"/>
                <a:gd name="T14" fmla="*/ 1058 w 1500"/>
                <a:gd name="T15" fmla="*/ 0 h 2000"/>
                <a:gd name="T16" fmla="*/ 1257 w 1500"/>
                <a:gd name="T17" fmla="*/ 0 h 2000"/>
                <a:gd name="T18" fmla="*/ 1430 w 1500"/>
                <a:gd name="T19" fmla="*/ 29 h 2000"/>
                <a:gd name="T20" fmla="*/ 681 w 1500"/>
                <a:gd name="T21" fmla="*/ 943 h 2000"/>
                <a:gd name="T22" fmla="*/ 1083 w 1500"/>
                <a:gd name="T23" fmla="*/ 1472 h 2000"/>
                <a:gd name="T24" fmla="*/ 1500 w 1500"/>
                <a:gd name="T25" fmla="*/ 1991 h 2000"/>
                <a:gd name="T26" fmla="*/ 1293 w 1500"/>
                <a:gd name="T27" fmla="*/ 2000 h 2000"/>
                <a:gd name="T28" fmla="*/ 1085 w 1500"/>
                <a:gd name="T29" fmla="*/ 2000 h 2000"/>
                <a:gd name="T30" fmla="*/ 770 w 1500"/>
                <a:gd name="T31" fmla="*/ 1587 h 2000"/>
                <a:gd name="T32" fmla="*/ 394 w 1500"/>
                <a:gd name="T33" fmla="*/ 1095 h 2000"/>
                <a:gd name="T34" fmla="*/ 333 w 1500"/>
                <a:gd name="T35" fmla="*/ 1014 h 2000"/>
                <a:gd name="T36" fmla="*/ 333 w 1500"/>
                <a:gd name="T37" fmla="*/ 1507 h 2000"/>
                <a:gd name="T38" fmla="*/ 333 w 1500"/>
                <a:gd name="T39" fmla="*/ 2000 h 2000"/>
                <a:gd name="T40" fmla="*/ 167 w 1500"/>
                <a:gd name="T41" fmla="*/ 2000 h 2000"/>
                <a:gd name="T42" fmla="*/ 0 w 1500"/>
                <a:gd name="T43" fmla="*/ 2000 h 2000"/>
                <a:gd name="T44" fmla="*/ 0 w 1500"/>
                <a:gd name="T45" fmla="*/ 1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0" h="2000">
                  <a:moveTo>
                    <a:pt x="0" y="1000"/>
                  </a:moveTo>
                  <a:lnTo>
                    <a:pt x="0" y="0"/>
                  </a:lnTo>
                  <a:lnTo>
                    <a:pt x="166" y="0"/>
                  </a:lnTo>
                  <a:lnTo>
                    <a:pt x="333" y="0"/>
                  </a:lnTo>
                  <a:lnTo>
                    <a:pt x="337" y="466"/>
                  </a:lnTo>
                  <a:lnTo>
                    <a:pt x="342" y="931"/>
                  </a:lnTo>
                  <a:lnTo>
                    <a:pt x="700" y="466"/>
                  </a:lnTo>
                  <a:lnTo>
                    <a:pt x="1058" y="0"/>
                  </a:lnTo>
                  <a:lnTo>
                    <a:pt x="1257" y="0"/>
                  </a:lnTo>
                  <a:cubicBezTo>
                    <a:pt x="1444" y="0"/>
                    <a:pt x="1454" y="2"/>
                    <a:pt x="1430" y="29"/>
                  </a:cubicBezTo>
                  <a:cubicBezTo>
                    <a:pt x="1402" y="61"/>
                    <a:pt x="704" y="913"/>
                    <a:pt x="681" y="943"/>
                  </a:cubicBezTo>
                  <a:cubicBezTo>
                    <a:pt x="672" y="955"/>
                    <a:pt x="817" y="1146"/>
                    <a:pt x="1083" y="1472"/>
                  </a:cubicBezTo>
                  <a:cubicBezTo>
                    <a:pt x="1312" y="1753"/>
                    <a:pt x="1500" y="1986"/>
                    <a:pt x="1500" y="1991"/>
                  </a:cubicBezTo>
                  <a:cubicBezTo>
                    <a:pt x="1500" y="1996"/>
                    <a:pt x="1407" y="2000"/>
                    <a:pt x="1293" y="2000"/>
                  </a:cubicBezTo>
                  <a:lnTo>
                    <a:pt x="1085" y="2000"/>
                  </a:lnTo>
                  <a:lnTo>
                    <a:pt x="770" y="1587"/>
                  </a:lnTo>
                  <a:cubicBezTo>
                    <a:pt x="597" y="1361"/>
                    <a:pt x="428" y="1139"/>
                    <a:pt x="394" y="1095"/>
                  </a:cubicBezTo>
                  <a:lnTo>
                    <a:pt x="333" y="1014"/>
                  </a:lnTo>
                  <a:lnTo>
                    <a:pt x="333" y="1507"/>
                  </a:lnTo>
                  <a:lnTo>
                    <a:pt x="333" y="2000"/>
                  </a:lnTo>
                  <a:lnTo>
                    <a:pt x="167" y="2000"/>
                  </a:lnTo>
                  <a:lnTo>
                    <a:pt x="0" y="2000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602645" y="1603921"/>
              <a:ext cx="150054" cy="677924"/>
            </a:xfrm>
            <a:custGeom>
              <a:avLst/>
              <a:gdLst>
                <a:gd name="T0" fmla="*/ 0 w 56"/>
                <a:gd name="T1" fmla="*/ 126 h 253"/>
                <a:gd name="T2" fmla="*/ 0 w 56"/>
                <a:gd name="T3" fmla="*/ 0 h 253"/>
                <a:gd name="T4" fmla="*/ 28 w 56"/>
                <a:gd name="T5" fmla="*/ 0 h 253"/>
                <a:gd name="T6" fmla="*/ 56 w 56"/>
                <a:gd name="T7" fmla="*/ 0 h 253"/>
                <a:gd name="T8" fmla="*/ 56 w 56"/>
                <a:gd name="T9" fmla="*/ 126 h 253"/>
                <a:gd name="T10" fmla="*/ 56 w 56"/>
                <a:gd name="T11" fmla="*/ 253 h 253"/>
                <a:gd name="T12" fmla="*/ 28 w 56"/>
                <a:gd name="T13" fmla="*/ 253 h 253"/>
                <a:gd name="T14" fmla="*/ 0 w 56"/>
                <a:gd name="T15" fmla="*/ 253 h 253"/>
                <a:gd name="T16" fmla="*/ 0 w 56"/>
                <a:gd name="T17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253">
                  <a:moveTo>
                    <a:pt x="0" y="126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56" y="0"/>
                  </a:lnTo>
                  <a:lnTo>
                    <a:pt x="56" y="126"/>
                  </a:lnTo>
                  <a:lnTo>
                    <a:pt x="56" y="253"/>
                  </a:lnTo>
                  <a:lnTo>
                    <a:pt x="28" y="253"/>
                  </a:lnTo>
                  <a:lnTo>
                    <a:pt x="0" y="25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959023" y="1279698"/>
              <a:ext cx="147375" cy="1002147"/>
            </a:xfrm>
            <a:custGeom>
              <a:avLst/>
              <a:gdLst>
                <a:gd name="T0" fmla="*/ 0 w 55"/>
                <a:gd name="T1" fmla="*/ 187 h 374"/>
                <a:gd name="T2" fmla="*/ 0 w 55"/>
                <a:gd name="T3" fmla="*/ 0 h 374"/>
                <a:gd name="T4" fmla="*/ 28 w 55"/>
                <a:gd name="T5" fmla="*/ 0 h 374"/>
                <a:gd name="T6" fmla="*/ 55 w 55"/>
                <a:gd name="T7" fmla="*/ 0 h 374"/>
                <a:gd name="T8" fmla="*/ 55 w 55"/>
                <a:gd name="T9" fmla="*/ 187 h 374"/>
                <a:gd name="T10" fmla="*/ 55 w 55"/>
                <a:gd name="T11" fmla="*/ 374 h 374"/>
                <a:gd name="T12" fmla="*/ 28 w 55"/>
                <a:gd name="T13" fmla="*/ 374 h 374"/>
                <a:gd name="T14" fmla="*/ 0 w 55"/>
                <a:gd name="T15" fmla="*/ 374 h 374"/>
                <a:gd name="T16" fmla="*/ 0 w 55"/>
                <a:gd name="T17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74">
                  <a:moveTo>
                    <a:pt x="0" y="187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55" y="0"/>
                  </a:lnTo>
                  <a:lnTo>
                    <a:pt x="55" y="187"/>
                  </a:lnTo>
                  <a:lnTo>
                    <a:pt x="55" y="374"/>
                  </a:lnTo>
                  <a:lnTo>
                    <a:pt x="28" y="374"/>
                  </a:lnTo>
                  <a:lnTo>
                    <a:pt x="0" y="37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312722" y="1279698"/>
              <a:ext cx="150054" cy="1002147"/>
            </a:xfrm>
            <a:custGeom>
              <a:avLst/>
              <a:gdLst>
                <a:gd name="T0" fmla="*/ 0 w 56"/>
                <a:gd name="T1" fmla="*/ 187 h 374"/>
                <a:gd name="T2" fmla="*/ 0 w 56"/>
                <a:gd name="T3" fmla="*/ 0 h 374"/>
                <a:gd name="T4" fmla="*/ 28 w 56"/>
                <a:gd name="T5" fmla="*/ 0 h 374"/>
                <a:gd name="T6" fmla="*/ 56 w 56"/>
                <a:gd name="T7" fmla="*/ 0 h 374"/>
                <a:gd name="T8" fmla="*/ 56 w 56"/>
                <a:gd name="T9" fmla="*/ 187 h 374"/>
                <a:gd name="T10" fmla="*/ 56 w 56"/>
                <a:gd name="T11" fmla="*/ 374 h 374"/>
                <a:gd name="T12" fmla="*/ 28 w 56"/>
                <a:gd name="T13" fmla="*/ 374 h 374"/>
                <a:gd name="T14" fmla="*/ 0 w 56"/>
                <a:gd name="T15" fmla="*/ 374 h 374"/>
                <a:gd name="T16" fmla="*/ 0 w 56"/>
                <a:gd name="T17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4">
                  <a:moveTo>
                    <a:pt x="0" y="187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56" y="0"/>
                  </a:lnTo>
                  <a:lnTo>
                    <a:pt x="56" y="187"/>
                  </a:lnTo>
                  <a:lnTo>
                    <a:pt x="56" y="374"/>
                  </a:lnTo>
                  <a:lnTo>
                    <a:pt x="28" y="374"/>
                  </a:lnTo>
                  <a:lnTo>
                    <a:pt x="0" y="37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669101" y="1571767"/>
              <a:ext cx="385853" cy="710078"/>
            </a:xfrm>
            <a:custGeom>
              <a:avLst/>
              <a:gdLst>
                <a:gd name="T0" fmla="*/ 0 w 816"/>
                <a:gd name="T1" fmla="*/ 781 h 1498"/>
                <a:gd name="T2" fmla="*/ 0 w 816"/>
                <a:gd name="T3" fmla="*/ 65 h 1498"/>
                <a:gd name="T4" fmla="*/ 158 w 816"/>
                <a:gd name="T5" fmla="*/ 65 h 1498"/>
                <a:gd name="T6" fmla="*/ 316 w 816"/>
                <a:gd name="T7" fmla="*/ 65 h 1498"/>
                <a:gd name="T8" fmla="*/ 317 w 816"/>
                <a:gd name="T9" fmla="*/ 210 h 1498"/>
                <a:gd name="T10" fmla="*/ 317 w 816"/>
                <a:gd name="T11" fmla="*/ 356 h 1498"/>
                <a:gd name="T12" fmla="*/ 360 w 816"/>
                <a:gd name="T13" fmla="*/ 269 h 1498"/>
                <a:gd name="T14" fmla="*/ 779 w 816"/>
                <a:gd name="T15" fmla="*/ 42 h 1498"/>
                <a:gd name="T16" fmla="*/ 816 w 816"/>
                <a:gd name="T17" fmla="*/ 200 h 1498"/>
                <a:gd name="T18" fmla="*/ 816 w 816"/>
                <a:gd name="T19" fmla="*/ 347 h 1498"/>
                <a:gd name="T20" fmla="*/ 773 w 816"/>
                <a:gd name="T21" fmla="*/ 331 h 1498"/>
                <a:gd name="T22" fmla="*/ 665 w 816"/>
                <a:gd name="T23" fmla="*/ 315 h 1498"/>
                <a:gd name="T24" fmla="*/ 363 w 816"/>
                <a:gd name="T25" fmla="*/ 540 h 1498"/>
                <a:gd name="T26" fmla="*/ 319 w 816"/>
                <a:gd name="T27" fmla="*/ 1060 h 1498"/>
                <a:gd name="T28" fmla="*/ 314 w 816"/>
                <a:gd name="T29" fmla="*/ 1498 h 1498"/>
                <a:gd name="T30" fmla="*/ 157 w 816"/>
                <a:gd name="T31" fmla="*/ 1498 h 1498"/>
                <a:gd name="T32" fmla="*/ 0 w 816"/>
                <a:gd name="T33" fmla="*/ 1498 h 1498"/>
                <a:gd name="T34" fmla="*/ 0 w 816"/>
                <a:gd name="T35" fmla="*/ 781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6" h="1498">
                  <a:moveTo>
                    <a:pt x="0" y="781"/>
                  </a:moveTo>
                  <a:lnTo>
                    <a:pt x="0" y="65"/>
                  </a:lnTo>
                  <a:lnTo>
                    <a:pt x="158" y="65"/>
                  </a:lnTo>
                  <a:lnTo>
                    <a:pt x="316" y="65"/>
                  </a:lnTo>
                  <a:lnTo>
                    <a:pt x="317" y="210"/>
                  </a:lnTo>
                  <a:lnTo>
                    <a:pt x="317" y="356"/>
                  </a:lnTo>
                  <a:lnTo>
                    <a:pt x="360" y="269"/>
                  </a:lnTo>
                  <a:cubicBezTo>
                    <a:pt x="443" y="96"/>
                    <a:pt x="621" y="0"/>
                    <a:pt x="779" y="42"/>
                  </a:cubicBezTo>
                  <a:cubicBezTo>
                    <a:pt x="814" y="51"/>
                    <a:pt x="816" y="60"/>
                    <a:pt x="816" y="200"/>
                  </a:cubicBezTo>
                  <a:lnTo>
                    <a:pt x="816" y="347"/>
                  </a:lnTo>
                  <a:lnTo>
                    <a:pt x="773" y="331"/>
                  </a:lnTo>
                  <a:cubicBezTo>
                    <a:pt x="750" y="322"/>
                    <a:pt x="701" y="315"/>
                    <a:pt x="665" y="315"/>
                  </a:cubicBezTo>
                  <a:cubicBezTo>
                    <a:pt x="532" y="315"/>
                    <a:pt x="433" y="389"/>
                    <a:pt x="363" y="540"/>
                  </a:cubicBezTo>
                  <a:cubicBezTo>
                    <a:pt x="326" y="619"/>
                    <a:pt x="324" y="645"/>
                    <a:pt x="319" y="1060"/>
                  </a:cubicBezTo>
                  <a:lnTo>
                    <a:pt x="314" y="1498"/>
                  </a:lnTo>
                  <a:lnTo>
                    <a:pt x="157" y="1498"/>
                  </a:lnTo>
                  <a:lnTo>
                    <a:pt x="0" y="1498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100506" y="1333289"/>
              <a:ext cx="760989" cy="948557"/>
            </a:xfrm>
            <a:custGeom>
              <a:avLst/>
              <a:gdLst>
                <a:gd name="T0" fmla="*/ 369 w 1604"/>
                <a:gd name="T1" fmla="*/ 1023 h 2002"/>
                <a:gd name="T2" fmla="*/ 5 w 1604"/>
                <a:gd name="T3" fmla="*/ 23 h 2002"/>
                <a:gd name="T4" fmla="*/ 71 w 1604"/>
                <a:gd name="T5" fmla="*/ 2 h 2002"/>
                <a:gd name="T6" fmla="*/ 145 w 1604"/>
                <a:gd name="T7" fmla="*/ 2 h 2002"/>
                <a:gd name="T8" fmla="*/ 443 w 1604"/>
                <a:gd name="T9" fmla="*/ 828 h 2002"/>
                <a:gd name="T10" fmla="*/ 761 w 1604"/>
                <a:gd name="T11" fmla="*/ 1732 h 2002"/>
                <a:gd name="T12" fmla="*/ 789 w 1604"/>
                <a:gd name="T13" fmla="*/ 1785 h 2002"/>
                <a:gd name="T14" fmla="*/ 1181 w 1604"/>
                <a:gd name="T15" fmla="*/ 735 h 2002"/>
                <a:gd name="T16" fmla="*/ 1460 w 1604"/>
                <a:gd name="T17" fmla="*/ 10 h 2002"/>
                <a:gd name="T18" fmla="*/ 1533 w 1604"/>
                <a:gd name="T19" fmla="*/ 5 h 2002"/>
                <a:gd name="T20" fmla="*/ 1594 w 1604"/>
                <a:gd name="T21" fmla="*/ 30 h 2002"/>
                <a:gd name="T22" fmla="*/ 1205 w 1604"/>
                <a:gd name="T23" fmla="*/ 1031 h 2002"/>
                <a:gd name="T24" fmla="*/ 826 w 1604"/>
                <a:gd name="T25" fmla="*/ 2002 h 2002"/>
                <a:gd name="T26" fmla="*/ 776 w 1604"/>
                <a:gd name="T27" fmla="*/ 2002 h 2002"/>
                <a:gd name="T28" fmla="*/ 726 w 1604"/>
                <a:gd name="T29" fmla="*/ 2002 h 2002"/>
                <a:gd name="T30" fmla="*/ 369 w 1604"/>
                <a:gd name="T31" fmla="*/ 102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4" h="2002">
                  <a:moveTo>
                    <a:pt x="369" y="1023"/>
                  </a:moveTo>
                  <a:cubicBezTo>
                    <a:pt x="173" y="484"/>
                    <a:pt x="9" y="34"/>
                    <a:pt x="5" y="23"/>
                  </a:cubicBezTo>
                  <a:cubicBezTo>
                    <a:pt x="0" y="8"/>
                    <a:pt x="20" y="2"/>
                    <a:pt x="71" y="2"/>
                  </a:cubicBezTo>
                  <a:lnTo>
                    <a:pt x="145" y="2"/>
                  </a:lnTo>
                  <a:lnTo>
                    <a:pt x="443" y="828"/>
                  </a:lnTo>
                  <a:cubicBezTo>
                    <a:pt x="606" y="1282"/>
                    <a:pt x="749" y="1689"/>
                    <a:pt x="761" y="1732"/>
                  </a:cubicBezTo>
                  <a:cubicBezTo>
                    <a:pt x="772" y="1775"/>
                    <a:pt x="785" y="1799"/>
                    <a:pt x="789" y="1785"/>
                  </a:cubicBezTo>
                  <a:cubicBezTo>
                    <a:pt x="847" y="1611"/>
                    <a:pt x="947" y="1343"/>
                    <a:pt x="1181" y="735"/>
                  </a:cubicBezTo>
                  <a:lnTo>
                    <a:pt x="1460" y="10"/>
                  </a:lnTo>
                  <a:lnTo>
                    <a:pt x="1533" y="5"/>
                  </a:lnTo>
                  <a:cubicBezTo>
                    <a:pt x="1597" y="0"/>
                    <a:pt x="1604" y="3"/>
                    <a:pt x="1594" y="30"/>
                  </a:cubicBezTo>
                  <a:cubicBezTo>
                    <a:pt x="1588" y="47"/>
                    <a:pt x="1413" y="497"/>
                    <a:pt x="1205" y="1031"/>
                  </a:cubicBezTo>
                  <a:lnTo>
                    <a:pt x="826" y="2002"/>
                  </a:lnTo>
                  <a:lnTo>
                    <a:pt x="776" y="2002"/>
                  </a:lnTo>
                  <a:lnTo>
                    <a:pt x="726" y="2002"/>
                  </a:lnTo>
                  <a:lnTo>
                    <a:pt x="369" y="102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5992793" y="1603921"/>
              <a:ext cx="56271" cy="677924"/>
            </a:xfrm>
            <a:custGeom>
              <a:avLst/>
              <a:gdLst>
                <a:gd name="T0" fmla="*/ 0 w 21"/>
                <a:gd name="T1" fmla="*/ 126 h 253"/>
                <a:gd name="T2" fmla="*/ 0 w 21"/>
                <a:gd name="T3" fmla="*/ 0 h 253"/>
                <a:gd name="T4" fmla="*/ 11 w 21"/>
                <a:gd name="T5" fmla="*/ 0 h 253"/>
                <a:gd name="T6" fmla="*/ 21 w 21"/>
                <a:gd name="T7" fmla="*/ 0 h 253"/>
                <a:gd name="T8" fmla="*/ 21 w 21"/>
                <a:gd name="T9" fmla="*/ 126 h 253"/>
                <a:gd name="T10" fmla="*/ 21 w 21"/>
                <a:gd name="T11" fmla="*/ 253 h 253"/>
                <a:gd name="T12" fmla="*/ 11 w 21"/>
                <a:gd name="T13" fmla="*/ 253 h 253"/>
                <a:gd name="T14" fmla="*/ 0 w 21"/>
                <a:gd name="T15" fmla="*/ 253 h 253"/>
                <a:gd name="T16" fmla="*/ 0 w 21"/>
                <a:gd name="T17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3">
                  <a:moveTo>
                    <a:pt x="0" y="126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1" y="126"/>
                  </a:lnTo>
                  <a:lnTo>
                    <a:pt x="21" y="253"/>
                  </a:lnTo>
                  <a:lnTo>
                    <a:pt x="11" y="253"/>
                  </a:lnTo>
                  <a:lnTo>
                    <a:pt x="0" y="25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586568" y="1274339"/>
              <a:ext cx="182209" cy="190248"/>
            </a:xfrm>
            <a:custGeom>
              <a:avLst/>
              <a:gdLst>
                <a:gd name="T0" fmla="*/ 105 w 384"/>
                <a:gd name="T1" fmla="*/ 368 h 398"/>
                <a:gd name="T2" fmla="*/ 0 w 384"/>
                <a:gd name="T3" fmla="*/ 206 h 398"/>
                <a:gd name="T4" fmla="*/ 126 w 384"/>
                <a:gd name="T5" fmla="*/ 42 h 398"/>
                <a:gd name="T6" fmla="*/ 384 w 384"/>
                <a:gd name="T7" fmla="*/ 208 h 398"/>
                <a:gd name="T8" fmla="*/ 274 w 384"/>
                <a:gd name="T9" fmla="*/ 369 h 398"/>
                <a:gd name="T10" fmla="*/ 105 w 384"/>
                <a:gd name="T11" fmla="*/ 36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" h="398">
                  <a:moveTo>
                    <a:pt x="105" y="368"/>
                  </a:moveTo>
                  <a:cubicBezTo>
                    <a:pt x="49" y="344"/>
                    <a:pt x="0" y="269"/>
                    <a:pt x="0" y="206"/>
                  </a:cubicBezTo>
                  <a:cubicBezTo>
                    <a:pt x="0" y="141"/>
                    <a:pt x="59" y="64"/>
                    <a:pt x="126" y="42"/>
                  </a:cubicBezTo>
                  <a:cubicBezTo>
                    <a:pt x="253" y="0"/>
                    <a:pt x="384" y="84"/>
                    <a:pt x="384" y="208"/>
                  </a:cubicBezTo>
                  <a:cubicBezTo>
                    <a:pt x="384" y="284"/>
                    <a:pt x="346" y="339"/>
                    <a:pt x="274" y="369"/>
                  </a:cubicBezTo>
                  <a:cubicBezTo>
                    <a:pt x="205" y="398"/>
                    <a:pt x="173" y="398"/>
                    <a:pt x="105" y="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971357" y="1333289"/>
              <a:ext cx="101822" cy="104503"/>
            </a:xfrm>
            <a:custGeom>
              <a:avLst/>
              <a:gdLst>
                <a:gd name="T0" fmla="*/ 40 w 216"/>
                <a:gd name="T1" fmla="*/ 176 h 217"/>
                <a:gd name="T2" fmla="*/ 0 w 216"/>
                <a:gd name="T3" fmla="*/ 108 h 217"/>
                <a:gd name="T4" fmla="*/ 115 w 216"/>
                <a:gd name="T5" fmla="*/ 0 h 217"/>
                <a:gd name="T6" fmla="*/ 216 w 216"/>
                <a:gd name="T7" fmla="*/ 105 h 217"/>
                <a:gd name="T8" fmla="*/ 110 w 216"/>
                <a:gd name="T9" fmla="*/ 217 h 217"/>
                <a:gd name="T10" fmla="*/ 40 w 216"/>
                <a:gd name="T11" fmla="*/ 17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40" y="176"/>
                  </a:moveTo>
                  <a:cubicBezTo>
                    <a:pt x="18" y="153"/>
                    <a:pt x="0" y="123"/>
                    <a:pt x="0" y="108"/>
                  </a:cubicBezTo>
                  <a:cubicBezTo>
                    <a:pt x="0" y="71"/>
                    <a:pt x="75" y="0"/>
                    <a:pt x="115" y="0"/>
                  </a:cubicBezTo>
                  <a:cubicBezTo>
                    <a:pt x="161" y="0"/>
                    <a:pt x="216" y="58"/>
                    <a:pt x="216" y="105"/>
                  </a:cubicBezTo>
                  <a:cubicBezTo>
                    <a:pt x="216" y="150"/>
                    <a:pt x="153" y="217"/>
                    <a:pt x="110" y="217"/>
                  </a:cubicBezTo>
                  <a:cubicBezTo>
                    <a:pt x="94" y="217"/>
                    <a:pt x="63" y="198"/>
                    <a:pt x="40" y="1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100506" y="1333289"/>
              <a:ext cx="758310" cy="948557"/>
            </a:xfrm>
            <a:custGeom>
              <a:avLst/>
              <a:gdLst>
                <a:gd name="T0" fmla="*/ 727 w 1601"/>
                <a:gd name="T1" fmla="*/ 1986 h 2000"/>
                <a:gd name="T2" fmla="*/ 0 w 1601"/>
                <a:gd name="T3" fmla="*/ 7 h 2000"/>
                <a:gd name="T4" fmla="*/ 71 w 1601"/>
                <a:gd name="T5" fmla="*/ 0 h 2000"/>
                <a:gd name="T6" fmla="*/ 142 w 1601"/>
                <a:gd name="T7" fmla="*/ 0 h 2000"/>
                <a:gd name="T8" fmla="*/ 439 w 1601"/>
                <a:gd name="T9" fmla="*/ 823 h 2000"/>
                <a:gd name="T10" fmla="*/ 758 w 1601"/>
                <a:gd name="T11" fmla="*/ 1728 h 2000"/>
                <a:gd name="T12" fmla="*/ 788 w 1601"/>
                <a:gd name="T13" fmla="*/ 1783 h 2000"/>
                <a:gd name="T14" fmla="*/ 824 w 1601"/>
                <a:gd name="T15" fmla="*/ 1675 h 2000"/>
                <a:gd name="T16" fmla="*/ 1156 w 1601"/>
                <a:gd name="T17" fmla="*/ 800 h 2000"/>
                <a:gd name="T18" fmla="*/ 1460 w 1601"/>
                <a:gd name="T19" fmla="*/ 8 h 2000"/>
                <a:gd name="T20" fmla="*/ 1532 w 1601"/>
                <a:gd name="T21" fmla="*/ 3 h 2000"/>
                <a:gd name="T22" fmla="*/ 1598 w 1601"/>
                <a:gd name="T23" fmla="*/ 14 h 2000"/>
                <a:gd name="T24" fmla="*/ 1209 w 1601"/>
                <a:gd name="T25" fmla="*/ 1015 h 2000"/>
                <a:gd name="T26" fmla="*/ 780 w 1601"/>
                <a:gd name="T27" fmla="*/ 2000 h 2000"/>
                <a:gd name="T28" fmla="*/ 727 w 1601"/>
                <a:gd name="T29" fmla="*/ 1986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1" h="2000">
                  <a:moveTo>
                    <a:pt x="727" y="1986"/>
                  </a:moveTo>
                  <a:cubicBezTo>
                    <a:pt x="717" y="1970"/>
                    <a:pt x="0" y="18"/>
                    <a:pt x="0" y="7"/>
                  </a:cubicBezTo>
                  <a:cubicBezTo>
                    <a:pt x="0" y="3"/>
                    <a:pt x="32" y="0"/>
                    <a:pt x="71" y="0"/>
                  </a:cubicBezTo>
                  <a:lnTo>
                    <a:pt x="142" y="0"/>
                  </a:lnTo>
                  <a:lnTo>
                    <a:pt x="439" y="823"/>
                  </a:lnTo>
                  <a:cubicBezTo>
                    <a:pt x="602" y="1276"/>
                    <a:pt x="746" y="1683"/>
                    <a:pt x="758" y="1728"/>
                  </a:cubicBezTo>
                  <a:cubicBezTo>
                    <a:pt x="770" y="1775"/>
                    <a:pt x="783" y="1798"/>
                    <a:pt x="788" y="1783"/>
                  </a:cubicBezTo>
                  <a:cubicBezTo>
                    <a:pt x="793" y="1770"/>
                    <a:pt x="810" y="1721"/>
                    <a:pt x="824" y="1675"/>
                  </a:cubicBezTo>
                  <a:cubicBezTo>
                    <a:pt x="839" y="1629"/>
                    <a:pt x="988" y="1235"/>
                    <a:pt x="1156" y="800"/>
                  </a:cubicBezTo>
                  <a:lnTo>
                    <a:pt x="1460" y="8"/>
                  </a:lnTo>
                  <a:lnTo>
                    <a:pt x="1532" y="3"/>
                  </a:lnTo>
                  <a:cubicBezTo>
                    <a:pt x="1575" y="0"/>
                    <a:pt x="1601" y="5"/>
                    <a:pt x="1598" y="14"/>
                  </a:cubicBezTo>
                  <a:cubicBezTo>
                    <a:pt x="1595" y="24"/>
                    <a:pt x="1419" y="474"/>
                    <a:pt x="1209" y="1015"/>
                  </a:cubicBezTo>
                  <a:cubicBezTo>
                    <a:pt x="834" y="1977"/>
                    <a:pt x="824" y="2000"/>
                    <a:pt x="780" y="2000"/>
                  </a:cubicBezTo>
                  <a:cubicBezTo>
                    <a:pt x="756" y="2000"/>
                    <a:pt x="732" y="1994"/>
                    <a:pt x="727" y="19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5992793" y="1603921"/>
              <a:ext cx="56271" cy="677924"/>
            </a:xfrm>
            <a:custGeom>
              <a:avLst/>
              <a:gdLst>
                <a:gd name="T0" fmla="*/ 0 w 21"/>
                <a:gd name="T1" fmla="*/ 126 h 253"/>
                <a:gd name="T2" fmla="*/ 0 w 21"/>
                <a:gd name="T3" fmla="*/ 0 h 253"/>
                <a:gd name="T4" fmla="*/ 11 w 21"/>
                <a:gd name="T5" fmla="*/ 0 h 253"/>
                <a:gd name="T6" fmla="*/ 21 w 21"/>
                <a:gd name="T7" fmla="*/ 0 h 253"/>
                <a:gd name="T8" fmla="*/ 21 w 21"/>
                <a:gd name="T9" fmla="*/ 126 h 253"/>
                <a:gd name="T10" fmla="*/ 21 w 21"/>
                <a:gd name="T11" fmla="*/ 253 h 253"/>
                <a:gd name="T12" fmla="*/ 11 w 21"/>
                <a:gd name="T13" fmla="*/ 253 h 253"/>
                <a:gd name="T14" fmla="*/ 0 w 21"/>
                <a:gd name="T15" fmla="*/ 253 h 253"/>
                <a:gd name="T16" fmla="*/ 0 w 21"/>
                <a:gd name="T17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3">
                  <a:moveTo>
                    <a:pt x="0" y="126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1" y="126"/>
                  </a:lnTo>
                  <a:lnTo>
                    <a:pt x="21" y="253"/>
                  </a:lnTo>
                  <a:lnTo>
                    <a:pt x="11" y="253"/>
                  </a:lnTo>
                  <a:lnTo>
                    <a:pt x="0" y="25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968676" y="1327929"/>
              <a:ext cx="109862" cy="112541"/>
            </a:xfrm>
            <a:custGeom>
              <a:avLst/>
              <a:gdLst>
                <a:gd name="T0" fmla="*/ 65 w 232"/>
                <a:gd name="T1" fmla="*/ 211 h 238"/>
                <a:gd name="T2" fmla="*/ 21 w 232"/>
                <a:gd name="T3" fmla="*/ 79 h 238"/>
                <a:gd name="T4" fmla="*/ 195 w 232"/>
                <a:gd name="T5" fmla="*/ 57 h 238"/>
                <a:gd name="T6" fmla="*/ 179 w 232"/>
                <a:gd name="T7" fmla="*/ 189 h 238"/>
                <a:gd name="T8" fmla="*/ 65 w 232"/>
                <a:gd name="T9" fmla="*/ 21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8">
                  <a:moveTo>
                    <a:pt x="65" y="211"/>
                  </a:moveTo>
                  <a:cubicBezTo>
                    <a:pt x="23" y="186"/>
                    <a:pt x="0" y="118"/>
                    <a:pt x="21" y="79"/>
                  </a:cubicBezTo>
                  <a:cubicBezTo>
                    <a:pt x="57" y="10"/>
                    <a:pt x="138" y="0"/>
                    <a:pt x="195" y="57"/>
                  </a:cubicBezTo>
                  <a:cubicBezTo>
                    <a:pt x="232" y="94"/>
                    <a:pt x="226" y="142"/>
                    <a:pt x="179" y="189"/>
                  </a:cubicBezTo>
                  <a:cubicBezTo>
                    <a:pt x="135" y="233"/>
                    <a:pt x="111" y="238"/>
                    <a:pt x="65" y="2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348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anchor="t" anchorCtr="0"/>
          <a:lstStyle/>
          <a:p>
            <a:r>
              <a:rPr lang="en-US" dirty="0"/>
              <a:t>KillrVideo was a </a:t>
            </a:r>
            <a:r>
              <a:rPr lang="en-US" dirty="0">
                <a:latin typeface="Source Sans Pro Semibold" panose="020B0603030403020204" pitchFamily="34" charset="0"/>
              </a:rPr>
              <a:t>modular monolith</a:t>
            </a:r>
            <a:r>
              <a:rPr lang="en-US" dirty="0"/>
              <a:t> written entirely in C# using </a:t>
            </a:r>
            <a:r>
              <a:rPr lang="en-US" dirty="0">
                <a:latin typeface="Source Sans Pro Semibold" panose="020B0603030403020204" pitchFamily="34" charset="0"/>
              </a:rPr>
              <a:t>events</a:t>
            </a:r>
            <a:r>
              <a:rPr lang="en-US" dirty="0"/>
              <a:t> for </a:t>
            </a:r>
            <a:r>
              <a:rPr lang="en-US" dirty="0">
                <a:latin typeface="Source Sans Pro Semibold" panose="020B0603030403020204" pitchFamily="34" charset="0"/>
              </a:rPr>
              <a:t>service collaboration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anchor="t" anchorCtr="0"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modular monolith</a:t>
            </a:r>
            <a:r>
              <a:rPr lang="en-US" dirty="0"/>
              <a:t> is a SOA where all services are in one programming language and can be run </a:t>
            </a:r>
            <a:r>
              <a:rPr lang="en-US" dirty="0">
                <a:solidFill>
                  <a:schemeClr val="accent5"/>
                </a:solidFill>
              </a:rPr>
              <a:t>in-process</a:t>
            </a:r>
            <a:r>
              <a:rPr lang="en-US" dirty="0"/>
              <a:t> together. But it can be difficult to stay disciplined and not blur service boundaries.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280392" y="2876550"/>
            <a:ext cx="1143000" cy="1447800"/>
            <a:chOff x="1676400" y="2876550"/>
            <a:chExt cx="1143000" cy="1447800"/>
          </a:xfrm>
        </p:grpSpPr>
        <p:sp>
          <p:nvSpPr>
            <p:cNvPr id="9" name="Rectangle 8"/>
            <p:cNvSpPr/>
            <p:nvPr/>
          </p:nvSpPr>
          <p:spPr>
            <a:xfrm>
              <a:off x="1676400" y="2876550"/>
              <a:ext cx="1143000" cy="1447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2952750"/>
              <a:ext cx="990600" cy="129540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</a:rPr>
                <a:t>Comments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1900154" y="3179053"/>
              <a:ext cx="685800" cy="533400"/>
            </a:xfrm>
            <a:prstGeom prst="wedgeEllipseCallout">
              <a:avLst/>
            </a:prstGeom>
            <a:solidFill>
              <a:schemeClr val="bg2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2880" rtlCol="0" anchor="ctr"/>
            <a:lstStyle/>
            <a:p>
              <a:pPr algn="ctr"/>
              <a:r>
                <a:rPr lang="en-US" sz="3200" dirty="0"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accent3"/>
                  </a:solidFill>
                  <a:latin typeface="Source Sans Pro Black" panose="020B0803030403020204" pitchFamily="34" charset="0"/>
                </a:rPr>
                <a:t>…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86608" y="2876550"/>
            <a:ext cx="1143000" cy="1457401"/>
            <a:chOff x="2386608" y="2876550"/>
            <a:chExt cx="1143000" cy="1457401"/>
          </a:xfrm>
        </p:grpSpPr>
        <p:sp>
          <p:nvSpPr>
            <p:cNvPr id="40" name="Rectangle 39"/>
            <p:cNvSpPr/>
            <p:nvPr/>
          </p:nvSpPr>
          <p:spPr>
            <a:xfrm>
              <a:off x="2386608" y="2876550"/>
              <a:ext cx="1143000" cy="14574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62808" y="2952750"/>
              <a:ext cx="990600" cy="13050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</a:rPr>
                <a:t>Search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718250" y="3209357"/>
              <a:ext cx="449236" cy="569492"/>
              <a:chOff x="1295400" y="1962150"/>
              <a:chExt cx="569313" cy="72171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295400" y="196215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8900000">
                <a:off x="1788513" y="2302862"/>
                <a:ext cx="76200" cy="3810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053108" y="2876550"/>
            <a:ext cx="1143000" cy="1457401"/>
            <a:chOff x="1053108" y="2876550"/>
            <a:chExt cx="1143000" cy="1457401"/>
          </a:xfrm>
        </p:grpSpPr>
        <p:sp>
          <p:nvSpPr>
            <p:cNvPr id="12" name="Rectangle 11"/>
            <p:cNvSpPr/>
            <p:nvPr/>
          </p:nvSpPr>
          <p:spPr>
            <a:xfrm>
              <a:off x="1053108" y="2876550"/>
              <a:ext cx="1143000" cy="14574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9308" y="2952750"/>
              <a:ext cx="990600" cy="13050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</a:rPr>
                <a:t>Video Catalog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225070" y="3179053"/>
              <a:ext cx="803546" cy="535697"/>
              <a:chOff x="1828800" y="1962150"/>
              <a:chExt cx="914400" cy="6096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28800" y="1962150"/>
                <a:ext cx="914400" cy="609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828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828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828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828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590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590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590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90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5400000">
                <a:off x="2171700" y="2152650"/>
                <a:ext cx="228600" cy="228600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7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service </a:t>
            </a:r>
            <a:r>
              <a:rPr lang="en-US" dirty="0">
                <a:latin typeface="Source Sans Pro Semibold" panose="020B0603030403020204" pitchFamily="34" charset="0"/>
              </a:rPr>
              <a:t>publishes events</a:t>
            </a:r>
            <a:r>
              <a:rPr lang="en-US" dirty="0"/>
              <a:t> that are interesting things that happen inside of it and other services can </a:t>
            </a:r>
            <a:r>
              <a:rPr lang="en-US" dirty="0">
                <a:latin typeface="Source Sans Pro Semibold" panose="020B0603030403020204" pitchFamily="34" charset="0"/>
              </a:rPr>
              <a:t>subscribe and react</a:t>
            </a:r>
            <a:r>
              <a:rPr lang="en-US" dirty="0"/>
              <a:t> to those events.</a:t>
            </a:r>
          </a:p>
        </p:txBody>
      </p:sp>
      <p:sp>
        <p:nvSpPr>
          <p:cNvPr id="50" name="Video Callout"/>
          <p:cNvSpPr/>
          <p:nvPr/>
        </p:nvSpPr>
        <p:spPr>
          <a:xfrm>
            <a:off x="1714443" y="1124826"/>
            <a:ext cx="2011452" cy="1300048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Hey, I </a:t>
            </a:r>
            <a:r>
              <a:rPr lang="en-US" dirty="0">
                <a:solidFill>
                  <a:schemeClr val="accent5"/>
                </a:solidFill>
                <a:latin typeface="Source Sans Pro" panose="020B0503030403020204" pitchFamily="34" charset="0"/>
              </a:rPr>
              <a:t>added a new YouTube video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to the catalog!</a:t>
            </a:r>
          </a:p>
        </p:txBody>
      </p:sp>
      <p:sp>
        <p:nvSpPr>
          <p:cNvPr id="51" name="Suggestions Callout"/>
          <p:cNvSpPr/>
          <p:nvPr/>
        </p:nvSpPr>
        <p:spPr>
          <a:xfrm>
            <a:off x="271139" y="1124291"/>
            <a:ext cx="2509306" cy="1300048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Let’s figure out what </a:t>
            </a:r>
            <a:r>
              <a:rPr lang="en-US" dirty="0">
                <a:solidFill>
                  <a:schemeClr val="accent5"/>
                </a:solidFill>
                <a:latin typeface="Source Sans Pro" panose="020B0503030403020204" pitchFamily="34" charset="0"/>
              </a:rPr>
              <a:t>videos to suggest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when a user watches it…</a:t>
            </a:r>
          </a:p>
        </p:txBody>
      </p:sp>
      <p:sp>
        <p:nvSpPr>
          <p:cNvPr id="52" name="Search Callout"/>
          <p:cNvSpPr/>
          <p:nvPr/>
        </p:nvSpPr>
        <p:spPr>
          <a:xfrm flipH="1">
            <a:off x="1962903" y="1124291"/>
            <a:ext cx="2245859" cy="1300048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I better </a:t>
            </a:r>
            <a:r>
              <a:rPr lang="en-US" dirty="0">
                <a:solidFill>
                  <a:schemeClr val="accent5"/>
                </a:solidFill>
                <a:latin typeface="Source Sans Pro" panose="020B0503030403020204" pitchFamily="34" charset="0"/>
              </a:rPr>
              <a:t>add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that to the </a:t>
            </a:r>
            <a:r>
              <a:rPr lang="en-US" dirty="0">
                <a:solidFill>
                  <a:schemeClr val="accent5"/>
                </a:solidFill>
                <a:latin typeface="Source Sans Pro" panose="020B0503030403020204" pitchFamily="34" charset="0"/>
              </a:rPr>
              <a:t>search index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so users can find it…</a:t>
            </a:r>
          </a:p>
        </p:txBody>
      </p:sp>
      <p:grpSp>
        <p:nvGrpSpPr>
          <p:cNvPr id="3" name="Suggested"/>
          <p:cNvGrpSpPr/>
          <p:nvPr/>
        </p:nvGrpSpPr>
        <p:grpSpPr>
          <a:xfrm>
            <a:off x="457200" y="2724150"/>
            <a:ext cx="1143000" cy="1457401"/>
            <a:chOff x="457200" y="2724150"/>
            <a:chExt cx="1143000" cy="1457401"/>
          </a:xfrm>
        </p:grpSpPr>
        <p:sp>
          <p:nvSpPr>
            <p:cNvPr id="6" name="Rectangle 5"/>
            <p:cNvSpPr/>
            <p:nvPr/>
          </p:nvSpPr>
          <p:spPr>
            <a:xfrm>
              <a:off x="457200" y="2724150"/>
              <a:ext cx="1143000" cy="14574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2800350"/>
              <a:ext cx="990600" cy="13050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</a:rPr>
                <a:t>Suggested Videos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22580" y="2891956"/>
              <a:ext cx="607991" cy="709323"/>
              <a:chOff x="1676400" y="1504950"/>
              <a:chExt cx="914400" cy="10668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28800" y="1657350"/>
                <a:ext cx="609600" cy="914400"/>
                <a:chOff x="1600200" y="1200150"/>
                <a:chExt cx="533400" cy="762000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1600200" y="1200150"/>
                  <a:ext cx="533400" cy="609600"/>
                </a:xfrm>
                <a:custGeom>
                  <a:avLst/>
                  <a:gdLst>
                    <a:gd name="connsiteX0" fmla="*/ 266700 w 533400"/>
                    <a:gd name="connsiteY0" fmla="*/ 0 h 609600"/>
                    <a:gd name="connsiteX1" fmla="*/ 533400 w 533400"/>
                    <a:gd name="connsiteY1" fmla="*/ 266700 h 609600"/>
                    <a:gd name="connsiteX2" fmla="*/ 415814 w 533400"/>
                    <a:gd name="connsiteY2" fmla="*/ 487852 h 609600"/>
                    <a:gd name="connsiteX3" fmla="*/ 388620 w 533400"/>
                    <a:gd name="connsiteY3" fmla="*/ 502612 h 609600"/>
                    <a:gd name="connsiteX4" fmla="*/ 388620 w 533400"/>
                    <a:gd name="connsiteY4" fmla="*/ 609600 h 609600"/>
                    <a:gd name="connsiteX5" fmla="*/ 144780 w 533400"/>
                    <a:gd name="connsiteY5" fmla="*/ 609600 h 609600"/>
                    <a:gd name="connsiteX6" fmla="*/ 144780 w 533400"/>
                    <a:gd name="connsiteY6" fmla="*/ 502612 h 609600"/>
                    <a:gd name="connsiteX7" fmla="*/ 117586 w 533400"/>
                    <a:gd name="connsiteY7" fmla="*/ 487852 h 609600"/>
                    <a:gd name="connsiteX8" fmla="*/ 0 w 533400"/>
                    <a:gd name="connsiteY8" fmla="*/ 266700 h 609600"/>
                    <a:gd name="connsiteX9" fmla="*/ 266700 w 533400"/>
                    <a:gd name="connsiteY9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3400" h="609600">
                      <a:moveTo>
                        <a:pt x="266700" y="0"/>
                      </a:moveTo>
                      <a:cubicBezTo>
                        <a:pt x="413994" y="0"/>
                        <a:pt x="533400" y="119406"/>
                        <a:pt x="533400" y="266700"/>
                      </a:cubicBezTo>
                      <a:cubicBezTo>
                        <a:pt x="533400" y="358759"/>
                        <a:pt x="486757" y="439924"/>
                        <a:pt x="415814" y="487852"/>
                      </a:cubicBezTo>
                      <a:lnTo>
                        <a:pt x="388620" y="502612"/>
                      </a:lnTo>
                      <a:lnTo>
                        <a:pt x="388620" y="609600"/>
                      </a:lnTo>
                      <a:lnTo>
                        <a:pt x="144780" y="609600"/>
                      </a:lnTo>
                      <a:lnTo>
                        <a:pt x="144780" y="502612"/>
                      </a:lnTo>
                      <a:lnTo>
                        <a:pt x="117586" y="487852"/>
                      </a:lnTo>
                      <a:cubicBezTo>
                        <a:pt x="46643" y="439924"/>
                        <a:pt x="0" y="358759"/>
                        <a:pt x="0" y="266700"/>
                      </a:cubicBezTo>
                      <a:cubicBezTo>
                        <a:pt x="0" y="119406"/>
                        <a:pt x="119406" y="0"/>
                        <a:pt x="2667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1745457" y="1809750"/>
                  <a:ext cx="242888" cy="152400"/>
                </a:xfrm>
                <a:custGeom>
                  <a:avLst/>
                  <a:gdLst>
                    <a:gd name="connsiteX0" fmla="*/ 0 w 228600"/>
                    <a:gd name="connsiteY0" fmla="*/ 0 h 152400"/>
                    <a:gd name="connsiteX1" fmla="*/ 228600 w 228600"/>
                    <a:gd name="connsiteY1" fmla="*/ 0 h 152400"/>
                    <a:gd name="connsiteX2" fmla="*/ 228600 w 228600"/>
                    <a:gd name="connsiteY2" fmla="*/ 76200 h 152400"/>
                    <a:gd name="connsiteX3" fmla="*/ 190500 w 228600"/>
                    <a:gd name="connsiteY3" fmla="*/ 76200 h 152400"/>
                    <a:gd name="connsiteX4" fmla="*/ 190500 w 228600"/>
                    <a:gd name="connsiteY4" fmla="*/ 152400 h 152400"/>
                    <a:gd name="connsiteX5" fmla="*/ 38100 w 228600"/>
                    <a:gd name="connsiteY5" fmla="*/ 152400 h 152400"/>
                    <a:gd name="connsiteX6" fmla="*/ 38100 w 228600"/>
                    <a:gd name="connsiteY6" fmla="*/ 76200 h 152400"/>
                    <a:gd name="connsiteX7" fmla="*/ 0 w 228600"/>
                    <a:gd name="connsiteY7" fmla="*/ 762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8600" h="152400">
                      <a:moveTo>
                        <a:pt x="0" y="0"/>
                      </a:moveTo>
                      <a:lnTo>
                        <a:pt x="228600" y="0"/>
                      </a:lnTo>
                      <a:lnTo>
                        <a:pt x="228600" y="76200"/>
                      </a:lnTo>
                      <a:lnTo>
                        <a:pt x="190500" y="76200"/>
                      </a:lnTo>
                      <a:lnTo>
                        <a:pt x="190500" y="152400"/>
                      </a:lnTo>
                      <a:lnTo>
                        <a:pt x="38100" y="152400"/>
                      </a:lnTo>
                      <a:lnTo>
                        <a:pt x="38100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 flipH="1">
                  <a:off x="1723569" y="1306229"/>
                  <a:ext cx="283660" cy="295842"/>
                </a:xfrm>
                <a:prstGeom prst="arc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5" name="Straight Connector 54"/>
              <p:cNvCxnSpPr/>
              <p:nvPr/>
            </p:nvCxnSpPr>
            <p:spPr>
              <a:xfrm flipV="1">
                <a:off x="2133599" y="1504950"/>
                <a:ext cx="0" cy="762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V="1">
                <a:off x="2552700" y="1924050"/>
                <a:ext cx="0" cy="762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V="1">
                <a:off x="1714500" y="1924050"/>
                <a:ext cx="0" cy="762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8100000" flipV="1">
                <a:off x="2503440" y="2172381"/>
                <a:ext cx="0" cy="762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3500000" flipV="1">
                <a:off x="1763760" y="2172380"/>
                <a:ext cx="0" cy="762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3500000">
                <a:off x="2503439" y="1667558"/>
                <a:ext cx="0" cy="762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8100000">
                <a:off x="1763759" y="1667557"/>
                <a:ext cx="0" cy="762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Video Catalog"/>
          <p:cNvGrpSpPr/>
          <p:nvPr/>
        </p:nvGrpSpPr>
        <p:grpSpPr>
          <a:xfrm>
            <a:off x="1711075" y="2724149"/>
            <a:ext cx="1143000" cy="1457401"/>
            <a:chOff x="1053108" y="2876550"/>
            <a:chExt cx="1143000" cy="1457401"/>
          </a:xfrm>
        </p:grpSpPr>
        <p:sp>
          <p:nvSpPr>
            <p:cNvPr id="66" name="Rectangle 65"/>
            <p:cNvSpPr/>
            <p:nvPr/>
          </p:nvSpPr>
          <p:spPr>
            <a:xfrm>
              <a:off x="1053108" y="2876550"/>
              <a:ext cx="1143000" cy="14574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9308" y="2952750"/>
              <a:ext cx="990600" cy="13050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</a:rPr>
                <a:t>Video Catalog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225070" y="3179053"/>
              <a:ext cx="803546" cy="535697"/>
              <a:chOff x="1828800" y="1962150"/>
              <a:chExt cx="914400" cy="6096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828800" y="1962150"/>
                <a:ext cx="914400" cy="609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828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828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828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828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590800" y="19621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90800" y="21145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590800" y="22669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590800" y="2419350"/>
                <a:ext cx="152400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5400000">
                <a:off x="2171700" y="2152650"/>
                <a:ext cx="228600" cy="228600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" name="Search"/>
          <p:cNvGrpSpPr/>
          <p:nvPr/>
        </p:nvGrpSpPr>
        <p:grpSpPr>
          <a:xfrm>
            <a:off x="2964950" y="2722320"/>
            <a:ext cx="1143000" cy="1457401"/>
            <a:chOff x="2386608" y="2876550"/>
            <a:chExt cx="1143000" cy="1457401"/>
          </a:xfrm>
        </p:grpSpPr>
        <p:sp>
          <p:nvSpPr>
            <p:cNvPr id="80" name="Rectangle 79"/>
            <p:cNvSpPr/>
            <p:nvPr/>
          </p:nvSpPr>
          <p:spPr>
            <a:xfrm>
              <a:off x="2386608" y="2876550"/>
              <a:ext cx="1143000" cy="14574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2808" y="2952750"/>
              <a:ext cx="990600" cy="13050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</a:rPr>
                <a:t>Search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718250" y="3209357"/>
              <a:ext cx="449236" cy="569492"/>
              <a:chOff x="1295400" y="1962150"/>
              <a:chExt cx="569313" cy="72171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295400" y="196215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18900000">
                <a:off x="1788513" y="2302862"/>
                <a:ext cx="76200" cy="3810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8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097" y="1509921"/>
            <a:ext cx="7625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</a:rPr>
              <a:t>Fowler’s First Law of Distributed Objects</a:t>
            </a:r>
          </a:p>
          <a:p>
            <a:pPr algn="ctr"/>
            <a:r>
              <a:rPr lang="en-US" sz="9600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Don’t.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38733" y="2640334"/>
            <a:ext cx="2109192" cy="2216317"/>
            <a:chOff x="304405" y="2693204"/>
            <a:chExt cx="2058278" cy="2162817"/>
          </a:xfrm>
        </p:grpSpPr>
        <p:grpSp>
          <p:nvGrpSpPr>
            <p:cNvPr id="62" name="Group 61"/>
            <p:cNvGrpSpPr/>
            <p:nvPr/>
          </p:nvGrpSpPr>
          <p:grpSpPr>
            <a:xfrm>
              <a:off x="1039289" y="3409951"/>
              <a:ext cx="609600" cy="609600"/>
              <a:chOff x="1295400" y="3714750"/>
              <a:chExt cx="609600" cy="6096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295400" y="371475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371600" y="3790950"/>
                <a:ext cx="457200" cy="457200"/>
              </a:xfrm>
              <a:prstGeom prst="ellipse">
                <a:avLst/>
              </a:prstGeom>
              <a:solidFill>
                <a:schemeClr val="accent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/>
            <p:cNvCxnSpPr>
              <a:stCxn id="83" idx="7"/>
              <a:endCxn id="81" idx="3"/>
            </p:cNvCxnSpPr>
            <p:nvPr/>
          </p:nvCxnSpPr>
          <p:spPr>
            <a:xfrm flipV="1">
              <a:off x="1559615" y="3059967"/>
              <a:ext cx="429084" cy="43925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924533" y="2693204"/>
              <a:ext cx="438150" cy="429689"/>
              <a:chOff x="2161111" y="3028949"/>
              <a:chExt cx="429689" cy="42968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161111" y="3028949"/>
                <a:ext cx="429689" cy="4296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232603" y="3102505"/>
                <a:ext cx="286704" cy="2825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/>
            <p:cNvCxnSpPr>
              <a:stCxn id="83" idx="4"/>
              <a:endCxn id="73" idx="0"/>
            </p:cNvCxnSpPr>
            <p:nvPr/>
          </p:nvCxnSpPr>
          <p:spPr>
            <a:xfrm flipH="1">
              <a:off x="1340540" y="4019551"/>
              <a:ext cx="3549" cy="40678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3" idx="3"/>
              <a:endCxn id="75" idx="7"/>
            </p:cNvCxnSpPr>
            <p:nvPr/>
          </p:nvCxnSpPr>
          <p:spPr>
            <a:xfrm flipH="1">
              <a:off x="678389" y="3930277"/>
              <a:ext cx="450174" cy="48542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609763" y="2970493"/>
              <a:ext cx="304800" cy="304800"/>
              <a:chOff x="2667001" y="4781550"/>
              <a:chExt cx="304800" cy="3048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1" y="47815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43200" y="485775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>
              <a:stCxn id="83" idx="5"/>
              <a:endCxn id="77" idx="1"/>
            </p:cNvCxnSpPr>
            <p:nvPr/>
          </p:nvCxnSpPr>
          <p:spPr>
            <a:xfrm>
              <a:off x="1559615" y="3930277"/>
              <a:ext cx="258800" cy="28292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9" idx="5"/>
              <a:endCxn id="83" idx="1"/>
            </p:cNvCxnSpPr>
            <p:nvPr/>
          </p:nvCxnSpPr>
          <p:spPr>
            <a:xfrm>
              <a:off x="869926" y="3230656"/>
              <a:ext cx="258637" cy="2685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1773778" y="4168564"/>
              <a:ext cx="304800" cy="304800"/>
              <a:chOff x="2667001" y="4781550"/>
              <a:chExt cx="304800" cy="3048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667001" y="47815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43200" y="485775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04405" y="4352774"/>
              <a:ext cx="438150" cy="429689"/>
              <a:chOff x="2161111" y="3028949"/>
              <a:chExt cx="429689" cy="429689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161111" y="3028949"/>
                <a:ext cx="429689" cy="4296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232603" y="3102505"/>
                <a:ext cx="286704" cy="2825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21465" y="4426332"/>
              <a:ext cx="438150" cy="429689"/>
              <a:chOff x="2161111" y="3028949"/>
              <a:chExt cx="429689" cy="429689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161111" y="3028949"/>
                <a:ext cx="429689" cy="4296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232603" y="3102505"/>
                <a:ext cx="286704" cy="2825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39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 Semibold" panose="020B0603030403020204" pitchFamily="34" charset="0"/>
              </a:rPr>
              <a:t>Mixed technology stacks</a:t>
            </a:r>
            <a:r>
              <a:rPr lang="en-US" dirty="0"/>
              <a:t> are a reality for more than just reference applications.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go from a </a:t>
            </a:r>
            <a:r>
              <a:rPr lang="en-US" dirty="0">
                <a:solidFill>
                  <a:schemeClr val="accent5"/>
                </a:solidFill>
              </a:rPr>
              <a:t>modular monolith</a:t>
            </a:r>
            <a:r>
              <a:rPr lang="en-US" dirty="0"/>
              <a:t> in a single programming language to “your </a:t>
            </a:r>
            <a:r>
              <a:rPr lang="en-US" dirty="0">
                <a:solidFill>
                  <a:schemeClr val="accent5"/>
                </a:solidFill>
              </a:rPr>
              <a:t>programming language of choice</a:t>
            </a:r>
            <a:r>
              <a:rPr lang="en-US" dirty="0"/>
              <a:t>”?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81200" y="3333751"/>
            <a:ext cx="2136775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057400" y="3409950"/>
            <a:ext cx="1979392" cy="83574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092648" y="3590483"/>
            <a:ext cx="1880579" cy="492396"/>
            <a:chOff x="2093913" y="4183063"/>
            <a:chExt cx="2079626" cy="544513"/>
          </a:xfrm>
        </p:grpSpPr>
        <p:sp>
          <p:nvSpPr>
            <p:cNvPr id="80" name="Freeform 39"/>
            <p:cNvSpPr>
              <a:spLocks/>
            </p:cNvSpPr>
            <p:nvPr/>
          </p:nvSpPr>
          <p:spPr bwMode="auto">
            <a:xfrm>
              <a:off x="2232026" y="4332288"/>
              <a:ext cx="392113" cy="395288"/>
            </a:xfrm>
            <a:custGeom>
              <a:avLst/>
              <a:gdLst>
                <a:gd name="T0" fmla="*/ 646 w 2567"/>
                <a:gd name="T1" fmla="*/ 2572 h 2587"/>
                <a:gd name="T2" fmla="*/ 260 w 2567"/>
                <a:gd name="T3" fmla="*/ 2459 h 2587"/>
                <a:gd name="T4" fmla="*/ 31 w 2567"/>
                <a:gd name="T5" fmla="*/ 2246 h 2587"/>
                <a:gd name="T6" fmla="*/ 4 w 2567"/>
                <a:gd name="T7" fmla="*/ 2189 h 2587"/>
                <a:gd name="T8" fmla="*/ 2 w 2567"/>
                <a:gd name="T9" fmla="*/ 1731 h 2587"/>
                <a:gd name="T10" fmla="*/ 9 w 2567"/>
                <a:gd name="T11" fmla="*/ 1229 h 2587"/>
                <a:gd name="T12" fmla="*/ 122 w 2567"/>
                <a:gd name="T13" fmla="*/ 1023 h 2587"/>
                <a:gd name="T14" fmla="*/ 288 w 2567"/>
                <a:gd name="T15" fmla="*/ 916 h 2587"/>
                <a:gd name="T16" fmla="*/ 842 w 2567"/>
                <a:gd name="T17" fmla="*/ 893 h 2587"/>
                <a:gd name="T18" fmla="*/ 1477 w 2567"/>
                <a:gd name="T19" fmla="*/ 833 h 2587"/>
                <a:gd name="T20" fmla="*/ 1726 w 2567"/>
                <a:gd name="T21" fmla="*/ 541 h 2587"/>
                <a:gd name="T22" fmla="*/ 1748 w 2567"/>
                <a:gd name="T23" fmla="*/ 244 h 2587"/>
                <a:gd name="T24" fmla="*/ 1751 w 2567"/>
                <a:gd name="T25" fmla="*/ 0 h 2587"/>
                <a:gd name="T26" fmla="*/ 1957 w 2567"/>
                <a:gd name="T27" fmla="*/ 3 h 2587"/>
                <a:gd name="T28" fmla="*/ 2322 w 2567"/>
                <a:gd name="T29" fmla="*/ 105 h 2587"/>
                <a:gd name="T30" fmla="*/ 2512 w 2567"/>
                <a:gd name="T31" fmla="*/ 557 h 2587"/>
                <a:gd name="T32" fmla="*/ 2464 w 2567"/>
                <a:gd name="T33" fmla="*/ 1310 h 2587"/>
                <a:gd name="T34" fmla="*/ 2227 w 2567"/>
                <a:gd name="T35" fmla="*/ 1645 h 2587"/>
                <a:gd name="T36" fmla="*/ 2171 w 2567"/>
                <a:gd name="T37" fmla="*/ 1672 h 2587"/>
                <a:gd name="T38" fmla="*/ 1502 w 2567"/>
                <a:gd name="T39" fmla="*/ 1674 h 2587"/>
                <a:gd name="T40" fmla="*/ 833 w 2567"/>
                <a:gd name="T41" fmla="*/ 1677 h 2587"/>
                <a:gd name="T42" fmla="*/ 833 w 2567"/>
                <a:gd name="T43" fmla="*/ 1731 h 2587"/>
                <a:gd name="T44" fmla="*/ 833 w 2567"/>
                <a:gd name="T45" fmla="*/ 1785 h 2587"/>
                <a:gd name="T46" fmla="*/ 1247 w 2567"/>
                <a:gd name="T47" fmla="*/ 1785 h 2587"/>
                <a:gd name="T48" fmla="*/ 1660 w 2567"/>
                <a:gd name="T49" fmla="*/ 1785 h 2587"/>
                <a:gd name="T50" fmla="*/ 1656 w 2567"/>
                <a:gd name="T51" fmla="*/ 1978 h 2587"/>
                <a:gd name="T52" fmla="*/ 1594 w 2567"/>
                <a:gd name="T53" fmla="*/ 2299 h 2587"/>
                <a:gd name="T54" fmla="*/ 1048 w 2567"/>
                <a:gd name="T55" fmla="*/ 2565 h 2587"/>
                <a:gd name="T56" fmla="*/ 646 w 2567"/>
                <a:gd name="T57" fmla="*/ 2572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7" h="2587">
                  <a:moveTo>
                    <a:pt x="646" y="2572"/>
                  </a:moveTo>
                  <a:cubicBezTo>
                    <a:pt x="519" y="2554"/>
                    <a:pt x="357" y="2506"/>
                    <a:pt x="260" y="2459"/>
                  </a:cubicBezTo>
                  <a:cubicBezTo>
                    <a:pt x="151" y="2406"/>
                    <a:pt x="73" y="2333"/>
                    <a:pt x="31" y="2246"/>
                  </a:cubicBezTo>
                  <a:lnTo>
                    <a:pt x="4" y="2189"/>
                  </a:lnTo>
                  <a:lnTo>
                    <a:pt x="2" y="1731"/>
                  </a:lnTo>
                  <a:cubicBezTo>
                    <a:pt x="0" y="1418"/>
                    <a:pt x="2" y="1260"/>
                    <a:pt x="9" y="1229"/>
                  </a:cubicBezTo>
                  <a:cubicBezTo>
                    <a:pt x="23" y="1160"/>
                    <a:pt x="69" y="1077"/>
                    <a:pt x="122" y="1023"/>
                  </a:cubicBezTo>
                  <a:cubicBezTo>
                    <a:pt x="176" y="969"/>
                    <a:pt x="216" y="943"/>
                    <a:pt x="288" y="916"/>
                  </a:cubicBezTo>
                  <a:cubicBezTo>
                    <a:pt x="337" y="898"/>
                    <a:pt x="347" y="898"/>
                    <a:pt x="842" y="893"/>
                  </a:cubicBezTo>
                  <a:cubicBezTo>
                    <a:pt x="1398" y="888"/>
                    <a:pt x="1367" y="891"/>
                    <a:pt x="1477" y="833"/>
                  </a:cubicBezTo>
                  <a:cubicBezTo>
                    <a:pt x="1579" y="779"/>
                    <a:pt x="1684" y="656"/>
                    <a:pt x="1726" y="541"/>
                  </a:cubicBezTo>
                  <a:cubicBezTo>
                    <a:pt x="1744" y="492"/>
                    <a:pt x="1745" y="474"/>
                    <a:pt x="1748" y="244"/>
                  </a:cubicBezTo>
                  <a:lnTo>
                    <a:pt x="1751" y="0"/>
                  </a:lnTo>
                  <a:lnTo>
                    <a:pt x="1957" y="3"/>
                  </a:lnTo>
                  <a:cubicBezTo>
                    <a:pt x="2210" y="6"/>
                    <a:pt x="2228" y="11"/>
                    <a:pt x="2322" y="105"/>
                  </a:cubicBezTo>
                  <a:cubicBezTo>
                    <a:pt x="2415" y="198"/>
                    <a:pt x="2465" y="316"/>
                    <a:pt x="2512" y="557"/>
                  </a:cubicBezTo>
                  <a:cubicBezTo>
                    <a:pt x="2567" y="843"/>
                    <a:pt x="2553" y="1064"/>
                    <a:pt x="2464" y="1310"/>
                  </a:cubicBezTo>
                  <a:cubicBezTo>
                    <a:pt x="2396" y="1499"/>
                    <a:pt x="2328" y="1595"/>
                    <a:pt x="2227" y="1645"/>
                  </a:cubicBezTo>
                  <a:lnTo>
                    <a:pt x="2171" y="1672"/>
                  </a:lnTo>
                  <a:lnTo>
                    <a:pt x="1502" y="1674"/>
                  </a:lnTo>
                  <a:lnTo>
                    <a:pt x="833" y="1677"/>
                  </a:lnTo>
                  <a:lnTo>
                    <a:pt x="833" y="1731"/>
                  </a:lnTo>
                  <a:lnTo>
                    <a:pt x="833" y="1785"/>
                  </a:lnTo>
                  <a:lnTo>
                    <a:pt x="1247" y="1785"/>
                  </a:lnTo>
                  <a:lnTo>
                    <a:pt x="1660" y="1785"/>
                  </a:lnTo>
                  <a:lnTo>
                    <a:pt x="1656" y="1978"/>
                  </a:lnTo>
                  <a:cubicBezTo>
                    <a:pt x="1652" y="2193"/>
                    <a:pt x="1648" y="2217"/>
                    <a:pt x="1594" y="2299"/>
                  </a:cubicBezTo>
                  <a:cubicBezTo>
                    <a:pt x="1512" y="2424"/>
                    <a:pt x="1330" y="2513"/>
                    <a:pt x="1048" y="2565"/>
                  </a:cubicBezTo>
                  <a:cubicBezTo>
                    <a:pt x="949" y="2583"/>
                    <a:pt x="748" y="2587"/>
                    <a:pt x="646" y="257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0"/>
            <p:cNvSpPr>
              <a:spLocks/>
            </p:cNvSpPr>
            <p:nvPr/>
          </p:nvSpPr>
          <p:spPr bwMode="auto">
            <a:xfrm>
              <a:off x="2406651" y="4637088"/>
              <a:ext cx="53975" cy="47625"/>
            </a:xfrm>
            <a:custGeom>
              <a:avLst/>
              <a:gdLst>
                <a:gd name="T0" fmla="*/ 236 w 349"/>
                <a:gd name="T1" fmla="*/ 286 h 312"/>
                <a:gd name="T2" fmla="*/ 163 w 349"/>
                <a:gd name="T3" fmla="*/ 7 h 312"/>
                <a:gd name="T4" fmla="*/ 0 w 349"/>
                <a:gd name="T5" fmla="*/ 159 h 312"/>
                <a:gd name="T6" fmla="*/ 91 w 349"/>
                <a:gd name="T7" fmla="*/ 305 h 312"/>
                <a:gd name="T8" fmla="*/ 159 w 349"/>
                <a:gd name="T9" fmla="*/ 311 h 312"/>
                <a:gd name="T10" fmla="*/ 236 w 349"/>
                <a:gd name="T11" fmla="*/ 28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312">
                  <a:moveTo>
                    <a:pt x="236" y="286"/>
                  </a:moveTo>
                  <a:cubicBezTo>
                    <a:pt x="349" y="200"/>
                    <a:pt x="301" y="19"/>
                    <a:pt x="163" y="7"/>
                  </a:cubicBezTo>
                  <a:cubicBezTo>
                    <a:pt x="73" y="0"/>
                    <a:pt x="0" y="68"/>
                    <a:pt x="0" y="159"/>
                  </a:cubicBezTo>
                  <a:cubicBezTo>
                    <a:pt x="0" y="220"/>
                    <a:pt x="39" y="283"/>
                    <a:pt x="91" y="305"/>
                  </a:cubicBezTo>
                  <a:cubicBezTo>
                    <a:pt x="103" y="310"/>
                    <a:pt x="133" y="312"/>
                    <a:pt x="159" y="311"/>
                  </a:cubicBezTo>
                  <a:cubicBezTo>
                    <a:pt x="195" y="309"/>
                    <a:pt x="213" y="303"/>
                    <a:pt x="236" y="28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1"/>
            <p:cNvSpPr>
              <a:spLocks noEditPoints="1"/>
            </p:cNvSpPr>
            <p:nvPr/>
          </p:nvSpPr>
          <p:spPr bwMode="auto">
            <a:xfrm>
              <a:off x="2770188" y="4324351"/>
              <a:ext cx="219075" cy="400050"/>
            </a:xfrm>
            <a:custGeom>
              <a:avLst/>
              <a:gdLst>
                <a:gd name="T0" fmla="*/ 754 w 1441"/>
                <a:gd name="T1" fmla="*/ 2 h 2615"/>
                <a:gd name="T2" fmla="*/ 48 w 1441"/>
                <a:gd name="T3" fmla="*/ 243 h 2615"/>
                <a:gd name="T4" fmla="*/ 0 w 1441"/>
                <a:gd name="T5" fmla="*/ 289 h 2615"/>
                <a:gd name="T6" fmla="*/ 0 w 1441"/>
                <a:gd name="T7" fmla="*/ 1375 h 2615"/>
                <a:gd name="T8" fmla="*/ 0 w 1441"/>
                <a:gd name="T9" fmla="*/ 2460 h 2615"/>
                <a:gd name="T10" fmla="*/ 89 w 1441"/>
                <a:gd name="T11" fmla="*/ 2492 h 2615"/>
                <a:gd name="T12" fmla="*/ 216 w 1441"/>
                <a:gd name="T13" fmla="*/ 2538 h 2615"/>
                <a:gd name="T14" fmla="*/ 283 w 1441"/>
                <a:gd name="T15" fmla="*/ 2072 h 2615"/>
                <a:gd name="T16" fmla="*/ 283 w 1441"/>
                <a:gd name="T17" fmla="*/ 1591 h 2615"/>
                <a:gd name="T18" fmla="*/ 373 w 1441"/>
                <a:gd name="T19" fmla="*/ 1634 h 2615"/>
                <a:gd name="T20" fmla="*/ 1188 w 1441"/>
                <a:gd name="T21" fmla="*/ 1564 h 2615"/>
                <a:gd name="T22" fmla="*/ 1405 w 1441"/>
                <a:gd name="T23" fmla="*/ 1166 h 2615"/>
                <a:gd name="T24" fmla="*/ 1421 w 1441"/>
                <a:gd name="T25" fmla="*/ 697 h 2615"/>
                <a:gd name="T26" fmla="*/ 1059 w 1441"/>
                <a:gd name="T27" fmla="*/ 67 h 2615"/>
                <a:gd name="T28" fmla="*/ 754 w 1441"/>
                <a:gd name="T29" fmla="*/ 2 h 2615"/>
                <a:gd name="T30" fmla="*/ 701 w 1441"/>
                <a:gd name="T31" fmla="*/ 191 h 2615"/>
                <a:gd name="T32" fmla="*/ 1107 w 1441"/>
                <a:gd name="T33" fmla="*/ 704 h 2615"/>
                <a:gd name="T34" fmla="*/ 1036 w 1441"/>
                <a:gd name="T35" fmla="*/ 1317 h 2615"/>
                <a:gd name="T36" fmla="*/ 758 w 1441"/>
                <a:gd name="T37" fmla="*/ 1528 h 2615"/>
                <a:gd name="T38" fmla="*/ 683 w 1441"/>
                <a:gd name="T39" fmla="*/ 1536 h 2615"/>
                <a:gd name="T40" fmla="*/ 362 w 1441"/>
                <a:gd name="T41" fmla="*/ 1438 h 2615"/>
                <a:gd name="T42" fmla="*/ 287 w 1441"/>
                <a:gd name="T43" fmla="*/ 1398 h 2615"/>
                <a:gd name="T44" fmla="*/ 285 w 1441"/>
                <a:gd name="T45" fmla="*/ 862 h 2615"/>
                <a:gd name="T46" fmla="*/ 293 w 1441"/>
                <a:gd name="T47" fmla="*/ 314 h 2615"/>
                <a:gd name="T48" fmla="*/ 622 w 1441"/>
                <a:gd name="T49" fmla="*/ 196 h 2615"/>
                <a:gd name="T50" fmla="*/ 701 w 1441"/>
                <a:gd name="T51" fmla="*/ 191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1" h="2615">
                  <a:moveTo>
                    <a:pt x="754" y="2"/>
                  </a:moveTo>
                  <a:cubicBezTo>
                    <a:pt x="470" y="0"/>
                    <a:pt x="210" y="89"/>
                    <a:pt x="48" y="243"/>
                  </a:cubicBezTo>
                  <a:lnTo>
                    <a:pt x="0" y="289"/>
                  </a:lnTo>
                  <a:lnTo>
                    <a:pt x="0" y="1375"/>
                  </a:lnTo>
                  <a:lnTo>
                    <a:pt x="0" y="2460"/>
                  </a:lnTo>
                  <a:lnTo>
                    <a:pt x="89" y="2492"/>
                  </a:lnTo>
                  <a:cubicBezTo>
                    <a:pt x="139" y="2509"/>
                    <a:pt x="196" y="2530"/>
                    <a:pt x="216" y="2538"/>
                  </a:cubicBezTo>
                  <a:cubicBezTo>
                    <a:pt x="290" y="2567"/>
                    <a:pt x="283" y="2615"/>
                    <a:pt x="283" y="2072"/>
                  </a:cubicBezTo>
                  <a:lnTo>
                    <a:pt x="283" y="1591"/>
                  </a:lnTo>
                  <a:lnTo>
                    <a:pt x="373" y="1634"/>
                  </a:lnTo>
                  <a:cubicBezTo>
                    <a:pt x="683" y="1785"/>
                    <a:pt x="989" y="1759"/>
                    <a:pt x="1188" y="1564"/>
                  </a:cubicBezTo>
                  <a:cubicBezTo>
                    <a:pt x="1290" y="1465"/>
                    <a:pt x="1364" y="1329"/>
                    <a:pt x="1405" y="1166"/>
                  </a:cubicBezTo>
                  <a:cubicBezTo>
                    <a:pt x="1434" y="1052"/>
                    <a:pt x="1441" y="835"/>
                    <a:pt x="1421" y="697"/>
                  </a:cubicBezTo>
                  <a:cubicBezTo>
                    <a:pt x="1378" y="403"/>
                    <a:pt x="1239" y="162"/>
                    <a:pt x="1059" y="67"/>
                  </a:cubicBezTo>
                  <a:cubicBezTo>
                    <a:pt x="967" y="19"/>
                    <a:pt x="891" y="3"/>
                    <a:pt x="754" y="2"/>
                  </a:cubicBezTo>
                  <a:close/>
                  <a:moveTo>
                    <a:pt x="701" y="191"/>
                  </a:moveTo>
                  <a:cubicBezTo>
                    <a:pt x="943" y="195"/>
                    <a:pt x="1074" y="361"/>
                    <a:pt x="1107" y="704"/>
                  </a:cubicBezTo>
                  <a:cubicBezTo>
                    <a:pt x="1131" y="951"/>
                    <a:pt x="1105" y="1176"/>
                    <a:pt x="1036" y="1317"/>
                  </a:cubicBezTo>
                  <a:cubicBezTo>
                    <a:pt x="980" y="1432"/>
                    <a:pt x="878" y="1509"/>
                    <a:pt x="758" y="1528"/>
                  </a:cubicBezTo>
                  <a:cubicBezTo>
                    <a:pt x="728" y="1533"/>
                    <a:pt x="695" y="1536"/>
                    <a:pt x="683" y="1536"/>
                  </a:cubicBezTo>
                  <a:cubicBezTo>
                    <a:pt x="588" y="1531"/>
                    <a:pt x="468" y="1495"/>
                    <a:pt x="362" y="1438"/>
                  </a:cubicBezTo>
                  <a:lnTo>
                    <a:pt x="287" y="1398"/>
                  </a:lnTo>
                  <a:lnTo>
                    <a:pt x="285" y="862"/>
                  </a:lnTo>
                  <a:cubicBezTo>
                    <a:pt x="283" y="456"/>
                    <a:pt x="285" y="323"/>
                    <a:pt x="293" y="314"/>
                  </a:cubicBezTo>
                  <a:cubicBezTo>
                    <a:pt x="325" y="275"/>
                    <a:pt x="512" y="208"/>
                    <a:pt x="622" y="196"/>
                  </a:cubicBezTo>
                  <a:cubicBezTo>
                    <a:pt x="649" y="192"/>
                    <a:pt x="676" y="191"/>
                    <a:pt x="701" y="19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2"/>
            <p:cNvSpPr>
              <a:spLocks/>
            </p:cNvSpPr>
            <p:nvPr/>
          </p:nvSpPr>
          <p:spPr bwMode="auto">
            <a:xfrm>
              <a:off x="3033713" y="4325938"/>
              <a:ext cx="211138" cy="388938"/>
            </a:xfrm>
            <a:custGeom>
              <a:avLst/>
              <a:gdLst>
                <a:gd name="T0" fmla="*/ 471 w 1384"/>
                <a:gd name="T1" fmla="*/ 2493 h 2541"/>
                <a:gd name="T2" fmla="*/ 446 w 1384"/>
                <a:gd name="T3" fmla="*/ 2406 h 2541"/>
                <a:gd name="T4" fmla="*/ 435 w 1384"/>
                <a:gd name="T5" fmla="*/ 2368 h 2541"/>
                <a:gd name="T6" fmla="*/ 495 w 1384"/>
                <a:gd name="T7" fmla="*/ 2358 h 2541"/>
                <a:gd name="T8" fmla="*/ 1000 w 1384"/>
                <a:gd name="T9" fmla="*/ 2167 h 2541"/>
                <a:gd name="T10" fmla="*/ 1115 w 1384"/>
                <a:gd name="T11" fmla="*/ 1747 h 2541"/>
                <a:gd name="T12" fmla="*/ 1120 w 1384"/>
                <a:gd name="T13" fmla="*/ 1591 h 2541"/>
                <a:gd name="T14" fmla="*/ 1075 w 1384"/>
                <a:gd name="T15" fmla="*/ 1608 h 2541"/>
                <a:gd name="T16" fmla="*/ 601 w 1384"/>
                <a:gd name="T17" fmla="*/ 1713 h 2541"/>
                <a:gd name="T18" fmla="*/ 219 w 1384"/>
                <a:gd name="T19" fmla="*/ 1621 h 2541"/>
                <a:gd name="T20" fmla="*/ 48 w 1384"/>
                <a:gd name="T21" fmla="*/ 1440 h 2541"/>
                <a:gd name="T22" fmla="*/ 1 w 1384"/>
                <a:gd name="T23" fmla="*/ 695 h 2541"/>
                <a:gd name="T24" fmla="*/ 15 w 1384"/>
                <a:gd name="T25" fmla="*/ 87 h 2541"/>
                <a:gd name="T26" fmla="*/ 273 w 1384"/>
                <a:gd name="T27" fmla="*/ 0 h 2541"/>
                <a:gd name="T28" fmla="*/ 276 w 1384"/>
                <a:gd name="T29" fmla="*/ 593 h 2541"/>
                <a:gd name="T30" fmla="*/ 288 w 1384"/>
                <a:gd name="T31" fmla="*/ 1244 h 2541"/>
                <a:gd name="T32" fmla="*/ 692 w 1384"/>
                <a:gd name="T33" fmla="*/ 1527 h 2541"/>
                <a:gd name="T34" fmla="*/ 1040 w 1384"/>
                <a:gd name="T35" fmla="*/ 1423 h 2541"/>
                <a:gd name="T36" fmla="*/ 1101 w 1384"/>
                <a:gd name="T37" fmla="*/ 1388 h 2541"/>
                <a:gd name="T38" fmla="*/ 1101 w 1384"/>
                <a:gd name="T39" fmla="*/ 715 h 2541"/>
                <a:gd name="T40" fmla="*/ 1101 w 1384"/>
                <a:gd name="T41" fmla="*/ 41 h 2541"/>
                <a:gd name="T42" fmla="*/ 1242 w 1384"/>
                <a:gd name="T43" fmla="*/ 41 h 2541"/>
                <a:gd name="T44" fmla="*/ 1384 w 1384"/>
                <a:gd name="T45" fmla="*/ 41 h 2541"/>
                <a:gd name="T46" fmla="*/ 1384 w 1384"/>
                <a:gd name="T47" fmla="*/ 886 h 2541"/>
                <a:gd name="T48" fmla="*/ 1376 w 1384"/>
                <a:gd name="T49" fmla="*/ 1817 h 2541"/>
                <a:gd name="T50" fmla="*/ 1080 w 1384"/>
                <a:gd name="T51" fmla="*/ 2384 h 2541"/>
                <a:gd name="T52" fmla="*/ 807 w 1384"/>
                <a:gd name="T53" fmla="*/ 2496 h 2541"/>
                <a:gd name="T54" fmla="*/ 513 w 1384"/>
                <a:gd name="T55" fmla="*/ 2541 h 2541"/>
                <a:gd name="T56" fmla="*/ 471 w 1384"/>
                <a:gd name="T57" fmla="*/ 2493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84" h="2541">
                  <a:moveTo>
                    <a:pt x="471" y="2493"/>
                  </a:moveTo>
                  <a:cubicBezTo>
                    <a:pt x="464" y="2467"/>
                    <a:pt x="453" y="2428"/>
                    <a:pt x="446" y="2406"/>
                  </a:cubicBezTo>
                  <a:lnTo>
                    <a:pt x="435" y="2368"/>
                  </a:lnTo>
                  <a:lnTo>
                    <a:pt x="495" y="2358"/>
                  </a:lnTo>
                  <a:cubicBezTo>
                    <a:pt x="776" y="2314"/>
                    <a:pt x="904" y="2266"/>
                    <a:pt x="1000" y="2167"/>
                  </a:cubicBezTo>
                  <a:cubicBezTo>
                    <a:pt x="1081" y="2084"/>
                    <a:pt x="1108" y="1986"/>
                    <a:pt x="1115" y="1747"/>
                  </a:cubicBezTo>
                  <a:lnTo>
                    <a:pt x="1120" y="1591"/>
                  </a:lnTo>
                  <a:lnTo>
                    <a:pt x="1075" y="1608"/>
                  </a:lnTo>
                  <a:cubicBezTo>
                    <a:pt x="918" y="1671"/>
                    <a:pt x="779" y="1702"/>
                    <a:pt x="601" y="1713"/>
                  </a:cubicBezTo>
                  <a:cubicBezTo>
                    <a:pt x="450" y="1722"/>
                    <a:pt x="326" y="1692"/>
                    <a:pt x="219" y="1621"/>
                  </a:cubicBezTo>
                  <a:cubicBezTo>
                    <a:pt x="147" y="1574"/>
                    <a:pt x="76" y="1498"/>
                    <a:pt x="48" y="1440"/>
                  </a:cubicBezTo>
                  <a:cubicBezTo>
                    <a:pt x="0" y="1342"/>
                    <a:pt x="1" y="1348"/>
                    <a:pt x="1" y="695"/>
                  </a:cubicBezTo>
                  <a:cubicBezTo>
                    <a:pt x="1" y="130"/>
                    <a:pt x="2" y="93"/>
                    <a:pt x="15" y="87"/>
                  </a:cubicBezTo>
                  <a:cubicBezTo>
                    <a:pt x="32" y="80"/>
                    <a:pt x="270" y="0"/>
                    <a:pt x="273" y="0"/>
                  </a:cubicBezTo>
                  <a:cubicBezTo>
                    <a:pt x="275" y="0"/>
                    <a:pt x="276" y="267"/>
                    <a:pt x="276" y="593"/>
                  </a:cubicBezTo>
                  <a:cubicBezTo>
                    <a:pt x="276" y="1077"/>
                    <a:pt x="278" y="1198"/>
                    <a:pt x="288" y="1244"/>
                  </a:cubicBezTo>
                  <a:cubicBezTo>
                    <a:pt x="326" y="1422"/>
                    <a:pt x="476" y="1527"/>
                    <a:pt x="692" y="1527"/>
                  </a:cubicBezTo>
                  <a:cubicBezTo>
                    <a:pt x="808" y="1527"/>
                    <a:pt x="913" y="1496"/>
                    <a:pt x="1040" y="1423"/>
                  </a:cubicBezTo>
                  <a:lnTo>
                    <a:pt x="1101" y="1388"/>
                  </a:lnTo>
                  <a:lnTo>
                    <a:pt x="1101" y="715"/>
                  </a:lnTo>
                  <a:lnTo>
                    <a:pt x="1101" y="41"/>
                  </a:lnTo>
                  <a:lnTo>
                    <a:pt x="1242" y="41"/>
                  </a:lnTo>
                  <a:lnTo>
                    <a:pt x="1384" y="41"/>
                  </a:lnTo>
                  <a:lnTo>
                    <a:pt x="1384" y="886"/>
                  </a:lnTo>
                  <a:cubicBezTo>
                    <a:pt x="1384" y="1394"/>
                    <a:pt x="1381" y="1766"/>
                    <a:pt x="1376" y="1817"/>
                  </a:cubicBezTo>
                  <a:cubicBezTo>
                    <a:pt x="1346" y="2125"/>
                    <a:pt x="1271" y="2267"/>
                    <a:pt x="1080" y="2384"/>
                  </a:cubicBezTo>
                  <a:cubicBezTo>
                    <a:pt x="1010" y="2426"/>
                    <a:pt x="904" y="2470"/>
                    <a:pt x="807" y="2496"/>
                  </a:cubicBezTo>
                  <a:cubicBezTo>
                    <a:pt x="731" y="2516"/>
                    <a:pt x="569" y="2541"/>
                    <a:pt x="513" y="2541"/>
                  </a:cubicBezTo>
                  <a:cubicBezTo>
                    <a:pt x="485" y="2541"/>
                    <a:pt x="484" y="2540"/>
                    <a:pt x="471" y="249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3"/>
            <p:cNvSpPr>
              <a:spLocks/>
            </p:cNvSpPr>
            <p:nvPr/>
          </p:nvSpPr>
          <p:spPr bwMode="auto">
            <a:xfrm>
              <a:off x="2093913" y="4195763"/>
              <a:ext cx="390525" cy="395288"/>
            </a:xfrm>
            <a:custGeom>
              <a:avLst/>
              <a:gdLst>
                <a:gd name="T0" fmla="*/ 465 w 2563"/>
                <a:gd name="T1" fmla="*/ 2571 h 2580"/>
                <a:gd name="T2" fmla="*/ 169 w 2563"/>
                <a:gd name="T3" fmla="*/ 2375 h 2580"/>
                <a:gd name="T4" fmla="*/ 32 w 2563"/>
                <a:gd name="T5" fmla="*/ 1571 h 2580"/>
                <a:gd name="T6" fmla="*/ 103 w 2563"/>
                <a:gd name="T7" fmla="*/ 1241 h 2580"/>
                <a:gd name="T8" fmla="*/ 351 w 2563"/>
                <a:gd name="T9" fmla="*/ 955 h 2580"/>
                <a:gd name="T10" fmla="*/ 1134 w 2563"/>
                <a:gd name="T11" fmla="*/ 897 h 2580"/>
                <a:gd name="T12" fmla="*/ 1732 w 2563"/>
                <a:gd name="T13" fmla="*/ 897 h 2580"/>
                <a:gd name="T14" fmla="*/ 1732 w 2563"/>
                <a:gd name="T15" fmla="*/ 847 h 2580"/>
                <a:gd name="T16" fmla="*/ 1732 w 2563"/>
                <a:gd name="T17" fmla="*/ 797 h 2580"/>
                <a:gd name="T18" fmla="*/ 1320 w 2563"/>
                <a:gd name="T19" fmla="*/ 797 h 2580"/>
                <a:gd name="T20" fmla="*/ 907 w 2563"/>
                <a:gd name="T21" fmla="*/ 797 h 2580"/>
                <a:gd name="T22" fmla="*/ 907 w 2563"/>
                <a:gd name="T23" fmla="*/ 594 h 2580"/>
                <a:gd name="T24" fmla="*/ 916 w 2563"/>
                <a:gd name="T25" fmla="*/ 342 h 2580"/>
                <a:gd name="T26" fmla="*/ 1593 w 2563"/>
                <a:gd name="T27" fmla="*/ 14 h 2580"/>
                <a:gd name="T28" fmla="*/ 2228 w 2563"/>
                <a:gd name="T29" fmla="*/ 63 h 2580"/>
                <a:gd name="T30" fmla="*/ 2542 w 2563"/>
                <a:gd name="T31" fmla="*/ 353 h 2580"/>
                <a:gd name="T32" fmla="*/ 2561 w 2563"/>
                <a:gd name="T33" fmla="*/ 409 h 2580"/>
                <a:gd name="T34" fmla="*/ 2561 w 2563"/>
                <a:gd name="T35" fmla="*/ 872 h 2580"/>
                <a:gd name="T36" fmla="*/ 2509 w 2563"/>
                <a:gd name="T37" fmla="*/ 1467 h 2580"/>
                <a:gd name="T38" fmla="*/ 2341 w 2563"/>
                <a:gd name="T39" fmla="*/ 1634 h 2580"/>
                <a:gd name="T40" fmla="*/ 1711 w 2563"/>
                <a:gd name="T41" fmla="*/ 1688 h 2580"/>
                <a:gd name="T42" fmla="*/ 1081 w 2563"/>
                <a:gd name="T43" fmla="*/ 1748 h 2580"/>
                <a:gd name="T44" fmla="*/ 831 w 2563"/>
                <a:gd name="T45" fmla="*/ 2047 h 2580"/>
                <a:gd name="T46" fmla="*/ 809 w 2563"/>
                <a:gd name="T47" fmla="*/ 2340 h 2580"/>
                <a:gd name="T48" fmla="*/ 806 w 2563"/>
                <a:gd name="T49" fmla="*/ 2580 h 2580"/>
                <a:gd name="T50" fmla="*/ 663 w 2563"/>
                <a:gd name="T51" fmla="*/ 2579 h 2580"/>
                <a:gd name="T52" fmla="*/ 465 w 2563"/>
                <a:gd name="T53" fmla="*/ 2571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3" h="2580">
                  <a:moveTo>
                    <a:pt x="465" y="2571"/>
                  </a:moveTo>
                  <a:cubicBezTo>
                    <a:pt x="340" y="2557"/>
                    <a:pt x="244" y="2493"/>
                    <a:pt x="169" y="2375"/>
                  </a:cubicBezTo>
                  <a:cubicBezTo>
                    <a:pt x="64" y="2211"/>
                    <a:pt x="0" y="1834"/>
                    <a:pt x="32" y="1571"/>
                  </a:cubicBezTo>
                  <a:cubicBezTo>
                    <a:pt x="45" y="1469"/>
                    <a:pt x="81" y="1301"/>
                    <a:pt x="103" y="1241"/>
                  </a:cubicBezTo>
                  <a:cubicBezTo>
                    <a:pt x="149" y="1114"/>
                    <a:pt x="238" y="1011"/>
                    <a:pt x="351" y="955"/>
                  </a:cubicBezTo>
                  <a:cubicBezTo>
                    <a:pt x="470" y="896"/>
                    <a:pt x="464" y="897"/>
                    <a:pt x="1134" y="897"/>
                  </a:cubicBezTo>
                  <a:lnTo>
                    <a:pt x="1732" y="897"/>
                  </a:lnTo>
                  <a:lnTo>
                    <a:pt x="1732" y="847"/>
                  </a:lnTo>
                  <a:lnTo>
                    <a:pt x="1732" y="797"/>
                  </a:lnTo>
                  <a:lnTo>
                    <a:pt x="1320" y="797"/>
                  </a:lnTo>
                  <a:lnTo>
                    <a:pt x="907" y="797"/>
                  </a:lnTo>
                  <a:lnTo>
                    <a:pt x="907" y="594"/>
                  </a:lnTo>
                  <a:cubicBezTo>
                    <a:pt x="907" y="483"/>
                    <a:pt x="911" y="369"/>
                    <a:pt x="916" y="342"/>
                  </a:cubicBezTo>
                  <a:cubicBezTo>
                    <a:pt x="956" y="128"/>
                    <a:pt x="1132" y="43"/>
                    <a:pt x="1593" y="14"/>
                  </a:cubicBezTo>
                  <a:cubicBezTo>
                    <a:pt x="1802" y="0"/>
                    <a:pt x="2117" y="25"/>
                    <a:pt x="2228" y="63"/>
                  </a:cubicBezTo>
                  <a:cubicBezTo>
                    <a:pt x="2380" y="116"/>
                    <a:pt x="2497" y="224"/>
                    <a:pt x="2542" y="353"/>
                  </a:cubicBezTo>
                  <a:lnTo>
                    <a:pt x="2561" y="409"/>
                  </a:lnTo>
                  <a:lnTo>
                    <a:pt x="2561" y="872"/>
                  </a:lnTo>
                  <a:cubicBezTo>
                    <a:pt x="2561" y="1379"/>
                    <a:pt x="2563" y="1360"/>
                    <a:pt x="2509" y="1467"/>
                  </a:cubicBezTo>
                  <a:cubicBezTo>
                    <a:pt x="2482" y="1521"/>
                    <a:pt x="2397" y="1605"/>
                    <a:pt x="2341" y="1634"/>
                  </a:cubicBezTo>
                  <a:cubicBezTo>
                    <a:pt x="2242" y="1684"/>
                    <a:pt x="2262" y="1682"/>
                    <a:pt x="1711" y="1688"/>
                  </a:cubicBezTo>
                  <a:cubicBezTo>
                    <a:pt x="1152" y="1694"/>
                    <a:pt x="1189" y="1690"/>
                    <a:pt x="1081" y="1748"/>
                  </a:cubicBezTo>
                  <a:cubicBezTo>
                    <a:pt x="975" y="1805"/>
                    <a:pt x="874" y="1925"/>
                    <a:pt x="831" y="2047"/>
                  </a:cubicBezTo>
                  <a:cubicBezTo>
                    <a:pt x="813" y="2097"/>
                    <a:pt x="812" y="2116"/>
                    <a:pt x="809" y="2340"/>
                  </a:cubicBezTo>
                  <a:lnTo>
                    <a:pt x="806" y="2580"/>
                  </a:lnTo>
                  <a:lnTo>
                    <a:pt x="663" y="2579"/>
                  </a:lnTo>
                  <a:cubicBezTo>
                    <a:pt x="584" y="2578"/>
                    <a:pt x="495" y="2575"/>
                    <a:pt x="465" y="25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/>
            <p:cNvSpPr>
              <a:spLocks/>
            </p:cNvSpPr>
            <p:nvPr/>
          </p:nvSpPr>
          <p:spPr bwMode="auto">
            <a:xfrm>
              <a:off x="2260601" y="4237038"/>
              <a:ext cx="50800" cy="49213"/>
            </a:xfrm>
            <a:custGeom>
              <a:avLst/>
              <a:gdLst>
                <a:gd name="T0" fmla="*/ 232 w 337"/>
                <a:gd name="T1" fmla="*/ 304 h 328"/>
                <a:gd name="T2" fmla="*/ 325 w 337"/>
                <a:gd name="T3" fmla="*/ 131 h 328"/>
                <a:gd name="T4" fmla="*/ 244 w 337"/>
                <a:gd name="T5" fmla="*/ 21 h 328"/>
                <a:gd name="T6" fmla="*/ 96 w 337"/>
                <a:gd name="T7" fmla="*/ 26 h 328"/>
                <a:gd name="T8" fmla="*/ 65 w 337"/>
                <a:gd name="T9" fmla="*/ 262 h 328"/>
                <a:gd name="T10" fmla="*/ 232 w 337"/>
                <a:gd name="T11" fmla="*/ 30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" h="328">
                  <a:moveTo>
                    <a:pt x="232" y="304"/>
                  </a:moveTo>
                  <a:cubicBezTo>
                    <a:pt x="293" y="278"/>
                    <a:pt x="337" y="197"/>
                    <a:pt x="325" y="131"/>
                  </a:cubicBezTo>
                  <a:cubicBezTo>
                    <a:pt x="318" y="89"/>
                    <a:pt x="281" y="38"/>
                    <a:pt x="244" y="21"/>
                  </a:cubicBezTo>
                  <a:cubicBezTo>
                    <a:pt x="200" y="0"/>
                    <a:pt x="130" y="2"/>
                    <a:pt x="96" y="26"/>
                  </a:cubicBezTo>
                  <a:cubicBezTo>
                    <a:pt x="14" y="81"/>
                    <a:pt x="0" y="188"/>
                    <a:pt x="65" y="262"/>
                  </a:cubicBezTo>
                  <a:cubicBezTo>
                    <a:pt x="110" y="313"/>
                    <a:pt x="173" y="328"/>
                    <a:pt x="232" y="30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auto">
            <a:xfrm>
              <a:off x="3700463" y="4325938"/>
              <a:ext cx="234950" cy="263525"/>
            </a:xfrm>
            <a:custGeom>
              <a:avLst/>
              <a:gdLst>
                <a:gd name="T0" fmla="*/ 755 w 1546"/>
                <a:gd name="T1" fmla="*/ 0 h 1724"/>
                <a:gd name="T2" fmla="*/ 460 w 1546"/>
                <a:gd name="T3" fmla="*/ 51 h 1724"/>
                <a:gd name="T4" fmla="*/ 72 w 1546"/>
                <a:gd name="T5" fmla="*/ 461 h 1724"/>
                <a:gd name="T6" fmla="*/ 8 w 1546"/>
                <a:gd name="T7" fmla="*/ 797 h 1724"/>
                <a:gd name="T8" fmla="*/ 159 w 1546"/>
                <a:gd name="T9" fmla="*/ 1400 h 1724"/>
                <a:gd name="T10" fmla="*/ 635 w 1546"/>
                <a:gd name="T11" fmla="*/ 1712 h 1724"/>
                <a:gd name="T12" fmla="*/ 951 w 1546"/>
                <a:gd name="T13" fmla="*/ 1696 h 1724"/>
                <a:gd name="T14" fmla="*/ 1095 w 1546"/>
                <a:gd name="T15" fmla="*/ 1641 h 1724"/>
                <a:gd name="T16" fmla="*/ 1438 w 1546"/>
                <a:gd name="T17" fmla="*/ 1258 h 1724"/>
                <a:gd name="T18" fmla="*/ 1452 w 1546"/>
                <a:gd name="T19" fmla="*/ 465 h 1724"/>
                <a:gd name="T20" fmla="*/ 1094 w 1546"/>
                <a:gd name="T21" fmla="*/ 72 h 1724"/>
                <a:gd name="T22" fmla="*/ 755 w 1546"/>
                <a:gd name="T23" fmla="*/ 0 h 1724"/>
                <a:gd name="T24" fmla="*/ 760 w 1546"/>
                <a:gd name="T25" fmla="*/ 187 h 1724"/>
                <a:gd name="T26" fmla="*/ 1109 w 1546"/>
                <a:gd name="T27" fmla="*/ 382 h 1724"/>
                <a:gd name="T28" fmla="*/ 1216 w 1546"/>
                <a:gd name="T29" fmla="*/ 846 h 1724"/>
                <a:gd name="T30" fmla="*/ 1058 w 1546"/>
                <a:gd name="T31" fmla="*/ 1420 h 1724"/>
                <a:gd name="T32" fmla="*/ 884 w 1546"/>
                <a:gd name="T33" fmla="*/ 1524 h 1724"/>
                <a:gd name="T34" fmla="*/ 661 w 1546"/>
                <a:gd name="T35" fmla="*/ 1528 h 1724"/>
                <a:gd name="T36" fmla="*/ 488 w 1546"/>
                <a:gd name="T37" fmla="*/ 1422 h 1724"/>
                <a:gd name="T38" fmla="*/ 348 w 1546"/>
                <a:gd name="T39" fmla="*/ 1137 h 1724"/>
                <a:gd name="T40" fmla="*/ 352 w 1546"/>
                <a:gd name="T41" fmla="*/ 512 h 1724"/>
                <a:gd name="T42" fmla="*/ 760 w 1546"/>
                <a:gd name="T43" fmla="*/ 187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6" h="1724">
                  <a:moveTo>
                    <a:pt x="755" y="0"/>
                  </a:moveTo>
                  <a:cubicBezTo>
                    <a:pt x="608" y="0"/>
                    <a:pt x="562" y="8"/>
                    <a:pt x="460" y="51"/>
                  </a:cubicBezTo>
                  <a:cubicBezTo>
                    <a:pt x="302" y="117"/>
                    <a:pt x="144" y="284"/>
                    <a:pt x="72" y="461"/>
                  </a:cubicBezTo>
                  <a:cubicBezTo>
                    <a:pt x="27" y="572"/>
                    <a:pt x="12" y="647"/>
                    <a:pt x="8" y="797"/>
                  </a:cubicBezTo>
                  <a:cubicBezTo>
                    <a:pt x="0" y="1043"/>
                    <a:pt x="46" y="1227"/>
                    <a:pt x="159" y="1400"/>
                  </a:cubicBezTo>
                  <a:cubicBezTo>
                    <a:pt x="273" y="1575"/>
                    <a:pt x="434" y="1680"/>
                    <a:pt x="635" y="1712"/>
                  </a:cubicBezTo>
                  <a:cubicBezTo>
                    <a:pt x="712" y="1724"/>
                    <a:pt x="874" y="1716"/>
                    <a:pt x="951" y="1696"/>
                  </a:cubicBezTo>
                  <a:cubicBezTo>
                    <a:pt x="988" y="1687"/>
                    <a:pt x="1052" y="1662"/>
                    <a:pt x="1095" y="1641"/>
                  </a:cubicBezTo>
                  <a:cubicBezTo>
                    <a:pt x="1232" y="1573"/>
                    <a:pt x="1371" y="1419"/>
                    <a:pt x="1438" y="1258"/>
                  </a:cubicBezTo>
                  <a:cubicBezTo>
                    <a:pt x="1541" y="1012"/>
                    <a:pt x="1546" y="697"/>
                    <a:pt x="1452" y="465"/>
                  </a:cubicBezTo>
                  <a:cubicBezTo>
                    <a:pt x="1385" y="301"/>
                    <a:pt x="1243" y="145"/>
                    <a:pt x="1094" y="72"/>
                  </a:cubicBezTo>
                  <a:cubicBezTo>
                    <a:pt x="975" y="13"/>
                    <a:pt x="914" y="0"/>
                    <a:pt x="755" y="0"/>
                  </a:cubicBezTo>
                  <a:close/>
                  <a:moveTo>
                    <a:pt x="760" y="187"/>
                  </a:moveTo>
                  <a:cubicBezTo>
                    <a:pt x="909" y="187"/>
                    <a:pt x="1030" y="254"/>
                    <a:pt x="1109" y="382"/>
                  </a:cubicBezTo>
                  <a:cubicBezTo>
                    <a:pt x="1189" y="511"/>
                    <a:pt x="1217" y="629"/>
                    <a:pt x="1216" y="846"/>
                  </a:cubicBezTo>
                  <a:cubicBezTo>
                    <a:pt x="1215" y="1123"/>
                    <a:pt x="1165" y="1305"/>
                    <a:pt x="1058" y="1420"/>
                  </a:cubicBezTo>
                  <a:cubicBezTo>
                    <a:pt x="1009" y="1474"/>
                    <a:pt x="955" y="1506"/>
                    <a:pt x="884" y="1524"/>
                  </a:cubicBezTo>
                  <a:cubicBezTo>
                    <a:pt x="831" y="1538"/>
                    <a:pt x="713" y="1540"/>
                    <a:pt x="661" y="1528"/>
                  </a:cubicBezTo>
                  <a:cubicBezTo>
                    <a:pt x="605" y="1515"/>
                    <a:pt x="531" y="1470"/>
                    <a:pt x="488" y="1422"/>
                  </a:cubicBezTo>
                  <a:cubicBezTo>
                    <a:pt x="436" y="1365"/>
                    <a:pt x="371" y="1233"/>
                    <a:pt x="348" y="1137"/>
                  </a:cubicBezTo>
                  <a:cubicBezTo>
                    <a:pt x="301" y="942"/>
                    <a:pt x="303" y="676"/>
                    <a:pt x="352" y="512"/>
                  </a:cubicBezTo>
                  <a:cubicBezTo>
                    <a:pt x="413" y="308"/>
                    <a:pt x="565" y="187"/>
                    <a:pt x="760" y="18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3290888" y="4246563"/>
              <a:ext cx="119063" cy="341313"/>
            </a:xfrm>
            <a:custGeom>
              <a:avLst/>
              <a:gdLst>
                <a:gd name="T0" fmla="*/ 571 w 784"/>
                <a:gd name="T1" fmla="*/ 2222 h 2233"/>
                <a:gd name="T2" fmla="*/ 201 w 784"/>
                <a:gd name="T3" fmla="*/ 1908 h 2233"/>
                <a:gd name="T4" fmla="*/ 192 w 784"/>
                <a:gd name="T5" fmla="*/ 1298 h 2233"/>
                <a:gd name="T6" fmla="*/ 192 w 784"/>
                <a:gd name="T7" fmla="*/ 731 h 2233"/>
                <a:gd name="T8" fmla="*/ 96 w 784"/>
                <a:gd name="T9" fmla="*/ 731 h 2233"/>
                <a:gd name="T10" fmla="*/ 0 w 784"/>
                <a:gd name="T11" fmla="*/ 731 h 2233"/>
                <a:gd name="T12" fmla="*/ 0 w 784"/>
                <a:gd name="T13" fmla="*/ 644 h 2233"/>
                <a:gd name="T14" fmla="*/ 0 w 784"/>
                <a:gd name="T15" fmla="*/ 556 h 2233"/>
                <a:gd name="T16" fmla="*/ 96 w 784"/>
                <a:gd name="T17" fmla="*/ 556 h 2233"/>
                <a:gd name="T18" fmla="*/ 191 w 784"/>
                <a:gd name="T19" fmla="*/ 556 h 2233"/>
                <a:gd name="T20" fmla="*/ 194 w 784"/>
                <a:gd name="T21" fmla="*/ 325 h 2233"/>
                <a:gd name="T22" fmla="*/ 196 w 784"/>
                <a:gd name="T23" fmla="*/ 95 h 2233"/>
                <a:gd name="T24" fmla="*/ 329 w 784"/>
                <a:gd name="T25" fmla="*/ 47 h 2233"/>
                <a:gd name="T26" fmla="*/ 463 w 784"/>
                <a:gd name="T27" fmla="*/ 0 h 2233"/>
                <a:gd name="T28" fmla="*/ 465 w 784"/>
                <a:gd name="T29" fmla="*/ 278 h 2233"/>
                <a:gd name="T30" fmla="*/ 467 w 784"/>
                <a:gd name="T31" fmla="*/ 556 h 2233"/>
                <a:gd name="T32" fmla="*/ 621 w 784"/>
                <a:gd name="T33" fmla="*/ 556 h 2233"/>
                <a:gd name="T34" fmla="*/ 775 w 784"/>
                <a:gd name="T35" fmla="*/ 556 h 2233"/>
                <a:gd name="T36" fmla="*/ 775 w 784"/>
                <a:gd name="T37" fmla="*/ 644 h 2233"/>
                <a:gd name="T38" fmla="*/ 775 w 784"/>
                <a:gd name="T39" fmla="*/ 731 h 2233"/>
                <a:gd name="T40" fmla="*/ 621 w 784"/>
                <a:gd name="T41" fmla="*/ 731 h 2233"/>
                <a:gd name="T42" fmla="*/ 466 w 784"/>
                <a:gd name="T43" fmla="*/ 731 h 2233"/>
                <a:gd name="T44" fmla="*/ 469 w 784"/>
                <a:gd name="T45" fmla="*/ 1308 h 2233"/>
                <a:gd name="T46" fmla="*/ 522 w 784"/>
                <a:gd name="T47" fmla="*/ 1988 h 2233"/>
                <a:gd name="T48" fmla="*/ 714 w 784"/>
                <a:gd name="T49" fmla="*/ 2071 h 2233"/>
                <a:gd name="T50" fmla="*/ 779 w 784"/>
                <a:gd name="T51" fmla="*/ 2077 h 2233"/>
                <a:gd name="T52" fmla="*/ 782 w 784"/>
                <a:gd name="T53" fmla="*/ 2149 h 2233"/>
                <a:gd name="T54" fmla="*/ 765 w 784"/>
                <a:gd name="T55" fmla="*/ 2226 h 2233"/>
                <a:gd name="T56" fmla="*/ 571 w 784"/>
                <a:gd name="T57" fmla="*/ 2222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84" h="2233">
                  <a:moveTo>
                    <a:pt x="571" y="2222"/>
                  </a:moveTo>
                  <a:cubicBezTo>
                    <a:pt x="375" y="2193"/>
                    <a:pt x="236" y="2076"/>
                    <a:pt x="201" y="1908"/>
                  </a:cubicBezTo>
                  <a:cubicBezTo>
                    <a:pt x="195" y="1878"/>
                    <a:pt x="192" y="1679"/>
                    <a:pt x="192" y="1298"/>
                  </a:cubicBezTo>
                  <a:lnTo>
                    <a:pt x="192" y="731"/>
                  </a:lnTo>
                  <a:lnTo>
                    <a:pt x="96" y="731"/>
                  </a:lnTo>
                  <a:lnTo>
                    <a:pt x="0" y="731"/>
                  </a:lnTo>
                  <a:lnTo>
                    <a:pt x="0" y="644"/>
                  </a:lnTo>
                  <a:lnTo>
                    <a:pt x="0" y="556"/>
                  </a:lnTo>
                  <a:lnTo>
                    <a:pt x="96" y="556"/>
                  </a:lnTo>
                  <a:lnTo>
                    <a:pt x="191" y="556"/>
                  </a:lnTo>
                  <a:lnTo>
                    <a:pt x="194" y="325"/>
                  </a:lnTo>
                  <a:lnTo>
                    <a:pt x="196" y="95"/>
                  </a:lnTo>
                  <a:lnTo>
                    <a:pt x="329" y="47"/>
                  </a:lnTo>
                  <a:lnTo>
                    <a:pt x="463" y="0"/>
                  </a:lnTo>
                  <a:lnTo>
                    <a:pt x="465" y="278"/>
                  </a:lnTo>
                  <a:lnTo>
                    <a:pt x="467" y="556"/>
                  </a:lnTo>
                  <a:lnTo>
                    <a:pt x="621" y="556"/>
                  </a:lnTo>
                  <a:lnTo>
                    <a:pt x="775" y="556"/>
                  </a:lnTo>
                  <a:lnTo>
                    <a:pt x="775" y="644"/>
                  </a:lnTo>
                  <a:lnTo>
                    <a:pt x="775" y="731"/>
                  </a:lnTo>
                  <a:lnTo>
                    <a:pt x="621" y="731"/>
                  </a:lnTo>
                  <a:lnTo>
                    <a:pt x="466" y="731"/>
                  </a:lnTo>
                  <a:lnTo>
                    <a:pt x="469" y="1308"/>
                  </a:lnTo>
                  <a:cubicBezTo>
                    <a:pt x="471" y="1942"/>
                    <a:pt x="470" y="1919"/>
                    <a:pt x="522" y="1988"/>
                  </a:cubicBezTo>
                  <a:cubicBezTo>
                    <a:pt x="554" y="2030"/>
                    <a:pt x="633" y="2064"/>
                    <a:pt x="714" y="2071"/>
                  </a:cubicBezTo>
                  <a:lnTo>
                    <a:pt x="779" y="2077"/>
                  </a:lnTo>
                  <a:lnTo>
                    <a:pt x="782" y="2149"/>
                  </a:lnTo>
                  <a:cubicBezTo>
                    <a:pt x="784" y="2218"/>
                    <a:pt x="783" y="2221"/>
                    <a:pt x="765" y="2226"/>
                  </a:cubicBezTo>
                  <a:cubicBezTo>
                    <a:pt x="739" y="2233"/>
                    <a:pt x="631" y="2231"/>
                    <a:pt x="571" y="222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/>
            <p:cNvSpPr>
              <a:spLocks/>
            </p:cNvSpPr>
            <p:nvPr/>
          </p:nvSpPr>
          <p:spPr bwMode="auto">
            <a:xfrm>
              <a:off x="3459163" y="4183063"/>
              <a:ext cx="204788" cy="401638"/>
            </a:xfrm>
            <a:custGeom>
              <a:avLst/>
              <a:gdLst>
                <a:gd name="T0" fmla="*/ 0 w 1343"/>
                <a:gd name="T1" fmla="*/ 1357 h 2626"/>
                <a:gd name="T2" fmla="*/ 0 w 1343"/>
                <a:gd name="T3" fmla="*/ 88 h 2626"/>
                <a:gd name="T4" fmla="*/ 127 w 1343"/>
                <a:gd name="T5" fmla="*/ 47 h 2626"/>
                <a:gd name="T6" fmla="*/ 265 w 1343"/>
                <a:gd name="T7" fmla="*/ 3 h 2626"/>
                <a:gd name="T8" fmla="*/ 277 w 1343"/>
                <a:gd name="T9" fmla="*/ 574 h 2626"/>
                <a:gd name="T10" fmla="*/ 279 w 1343"/>
                <a:gd name="T11" fmla="*/ 1149 h 2626"/>
                <a:gd name="T12" fmla="*/ 353 w 1343"/>
                <a:gd name="T13" fmla="*/ 1105 h 2626"/>
                <a:gd name="T14" fmla="*/ 625 w 1343"/>
                <a:gd name="T15" fmla="*/ 991 h 2626"/>
                <a:gd name="T16" fmla="*/ 970 w 1343"/>
                <a:gd name="T17" fmla="*/ 980 h 2626"/>
                <a:gd name="T18" fmla="*/ 1322 w 1343"/>
                <a:gd name="T19" fmla="*/ 1339 h 2626"/>
                <a:gd name="T20" fmla="*/ 1340 w 1343"/>
                <a:gd name="T21" fmla="*/ 2008 h 2626"/>
                <a:gd name="T22" fmla="*/ 1343 w 1343"/>
                <a:gd name="T23" fmla="*/ 2626 h 2626"/>
                <a:gd name="T24" fmla="*/ 1201 w 1343"/>
                <a:gd name="T25" fmla="*/ 2626 h 2626"/>
                <a:gd name="T26" fmla="*/ 1058 w 1343"/>
                <a:gd name="T27" fmla="*/ 2626 h 2626"/>
                <a:gd name="T28" fmla="*/ 1058 w 1343"/>
                <a:gd name="T29" fmla="*/ 2053 h 2626"/>
                <a:gd name="T30" fmla="*/ 1011 w 1343"/>
                <a:gd name="T31" fmla="*/ 1328 h 2626"/>
                <a:gd name="T32" fmla="*/ 850 w 1343"/>
                <a:gd name="T33" fmla="*/ 1172 h 2626"/>
                <a:gd name="T34" fmla="*/ 331 w 1343"/>
                <a:gd name="T35" fmla="*/ 1315 h 2626"/>
                <a:gd name="T36" fmla="*/ 275 w 1343"/>
                <a:gd name="T37" fmla="*/ 1351 h 2626"/>
                <a:gd name="T38" fmla="*/ 275 w 1343"/>
                <a:gd name="T39" fmla="*/ 1989 h 2626"/>
                <a:gd name="T40" fmla="*/ 275 w 1343"/>
                <a:gd name="T41" fmla="*/ 2626 h 2626"/>
                <a:gd name="T42" fmla="*/ 138 w 1343"/>
                <a:gd name="T43" fmla="*/ 2626 h 2626"/>
                <a:gd name="T44" fmla="*/ 0 w 1343"/>
                <a:gd name="T45" fmla="*/ 2626 h 2626"/>
                <a:gd name="T46" fmla="*/ 0 w 1343"/>
                <a:gd name="T47" fmla="*/ 1357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43" h="2626">
                  <a:moveTo>
                    <a:pt x="0" y="1357"/>
                  </a:moveTo>
                  <a:lnTo>
                    <a:pt x="0" y="88"/>
                  </a:lnTo>
                  <a:lnTo>
                    <a:pt x="127" y="47"/>
                  </a:lnTo>
                  <a:cubicBezTo>
                    <a:pt x="197" y="25"/>
                    <a:pt x="259" y="5"/>
                    <a:pt x="265" y="3"/>
                  </a:cubicBezTo>
                  <a:cubicBezTo>
                    <a:pt x="273" y="0"/>
                    <a:pt x="275" y="121"/>
                    <a:pt x="277" y="574"/>
                  </a:cubicBezTo>
                  <a:lnTo>
                    <a:pt x="279" y="1149"/>
                  </a:lnTo>
                  <a:lnTo>
                    <a:pt x="353" y="1105"/>
                  </a:lnTo>
                  <a:cubicBezTo>
                    <a:pt x="433" y="1056"/>
                    <a:pt x="527" y="1017"/>
                    <a:pt x="625" y="991"/>
                  </a:cubicBezTo>
                  <a:cubicBezTo>
                    <a:pt x="715" y="968"/>
                    <a:pt x="893" y="962"/>
                    <a:pt x="970" y="980"/>
                  </a:cubicBezTo>
                  <a:cubicBezTo>
                    <a:pt x="1139" y="1019"/>
                    <a:pt x="1269" y="1152"/>
                    <a:pt x="1322" y="1339"/>
                  </a:cubicBezTo>
                  <a:cubicBezTo>
                    <a:pt x="1335" y="1384"/>
                    <a:pt x="1337" y="1453"/>
                    <a:pt x="1340" y="2008"/>
                  </a:cubicBezTo>
                  <a:lnTo>
                    <a:pt x="1343" y="2626"/>
                  </a:lnTo>
                  <a:lnTo>
                    <a:pt x="1201" y="2626"/>
                  </a:lnTo>
                  <a:lnTo>
                    <a:pt x="1058" y="2626"/>
                  </a:lnTo>
                  <a:lnTo>
                    <a:pt x="1058" y="2053"/>
                  </a:lnTo>
                  <a:cubicBezTo>
                    <a:pt x="1058" y="1430"/>
                    <a:pt x="1058" y="1426"/>
                    <a:pt x="1011" y="1328"/>
                  </a:cubicBezTo>
                  <a:cubicBezTo>
                    <a:pt x="978" y="1260"/>
                    <a:pt x="907" y="1191"/>
                    <a:pt x="850" y="1172"/>
                  </a:cubicBezTo>
                  <a:cubicBezTo>
                    <a:pt x="719" y="1128"/>
                    <a:pt x="548" y="1175"/>
                    <a:pt x="331" y="1315"/>
                  </a:cubicBezTo>
                  <a:lnTo>
                    <a:pt x="275" y="1351"/>
                  </a:lnTo>
                  <a:lnTo>
                    <a:pt x="275" y="1989"/>
                  </a:lnTo>
                  <a:lnTo>
                    <a:pt x="275" y="2626"/>
                  </a:lnTo>
                  <a:lnTo>
                    <a:pt x="138" y="2626"/>
                  </a:lnTo>
                  <a:lnTo>
                    <a:pt x="0" y="2626"/>
                  </a:lnTo>
                  <a:lnTo>
                    <a:pt x="0" y="135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"/>
            <p:cNvSpPr>
              <a:spLocks/>
            </p:cNvSpPr>
            <p:nvPr/>
          </p:nvSpPr>
          <p:spPr bwMode="auto">
            <a:xfrm>
              <a:off x="3968751" y="4324351"/>
              <a:ext cx="204788" cy="260350"/>
            </a:xfrm>
            <a:custGeom>
              <a:avLst/>
              <a:gdLst>
                <a:gd name="T0" fmla="*/ 1048 w 1333"/>
                <a:gd name="T1" fmla="*/ 1077 h 1695"/>
                <a:gd name="T2" fmla="*/ 1046 w 1333"/>
                <a:gd name="T3" fmla="*/ 458 h 1695"/>
                <a:gd name="T4" fmla="*/ 1026 w 1333"/>
                <a:gd name="T5" fmla="*/ 410 h 1695"/>
                <a:gd name="T6" fmla="*/ 903 w 1333"/>
                <a:gd name="T7" fmla="*/ 253 h 1695"/>
                <a:gd name="T8" fmla="*/ 313 w 1333"/>
                <a:gd name="T9" fmla="*/ 287 h 1695"/>
                <a:gd name="T10" fmla="*/ 275 w 1333"/>
                <a:gd name="T11" fmla="*/ 312 h 1695"/>
                <a:gd name="T12" fmla="*/ 275 w 1333"/>
                <a:gd name="T13" fmla="*/ 999 h 1695"/>
                <a:gd name="T14" fmla="*/ 275 w 1333"/>
                <a:gd name="T15" fmla="*/ 1687 h 1695"/>
                <a:gd name="T16" fmla="*/ 137 w 1333"/>
                <a:gd name="T17" fmla="*/ 1687 h 1695"/>
                <a:gd name="T18" fmla="*/ 0 w 1333"/>
                <a:gd name="T19" fmla="*/ 1687 h 1695"/>
                <a:gd name="T20" fmla="*/ 0 w 1333"/>
                <a:gd name="T21" fmla="*/ 980 h 1695"/>
                <a:gd name="T22" fmla="*/ 0 w 1333"/>
                <a:gd name="T23" fmla="*/ 273 h 1695"/>
                <a:gd name="T24" fmla="*/ 77 w 1333"/>
                <a:gd name="T25" fmla="*/ 222 h 1695"/>
                <a:gd name="T26" fmla="*/ 771 w 1333"/>
                <a:gd name="T27" fmla="*/ 1 h 1695"/>
                <a:gd name="T28" fmla="*/ 1093 w 1333"/>
                <a:gd name="T29" fmla="*/ 67 h 1695"/>
                <a:gd name="T30" fmla="*/ 1291 w 1333"/>
                <a:gd name="T31" fmla="*/ 257 h 1695"/>
                <a:gd name="T32" fmla="*/ 1333 w 1333"/>
                <a:gd name="T33" fmla="*/ 1052 h 1695"/>
                <a:gd name="T34" fmla="*/ 1333 w 1333"/>
                <a:gd name="T35" fmla="*/ 1695 h 1695"/>
                <a:gd name="T36" fmla="*/ 1192 w 1333"/>
                <a:gd name="T37" fmla="*/ 1695 h 1695"/>
                <a:gd name="T38" fmla="*/ 1050 w 1333"/>
                <a:gd name="T39" fmla="*/ 1695 h 1695"/>
                <a:gd name="T40" fmla="*/ 1048 w 1333"/>
                <a:gd name="T41" fmla="*/ 1077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3" h="1695">
                  <a:moveTo>
                    <a:pt x="1048" y="1077"/>
                  </a:moveTo>
                  <a:lnTo>
                    <a:pt x="1046" y="458"/>
                  </a:lnTo>
                  <a:lnTo>
                    <a:pt x="1026" y="410"/>
                  </a:lnTo>
                  <a:cubicBezTo>
                    <a:pt x="1002" y="350"/>
                    <a:pt x="953" y="288"/>
                    <a:pt x="903" y="253"/>
                  </a:cubicBezTo>
                  <a:cubicBezTo>
                    <a:pt x="760" y="155"/>
                    <a:pt x="499" y="169"/>
                    <a:pt x="313" y="287"/>
                  </a:cubicBezTo>
                  <a:lnTo>
                    <a:pt x="275" y="312"/>
                  </a:lnTo>
                  <a:lnTo>
                    <a:pt x="275" y="999"/>
                  </a:lnTo>
                  <a:lnTo>
                    <a:pt x="275" y="1687"/>
                  </a:lnTo>
                  <a:lnTo>
                    <a:pt x="137" y="1687"/>
                  </a:lnTo>
                  <a:lnTo>
                    <a:pt x="0" y="1687"/>
                  </a:lnTo>
                  <a:lnTo>
                    <a:pt x="0" y="980"/>
                  </a:lnTo>
                  <a:lnTo>
                    <a:pt x="0" y="273"/>
                  </a:lnTo>
                  <a:lnTo>
                    <a:pt x="77" y="222"/>
                  </a:lnTo>
                  <a:cubicBezTo>
                    <a:pt x="305" y="71"/>
                    <a:pt x="525" y="1"/>
                    <a:pt x="771" y="1"/>
                  </a:cubicBezTo>
                  <a:cubicBezTo>
                    <a:pt x="908" y="0"/>
                    <a:pt x="997" y="19"/>
                    <a:pt x="1093" y="67"/>
                  </a:cubicBezTo>
                  <a:cubicBezTo>
                    <a:pt x="1167" y="104"/>
                    <a:pt x="1262" y="196"/>
                    <a:pt x="1291" y="257"/>
                  </a:cubicBezTo>
                  <a:cubicBezTo>
                    <a:pt x="1332" y="347"/>
                    <a:pt x="1333" y="362"/>
                    <a:pt x="1333" y="1052"/>
                  </a:cubicBezTo>
                  <a:lnTo>
                    <a:pt x="1333" y="1695"/>
                  </a:lnTo>
                  <a:lnTo>
                    <a:pt x="1192" y="1695"/>
                  </a:lnTo>
                  <a:lnTo>
                    <a:pt x="1050" y="1695"/>
                  </a:lnTo>
                  <a:lnTo>
                    <a:pt x="1048" y="10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2365375" y="2339633"/>
            <a:ext cx="1752600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41575" y="2419350"/>
            <a:ext cx="1600200" cy="6858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2556668" y="2571750"/>
            <a:ext cx="1370013" cy="369887"/>
            <a:chOff x="2584450" y="2325688"/>
            <a:chExt cx="1370013" cy="369887"/>
          </a:xfrm>
        </p:grpSpPr>
        <p:sp>
          <p:nvSpPr>
            <p:cNvPr id="97" name="Freeform 52"/>
            <p:cNvSpPr>
              <a:spLocks noEditPoints="1"/>
            </p:cNvSpPr>
            <p:nvPr/>
          </p:nvSpPr>
          <p:spPr bwMode="auto">
            <a:xfrm>
              <a:off x="2584450" y="2325688"/>
              <a:ext cx="1028700" cy="369887"/>
            </a:xfrm>
            <a:custGeom>
              <a:avLst/>
              <a:gdLst>
                <a:gd name="T0" fmla="*/ 3965 w 5915"/>
                <a:gd name="T1" fmla="*/ 4 h 2123"/>
                <a:gd name="T2" fmla="*/ 3949 w 5915"/>
                <a:gd name="T3" fmla="*/ 840 h 2123"/>
                <a:gd name="T4" fmla="*/ 3916 w 5915"/>
                <a:gd name="T5" fmla="*/ 859 h 2123"/>
                <a:gd name="T6" fmla="*/ 3720 w 5915"/>
                <a:gd name="T7" fmla="*/ 783 h 2123"/>
                <a:gd name="T8" fmla="*/ 3161 w 5915"/>
                <a:gd name="T9" fmla="*/ 1144 h 2123"/>
                <a:gd name="T10" fmla="*/ 3193 w 5915"/>
                <a:gd name="T11" fmla="*/ 1807 h 2123"/>
                <a:gd name="T12" fmla="*/ 3784 w 5915"/>
                <a:gd name="T13" fmla="*/ 2112 h 2123"/>
                <a:gd name="T14" fmla="*/ 4343 w 5915"/>
                <a:gd name="T15" fmla="*/ 1752 h 2123"/>
                <a:gd name="T16" fmla="*/ 4310 w 5915"/>
                <a:gd name="T17" fmla="*/ 179 h 2123"/>
                <a:gd name="T18" fmla="*/ 3980 w 5915"/>
                <a:gd name="T19" fmla="*/ 0 h 2123"/>
                <a:gd name="T20" fmla="*/ 559 w 5915"/>
                <a:gd name="T21" fmla="*/ 767 h 2123"/>
                <a:gd name="T22" fmla="*/ 0 w 5915"/>
                <a:gd name="T23" fmla="*/ 1127 h 2123"/>
                <a:gd name="T24" fmla="*/ 17 w 5915"/>
                <a:gd name="T25" fmla="*/ 1971 h 2123"/>
                <a:gd name="T26" fmla="*/ 361 w 5915"/>
                <a:gd name="T27" fmla="*/ 1792 h 2123"/>
                <a:gd name="T28" fmla="*/ 394 w 5915"/>
                <a:gd name="T29" fmla="*/ 1355 h 2123"/>
                <a:gd name="T30" fmla="*/ 559 w 5915"/>
                <a:gd name="T31" fmla="*/ 1223 h 2123"/>
                <a:gd name="T32" fmla="*/ 623 w 5915"/>
                <a:gd name="T33" fmla="*/ 1223 h 2123"/>
                <a:gd name="T34" fmla="*/ 787 w 5915"/>
                <a:gd name="T35" fmla="*/ 1355 h 2123"/>
                <a:gd name="T36" fmla="*/ 820 w 5915"/>
                <a:gd name="T37" fmla="*/ 1792 h 2123"/>
                <a:gd name="T38" fmla="*/ 1165 w 5915"/>
                <a:gd name="T39" fmla="*/ 1971 h 2123"/>
                <a:gd name="T40" fmla="*/ 1182 w 5915"/>
                <a:gd name="T41" fmla="*/ 1127 h 2123"/>
                <a:gd name="T42" fmla="*/ 623 w 5915"/>
                <a:gd name="T43" fmla="*/ 767 h 2123"/>
                <a:gd name="T44" fmla="*/ 588 w 5915"/>
                <a:gd name="T45" fmla="*/ 760 h 2123"/>
                <a:gd name="T46" fmla="*/ 5295 w 5915"/>
                <a:gd name="T47" fmla="*/ 776 h 2123"/>
                <a:gd name="T48" fmla="*/ 4736 w 5915"/>
                <a:gd name="T49" fmla="*/ 1135 h 2123"/>
                <a:gd name="T50" fmla="*/ 4769 w 5915"/>
                <a:gd name="T51" fmla="*/ 1799 h 2123"/>
                <a:gd name="T52" fmla="*/ 5355 w 5915"/>
                <a:gd name="T53" fmla="*/ 2098 h 2123"/>
                <a:gd name="T54" fmla="*/ 5689 w 5915"/>
                <a:gd name="T55" fmla="*/ 1894 h 2123"/>
                <a:gd name="T56" fmla="*/ 5142 w 5915"/>
                <a:gd name="T57" fmla="*/ 1562 h 2123"/>
                <a:gd name="T58" fmla="*/ 5125 w 5915"/>
                <a:gd name="T59" fmla="*/ 1343 h 2123"/>
                <a:gd name="T60" fmla="*/ 5307 w 5915"/>
                <a:gd name="T61" fmla="*/ 1221 h 2123"/>
                <a:gd name="T62" fmla="*/ 5504 w 5915"/>
                <a:gd name="T63" fmla="*/ 1316 h 2123"/>
                <a:gd name="T64" fmla="*/ 5519 w 5915"/>
                <a:gd name="T65" fmla="*/ 1493 h 2123"/>
                <a:gd name="T66" fmla="*/ 5567 w 5915"/>
                <a:gd name="T67" fmla="*/ 1521 h 2123"/>
                <a:gd name="T68" fmla="*/ 5915 w 5915"/>
                <a:gd name="T69" fmla="*/ 1282 h 2123"/>
                <a:gd name="T70" fmla="*/ 5883 w 5915"/>
                <a:gd name="T71" fmla="*/ 1080 h 2123"/>
                <a:gd name="T72" fmla="*/ 5327 w 5915"/>
                <a:gd name="T73" fmla="*/ 767 h 2123"/>
                <a:gd name="T74" fmla="*/ 3759 w 5915"/>
                <a:gd name="T75" fmla="*/ 1224 h 2123"/>
                <a:gd name="T76" fmla="*/ 3948 w 5915"/>
                <a:gd name="T77" fmla="*/ 1342 h 2123"/>
                <a:gd name="T78" fmla="*/ 3939 w 5915"/>
                <a:gd name="T79" fmla="*/ 1565 h 2123"/>
                <a:gd name="T80" fmla="*/ 3743 w 5915"/>
                <a:gd name="T81" fmla="*/ 1670 h 2123"/>
                <a:gd name="T82" fmla="*/ 3553 w 5915"/>
                <a:gd name="T83" fmla="*/ 1552 h 2123"/>
                <a:gd name="T84" fmla="*/ 3562 w 5915"/>
                <a:gd name="T85" fmla="*/ 1329 h 2123"/>
                <a:gd name="T86" fmla="*/ 3750 w 5915"/>
                <a:gd name="T87" fmla="*/ 1222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15" h="2123">
                  <a:moveTo>
                    <a:pt x="3980" y="0"/>
                  </a:moveTo>
                  <a:cubicBezTo>
                    <a:pt x="3975" y="0"/>
                    <a:pt x="3970" y="1"/>
                    <a:pt x="3965" y="4"/>
                  </a:cubicBezTo>
                  <a:cubicBezTo>
                    <a:pt x="3955" y="10"/>
                    <a:pt x="3949" y="20"/>
                    <a:pt x="3949" y="32"/>
                  </a:cubicBezTo>
                  <a:lnTo>
                    <a:pt x="3949" y="840"/>
                  </a:lnTo>
                  <a:cubicBezTo>
                    <a:pt x="3949" y="848"/>
                    <a:pt x="3945" y="855"/>
                    <a:pt x="3938" y="859"/>
                  </a:cubicBezTo>
                  <a:cubicBezTo>
                    <a:pt x="3931" y="863"/>
                    <a:pt x="3923" y="863"/>
                    <a:pt x="3916" y="859"/>
                  </a:cubicBezTo>
                  <a:lnTo>
                    <a:pt x="3784" y="783"/>
                  </a:lnTo>
                  <a:cubicBezTo>
                    <a:pt x="3764" y="772"/>
                    <a:pt x="3740" y="772"/>
                    <a:pt x="3720" y="783"/>
                  </a:cubicBezTo>
                  <a:lnTo>
                    <a:pt x="3193" y="1088"/>
                  </a:lnTo>
                  <a:cubicBezTo>
                    <a:pt x="3173" y="1099"/>
                    <a:pt x="3161" y="1121"/>
                    <a:pt x="3161" y="1144"/>
                  </a:cubicBezTo>
                  <a:lnTo>
                    <a:pt x="3161" y="1752"/>
                  </a:lnTo>
                  <a:cubicBezTo>
                    <a:pt x="3161" y="1775"/>
                    <a:pt x="3173" y="1796"/>
                    <a:pt x="3193" y="1807"/>
                  </a:cubicBezTo>
                  <a:lnTo>
                    <a:pt x="3720" y="2112"/>
                  </a:lnTo>
                  <a:cubicBezTo>
                    <a:pt x="3740" y="2123"/>
                    <a:pt x="3764" y="2123"/>
                    <a:pt x="3784" y="2112"/>
                  </a:cubicBezTo>
                  <a:lnTo>
                    <a:pt x="4311" y="1807"/>
                  </a:lnTo>
                  <a:cubicBezTo>
                    <a:pt x="4331" y="1796"/>
                    <a:pt x="4343" y="1775"/>
                    <a:pt x="4343" y="1752"/>
                  </a:cubicBezTo>
                  <a:lnTo>
                    <a:pt x="4343" y="235"/>
                  </a:lnTo>
                  <a:cubicBezTo>
                    <a:pt x="4343" y="212"/>
                    <a:pt x="4330" y="190"/>
                    <a:pt x="4310" y="179"/>
                  </a:cubicBezTo>
                  <a:lnTo>
                    <a:pt x="3996" y="3"/>
                  </a:lnTo>
                  <a:cubicBezTo>
                    <a:pt x="3991" y="0"/>
                    <a:pt x="3986" y="0"/>
                    <a:pt x="3980" y="0"/>
                  </a:cubicBezTo>
                  <a:close/>
                  <a:moveTo>
                    <a:pt x="588" y="760"/>
                  </a:moveTo>
                  <a:cubicBezTo>
                    <a:pt x="578" y="760"/>
                    <a:pt x="568" y="762"/>
                    <a:pt x="559" y="767"/>
                  </a:cubicBezTo>
                  <a:lnTo>
                    <a:pt x="32" y="1072"/>
                  </a:lnTo>
                  <a:cubicBezTo>
                    <a:pt x="12" y="1083"/>
                    <a:pt x="0" y="1104"/>
                    <a:pt x="0" y="1127"/>
                  </a:cubicBezTo>
                  <a:lnTo>
                    <a:pt x="1" y="1944"/>
                  </a:lnTo>
                  <a:cubicBezTo>
                    <a:pt x="1" y="1955"/>
                    <a:pt x="7" y="1966"/>
                    <a:pt x="17" y="1971"/>
                  </a:cubicBezTo>
                  <a:cubicBezTo>
                    <a:pt x="27" y="1977"/>
                    <a:pt x="39" y="1977"/>
                    <a:pt x="49" y="1971"/>
                  </a:cubicBezTo>
                  <a:lnTo>
                    <a:pt x="361" y="1792"/>
                  </a:lnTo>
                  <a:cubicBezTo>
                    <a:pt x="381" y="1780"/>
                    <a:pt x="394" y="1759"/>
                    <a:pt x="394" y="1737"/>
                  </a:cubicBezTo>
                  <a:lnTo>
                    <a:pt x="394" y="1355"/>
                  </a:lnTo>
                  <a:cubicBezTo>
                    <a:pt x="394" y="1332"/>
                    <a:pt x="406" y="1311"/>
                    <a:pt x="426" y="1300"/>
                  </a:cubicBezTo>
                  <a:lnTo>
                    <a:pt x="559" y="1223"/>
                  </a:lnTo>
                  <a:cubicBezTo>
                    <a:pt x="569" y="1217"/>
                    <a:pt x="580" y="1214"/>
                    <a:pt x="591" y="1214"/>
                  </a:cubicBezTo>
                  <a:cubicBezTo>
                    <a:pt x="602" y="1214"/>
                    <a:pt x="613" y="1217"/>
                    <a:pt x="623" y="1223"/>
                  </a:cubicBezTo>
                  <a:lnTo>
                    <a:pt x="756" y="1300"/>
                  </a:lnTo>
                  <a:cubicBezTo>
                    <a:pt x="775" y="1311"/>
                    <a:pt x="787" y="1332"/>
                    <a:pt x="787" y="1355"/>
                  </a:cubicBezTo>
                  <a:lnTo>
                    <a:pt x="787" y="1737"/>
                  </a:lnTo>
                  <a:cubicBezTo>
                    <a:pt x="787" y="1759"/>
                    <a:pt x="801" y="1780"/>
                    <a:pt x="820" y="1792"/>
                  </a:cubicBezTo>
                  <a:lnTo>
                    <a:pt x="1133" y="1971"/>
                  </a:lnTo>
                  <a:cubicBezTo>
                    <a:pt x="1143" y="1977"/>
                    <a:pt x="1155" y="1977"/>
                    <a:pt x="1165" y="1971"/>
                  </a:cubicBezTo>
                  <a:cubicBezTo>
                    <a:pt x="1174" y="1966"/>
                    <a:pt x="1181" y="1955"/>
                    <a:pt x="1181" y="1944"/>
                  </a:cubicBezTo>
                  <a:lnTo>
                    <a:pt x="1182" y="1127"/>
                  </a:lnTo>
                  <a:cubicBezTo>
                    <a:pt x="1182" y="1104"/>
                    <a:pt x="1170" y="1083"/>
                    <a:pt x="1150" y="1072"/>
                  </a:cubicBezTo>
                  <a:lnTo>
                    <a:pt x="623" y="767"/>
                  </a:lnTo>
                  <a:cubicBezTo>
                    <a:pt x="614" y="762"/>
                    <a:pt x="604" y="760"/>
                    <a:pt x="594" y="760"/>
                  </a:cubicBezTo>
                  <a:lnTo>
                    <a:pt x="588" y="760"/>
                  </a:lnTo>
                  <a:close/>
                  <a:moveTo>
                    <a:pt x="5327" y="767"/>
                  </a:moveTo>
                  <a:cubicBezTo>
                    <a:pt x="5316" y="767"/>
                    <a:pt x="5305" y="770"/>
                    <a:pt x="5295" y="776"/>
                  </a:cubicBezTo>
                  <a:lnTo>
                    <a:pt x="4768" y="1080"/>
                  </a:lnTo>
                  <a:cubicBezTo>
                    <a:pt x="4748" y="1092"/>
                    <a:pt x="4736" y="1112"/>
                    <a:pt x="4736" y="1135"/>
                  </a:cubicBezTo>
                  <a:lnTo>
                    <a:pt x="4736" y="1744"/>
                  </a:lnTo>
                  <a:cubicBezTo>
                    <a:pt x="4736" y="1767"/>
                    <a:pt x="4749" y="1788"/>
                    <a:pt x="4769" y="1799"/>
                  </a:cubicBezTo>
                  <a:lnTo>
                    <a:pt x="5292" y="2097"/>
                  </a:lnTo>
                  <a:cubicBezTo>
                    <a:pt x="5311" y="2108"/>
                    <a:pt x="5335" y="2109"/>
                    <a:pt x="5355" y="2098"/>
                  </a:cubicBezTo>
                  <a:lnTo>
                    <a:pt x="5672" y="1922"/>
                  </a:lnTo>
                  <a:cubicBezTo>
                    <a:pt x="5682" y="1916"/>
                    <a:pt x="5688" y="1906"/>
                    <a:pt x="5689" y="1894"/>
                  </a:cubicBezTo>
                  <a:cubicBezTo>
                    <a:pt x="5689" y="1883"/>
                    <a:pt x="5683" y="1872"/>
                    <a:pt x="5673" y="1867"/>
                  </a:cubicBezTo>
                  <a:lnTo>
                    <a:pt x="5142" y="1562"/>
                  </a:lnTo>
                  <a:cubicBezTo>
                    <a:pt x="5132" y="1557"/>
                    <a:pt x="5125" y="1545"/>
                    <a:pt x="5125" y="1534"/>
                  </a:cubicBezTo>
                  <a:lnTo>
                    <a:pt x="5125" y="1343"/>
                  </a:lnTo>
                  <a:cubicBezTo>
                    <a:pt x="5125" y="1332"/>
                    <a:pt x="5132" y="1322"/>
                    <a:pt x="5142" y="1316"/>
                  </a:cubicBezTo>
                  <a:lnTo>
                    <a:pt x="5307" y="1221"/>
                  </a:lnTo>
                  <a:cubicBezTo>
                    <a:pt x="5317" y="1215"/>
                    <a:pt x="5329" y="1215"/>
                    <a:pt x="5339" y="1221"/>
                  </a:cubicBezTo>
                  <a:lnTo>
                    <a:pt x="5504" y="1316"/>
                  </a:lnTo>
                  <a:cubicBezTo>
                    <a:pt x="5513" y="1322"/>
                    <a:pt x="5519" y="1332"/>
                    <a:pt x="5519" y="1343"/>
                  </a:cubicBezTo>
                  <a:lnTo>
                    <a:pt x="5519" y="1493"/>
                  </a:lnTo>
                  <a:cubicBezTo>
                    <a:pt x="5519" y="1505"/>
                    <a:pt x="5525" y="1515"/>
                    <a:pt x="5535" y="1521"/>
                  </a:cubicBezTo>
                  <a:cubicBezTo>
                    <a:pt x="5545" y="1527"/>
                    <a:pt x="5557" y="1527"/>
                    <a:pt x="5567" y="1521"/>
                  </a:cubicBezTo>
                  <a:lnTo>
                    <a:pt x="5883" y="1337"/>
                  </a:lnTo>
                  <a:cubicBezTo>
                    <a:pt x="5903" y="1326"/>
                    <a:pt x="5915" y="1305"/>
                    <a:pt x="5915" y="1282"/>
                  </a:cubicBezTo>
                  <a:lnTo>
                    <a:pt x="5915" y="1135"/>
                  </a:lnTo>
                  <a:cubicBezTo>
                    <a:pt x="5915" y="1112"/>
                    <a:pt x="5903" y="1092"/>
                    <a:pt x="5883" y="1080"/>
                  </a:cubicBezTo>
                  <a:lnTo>
                    <a:pt x="5359" y="776"/>
                  </a:lnTo>
                  <a:cubicBezTo>
                    <a:pt x="5349" y="770"/>
                    <a:pt x="5338" y="767"/>
                    <a:pt x="5327" y="767"/>
                  </a:cubicBezTo>
                  <a:close/>
                  <a:moveTo>
                    <a:pt x="3750" y="1222"/>
                  </a:moveTo>
                  <a:cubicBezTo>
                    <a:pt x="3753" y="1222"/>
                    <a:pt x="3756" y="1223"/>
                    <a:pt x="3759" y="1224"/>
                  </a:cubicBezTo>
                  <a:lnTo>
                    <a:pt x="3939" y="1329"/>
                  </a:lnTo>
                  <a:cubicBezTo>
                    <a:pt x="3944" y="1331"/>
                    <a:pt x="3948" y="1337"/>
                    <a:pt x="3948" y="1342"/>
                  </a:cubicBezTo>
                  <a:lnTo>
                    <a:pt x="3948" y="1552"/>
                  </a:lnTo>
                  <a:cubicBezTo>
                    <a:pt x="3948" y="1557"/>
                    <a:pt x="3944" y="1563"/>
                    <a:pt x="3939" y="1565"/>
                  </a:cubicBezTo>
                  <a:lnTo>
                    <a:pt x="3759" y="1670"/>
                  </a:lnTo>
                  <a:cubicBezTo>
                    <a:pt x="3754" y="1673"/>
                    <a:pt x="3748" y="1673"/>
                    <a:pt x="3743" y="1670"/>
                  </a:cubicBezTo>
                  <a:lnTo>
                    <a:pt x="3562" y="1565"/>
                  </a:lnTo>
                  <a:cubicBezTo>
                    <a:pt x="3557" y="1562"/>
                    <a:pt x="3553" y="1557"/>
                    <a:pt x="3553" y="1552"/>
                  </a:cubicBezTo>
                  <a:lnTo>
                    <a:pt x="3553" y="1342"/>
                  </a:lnTo>
                  <a:cubicBezTo>
                    <a:pt x="3553" y="1337"/>
                    <a:pt x="3557" y="1331"/>
                    <a:pt x="3562" y="1329"/>
                  </a:cubicBezTo>
                  <a:lnTo>
                    <a:pt x="3743" y="1224"/>
                  </a:lnTo>
                  <a:cubicBezTo>
                    <a:pt x="3745" y="1223"/>
                    <a:pt x="3747" y="1222"/>
                    <a:pt x="3750" y="12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3"/>
            <p:cNvSpPr>
              <a:spLocks noEditPoints="1"/>
            </p:cNvSpPr>
            <p:nvPr/>
          </p:nvSpPr>
          <p:spPr bwMode="auto">
            <a:xfrm>
              <a:off x="2859088" y="2457450"/>
              <a:ext cx="1095375" cy="236537"/>
            </a:xfrm>
            <a:custGeom>
              <a:avLst/>
              <a:gdLst>
                <a:gd name="T0" fmla="*/ 5274 w 6299"/>
                <a:gd name="T1" fmla="*/ 12 h 1359"/>
                <a:gd name="T2" fmla="*/ 4725 w 6299"/>
                <a:gd name="T3" fmla="*/ 391 h 1359"/>
                <a:gd name="T4" fmla="*/ 4777 w 6299"/>
                <a:gd name="T5" fmla="*/ 1055 h 1359"/>
                <a:gd name="T6" fmla="*/ 5022 w 6299"/>
                <a:gd name="T7" fmla="*/ 1161 h 1359"/>
                <a:gd name="T8" fmla="*/ 5169 w 6299"/>
                <a:gd name="T9" fmla="*/ 439 h 1359"/>
                <a:gd name="T10" fmla="*/ 5092 w 6299"/>
                <a:gd name="T11" fmla="*/ 426 h 1359"/>
                <a:gd name="T12" fmla="*/ 5077 w 6299"/>
                <a:gd name="T13" fmla="*/ 1006 h 1359"/>
                <a:gd name="T14" fmla="*/ 4822 w 6299"/>
                <a:gd name="T15" fmla="*/ 977 h 1359"/>
                <a:gd name="T16" fmla="*/ 4814 w 6299"/>
                <a:gd name="T17" fmla="*/ 391 h 1359"/>
                <a:gd name="T18" fmla="*/ 5319 w 6299"/>
                <a:gd name="T19" fmla="*/ 90 h 1359"/>
                <a:gd name="T20" fmla="*/ 5830 w 6299"/>
                <a:gd name="T21" fmla="*/ 377 h 1359"/>
                <a:gd name="T22" fmla="*/ 5839 w 6299"/>
                <a:gd name="T23" fmla="*/ 965 h 1359"/>
                <a:gd name="T24" fmla="*/ 5334 w 6299"/>
                <a:gd name="T25" fmla="*/ 1265 h 1359"/>
                <a:gd name="T26" fmla="*/ 5191 w 6299"/>
                <a:gd name="T27" fmla="*/ 1189 h 1359"/>
                <a:gd name="T28" fmla="*/ 5103 w 6299"/>
                <a:gd name="T29" fmla="*/ 1222 h 1359"/>
                <a:gd name="T30" fmla="*/ 5274 w 6299"/>
                <a:gd name="T31" fmla="*/ 1342 h 1359"/>
                <a:gd name="T32" fmla="*/ 5378 w 6299"/>
                <a:gd name="T33" fmla="*/ 1342 h 1359"/>
                <a:gd name="T34" fmla="*/ 5928 w 6299"/>
                <a:gd name="T35" fmla="*/ 965 h 1359"/>
                <a:gd name="T36" fmla="*/ 5876 w 6299"/>
                <a:gd name="T37" fmla="*/ 300 h 1359"/>
                <a:gd name="T38" fmla="*/ 5326 w 6299"/>
                <a:gd name="T39" fmla="*/ 0 h 1359"/>
                <a:gd name="T40" fmla="*/ 559 w 6299"/>
                <a:gd name="T41" fmla="*/ 20 h 1359"/>
                <a:gd name="T42" fmla="*/ 0 w 6299"/>
                <a:gd name="T43" fmla="*/ 379 h 1359"/>
                <a:gd name="T44" fmla="*/ 32 w 6299"/>
                <a:gd name="T45" fmla="*/ 1043 h 1359"/>
                <a:gd name="T46" fmla="*/ 623 w 6299"/>
                <a:gd name="T47" fmla="*/ 1347 h 1359"/>
                <a:gd name="T48" fmla="*/ 1182 w 6299"/>
                <a:gd name="T49" fmla="*/ 988 h 1359"/>
                <a:gd name="T50" fmla="*/ 1150 w 6299"/>
                <a:gd name="T51" fmla="*/ 323 h 1359"/>
                <a:gd name="T52" fmla="*/ 591 w 6299"/>
                <a:gd name="T53" fmla="*/ 11 h 1359"/>
                <a:gd name="T54" fmla="*/ 6065 w 6299"/>
                <a:gd name="T55" fmla="*/ 29 h 1359"/>
                <a:gd name="T56" fmla="*/ 6106 w 6299"/>
                <a:gd name="T57" fmla="*/ 138 h 1359"/>
                <a:gd name="T58" fmla="*/ 6123 w 6299"/>
                <a:gd name="T59" fmla="*/ 29 h 1359"/>
                <a:gd name="T60" fmla="*/ 6165 w 6299"/>
                <a:gd name="T61" fmla="*/ 14 h 1359"/>
                <a:gd name="T62" fmla="*/ 6180 w 6299"/>
                <a:gd name="T63" fmla="*/ 14 h 1359"/>
                <a:gd name="T64" fmla="*/ 6196 w 6299"/>
                <a:gd name="T65" fmla="*/ 138 h 1359"/>
                <a:gd name="T66" fmla="*/ 6196 w 6299"/>
                <a:gd name="T67" fmla="*/ 51 h 1359"/>
                <a:gd name="T68" fmla="*/ 6196 w 6299"/>
                <a:gd name="T69" fmla="*/ 33 h 1359"/>
                <a:gd name="T70" fmla="*/ 6248 w 6299"/>
                <a:gd name="T71" fmla="*/ 138 h 1359"/>
                <a:gd name="T72" fmla="*/ 6283 w 6299"/>
                <a:gd name="T73" fmla="*/ 52 h 1359"/>
                <a:gd name="T74" fmla="*/ 6283 w 6299"/>
                <a:gd name="T75" fmla="*/ 138 h 1359"/>
                <a:gd name="T76" fmla="*/ 6299 w 6299"/>
                <a:gd name="T77" fmla="*/ 14 h 1359"/>
                <a:gd name="T78" fmla="*/ 6239 w 6299"/>
                <a:gd name="T79" fmla="*/ 119 h 1359"/>
                <a:gd name="T80" fmla="*/ 6180 w 6299"/>
                <a:gd name="T81" fmla="*/ 14 h 1359"/>
                <a:gd name="T82" fmla="*/ 5233 w 6299"/>
                <a:gd name="T83" fmla="*/ 570 h 1359"/>
                <a:gd name="T84" fmla="*/ 5628 w 6299"/>
                <a:gd name="T85" fmla="*/ 794 h 1359"/>
                <a:gd name="T86" fmla="*/ 5309 w 6299"/>
                <a:gd name="T87" fmla="*/ 775 h 1359"/>
                <a:gd name="T88" fmla="*/ 5231 w 6299"/>
                <a:gd name="T89" fmla="*/ 763 h 1359"/>
                <a:gd name="T90" fmla="*/ 5479 w 6299"/>
                <a:gd name="T91" fmla="*/ 960 h 1359"/>
                <a:gd name="T92" fmla="*/ 5502 w 6299"/>
                <a:gd name="T93" fmla="*/ 634 h 1359"/>
                <a:gd name="T94" fmla="*/ 5459 w 6299"/>
                <a:gd name="T95" fmla="*/ 497 h 1359"/>
                <a:gd name="T96" fmla="*/ 5628 w 6299"/>
                <a:gd name="T97" fmla="*/ 600 h 1359"/>
                <a:gd name="T98" fmla="*/ 5704 w 6299"/>
                <a:gd name="T99" fmla="*/ 595 h 1359"/>
                <a:gd name="T100" fmla="*/ 5459 w 6299"/>
                <a:gd name="T101" fmla="*/ 410 h 1359"/>
                <a:gd name="T102" fmla="*/ 3739 w 6299"/>
                <a:gd name="T103" fmla="*/ 556 h 1359"/>
                <a:gd name="T104" fmla="*/ 3631 w 6299"/>
                <a:gd name="T105" fmla="*/ 625 h 1359"/>
                <a:gd name="T106" fmla="*/ 3637 w 6299"/>
                <a:gd name="T107" fmla="*/ 752 h 1359"/>
                <a:gd name="T108" fmla="*/ 3750 w 6299"/>
                <a:gd name="T109" fmla="*/ 810 h 1359"/>
                <a:gd name="T110" fmla="*/ 3858 w 6299"/>
                <a:gd name="T111" fmla="*/ 742 h 1359"/>
                <a:gd name="T112" fmla="*/ 3852 w 6299"/>
                <a:gd name="T113" fmla="*/ 615 h 1359"/>
                <a:gd name="T114" fmla="*/ 3745 w 6299"/>
                <a:gd name="T115" fmla="*/ 554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299" h="1359">
                  <a:moveTo>
                    <a:pt x="5326" y="0"/>
                  </a:moveTo>
                  <a:cubicBezTo>
                    <a:pt x="5308" y="0"/>
                    <a:pt x="5290" y="3"/>
                    <a:pt x="5274" y="12"/>
                  </a:cubicBezTo>
                  <a:lnTo>
                    <a:pt x="4777" y="300"/>
                  </a:lnTo>
                  <a:cubicBezTo>
                    <a:pt x="4744" y="318"/>
                    <a:pt x="4725" y="353"/>
                    <a:pt x="4725" y="391"/>
                  </a:cubicBezTo>
                  <a:lnTo>
                    <a:pt x="4725" y="965"/>
                  </a:lnTo>
                  <a:cubicBezTo>
                    <a:pt x="4725" y="1002"/>
                    <a:pt x="4744" y="1037"/>
                    <a:pt x="4777" y="1055"/>
                  </a:cubicBezTo>
                  <a:lnTo>
                    <a:pt x="4907" y="1130"/>
                  </a:lnTo>
                  <a:cubicBezTo>
                    <a:pt x="4970" y="1162"/>
                    <a:pt x="4993" y="1161"/>
                    <a:pt x="5022" y="1161"/>
                  </a:cubicBezTo>
                  <a:cubicBezTo>
                    <a:pt x="5115" y="1161"/>
                    <a:pt x="5169" y="1104"/>
                    <a:pt x="5169" y="1006"/>
                  </a:cubicBezTo>
                  <a:lnTo>
                    <a:pt x="5169" y="439"/>
                  </a:lnTo>
                  <a:cubicBezTo>
                    <a:pt x="5169" y="431"/>
                    <a:pt x="5162" y="426"/>
                    <a:pt x="5154" y="426"/>
                  </a:cubicBezTo>
                  <a:lnTo>
                    <a:pt x="5092" y="426"/>
                  </a:lnTo>
                  <a:cubicBezTo>
                    <a:pt x="5084" y="426"/>
                    <a:pt x="5077" y="431"/>
                    <a:pt x="5077" y="439"/>
                  </a:cubicBezTo>
                  <a:lnTo>
                    <a:pt x="5077" y="1006"/>
                  </a:lnTo>
                  <a:cubicBezTo>
                    <a:pt x="5077" y="1049"/>
                    <a:pt x="5031" y="1093"/>
                    <a:pt x="4957" y="1057"/>
                  </a:cubicBezTo>
                  <a:lnTo>
                    <a:pt x="4822" y="977"/>
                  </a:lnTo>
                  <a:cubicBezTo>
                    <a:pt x="4817" y="975"/>
                    <a:pt x="4814" y="970"/>
                    <a:pt x="4814" y="965"/>
                  </a:cubicBezTo>
                  <a:lnTo>
                    <a:pt x="4814" y="391"/>
                  </a:lnTo>
                  <a:cubicBezTo>
                    <a:pt x="4814" y="385"/>
                    <a:pt x="4817" y="380"/>
                    <a:pt x="4822" y="377"/>
                  </a:cubicBezTo>
                  <a:lnTo>
                    <a:pt x="5319" y="90"/>
                  </a:lnTo>
                  <a:cubicBezTo>
                    <a:pt x="5323" y="88"/>
                    <a:pt x="5329" y="88"/>
                    <a:pt x="5334" y="90"/>
                  </a:cubicBezTo>
                  <a:lnTo>
                    <a:pt x="5830" y="377"/>
                  </a:lnTo>
                  <a:cubicBezTo>
                    <a:pt x="5835" y="380"/>
                    <a:pt x="5839" y="385"/>
                    <a:pt x="5839" y="391"/>
                  </a:cubicBezTo>
                  <a:lnTo>
                    <a:pt x="5839" y="965"/>
                  </a:lnTo>
                  <a:cubicBezTo>
                    <a:pt x="5839" y="970"/>
                    <a:pt x="5836" y="976"/>
                    <a:pt x="5831" y="978"/>
                  </a:cubicBezTo>
                  <a:lnTo>
                    <a:pt x="5334" y="1265"/>
                  </a:lnTo>
                  <a:cubicBezTo>
                    <a:pt x="5329" y="1267"/>
                    <a:pt x="5323" y="1267"/>
                    <a:pt x="5319" y="1265"/>
                  </a:cubicBezTo>
                  <a:lnTo>
                    <a:pt x="5191" y="1189"/>
                  </a:lnTo>
                  <a:cubicBezTo>
                    <a:pt x="5187" y="1186"/>
                    <a:pt x="5182" y="1187"/>
                    <a:pt x="5178" y="1189"/>
                  </a:cubicBezTo>
                  <a:cubicBezTo>
                    <a:pt x="5143" y="1209"/>
                    <a:pt x="5136" y="1211"/>
                    <a:pt x="5103" y="1222"/>
                  </a:cubicBezTo>
                  <a:cubicBezTo>
                    <a:pt x="5095" y="1225"/>
                    <a:pt x="5083" y="1230"/>
                    <a:pt x="5107" y="1244"/>
                  </a:cubicBezTo>
                  <a:lnTo>
                    <a:pt x="5274" y="1342"/>
                  </a:lnTo>
                  <a:cubicBezTo>
                    <a:pt x="5290" y="1351"/>
                    <a:pt x="5308" y="1356"/>
                    <a:pt x="5326" y="1356"/>
                  </a:cubicBezTo>
                  <a:cubicBezTo>
                    <a:pt x="5345" y="1356"/>
                    <a:pt x="5362" y="1351"/>
                    <a:pt x="5378" y="1342"/>
                  </a:cubicBezTo>
                  <a:lnTo>
                    <a:pt x="5876" y="1055"/>
                  </a:lnTo>
                  <a:cubicBezTo>
                    <a:pt x="5908" y="1037"/>
                    <a:pt x="5928" y="1002"/>
                    <a:pt x="5928" y="965"/>
                  </a:cubicBezTo>
                  <a:lnTo>
                    <a:pt x="5928" y="391"/>
                  </a:lnTo>
                  <a:cubicBezTo>
                    <a:pt x="5928" y="353"/>
                    <a:pt x="5908" y="318"/>
                    <a:pt x="5876" y="300"/>
                  </a:cubicBezTo>
                  <a:lnTo>
                    <a:pt x="5378" y="12"/>
                  </a:lnTo>
                  <a:cubicBezTo>
                    <a:pt x="5362" y="3"/>
                    <a:pt x="5344" y="0"/>
                    <a:pt x="5326" y="0"/>
                  </a:cubicBezTo>
                  <a:close/>
                  <a:moveTo>
                    <a:pt x="591" y="11"/>
                  </a:moveTo>
                  <a:cubicBezTo>
                    <a:pt x="580" y="11"/>
                    <a:pt x="569" y="14"/>
                    <a:pt x="559" y="20"/>
                  </a:cubicBezTo>
                  <a:lnTo>
                    <a:pt x="32" y="323"/>
                  </a:lnTo>
                  <a:cubicBezTo>
                    <a:pt x="12" y="334"/>
                    <a:pt x="0" y="356"/>
                    <a:pt x="0" y="379"/>
                  </a:cubicBezTo>
                  <a:lnTo>
                    <a:pt x="0" y="988"/>
                  </a:lnTo>
                  <a:cubicBezTo>
                    <a:pt x="0" y="1011"/>
                    <a:pt x="12" y="1031"/>
                    <a:pt x="32" y="1043"/>
                  </a:cubicBezTo>
                  <a:lnTo>
                    <a:pt x="559" y="1347"/>
                  </a:lnTo>
                  <a:cubicBezTo>
                    <a:pt x="579" y="1359"/>
                    <a:pt x="603" y="1359"/>
                    <a:pt x="623" y="1347"/>
                  </a:cubicBezTo>
                  <a:lnTo>
                    <a:pt x="1150" y="1043"/>
                  </a:lnTo>
                  <a:cubicBezTo>
                    <a:pt x="1170" y="1031"/>
                    <a:pt x="1182" y="1011"/>
                    <a:pt x="1182" y="988"/>
                  </a:cubicBezTo>
                  <a:lnTo>
                    <a:pt x="1182" y="379"/>
                  </a:lnTo>
                  <a:cubicBezTo>
                    <a:pt x="1182" y="356"/>
                    <a:pt x="1170" y="334"/>
                    <a:pt x="1150" y="323"/>
                  </a:cubicBezTo>
                  <a:lnTo>
                    <a:pt x="623" y="20"/>
                  </a:lnTo>
                  <a:cubicBezTo>
                    <a:pt x="613" y="14"/>
                    <a:pt x="602" y="11"/>
                    <a:pt x="591" y="11"/>
                  </a:cubicBezTo>
                  <a:close/>
                  <a:moveTo>
                    <a:pt x="6065" y="14"/>
                  </a:moveTo>
                  <a:lnTo>
                    <a:pt x="6065" y="29"/>
                  </a:lnTo>
                  <a:lnTo>
                    <a:pt x="6106" y="29"/>
                  </a:lnTo>
                  <a:lnTo>
                    <a:pt x="6106" y="138"/>
                  </a:lnTo>
                  <a:lnTo>
                    <a:pt x="6123" y="138"/>
                  </a:lnTo>
                  <a:lnTo>
                    <a:pt x="6123" y="29"/>
                  </a:lnTo>
                  <a:lnTo>
                    <a:pt x="6165" y="29"/>
                  </a:lnTo>
                  <a:lnTo>
                    <a:pt x="6165" y="14"/>
                  </a:lnTo>
                  <a:lnTo>
                    <a:pt x="6065" y="14"/>
                  </a:lnTo>
                  <a:close/>
                  <a:moveTo>
                    <a:pt x="6180" y="14"/>
                  </a:moveTo>
                  <a:lnTo>
                    <a:pt x="6180" y="138"/>
                  </a:lnTo>
                  <a:lnTo>
                    <a:pt x="6196" y="138"/>
                  </a:lnTo>
                  <a:lnTo>
                    <a:pt x="6196" y="65"/>
                  </a:lnTo>
                  <a:cubicBezTo>
                    <a:pt x="6196" y="62"/>
                    <a:pt x="6196" y="58"/>
                    <a:pt x="6196" y="51"/>
                  </a:cubicBezTo>
                  <a:cubicBezTo>
                    <a:pt x="6196" y="45"/>
                    <a:pt x="6196" y="40"/>
                    <a:pt x="6196" y="37"/>
                  </a:cubicBezTo>
                  <a:lnTo>
                    <a:pt x="6196" y="33"/>
                  </a:lnTo>
                  <a:lnTo>
                    <a:pt x="6231" y="138"/>
                  </a:lnTo>
                  <a:lnTo>
                    <a:pt x="6248" y="138"/>
                  </a:lnTo>
                  <a:lnTo>
                    <a:pt x="6284" y="33"/>
                  </a:lnTo>
                  <a:cubicBezTo>
                    <a:pt x="6284" y="40"/>
                    <a:pt x="6283" y="46"/>
                    <a:pt x="6283" y="52"/>
                  </a:cubicBezTo>
                  <a:cubicBezTo>
                    <a:pt x="6283" y="58"/>
                    <a:pt x="6283" y="63"/>
                    <a:pt x="6283" y="65"/>
                  </a:cubicBezTo>
                  <a:lnTo>
                    <a:pt x="6283" y="138"/>
                  </a:lnTo>
                  <a:lnTo>
                    <a:pt x="6299" y="138"/>
                  </a:lnTo>
                  <a:lnTo>
                    <a:pt x="6299" y="14"/>
                  </a:lnTo>
                  <a:lnTo>
                    <a:pt x="6275" y="14"/>
                  </a:lnTo>
                  <a:lnTo>
                    <a:pt x="6239" y="119"/>
                  </a:lnTo>
                  <a:lnTo>
                    <a:pt x="6205" y="14"/>
                  </a:lnTo>
                  <a:lnTo>
                    <a:pt x="6180" y="14"/>
                  </a:lnTo>
                  <a:close/>
                  <a:moveTo>
                    <a:pt x="5459" y="410"/>
                  </a:moveTo>
                  <a:cubicBezTo>
                    <a:pt x="5318" y="410"/>
                    <a:pt x="5233" y="470"/>
                    <a:pt x="5233" y="570"/>
                  </a:cubicBezTo>
                  <a:cubicBezTo>
                    <a:pt x="5233" y="679"/>
                    <a:pt x="5317" y="709"/>
                    <a:pt x="5453" y="723"/>
                  </a:cubicBezTo>
                  <a:cubicBezTo>
                    <a:pt x="5616" y="738"/>
                    <a:pt x="5628" y="762"/>
                    <a:pt x="5628" y="794"/>
                  </a:cubicBezTo>
                  <a:cubicBezTo>
                    <a:pt x="5628" y="850"/>
                    <a:pt x="5584" y="874"/>
                    <a:pt x="5479" y="874"/>
                  </a:cubicBezTo>
                  <a:cubicBezTo>
                    <a:pt x="5348" y="874"/>
                    <a:pt x="5319" y="841"/>
                    <a:pt x="5309" y="775"/>
                  </a:cubicBezTo>
                  <a:cubicBezTo>
                    <a:pt x="5308" y="768"/>
                    <a:pt x="5303" y="763"/>
                    <a:pt x="5296" y="763"/>
                  </a:cubicBezTo>
                  <a:lnTo>
                    <a:pt x="5231" y="763"/>
                  </a:lnTo>
                  <a:cubicBezTo>
                    <a:pt x="5223" y="763"/>
                    <a:pt x="5216" y="770"/>
                    <a:pt x="5216" y="777"/>
                  </a:cubicBezTo>
                  <a:cubicBezTo>
                    <a:pt x="5216" y="861"/>
                    <a:pt x="5262" y="960"/>
                    <a:pt x="5479" y="960"/>
                  </a:cubicBezTo>
                  <a:cubicBezTo>
                    <a:pt x="5637" y="960"/>
                    <a:pt x="5728" y="898"/>
                    <a:pt x="5728" y="790"/>
                  </a:cubicBezTo>
                  <a:cubicBezTo>
                    <a:pt x="5728" y="683"/>
                    <a:pt x="5654" y="654"/>
                    <a:pt x="5502" y="634"/>
                  </a:cubicBezTo>
                  <a:cubicBezTo>
                    <a:pt x="5347" y="613"/>
                    <a:pt x="5333" y="603"/>
                    <a:pt x="5333" y="567"/>
                  </a:cubicBezTo>
                  <a:cubicBezTo>
                    <a:pt x="5333" y="537"/>
                    <a:pt x="5345" y="497"/>
                    <a:pt x="5459" y="497"/>
                  </a:cubicBezTo>
                  <a:cubicBezTo>
                    <a:pt x="5562" y="497"/>
                    <a:pt x="5599" y="519"/>
                    <a:pt x="5615" y="588"/>
                  </a:cubicBezTo>
                  <a:cubicBezTo>
                    <a:pt x="5616" y="595"/>
                    <a:pt x="5622" y="600"/>
                    <a:pt x="5628" y="600"/>
                  </a:cubicBezTo>
                  <a:lnTo>
                    <a:pt x="5693" y="600"/>
                  </a:lnTo>
                  <a:cubicBezTo>
                    <a:pt x="5697" y="600"/>
                    <a:pt x="5701" y="597"/>
                    <a:pt x="5704" y="595"/>
                  </a:cubicBezTo>
                  <a:cubicBezTo>
                    <a:pt x="5706" y="592"/>
                    <a:pt x="5708" y="588"/>
                    <a:pt x="5708" y="584"/>
                  </a:cubicBezTo>
                  <a:cubicBezTo>
                    <a:pt x="5698" y="465"/>
                    <a:pt x="5619" y="410"/>
                    <a:pt x="5459" y="410"/>
                  </a:cubicBezTo>
                  <a:close/>
                  <a:moveTo>
                    <a:pt x="3745" y="554"/>
                  </a:moveTo>
                  <a:cubicBezTo>
                    <a:pt x="3743" y="554"/>
                    <a:pt x="3741" y="554"/>
                    <a:pt x="3739" y="556"/>
                  </a:cubicBezTo>
                  <a:lnTo>
                    <a:pt x="3637" y="615"/>
                  </a:lnTo>
                  <a:cubicBezTo>
                    <a:pt x="3633" y="617"/>
                    <a:pt x="3631" y="621"/>
                    <a:pt x="3631" y="625"/>
                  </a:cubicBezTo>
                  <a:lnTo>
                    <a:pt x="3631" y="742"/>
                  </a:lnTo>
                  <a:cubicBezTo>
                    <a:pt x="3631" y="746"/>
                    <a:pt x="3633" y="750"/>
                    <a:pt x="3637" y="752"/>
                  </a:cubicBezTo>
                  <a:lnTo>
                    <a:pt x="3739" y="810"/>
                  </a:lnTo>
                  <a:cubicBezTo>
                    <a:pt x="3742" y="812"/>
                    <a:pt x="3747" y="812"/>
                    <a:pt x="3750" y="810"/>
                  </a:cubicBezTo>
                  <a:lnTo>
                    <a:pt x="3852" y="752"/>
                  </a:lnTo>
                  <a:cubicBezTo>
                    <a:pt x="3855" y="750"/>
                    <a:pt x="3858" y="746"/>
                    <a:pt x="3858" y="742"/>
                  </a:cubicBezTo>
                  <a:lnTo>
                    <a:pt x="3858" y="625"/>
                  </a:lnTo>
                  <a:cubicBezTo>
                    <a:pt x="3858" y="621"/>
                    <a:pt x="3856" y="617"/>
                    <a:pt x="3852" y="615"/>
                  </a:cubicBezTo>
                  <a:lnTo>
                    <a:pt x="3750" y="556"/>
                  </a:lnTo>
                  <a:cubicBezTo>
                    <a:pt x="3748" y="554"/>
                    <a:pt x="3747" y="554"/>
                    <a:pt x="3745" y="5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457199" y="2343150"/>
            <a:ext cx="1370384" cy="1981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3400" y="2419350"/>
            <a:ext cx="1224330" cy="182634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661749" y="2575987"/>
            <a:ext cx="962502" cy="1515525"/>
            <a:chOff x="658812" y="2286001"/>
            <a:chExt cx="649289" cy="1022350"/>
          </a:xfrm>
        </p:grpSpPr>
        <p:sp>
          <p:nvSpPr>
            <p:cNvPr id="104" name="Freeform 57"/>
            <p:cNvSpPr>
              <a:spLocks noEditPoints="1"/>
            </p:cNvSpPr>
            <p:nvPr/>
          </p:nvSpPr>
          <p:spPr bwMode="auto">
            <a:xfrm>
              <a:off x="1233488" y="3090863"/>
              <a:ext cx="28575" cy="12700"/>
            </a:xfrm>
            <a:custGeom>
              <a:avLst/>
              <a:gdLst>
                <a:gd name="T0" fmla="*/ 27 w 191"/>
                <a:gd name="T1" fmla="*/ 15 h 91"/>
                <a:gd name="T2" fmla="*/ 0 w 191"/>
                <a:gd name="T3" fmla="*/ 15 h 91"/>
                <a:gd name="T4" fmla="*/ 0 w 191"/>
                <a:gd name="T5" fmla="*/ 0 h 91"/>
                <a:gd name="T6" fmla="*/ 73 w 191"/>
                <a:gd name="T7" fmla="*/ 0 h 91"/>
                <a:gd name="T8" fmla="*/ 73 w 191"/>
                <a:gd name="T9" fmla="*/ 15 h 91"/>
                <a:gd name="T10" fmla="*/ 46 w 191"/>
                <a:gd name="T11" fmla="*/ 15 h 91"/>
                <a:gd name="T12" fmla="*/ 46 w 191"/>
                <a:gd name="T13" fmla="*/ 91 h 91"/>
                <a:gd name="T14" fmla="*/ 27 w 191"/>
                <a:gd name="T15" fmla="*/ 91 h 91"/>
                <a:gd name="T16" fmla="*/ 27 w 191"/>
                <a:gd name="T17" fmla="*/ 15 h 91"/>
                <a:gd name="T18" fmla="*/ 173 w 191"/>
                <a:gd name="T19" fmla="*/ 19 h 91"/>
                <a:gd name="T20" fmla="*/ 173 w 191"/>
                <a:gd name="T21" fmla="*/ 19 h 91"/>
                <a:gd name="T22" fmla="*/ 146 w 191"/>
                <a:gd name="T23" fmla="*/ 91 h 91"/>
                <a:gd name="T24" fmla="*/ 134 w 191"/>
                <a:gd name="T25" fmla="*/ 91 h 91"/>
                <a:gd name="T26" fmla="*/ 107 w 191"/>
                <a:gd name="T27" fmla="*/ 19 h 91"/>
                <a:gd name="T28" fmla="*/ 107 w 191"/>
                <a:gd name="T29" fmla="*/ 19 h 91"/>
                <a:gd name="T30" fmla="*/ 107 w 191"/>
                <a:gd name="T31" fmla="*/ 91 h 91"/>
                <a:gd name="T32" fmla="*/ 89 w 191"/>
                <a:gd name="T33" fmla="*/ 91 h 91"/>
                <a:gd name="T34" fmla="*/ 89 w 191"/>
                <a:gd name="T35" fmla="*/ 0 h 91"/>
                <a:gd name="T36" fmla="*/ 115 w 191"/>
                <a:gd name="T37" fmla="*/ 0 h 91"/>
                <a:gd name="T38" fmla="*/ 140 w 191"/>
                <a:gd name="T39" fmla="*/ 64 h 91"/>
                <a:gd name="T40" fmla="*/ 164 w 191"/>
                <a:gd name="T41" fmla="*/ 0 h 91"/>
                <a:gd name="T42" fmla="*/ 191 w 191"/>
                <a:gd name="T43" fmla="*/ 0 h 91"/>
                <a:gd name="T44" fmla="*/ 191 w 191"/>
                <a:gd name="T45" fmla="*/ 91 h 91"/>
                <a:gd name="T46" fmla="*/ 173 w 191"/>
                <a:gd name="T47" fmla="*/ 91 h 91"/>
                <a:gd name="T48" fmla="*/ 173 w 191"/>
                <a:gd name="T49" fmla="*/ 1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" h="91">
                  <a:moveTo>
                    <a:pt x="27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5"/>
                  </a:lnTo>
                  <a:lnTo>
                    <a:pt x="46" y="15"/>
                  </a:lnTo>
                  <a:lnTo>
                    <a:pt x="46" y="91"/>
                  </a:lnTo>
                  <a:lnTo>
                    <a:pt x="27" y="91"/>
                  </a:lnTo>
                  <a:lnTo>
                    <a:pt x="27" y="15"/>
                  </a:lnTo>
                  <a:close/>
                  <a:moveTo>
                    <a:pt x="173" y="19"/>
                  </a:moveTo>
                  <a:lnTo>
                    <a:pt x="173" y="19"/>
                  </a:lnTo>
                  <a:lnTo>
                    <a:pt x="146" y="91"/>
                  </a:lnTo>
                  <a:lnTo>
                    <a:pt x="134" y="91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07" y="91"/>
                  </a:lnTo>
                  <a:lnTo>
                    <a:pt x="89" y="91"/>
                  </a:lnTo>
                  <a:lnTo>
                    <a:pt x="89" y="0"/>
                  </a:lnTo>
                  <a:lnTo>
                    <a:pt x="115" y="0"/>
                  </a:lnTo>
                  <a:lnTo>
                    <a:pt x="140" y="64"/>
                  </a:lnTo>
                  <a:lnTo>
                    <a:pt x="164" y="0"/>
                  </a:lnTo>
                  <a:lnTo>
                    <a:pt x="191" y="0"/>
                  </a:lnTo>
                  <a:lnTo>
                    <a:pt x="191" y="91"/>
                  </a:lnTo>
                  <a:lnTo>
                    <a:pt x="173" y="91"/>
                  </a:lnTo>
                  <a:lnTo>
                    <a:pt x="173" y="1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8"/>
            <p:cNvSpPr>
              <a:spLocks/>
            </p:cNvSpPr>
            <p:nvPr/>
          </p:nvSpPr>
          <p:spPr bwMode="auto">
            <a:xfrm>
              <a:off x="784225" y="2828926"/>
              <a:ext cx="311150" cy="92075"/>
            </a:xfrm>
            <a:custGeom>
              <a:avLst/>
              <a:gdLst>
                <a:gd name="T0" fmla="*/ 761 w 2192"/>
                <a:gd name="T1" fmla="*/ 0 h 652"/>
                <a:gd name="T2" fmla="*/ 896 w 2192"/>
                <a:gd name="T3" fmla="*/ 147 h 652"/>
                <a:gd name="T4" fmla="*/ 1920 w 2192"/>
                <a:gd name="T5" fmla="*/ 104 h 652"/>
                <a:gd name="T6" fmla="*/ 2192 w 2192"/>
                <a:gd name="T7" fmla="*/ 237 h 652"/>
                <a:gd name="T8" fmla="*/ 761 w 2192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2" h="652">
                  <a:moveTo>
                    <a:pt x="761" y="0"/>
                  </a:moveTo>
                  <a:cubicBezTo>
                    <a:pt x="761" y="0"/>
                    <a:pt x="572" y="110"/>
                    <a:pt x="896" y="147"/>
                  </a:cubicBezTo>
                  <a:cubicBezTo>
                    <a:pt x="1288" y="192"/>
                    <a:pt x="1488" y="186"/>
                    <a:pt x="1920" y="104"/>
                  </a:cubicBezTo>
                  <a:cubicBezTo>
                    <a:pt x="1920" y="104"/>
                    <a:pt x="2034" y="175"/>
                    <a:pt x="2192" y="237"/>
                  </a:cubicBezTo>
                  <a:cubicBezTo>
                    <a:pt x="1224" y="652"/>
                    <a:pt x="0" y="213"/>
                    <a:pt x="761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9"/>
            <p:cNvSpPr>
              <a:spLocks/>
            </p:cNvSpPr>
            <p:nvPr/>
          </p:nvSpPr>
          <p:spPr bwMode="auto">
            <a:xfrm>
              <a:off x="757238" y="2751138"/>
              <a:ext cx="350838" cy="84138"/>
            </a:xfrm>
            <a:custGeom>
              <a:avLst/>
              <a:gdLst>
                <a:gd name="T0" fmla="*/ 838 w 2475"/>
                <a:gd name="T1" fmla="*/ 0 h 593"/>
                <a:gd name="T2" fmla="*/ 950 w 2475"/>
                <a:gd name="T3" fmla="*/ 190 h 593"/>
                <a:gd name="T4" fmla="*/ 2271 w 2475"/>
                <a:gd name="T5" fmla="*/ 127 h 593"/>
                <a:gd name="T6" fmla="*/ 2475 w 2475"/>
                <a:gd name="T7" fmla="*/ 251 h 593"/>
                <a:gd name="T8" fmla="*/ 838 w 2475"/>
                <a:gd name="T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5" h="593">
                  <a:moveTo>
                    <a:pt x="838" y="0"/>
                  </a:moveTo>
                  <a:cubicBezTo>
                    <a:pt x="838" y="0"/>
                    <a:pt x="626" y="157"/>
                    <a:pt x="950" y="190"/>
                  </a:cubicBezTo>
                  <a:cubicBezTo>
                    <a:pt x="1368" y="233"/>
                    <a:pt x="1699" y="237"/>
                    <a:pt x="2271" y="127"/>
                  </a:cubicBezTo>
                  <a:cubicBezTo>
                    <a:pt x="2271" y="127"/>
                    <a:pt x="2350" y="207"/>
                    <a:pt x="2475" y="251"/>
                  </a:cubicBezTo>
                  <a:cubicBezTo>
                    <a:pt x="1304" y="593"/>
                    <a:pt x="0" y="278"/>
                    <a:pt x="838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0"/>
            <p:cNvSpPr>
              <a:spLocks/>
            </p:cNvSpPr>
            <p:nvPr/>
          </p:nvSpPr>
          <p:spPr bwMode="auto">
            <a:xfrm>
              <a:off x="903288" y="2428876"/>
              <a:ext cx="239713" cy="266700"/>
            </a:xfrm>
            <a:custGeom>
              <a:avLst/>
              <a:gdLst>
                <a:gd name="T0" fmla="*/ 809 w 1694"/>
                <a:gd name="T1" fmla="*/ 1355 h 1877"/>
                <a:gd name="T2" fmla="*/ 747 w 1694"/>
                <a:gd name="T3" fmla="*/ 1877 h 1877"/>
                <a:gd name="T4" fmla="*/ 1074 w 1694"/>
                <a:gd name="T5" fmla="*/ 1172 h 1877"/>
                <a:gd name="T6" fmla="*/ 1694 w 1694"/>
                <a:gd name="T7" fmla="*/ 0 h 1877"/>
                <a:gd name="T8" fmla="*/ 809 w 1694"/>
                <a:gd name="T9" fmla="*/ 1355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1877">
                  <a:moveTo>
                    <a:pt x="809" y="1355"/>
                  </a:moveTo>
                  <a:cubicBezTo>
                    <a:pt x="1048" y="1630"/>
                    <a:pt x="747" y="1877"/>
                    <a:pt x="747" y="1877"/>
                  </a:cubicBezTo>
                  <a:cubicBezTo>
                    <a:pt x="747" y="1877"/>
                    <a:pt x="1353" y="1564"/>
                    <a:pt x="1074" y="1172"/>
                  </a:cubicBezTo>
                  <a:cubicBezTo>
                    <a:pt x="814" y="807"/>
                    <a:pt x="615" y="626"/>
                    <a:pt x="1694" y="0"/>
                  </a:cubicBezTo>
                  <a:cubicBezTo>
                    <a:pt x="1694" y="0"/>
                    <a:pt x="0" y="423"/>
                    <a:pt x="809" y="1355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1"/>
            <p:cNvSpPr>
              <a:spLocks/>
            </p:cNvSpPr>
            <p:nvPr/>
          </p:nvSpPr>
          <p:spPr bwMode="auto">
            <a:xfrm>
              <a:off x="658812" y="2863851"/>
              <a:ext cx="612776" cy="120650"/>
            </a:xfrm>
            <a:custGeom>
              <a:avLst/>
              <a:gdLst>
                <a:gd name="T0" fmla="*/ 3811 w 4323"/>
                <a:gd name="T1" fmla="*/ 152 h 847"/>
                <a:gd name="T2" fmla="*/ 3657 w 4323"/>
                <a:gd name="T3" fmla="*/ 356 h 847"/>
                <a:gd name="T4" fmla="*/ 840 w 4323"/>
                <a:gd name="T5" fmla="*/ 363 h 847"/>
                <a:gd name="T6" fmla="*/ 1098 w 4323"/>
                <a:gd name="T7" fmla="*/ 157 h 847"/>
                <a:gd name="T8" fmla="*/ 1269 w 4323"/>
                <a:gd name="T9" fmla="*/ 138 h 847"/>
                <a:gd name="T10" fmla="*/ 724 w 4323"/>
                <a:gd name="T11" fmla="*/ 527 h 847"/>
                <a:gd name="T12" fmla="*/ 3811 w 4323"/>
                <a:gd name="T13" fmla="*/ 15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3" h="847">
                  <a:moveTo>
                    <a:pt x="3811" y="152"/>
                  </a:moveTo>
                  <a:cubicBezTo>
                    <a:pt x="3811" y="152"/>
                    <a:pt x="3951" y="267"/>
                    <a:pt x="3657" y="356"/>
                  </a:cubicBezTo>
                  <a:cubicBezTo>
                    <a:pt x="3098" y="526"/>
                    <a:pt x="1331" y="577"/>
                    <a:pt x="840" y="363"/>
                  </a:cubicBezTo>
                  <a:cubicBezTo>
                    <a:pt x="663" y="286"/>
                    <a:pt x="994" y="180"/>
                    <a:pt x="1098" y="157"/>
                  </a:cubicBezTo>
                  <a:cubicBezTo>
                    <a:pt x="1207" y="134"/>
                    <a:pt x="1269" y="138"/>
                    <a:pt x="1269" y="138"/>
                  </a:cubicBezTo>
                  <a:cubicBezTo>
                    <a:pt x="1072" y="0"/>
                    <a:pt x="0" y="410"/>
                    <a:pt x="724" y="527"/>
                  </a:cubicBezTo>
                  <a:cubicBezTo>
                    <a:pt x="2698" y="847"/>
                    <a:pt x="4323" y="383"/>
                    <a:pt x="3811" y="152"/>
                  </a:cubicBezTo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2"/>
            <p:cNvSpPr>
              <a:spLocks/>
            </p:cNvSpPr>
            <p:nvPr/>
          </p:nvSpPr>
          <p:spPr bwMode="auto">
            <a:xfrm>
              <a:off x="723900" y="2668588"/>
              <a:ext cx="411163" cy="80963"/>
            </a:xfrm>
            <a:custGeom>
              <a:avLst/>
              <a:gdLst>
                <a:gd name="T0" fmla="*/ 1286 w 2903"/>
                <a:gd name="T1" fmla="*/ 24 h 565"/>
                <a:gd name="T2" fmla="*/ 968 w 2903"/>
                <a:gd name="T3" fmla="*/ 315 h 565"/>
                <a:gd name="T4" fmla="*/ 2157 w 2903"/>
                <a:gd name="T5" fmla="*/ 302 h 565"/>
                <a:gd name="T6" fmla="*/ 2903 w 2903"/>
                <a:gd name="T7" fmla="*/ 204 h 565"/>
                <a:gd name="T8" fmla="*/ 2676 w 2903"/>
                <a:gd name="T9" fmla="*/ 325 h 565"/>
                <a:gd name="T10" fmla="*/ 507 w 2903"/>
                <a:gd name="T11" fmla="*/ 208 h 565"/>
                <a:gd name="T12" fmla="*/ 1286 w 2903"/>
                <a:gd name="T13" fmla="*/ 2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3" h="565">
                  <a:moveTo>
                    <a:pt x="1286" y="24"/>
                  </a:moveTo>
                  <a:cubicBezTo>
                    <a:pt x="1286" y="24"/>
                    <a:pt x="387" y="237"/>
                    <a:pt x="968" y="315"/>
                  </a:cubicBezTo>
                  <a:cubicBezTo>
                    <a:pt x="1213" y="347"/>
                    <a:pt x="1702" y="340"/>
                    <a:pt x="2157" y="302"/>
                  </a:cubicBezTo>
                  <a:cubicBezTo>
                    <a:pt x="2529" y="271"/>
                    <a:pt x="2903" y="204"/>
                    <a:pt x="2903" y="204"/>
                  </a:cubicBezTo>
                  <a:cubicBezTo>
                    <a:pt x="2903" y="204"/>
                    <a:pt x="2771" y="260"/>
                    <a:pt x="2676" y="325"/>
                  </a:cubicBezTo>
                  <a:cubicBezTo>
                    <a:pt x="1763" y="565"/>
                    <a:pt x="0" y="453"/>
                    <a:pt x="507" y="208"/>
                  </a:cubicBezTo>
                  <a:cubicBezTo>
                    <a:pt x="937" y="0"/>
                    <a:pt x="1286" y="24"/>
                    <a:pt x="1286" y="24"/>
                  </a:cubicBezTo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3"/>
            <p:cNvSpPr>
              <a:spLocks/>
            </p:cNvSpPr>
            <p:nvPr/>
          </p:nvSpPr>
          <p:spPr bwMode="auto">
            <a:xfrm>
              <a:off x="1131888" y="2640013"/>
              <a:ext cx="176213" cy="163513"/>
            </a:xfrm>
            <a:custGeom>
              <a:avLst/>
              <a:gdLst>
                <a:gd name="T0" fmla="*/ 19 w 1240"/>
                <a:gd name="T1" fmla="*/ 1124 h 1148"/>
                <a:gd name="T2" fmla="*/ 218 w 1240"/>
                <a:gd name="T3" fmla="*/ 241 h 1148"/>
                <a:gd name="T4" fmla="*/ 112 w 1240"/>
                <a:gd name="T5" fmla="*/ 269 h 1148"/>
                <a:gd name="T6" fmla="*/ 191 w 1240"/>
                <a:gd name="T7" fmla="*/ 208 h 1148"/>
                <a:gd name="T8" fmla="*/ 0 w 1240"/>
                <a:gd name="T9" fmla="*/ 1148 h 1148"/>
                <a:gd name="T10" fmla="*/ 19 w 1240"/>
                <a:gd name="T11" fmla="*/ 1124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0" h="1148">
                  <a:moveTo>
                    <a:pt x="19" y="1124"/>
                  </a:moveTo>
                  <a:cubicBezTo>
                    <a:pt x="947" y="642"/>
                    <a:pt x="518" y="178"/>
                    <a:pt x="218" y="241"/>
                  </a:cubicBezTo>
                  <a:cubicBezTo>
                    <a:pt x="145" y="256"/>
                    <a:pt x="112" y="269"/>
                    <a:pt x="112" y="269"/>
                  </a:cubicBezTo>
                  <a:cubicBezTo>
                    <a:pt x="112" y="269"/>
                    <a:pt x="139" y="227"/>
                    <a:pt x="191" y="208"/>
                  </a:cubicBezTo>
                  <a:cubicBezTo>
                    <a:pt x="784" y="0"/>
                    <a:pt x="1240" y="823"/>
                    <a:pt x="0" y="1148"/>
                  </a:cubicBezTo>
                  <a:cubicBezTo>
                    <a:pt x="0" y="1148"/>
                    <a:pt x="15" y="1136"/>
                    <a:pt x="19" y="1124"/>
                  </a:cubicBezTo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4"/>
            <p:cNvSpPr>
              <a:spLocks/>
            </p:cNvSpPr>
            <p:nvPr/>
          </p:nvSpPr>
          <p:spPr bwMode="auto">
            <a:xfrm>
              <a:off x="869950" y="2286001"/>
              <a:ext cx="258763" cy="385763"/>
            </a:xfrm>
            <a:custGeom>
              <a:avLst/>
              <a:gdLst>
                <a:gd name="T0" fmla="*/ 1300 w 1814"/>
                <a:gd name="T1" fmla="*/ 0 h 2714"/>
                <a:gd name="T2" fmla="*/ 813 w 1814"/>
                <a:gd name="T3" fmla="*/ 1304 h 2714"/>
                <a:gd name="T4" fmla="*/ 812 w 1814"/>
                <a:gd name="T5" fmla="*/ 2714 h 2714"/>
                <a:gd name="T6" fmla="*/ 230 w 1814"/>
                <a:gd name="T7" fmla="*/ 1572 h 2714"/>
                <a:gd name="T8" fmla="*/ 1300 w 1814"/>
                <a:gd name="T9" fmla="*/ 0 h 2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714">
                  <a:moveTo>
                    <a:pt x="1300" y="0"/>
                  </a:moveTo>
                  <a:cubicBezTo>
                    <a:pt x="1300" y="0"/>
                    <a:pt x="1814" y="514"/>
                    <a:pt x="813" y="1304"/>
                  </a:cubicBezTo>
                  <a:cubicBezTo>
                    <a:pt x="10" y="1939"/>
                    <a:pt x="630" y="2300"/>
                    <a:pt x="812" y="2714"/>
                  </a:cubicBezTo>
                  <a:cubicBezTo>
                    <a:pt x="344" y="2291"/>
                    <a:pt x="0" y="1918"/>
                    <a:pt x="230" y="1572"/>
                  </a:cubicBezTo>
                  <a:cubicBezTo>
                    <a:pt x="569" y="1063"/>
                    <a:pt x="1508" y="816"/>
                    <a:pt x="1300" y="0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819150" y="2921001"/>
              <a:ext cx="423863" cy="73025"/>
            </a:xfrm>
            <a:custGeom>
              <a:avLst/>
              <a:gdLst>
                <a:gd name="T0" fmla="*/ 699 w 2990"/>
                <a:gd name="T1" fmla="*/ 453 h 510"/>
                <a:gd name="T2" fmla="*/ 2990 w 2990"/>
                <a:gd name="T3" fmla="*/ 0 h 510"/>
                <a:gd name="T4" fmla="*/ 2254 w 2990"/>
                <a:gd name="T5" fmla="*/ 286 h 510"/>
                <a:gd name="T6" fmla="*/ 0 w 2990"/>
                <a:gd name="T7" fmla="*/ 321 h 510"/>
                <a:gd name="T8" fmla="*/ 699 w 2990"/>
                <a:gd name="T9" fmla="*/ 453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0" h="510">
                  <a:moveTo>
                    <a:pt x="699" y="453"/>
                  </a:moveTo>
                  <a:cubicBezTo>
                    <a:pt x="1590" y="510"/>
                    <a:pt x="2958" y="421"/>
                    <a:pt x="2990" y="0"/>
                  </a:cubicBezTo>
                  <a:cubicBezTo>
                    <a:pt x="2990" y="0"/>
                    <a:pt x="2928" y="160"/>
                    <a:pt x="2254" y="286"/>
                  </a:cubicBezTo>
                  <a:cubicBezTo>
                    <a:pt x="1494" y="430"/>
                    <a:pt x="556" y="413"/>
                    <a:pt x="0" y="321"/>
                  </a:cubicBezTo>
                  <a:cubicBezTo>
                    <a:pt x="0" y="321"/>
                    <a:pt x="114" y="415"/>
                    <a:pt x="699" y="453"/>
                  </a:cubicBezTo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6"/>
            <p:cNvSpPr>
              <a:spLocks noEditPoints="1"/>
            </p:cNvSpPr>
            <p:nvPr/>
          </p:nvSpPr>
          <p:spPr bwMode="auto">
            <a:xfrm>
              <a:off x="804863" y="3087688"/>
              <a:ext cx="125413" cy="166688"/>
            </a:xfrm>
            <a:custGeom>
              <a:avLst/>
              <a:gdLst>
                <a:gd name="T0" fmla="*/ 659 w 891"/>
                <a:gd name="T1" fmla="*/ 892 h 1176"/>
                <a:gd name="T2" fmla="*/ 407 w 891"/>
                <a:gd name="T3" fmla="*/ 1005 h 1176"/>
                <a:gd name="T4" fmla="*/ 232 w 891"/>
                <a:gd name="T5" fmla="*/ 828 h 1176"/>
                <a:gd name="T6" fmla="*/ 561 w 891"/>
                <a:gd name="T7" fmla="*/ 623 h 1176"/>
                <a:gd name="T8" fmla="*/ 659 w 891"/>
                <a:gd name="T9" fmla="*/ 623 h 1176"/>
                <a:gd name="T10" fmla="*/ 659 w 891"/>
                <a:gd name="T11" fmla="*/ 892 h 1176"/>
                <a:gd name="T12" fmla="*/ 891 w 891"/>
                <a:gd name="T13" fmla="*/ 1153 h 1176"/>
                <a:gd name="T14" fmla="*/ 891 w 891"/>
                <a:gd name="T15" fmla="*/ 343 h 1176"/>
                <a:gd name="T16" fmla="*/ 489 w 891"/>
                <a:gd name="T17" fmla="*/ 0 h 1176"/>
                <a:gd name="T18" fmla="*/ 59 w 891"/>
                <a:gd name="T19" fmla="*/ 93 h 1176"/>
                <a:gd name="T20" fmla="*/ 93 w 891"/>
                <a:gd name="T21" fmla="*/ 237 h 1176"/>
                <a:gd name="T22" fmla="*/ 425 w 891"/>
                <a:gd name="T23" fmla="*/ 171 h 1176"/>
                <a:gd name="T24" fmla="*/ 659 w 891"/>
                <a:gd name="T25" fmla="*/ 373 h 1176"/>
                <a:gd name="T26" fmla="*/ 659 w 891"/>
                <a:gd name="T27" fmla="*/ 475 h 1176"/>
                <a:gd name="T28" fmla="*/ 577 w 891"/>
                <a:gd name="T29" fmla="*/ 475 h 1176"/>
                <a:gd name="T30" fmla="*/ 0 w 891"/>
                <a:gd name="T31" fmla="*/ 862 h 1176"/>
                <a:gd name="T32" fmla="*/ 341 w 891"/>
                <a:gd name="T33" fmla="*/ 1176 h 1176"/>
                <a:gd name="T34" fmla="*/ 691 w 891"/>
                <a:gd name="T35" fmla="*/ 1030 h 1176"/>
                <a:gd name="T36" fmla="*/ 709 w 891"/>
                <a:gd name="T37" fmla="*/ 1153 h 1176"/>
                <a:gd name="T38" fmla="*/ 891 w 891"/>
                <a:gd name="T39" fmla="*/ 1153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1" h="1176">
                  <a:moveTo>
                    <a:pt x="659" y="892"/>
                  </a:moveTo>
                  <a:cubicBezTo>
                    <a:pt x="575" y="965"/>
                    <a:pt x="486" y="1005"/>
                    <a:pt x="407" y="1005"/>
                  </a:cubicBezTo>
                  <a:cubicBezTo>
                    <a:pt x="293" y="1005"/>
                    <a:pt x="232" y="937"/>
                    <a:pt x="232" y="828"/>
                  </a:cubicBezTo>
                  <a:cubicBezTo>
                    <a:pt x="232" y="710"/>
                    <a:pt x="297" y="623"/>
                    <a:pt x="561" y="623"/>
                  </a:cubicBezTo>
                  <a:lnTo>
                    <a:pt x="659" y="623"/>
                  </a:lnTo>
                  <a:lnTo>
                    <a:pt x="659" y="892"/>
                  </a:lnTo>
                  <a:moveTo>
                    <a:pt x="891" y="1153"/>
                  </a:moveTo>
                  <a:lnTo>
                    <a:pt x="891" y="343"/>
                  </a:lnTo>
                  <a:cubicBezTo>
                    <a:pt x="891" y="136"/>
                    <a:pt x="773" y="0"/>
                    <a:pt x="489" y="0"/>
                  </a:cubicBezTo>
                  <a:cubicBezTo>
                    <a:pt x="322" y="0"/>
                    <a:pt x="177" y="41"/>
                    <a:pt x="59" y="93"/>
                  </a:cubicBezTo>
                  <a:lnTo>
                    <a:pt x="93" y="237"/>
                  </a:lnTo>
                  <a:cubicBezTo>
                    <a:pt x="186" y="202"/>
                    <a:pt x="306" y="171"/>
                    <a:pt x="425" y="171"/>
                  </a:cubicBezTo>
                  <a:cubicBezTo>
                    <a:pt x="589" y="171"/>
                    <a:pt x="659" y="237"/>
                    <a:pt x="659" y="373"/>
                  </a:cubicBezTo>
                  <a:lnTo>
                    <a:pt x="659" y="475"/>
                  </a:lnTo>
                  <a:lnTo>
                    <a:pt x="577" y="475"/>
                  </a:lnTo>
                  <a:cubicBezTo>
                    <a:pt x="179" y="475"/>
                    <a:pt x="0" y="630"/>
                    <a:pt x="0" y="862"/>
                  </a:cubicBezTo>
                  <a:cubicBezTo>
                    <a:pt x="0" y="1062"/>
                    <a:pt x="118" y="1176"/>
                    <a:pt x="341" y="1176"/>
                  </a:cubicBezTo>
                  <a:cubicBezTo>
                    <a:pt x="484" y="1176"/>
                    <a:pt x="591" y="1117"/>
                    <a:pt x="691" y="1030"/>
                  </a:cubicBezTo>
                  <a:lnTo>
                    <a:pt x="709" y="1153"/>
                  </a:lnTo>
                  <a:lnTo>
                    <a:pt x="891" y="115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7"/>
            <p:cNvSpPr>
              <a:spLocks/>
            </p:cNvSpPr>
            <p:nvPr/>
          </p:nvSpPr>
          <p:spPr bwMode="auto">
            <a:xfrm>
              <a:off x="950913" y="3090863"/>
              <a:ext cx="139700" cy="160338"/>
            </a:xfrm>
            <a:custGeom>
              <a:avLst/>
              <a:gdLst>
                <a:gd name="T0" fmla="*/ 637 w 987"/>
                <a:gd name="T1" fmla="*/ 1133 h 1133"/>
                <a:gd name="T2" fmla="*/ 348 w 987"/>
                <a:gd name="T3" fmla="*/ 1133 h 1133"/>
                <a:gd name="T4" fmla="*/ 0 w 987"/>
                <a:gd name="T5" fmla="*/ 0 h 1133"/>
                <a:gd name="T6" fmla="*/ 252 w 987"/>
                <a:gd name="T7" fmla="*/ 0 h 1133"/>
                <a:gd name="T8" fmla="*/ 468 w 987"/>
                <a:gd name="T9" fmla="*/ 696 h 1133"/>
                <a:gd name="T10" fmla="*/ 516 w 987"/>
                <a:gd name="T11" fmla="*/ 906 h 1133"/>
                <a:gd name="T12" fmla="*/ 741 w 987"/>
                <a:gd name="T13" fmla="*/ 0 h 1133"/>
                <a:gd name="T14" fmla="*/ 987 w 987"/>
                <a:gd name="T15" fmla="*/ 0 h 1133"/>
                <a:gd name="T16" fmla="*/ 637 w 987"/>
                <a:gd name="T17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7" h="1133">
                  <a:moveTo>
                    <a:pt x="637" y="1133"/>
                  </a:moveTo>
                  <a:lnTo>
                    <a:pt x="348" y="1133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468" y="696"/>
                  </a:lnTo>
                  <a:lnTo>
                    <a:pt x="516" y="906"/>
                  </a:lnTo>
                  <a:cubicBezTo>
                    <a:pt x="626" y="603"/>
                    <a:pt x="703" y="296"/>
                    <a:pt x="741" y="0"/>
                  </a:cubicBezTo>
                  <a:lnTo>
                    <a:pt x="987" y="0"/>
                  </a:lnTo>
                  <a:cubicBezTo>
                    <a:pt x="921" y="374"/>
                    <a:pt x="803" y="783"/>
                    <a:pt x="637" y="1133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/>
            <p:cNvSpPr>
              <a:spLocks noEditPoints="1"/>
            </p:cNvSpPr>
            <p:nvPr/>
          </p:nvSpPr>
          <p:spPr bwMode="auto">
            <a:xfrm>
              <a:off x="1104900" y="3087688"/>
              <a:ext cx="125413" cy="166688"/>
            </a:xfrm>
            <a:custGeom>
              <a:avLst/>
              <a:gdLst>
                <a:gd name="T0" fmla="*/ 660 w 891"/>
                <a:gd name="T1" fmla="*/ 892 h 1176"/>
                <a:gd name="T2" fmla="*/ 407 w 891"/>
                <a:gd name="T3" fmla="*/ 1005 h 1176"/>
                <a:gd name="T4" fmla="*/ 232 w 891"/>
                <a:gd name="T5" fmla="*/ 828 h 1176"/>
                <a:gd name="T6" fmla="*/ 562 w 891"/>
                <a:gd name="T7" fmla="*/ 623 h 1176"/>
                <a:gd name="T8" fmla="*/ 660 w 891"/>
                <a:gd name="T9" fmla="*/ 623 h 1176"/>
                <a:gd name="T10" fmla="*/ 660 w 891"/>
                <a:gd name="T11" fmla="*/ 892 h 1176"/>
                <a:gd name="T12" fmla="*/ 891 w 891"/>
                <a:gd name="T13" fmla="*/ 1153 h 1176"/>
                <a:gd name="T14" fmla="*/ 891 w 891"/>
                <a:gd name="T15" fmla="*/ 343 h 1176"/>
                <a:gd name="T16" fmla="*/ 489 w 891"/>
                <a:gd name="T17" fmla="*/ 0 h 1176"/>
                <a:gd name="T18" fmla="*/ 59 w 891"/>
                <a:gd name="T19" fmla="*/ 93 h 1176"/>
                <a:gd name="T20" fmla="*/ 93 w 891"/>
                <a:gd name="T21" fmla="*/ 237 h 1176"/>
                <a:gd name="T22" fmla="*/ 425 w 891"/>
                <a:gd name="T23" fmla="*/ 171 h 1176"/>
                <a:gd name="T24" fmla="*/ 660 w 891"/>
                <a:gd name="T25" fmla="*/ 373 h 1176"/>
                <a:gd name="T26" fmla="*/ 660 w 891"/>
                <a:gd name="T27" fmla="*/ 475 h 1176"/>
                <a:gd name="T28" fmla="*/ 578 w 891"/>
                <a:gd name="T29" fmla="*/ 475 h 1176"/>
                <a:gd name="T30" fmla="*/ 0 w 891"/>
                <a:gd name="T31" fmla="*/ 862 h 1176"/>
                <a:gd name="T32" fmla="*/ 341 w 891"/>
                <a:gd name="T33" fmla="*/ 1176 h 1176"/>
                <a:gd name="T34" fmla="*/ 691 w 891"/>
                <a:gd name="T35" fmla="*/ 1030 h 1176"/>
                <a:gd name="T36" fmla="*/ 709 w 891"/>
                <a:gd name="T37" fmla="*/ 1153 h 1176"/>
                <a:gd name="T38" fmla="*/ 891 w 891"/>
                <a:gd name="T39" fmla="*/ 1153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1" h="1176">
                  <a:moveTo>
                    <a:pt x="660" y="892"/>
                  </a:moveTo>
                  <a:cubicBezTo>
                    <a:pt x="575" y="965"/>
                    <a:pt x="486" y="1005"/>
                    <a:pt x="407" y="1005"/>
                  </a:cubicBezTo>
                  <a:cubicBezTo>
                    <a:pt x="293" y="1005"/>
                    <a:pt x="232" y="937"/>
                    <a:pt x="232" y="828"/>
                  </a:cubicBezTo>
                  <a:cubicBezTo>
                    <a:pt x="232" y="710"/>
                    <a:pt x="298" y="623"/>
                    <a:pt x="562" y="623"/>
                  </a:cubicBezTo>
                  <a:lnTo>
                    <a:pt x="660" y="623"/>
                  </a:lnTo>
                  <a:lnTo>
                    <a:pt x="660" y="892"/>
                  </a:lnTo>
                  <a:moveTo>
                    <a:pt x="891" y="1153"/>
                  </a:moveTo>
                  <a:lnTo>
                    <a:pt x="891" y="343"/>
                  </a:lnTo>
                  <a:cubicBezTo>
                    <a:pt x="891" y="136"/>
                    <a:pt x="773" y="0"/>
                    <a:pt x="489" y="0"/>
                  </a:cubicBezTo>
                  <a:cubicBezTo>
                    <a:pt x="323" y="0"/>
                    <a:pt x="177" y="41"/>
                    <a:pt x="59" y="93"/>
                  </a:cubicBezTo>
                  <a:lnTo>
                    <a:pt x="93" y="237"/>
                  </a:lnTo>
                  <a:cubicBezTo>
                    <a:pt x="186" y="202"/>
                    <a:pt x="307" y="171"/>
                    <a:pt x="425" y="171"/>
                  </a:cubicBezTo>
                  <a:cubicBezTo>
                    <a:pt x="589" y="171"/>
                    <a:pt x="660" y="237"/>
                    <a:pt x="660" y="373"/>
                  </a:cubicBezTo>
                  <a:lnTo>
                    <a:pt x="660" y="475"/>
                  </a:lnTo>
                  <a:lnTo>
                    <a:pt x="578" y="475"/>
                  </a:lnTo>
                  <a:cubicBezTo>
                    <a:pt x="179" y="475"/>
                    <a:pt x="0" y="630"/>
                    <a:pt x="0" y="862"/>
                  </a:cubicBezTo>
                  <a:cubicBezTo>
                    <a:pt x="0" y="1062"/>
                    <a:pt x="118" y="1176"/>
                    <a:pt x="341" y="1176"/>
                  </a:cubicBezTo>
                  <a:cubicBezTo>
                    <a:pt x="484" y="1176"/>
                    <a:pt x="591" y="1117"/>
                    <a:pt x="691" y="1030"/>
                  </a:cubicBezTo>
                  <a:lnTo>
                    <a:pt x="709" y="1153"/>
                  </a:lnTo>
                  <a:lnTo>
                    <a:pt x="891" y="115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9"/>
            <p:cNvSpPr>
              <a:spLocks/>
            </p:cNvSpPr>
            <p:nvPr/>
          </p:nvSpPr>
          <p:spPr bwMode="auto">
            <a:xfrm>
              <a:off x="711200" y="3033713"/>
              <a:ext cx="69850" cy="274638"/>
            </a:xfrm>
            <a:custGeom>
              <a:avLst/>
              <a:gdLst>
                <a:gd name="T0" fmla="*/ 404 w 490"/>
                <a:gd name="T1" fmla="*/ 1728 h 1944"/>
                <a:gd name="T2" fmla="*/ 115 w 490"/>
                <a:gd name="T3" fmla="*/ 1944 h 1944"/>
                <a:gd name="T4" fmla="*/ 0 w 490"/>
                <a:gd name="T5" fmla="*/ 1809 h 1944"/>
                <a:gd name="T6" fmla="*/ 201 w 490"/>
                <a:gd name="T7" fmla="*/ 1621 h 1944"/>
                <a:gd name="T8" fmla="*/ 244 w 490"/>
                <a:gd name="T9" fmla="*/ 1293 h 1944"/>
                <a:gd name="T10" fmla="*/ 244 w 490"/>
                <a:gd name="T11" fmla="*/ 0 h 1944"/>
                <a:gd name="T12" fmla="*/ 490 w 490"/>
                <a:gd name="T13" fmla="*/ 0 h 1944"/>
                <a:gd name="T14" fmla="*/ 490 w 490"/>
                <a:gd name="T15" fmla="*/ 1275 h 1944"/>
                <a:gd name="T16" fmla="*/ 404 w 490"/>
                <a:gd name="T17" fmla="*/ 1728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1944">
                  <a:moveTo>
                    <a:pt x="404" y="1728"/>
                  </a:moveTo>
                  <a:cubicBezTo>
                    <a:pt x="338" y="1824"/>
                    <a:pt x="231" y="1901"/>
                    <a:pt x="115" y="1944"/>
                  </a:cubicBezTo>
                  <a:lnTo>
                    <a:pt x="0" y="1809"/>
                  </a:lnTo>
                  <a:cubicBezTo>
                    <a:pt x="89" y="1763"/>
                    <a:pt x="165" y="1690"/>
                    <a:pt x="201" y="1621"/>
                  </a:cubicBezTo>
                  <a:cubicBezTo>
                    <a:pt x="231" y="1560"/>
                    <a:pt x="244" y="1481"/>
                    <a:pt x="244" y="1293"/>
                  </a:cubicBezTo>
                  <a:lnTo>
                    <a:pt x="244" y="0"/>
                  </a:lnTo>
                  <a:lnTo>
                    <a:pt x="490" y="0"/>
                  </a:lnTo>
                  <a:lnTo>
                    <a:pt x="490" y="1275"/>
                  </a:lnTo>
                  <a:cubicBezTo>
                    <a:pt x="490" y="1527"/>
                    <a:pt x="470" y="1629"/>
                    <a:pt x="404" y="1728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73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 Semibold" panose="020B0603030403020204" pitchFamily="34" charset="0"/>
              </a:rPr>
              <a:t>Mixed technology stacks</a:t>
            </a:r>
            <a:r>
              <a:rPr lang="en-US" dirty="0"/>
              <a:t> are a reality for more than just reference applications.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go from a </a:t>
            </a:r>
            <a:r>
              <a:rPr lang="en-US" dirty="0">
                <a:solidFill>
                  <a:schemeClr val="accent5"/>
                </a:solidFill>
              </a:rPr>
              <a:t>modular monolith</a:t>
            </a:r>
            <a:r>
              <a:rPr lang="en-US" dirty="0"/>
              <a:t> in a single programming language to “your </a:t>
            </a:r>
            <a:r>
              <a:rPr lang="en-US" dirty="0">
                <a:solidFill>
                  <a:schemeClr val="accent5"/>
                </a:solidFill>
              </a:rPr>
              <a:t>programming language of choice</a:t>
            </a:r>
            <a:r>
              <a:rPr lang="en-US" dirty="0"/>
              <a:t>”?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55104" y="2516509"/>
            <a:ext cx="2109192" cy="2216317"/>
            <a:chOff x="304405" y="2693204"/>
            <a:chExt cx="2058278" cy="2162817"/>
          </a:xfrm>
        </p:grpSpPr>
        <p:grpSp>
          <p:nvGrpSpPr>
            <p:cNvPr id="40" name="Group 39"/>
            <p:cNvGrpSpPr/>
            <p:nvPr/>
          </p:nvGrpSpPr>
          <p:grpSpPr>
            <a:xfrm>
              <a:off x="1039289" y="3409951"/>
              <a:ext cx="609600" cy="609600"/>
              <a:chOff x="1295400" y="3714750"/>
              <a:chExt cx="609600" cy="6096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295400" y="371475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71600" y="3790950"/>
                <a:ext cx="457200" cy="457200"/>
              </a:xfrm>
              <a:prstGeom prst="ellipse">
                <a:avLst/>
              </a:prstGeom>
              <a:solidFill>
                <a:schemeClr val="accent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stCxn id="61" idx="7"/>
              <a:endCxn id="59" idx="3"/>
            </p:cNvCxnSpPr>
            <p:nvPr/>
          </p:nvCxnSpPr>
          <p:spPr>
            <a:xfrm flipV="1">
              <a:off x="1559615" y="3059967"/>
              <a:ext cx="429084" cy="43925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924533" y="2693204"/>
              <a:ext cx="438150" cy="429689"/>
              <a:chOff x="2161111" y="3028949"/>
              <a:chExt cx="429689" cy="429689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161111" y="3028949"/>
                <a:ext cx="429689" cy="4296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32603" y="3102505"/>
                <a:ext cx="286704" cy="2825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/>
            <p:cNvCxnSpPr>
              <a:stCxn id="61" idx="4"/>
              <a:endCxn id="51" idx="0"/>
            </p:cNvCxnSpPr>
            <p:nvPr/>
          </p:nvCxnSpPr>
          <p:spPr>
            <a:xfrm flipH="1">
              <a:off x="1340540" y="4019551"/>
              <a:ext cx="3549" cy="40678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1" idx="3"/>
              <a:endCxn id="53" idx="7"/>
            </p:cNvCxnSpPr>
            <p:nvPr/>
          </p:nvCxnSpPr>
          <p:spPr>
            <a:xfrm flipH="1">
              <a:off x="678389" y="3930277"/>
              <a:ext cx="450174" cy="48542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609763" y="2970493"/>
              <a:ext cx="304800" cy="304800"/>
              <a:chOff x="2667001" y="4781550"/>
              <a:chExt cx="304800" cy="30480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667001" y="47815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743200" y="485775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>
              <a:stCxn id="61" idx="5"/>
              <a:endCxn id="55" idx="1"/>
            </p:cNvCxnSpPr>
            <p:nvPr/>
          </p:nvCxnSpPr>
          <p:spPr>
            <a:xfrm>
              <a:off x="1559615" y="3930277"/>
              <a:ext cx="258800" cy="28292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7" idx="5"/>
              <a:endCxn id="61" idx="1"/>
            </p:cNvCxnSpPr>
            <p:nvPr/>
          </p:nvCxnSpPr>
          <p:spPr>
            <a:xfrm>
              <a:off x="869926" y="3230656"/>
              <a:ext cx="258637" cy="2685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773778" y="4168564"/>
              <a:ext cx="304800" cy="304800"/>
              <a:chOff x="2667001" y="4781550"/>
              <a:chExt cx="304800" cy="3048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667001" y="47815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743200" y="4857750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04405" y="4352774"/>
              <a:ext cx="438150" cy="429689"/>
              <a:chOff x="2161111" y="3028949"/>
              <a:chExt cx="429689" cy="42968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161111" y="3028949"/>
                <a:ext cx="429689" cy="4296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232603" y="3102505"/>
                <a:ext cx="286704" cy="2825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121465" y="4426332"/>
              <a:ext cx="438150" cy="429689"/>
              <a:chOff x="2161111" y="3028949"/>
              <a:chExt cx="429689" cy="42968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161111" y="3028949"/>
                <a:ext cx="429689" cy="4296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32603" y="3102505"/>
                <a:ext cx="286704" cy="2825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8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29200" y="-1085850"/>
            <a:ext cx="3657600" cy="69249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00" dirty="0">
                <a:solidFill>
                  <a:srgbClr val="8849A7"/>
                </a:solidFill>
                <a:latin typeface="Source Sans Pro Black" panose="020B0803030403020204" pitchFamily="34" charset="0"/>
              </a:rPr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42950"/>
            <a:ext cx="1066800" cy="3657600"/>
          </a:xfrm>
        </p:spPr>
        <p:txBody>
          <a:bodyPr>
            <a:normAutofit/>
          </a:bodyPr>
          <a:lstStyle/>
          <a:p>
            <a:r>
              <a:rPr lang="en-US" sz="12000" dirty="0">
                <a:latin typeface="Source Sans Pro Black" panose="020B0803030403020204" pitchFamily="34" charset="0"/>
              </a:rPr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00200" y="745846"/>
            <a:ext cx="7086600" cy="3657600"/>
          </a:xfrm>
        </p:spPr>
        <p:txBody>
          <a:bodyPr/>
          <a:lstStyle/>
          <a:p>
            <a:r>
              <a:rPr lang="en-US" dirty="0"/>
              <a:t>Define our </a:t>
            </a:r>
            <a:r>
              <a:rPr lang="en-US" dirty="0">
                <a:latin typeface="Source Sans Pro Semibold" panose="020B0603030403020204" pitchFamily="34" charset="0"/>
              </a:rPr>
              <a:t>service contracts</a:t>
            </a:r>
            <a:r>
              <a:rPr lang="en-US" dirty="0"/>
              <a:t> in a </a:t>
            </a:r>
            <a:r>
              <a:rPr lang="en-US" dirty="0">
                <a:latin typeface="Source Sans Pro Semibold" panose="020B0603030403020204" pitchFamily="34" charset="0"/>
              </a:rPr>
              <a:t>common format</a:t>
            </a:r>
            <a:r>
              <a:rPr lang="en-US" dirty="0"/>
              <a:t> that can be consumed in </a:t>
            </a:r>
            <a:r>
              <a:rPr lang="en-US" dirty="0">
                <a:latin typeface="Source Sans Pro Semibold" panose="020B0603030403020204" pitchFamily="34" charset="0"/>
              </a:rPr>
              <a:t>multiple programming languages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84562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Source Sans Pro">
      <a:majorFont>
        <a:latin typeface="Source Sans Pro Extra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Solid Colors Left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Source Sans Pro">
      <a:majorFont>
        <a:latin typeface="Source Sans Pro Extra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3.xml><?xml version="1.0" encoding="utf-8"?>
<a:theme xmlns:a="http://schemas.openxmlformats.org/drawingml/2006/main" name="Solid Colors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Source Sans Pro">
      <a:majorFont>
        <a:latin typeface="Source Sans Pro Extra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3313</TotalTime>
  <Words>1258</Words>
  <Application>Microsoft Office PowerPoint</Application>
  <PresentationFormat>On-screen Show (16:9)</PresentationFormat>
  <Paragraphs>211</Paragraphs>
  <Slides>27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Source Sans Pro ExtraLight</vt:lpstr>
      <vt:lpstr>Consolas</vt:lpstr>
      <vt:lpstr>Source Sans Pro Semibold</vt:lpstr>
      <vt:lpstr>Arial</vt:lpstr>
      <vt:lpstr>Source Sans Pro Black</vt:lpstr>
      <vt:lpstr>Source Sans Pro</vt:lpstr>
      <vt:lpstr>Source Sans Pro Light</vt:lpstr>
      <vt:lpstr>DataStax_Template</vt:lpstr>
      <vt:lpstr>Solid Colors Left</vt:lpstr>
      <vt:lpstr>Solid Colors</vt:lpstr>
      <vt:lpstr>From Monolith to Microservices with Cassandra, gRPC, and Falcor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Luke Tillman</cp:lastModifiedBy>
  <cp:revision>231</cp:revision>
  <dcterms:created xsi:type="dcterms:W3CDTF">2016-06-30T20:15:45Z</dcterms:created>
  <dcterms:modified xsi:type="dcterms:W3CDTF">2016-09-05T17:18:33Z</dcterms:modified>
</cp:coreProperties>
</file>