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0" r:id="rId3"/>
    <p:sldId id="258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6" d="100"/>
          <a:sy n="86" d="100"/>
        </p:scale>
        <p:origin x="4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20C1-76EE-4871-BB0C-4018511794F4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AC95-F5E1-4330-BA69-799D7F3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3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17564"/>
            <a:ext cx="2743200" cy="14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9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02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54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7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7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59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10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7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95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+ Content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8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+ Caption Style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8290560" y="1480569"/>
            <a:ext cx="3901440" cy="389150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480568"/>
            <a:ext cx="8304245" cy="389686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561062" y="1892830"/>
            <a:ext cx="3360439" cy="478367"/>
          </a:xfrm>
        </p:spPr>
        <p:txBody>
          <a:bodyPr>
            <a:noAutofit/>
          </a:bodyPr>
          <a:lstStyle>
            <a:lvl1pPr marL="0" indent="0">
              <a:buNone/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8561094" y="2564905"/>
            <a:ext cx="3360373" cy="2495551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3367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Image + Caption Style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0" y="1480569"/>
            <a:ext cx="8314944" cy="389150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290560" y="1480568"/>
            <a:ext cx="3901440" cy="389686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892830"/>
            <a:ext cx="7022707" cy="478367"/>
          </a:xfrm>
        </p:spPr>
        <p:txBody>
          <a:bodyPr>
            <a:noAutofit/>
          </a:bodyPr>
          <a:lstStyle>
            <a:lvl1pPr marL="0" indent="0">
              <a:buNone/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564905"/>
            <a:ext cx="7022571" cy="2495551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19507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Divider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0564"/>
            <a:ext cx="2743200" cy="14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82" y="5969001"/>
            <a:ext cx="1255319" cy="6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1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21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4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E5A613F-6556-439B-A700-48BEC4A8622B}" type="datetimeFigureOut">
              <a:rPr lang="pt-PT" smtClean="0"/>
              <a:t>07/09/2016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4D60119-2192-4407-AF3D-6F167F78A91D}" type="slidenum">
              <a:rPr lang="pt-PT" smtClean="0"/>
              <a:t>‹#›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82" y="5969001"/>
            <a:ext cx="1255319" cy="6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Wrong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Cassandra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Carlos Rolo - Pythian</a:t>
            </a:r>
          </a:p>
        </p:txBody>
      </p:sp>
    </p:spTree>
    <p:extLst>
      <p:ext uri="{BB962C8B-B14F-4D97-AF65-F5344CB8AC3E}">
        <p14:creationId xmlns:p14="http://schemas.microsoft.com/office/powerpoint/2010/main" val="144226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#4 – Replication == Backup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3 Nodes, RF=3 != 3x Data Backup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Things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RF = N (</a:t>
            </a:r>
            <a:r>
              <a:rPr lang="pt-PT" dirty="0" err="1"/>
              <a:t>Where</a:t>
            </a:r>
            <a:r>
              <a:rPr lang="pt-PT" dirty="0"/>
              <a:t> N </a:t>
            </a:r>
            <a:r>
              <a:rPr lang="pt-PT" dirty="0" err="1"/>
              <a:t>equals</a:t>
            </a:r>
            <a:r>
              <a:rPr lang="pt-PT" dirty="0"/>
              <a:t> # </a:t>
            </a:r>
            <a:r>
              <a:rPr lang="pt-PT" dirty="0" err="1"/>
              <a:t>of</a:t>
            </a:r>
            <a:r>
              <a:rPr lang="pt-PT" dirty="0"/>
              <a:t> Nodes)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fix</a:t>
            </a:r>
            <a:r>
              <a:rPr lang="pt-PT" dirty="0"/>
              <a:t>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Human</a:t>
            </a:r>
            <a:r>
              <a:rPr lang="pt-PT" dirty="0"/>
              <a:t> error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Application</a:t>
            </a:r>
            <a:r>
              <a:rPr lang="pt-PT" dirty="0"/>
              <a:t> bugs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problems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381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#4 – Enable Backups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Snapshots</a:t>
            </a:r>
            <a:endParaRPr lang="pt-PT" dirty="0"/>
          </a:p>
          <a:p>
            <a:r>
              <a:rPr lang="pt-PT" dirty="0"/>
              <a:t>Incremental Backups</a:t>
            </a:r>
          </a:p>
          <a:p>
            <a:r>
              <a:rPr lang="pt-PT" dirty="0"/>
              <a:t>Volume </a:t>
            </a:r>
            <a:r>
              <a:rPr lang="pt-PT" dirty="0" err="1"/>
              <a:t>Snapshot</a:t>
            </a:r>
            <a:endParaRPr lang="pt-PT" dirty="0"/>
          </a:p>
          <a:p>
            <a:r>
              <a:rPr lang="pt-PT" dirty="0"/>
              <a:t>3rd </a:t>
            </a:r>
            <a:r>
              <a:rPr lang="pt-PT" dirty="0" err="1"/>
              <a:t>party</a:t>
            </a:r>
            <a:r>
              <a:rPr lang="pt-PT" dirty="0"/>
              <a:t> </a:t>
            </a:r>
            <a:r>
              <a:rPr lang="pt-PT" dirty="0" err="1"/>
              <a:t>solutions</a:t>
            </a:r>
            <a:endParaRPr lang="pt-PT" dirty="0"/>
          </a:p>
          <a:p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backups! </a:t>
            </a:r>
          </a:p>
          <a:p>
            <a:r>
              <a:rPr lang="pt-PT" dirty="0"/>
              <a:t>Backup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schema</a:t>
            </a:r>
            <a:r>
              <a:rPr lang="pt-PT" dirty="0"/>
              <a:t>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5477"/>
            <a:ext cx="5181600" cy="28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#5 – You don’t tweak your 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Your</a:t>
            </a:r>
            <a:r>
              <a:rPr lang="pt-PT" dirty="0"/>
              <a:t> OS </a:t>
            </a:r>
            <a:r>
              <a:rPr lang="pt-PT" dirty="0" err="1"/>
              <a:t>is</a:t>
            </a:r>
            <a:r>
              <a:rPr lang="pt-PT" dirty="0"/>
              <a:t> a crucial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Cassandra!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NTP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Swap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swapiness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high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Ulimits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Cassandra </a:t>
            </a:r>
            <a:r>
              <a:rPr lang="pt-PT" dirty="0" err="1"/>
              <a:t>running</a:t>
            </a:r>
            <a:r>
              <a:rPr lang="pt-PT" dirty="0"/>
              <a:t> as </a:t>
            </a:r>
            <a:r>
              <a:rPr lang="pt-PT" dirty="0" err="1"/>
              <a:t>root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Kernel</a:t>
            </a:r>
            <a:r>
              <a:rPr lang="pt-PT" dirty="0"/>
              <a:t> 3.2+</a:t>
            </a:r>
          </a:p>
          <a:p>
            <a:pPr marL="0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93" y="2390336"/>
            <a:ext cx="4543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3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#5 – What you need to do!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Set </a:t>
            </a:r>
            <a:r>
              <a:rPr lang="pt-PT" dirty="0" err="1"/>
              <a:t>ulimits</a:t>
            </a:r>
            <a:r>
              <a:rPr lang="pt-PT" dirty="0"/>
              <a:t> </a:t>
            </a:r>
            <a:r>
              <a:rPr lang="pt-PT" dirty="0" err="1"/>
              <a:t>accordingly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docs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package </a:t>
            </a:r>
            <a:r>
              <a:rPr lang="pt-PT" dirty="0" err="1"/>
              <a:t>installs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are in </a:t>
            </a:r>
            <a:r>
              <a:rPr lang="pt-PT" dirty="0" err="1"/>
              <a:t>place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NTP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. To minimize </a:t>
            </a:r>
            <a:r>
              <a:rPr lang="pt-PT" dirty="0" err="1"/>
              <a:t>drift</a:t>
            </a:r>
            <a:r>
              <a:rPr lang="pt-PT" dirty="0"/>
              <a:t> set NTP boxes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sync</a:t>
            </a:r>
            <a:r>
              <a:rPr lang="pt-PT" dirty="0"/>
              <a:t> to </a:t>
            </a:r>
            <a:r>
              <a:rPr lang="pt-PT" dirty="0" err="1"/>
              <a:t>those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Public</a:t>
            </a:r>
            <a:r>
              <a:rPr lang="pt-PT" dirty="0"/>
              <a:t> NTP servers 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to 100ms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drift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Use a </a:t>
            </a:r>
            <a:r>
              <a:rPr lang="pt-PT" dirty="0" err="1"/>
              <a:t>proper</a:t>
            </a:r>
            <a:r>
              <a:rPr lang="pt-PT" dirty="0"/>
              <a:t> </a:t>
            </a:r>
            <a:r>
              <a:rPr lang="pt-PT" dirty="0" err="1"/>
              <a:t>user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Double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permissions</a:t>
            </a:r>
            <a:r>
              <a:rPr lang="pt-P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Disable</a:t>
            </a:r>
            <a:r>
              <a:rPr lang="pt-PT" dirty="0"/>
              <a:t> </a:t>
            </a:r>
            <a:r>
              <a:rPr lang="pt-PT" dirty="0" err="1"/>
              <a:t>Swap</a:t>
            </a:r>
            <a:r>
              <a:rPr lang="pt-PT" dirty="0"/>
              <a:t> / set </a:t>
            </a:r>
            <a:r>
              <a:rPr lang="pt-PT" dirty="0" err="1"/>
              <a:t>swapiness</a:t>
            </a:r>
            <a:r>
              <a:rPr lang="pt-PT" dirty="0"/>
              <a:t>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(</a:t>
            </a:r>
            <a:r>
              <a:rPr lang="pt-PT" dirty="0" err="1"/>
              <a:t>ex</a:t>
            </a:r>
            <a:r>
              <a:rPr lang="pt-PT" dirty="0"/>
              <a:t>: 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Kernel</a:t>
            </a:r>
            <a:r>
              <a:rPr lang="pt-PT" dirty="0"/>
              <a:t> 3.2+ </a:t>
            </a:r>
            <a:r>
              <a:rPr lang="pt-PT" dirty="0" err="1"/>
              <a:t>brings</a:t>
            </a:r>
            <a:r>
              <a:rPr lang="pt-PT" dirty="0"/>
              <a:t> </a:t>
            </a:r>
            <a:r>
              <a:rPr lang="pt-PT" dirty="0" err="1"/>
              <a:t>pretty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improvements</a:t>
            </a:r>
            <a:r>
              <a:rPr lang="pt-PT" dirty="0"/>
              <a:t> to </a:t>
            </a:r>
            <a:r>
              <a:rPr lang="pt-PT" dirty="0" err="1"/>
              <a:t>storage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608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#6 – “It works fine in Dev”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Single node </a:t>
            </a:r>
            <a:r>
              <a:rPr lang="pt-PT" dirty="0" err="1"/>
              <a:t>testing</a:t>
            </a:r>
            <a:endParaRPr lang="pt-PT" dirty="0"/>
          </a:p>
          <a:p>
            <a:r>
              <a:rPr lang="pt-PT" dirty="0" err="1"/>
              <a:t>Dev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representative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real data</a:t>
            </a:r>
          </a:p>
          <a:p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representative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real </a:t>
            </a:r>
            <a:r>
              <a:rPr lang="pt-PT" dirty="0" err="1"/>
              <a:t>load</a:t>
            </a:r>
            <a:endParaRPr lang="pt-PT" dirty="0"/>
          </a:p>
          <a:p>
            <a:r>
              <a:rPr lang="pt-PT" dirty="0" err="1"/>
              <a:t>Dev</a:t>
            </a:r>
            <a:r>
              <a:rPr lang="pt-PT" dirty="0"/>
              <a:t> uses </a:t>
            </a:r>
            <a:r>
              <a:rPr lang="pt-PT" dirty="0" err="1"/>
              <a:t>different</a:t>
            </a:r>
            <a:r>
              <a:rPr lang="pt-PT" dirty="0"/>
              <a:t> hardware</a:t>
            </a:r>
          </a:p>
          <a:p>
            <a:r>
              <a:rPr lang="pt-PT" dirty="0" err="1"/>
              <a:t>Dev</a:t>
            </a:r>
            <a:r>
              <a:rPr lang="pt-PT" dirty="0"/>
              <a:t> 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containers</a:t>
            </a:r>
            <a:r>
              <a:rPr lang="pt-PT" dirty="0"/>
              <a:t>…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220119"/>
            <a:ext cx="4762500" cy="3562350"/>
          </a:xfrm>
        </p:spPr>
      </p:pic>
    </p:spTree>
    <p:extLst>
      <p:ext uri="{BB962C8B-B14F-4D97-AF65-F5344CB8AC3E}">
        <p14:creationId xmlns:p14="http://schemas.microsoft.com/office/powerpoint/2010/main" val="344569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#6 – It needs to work with several nodes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proper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Simulate</a:t>
            </a:r>
            <a:r>
              <a:rPr lang="pt-PT" dirty="0"/>
              <a:t> </a:t>
            </a:r>
            <a:r>
              <a:rPr lang="pt-PT" dirty="0" err="1"/>
              <a:t>load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There</a:t>
            </a:r>
            <a:r>
              <a:rPr lang="pt-PT" dirty="0"/>
              <a:t> are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!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CCM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Cassandra-stress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DC/OS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3004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Mistake #7 – pseudo-random configuration changes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3" y="1825625"/>
            <a:ext cx="3317773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Some </a:t>
            </a:r>
            <a:r>
              <a:rPr lang="pt-PT" dirty="0" err="1"/>
              <a:t>settings</a:t>
            </a:r>
            <a:r>
              <a:rPr lang="pt-PT" dirty="0"/>
              <a:t> 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cluster</a:t>
            </a:r>
          </a:p>
          <a:p>
            <a:pPr marL="1047736" lvl="1" indent="-514350">
              <a:buFont typeface="+mj-lt"/>
              <a:buAutoNum type="arabicPeriod"/>
            </a:pP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sized</a:t>
            </a:r>
            <a:r>
              <a:rPr lang="pt-PT" dirty="0"/>
              <a:t> </a:t>
            </a:r>
            <a:r>
              <a:rPr lang="pt-PT" dirty="0" err="1"/>
              <a:t>heaps</a:t>
            </a:r>
            <a:endParaRPr lang="pt-PT" dirty="0"/>
          </a:p>
          <a:p>
            <a:pPr marL="1047736" lvl="1" indent="-514350">
              <a:buFont typeface="+mj-lt"/>
              <a:buAutoNum type="arabicPeriod"/>
            </a:pPr>
            <a:r>
              <a:rPr lang="pt-PT" dirty="0" err="1"/>
              <a:t>Compaction</a:t>
            </a:r>
            <a:r>
              <a:rPr lang="pt-PT" dirty="0"/>
              <a:t> </a:t>
            </a:r>
            <a:r>
              <a:rPr lang="pt-PT" dirty="0" err="1"/>
              <a:t>settings</a:t>
            </a:r>
            <a:endParaRPr lang="pt-PT" dirty="0"/>
          </a:p>
          <a:p>
            <a:pPr marL="1047736" lvl="1" indent="-514350">
              <a:buFont typeface="+mj-lt"/>
              <a:buAutoNum type="arabicPeriod"/>
            </a:pPr>
            <a:r>
              <a:rPr lang="pt-PT" dirty="0" err="1"/>
              <a:t>Vnode</a:t>
            </a:r>
            <a:r>
              <a:rPr lang="pt-PT" dirty="0"/>
              <a:t> </a:t>
            </a:r>
            <a:r>
              <a:rPr lang="pt-PT" dirty="0" err="1"/>
              <a:t>numbers</a:t>
            </a:r>
            <a:endParaRPr lang="pt-PT" dirty="0"/>
          </a:p>
          <a:p>
            <a:pPr marL="1047736" lvl="1" indent="-51435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setting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internet”</a:t>
            </a:r>
          </a:p>
        </p:txBody>
      </p:sp>
    </p:spTree>
    <p:extLst>
      <p:ext uri="{BB962C8B-B14F-4D97-AF65-F5344CB8AC3E}">
        <p14:creationId xmlns:p14="http://schemas.microsoft.com/office/powerpoint/2010/main" val="75851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#7 – How to configure correctly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cause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Nodetool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friend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Jconsole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more </a:t>
            </a:r>
            <a:r>
              <a:rPr lang="pt-PT" dirty="0" err="1"/>
              <a:t>complicated</a:t>
            </a:r>
            <a:r>
              <a:rPr lang="pt-PT" dirty="0"/>
              <a:t> </a:t>
            </a:r>
            <a:r>
              <a:rPr lang="pt-PT" dirty="0" err="1"/>
              <a:t>friend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Jstat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helpfull</a:t>
            </a:r>
            <a:r>
              <a:rPr lang="pt-PT" dirty="0"/>
              <a:t>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settings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Nodetool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do </a:t>
            </a:r>
            <a:r>
              <a:rPr lang="pt-PT" dirty="0" err="1"/>
              <a:t>changes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Jconsole</a:t>
            </a:r>
            <a:r>
              <a:rPr lang="pt-PT" dirty="0"/>
              <a:t> too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Take </a:t>
            </a:r>
            <a:r>
              <a:rPr lang="pt-PT" dirty="0" err="1"/>
              <a:t>advantage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several</a:t>
            </a:r>
            <a:r>
              <a:rPr lang="pt-PT" dirty="0"/>
              <a:t> nodes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190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#8 – Security?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Cassandra does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times NONE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enabled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</a:t>
            </a:r>
            <a:r>
              <a:rPr lang="pt-PT" dirty="0" err="1"/>
              <a:t>remotely</a:t>
            </a:r>
            <a:r>
              <a:rPr lang="pt-PT" dirty="0"/>
              <a:t>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Truncate</a:t>
            </a:r>
            <a:r>
              <a:rPr lang="pt-PT" dirty="0"/>
              <a:t> </a:t>
            </a:r>
            <a:r>
              <a:rPr lang="pt-PT" dirty="0" err="1"/>
              <a:t>tables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Kill</a:t>
            </a:r>
            <a:r>
              <a:rPr lang="pt-PT" dirty="0"/>
              <a:t> nodes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Etc…</a:t>
            </a:r>
          </a:p>
          <a:p>
            <a:pPr lvl="1"/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87" y="1600202"/>
            <a:ext cx="5721466" cy="41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#8 – Security 101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Easy</a:t>
            </a:r>
            <a:endParaRPr lang="pt-PT" dirty="0"/>
          </a:p>
          <a:p>
            <a:pPr lvl="1"/>
            <a:r>
              <a:rPr lang="pt-PT" dirty="0" err="1"/>
              <a:t>Authentication</a:t>
            </a:r>
            <a:endParaRPr lang="pt-PT" dirty="0"/>
          </a:p>
          <a:p>
            <a:pPr lvl="1"/>
            <a:r>
              <a:rPr lang="pt-PT" dirty="0" err="1"/>
              <a:t>Authorization</a:t>
            </a:r>
            <a:endParaRPr lang="pt-PT" dirty="0"/>
          </a:p>
          <a:p>
            <a:pPr lvl="1"/>
            <a:r>
              <a:rPr lang="pt-PT" dirty="0"/>
              <a:t>JMX </a:t>
            </a:r>
            <a:r>
              <a:rPr lang="pt-PT" dirty="0" err="1"/>
              <a:t>Credentials</a:t>
            </a:r>
            <a:endParaRPr lang="pt-PT" dirty="0"/>
          </a:p>
          <a:p>
            <a:r>
              <a:rPr lang="pt-PT" dirty="0" err="1"/>
              <a:t>Client</a:t>
            </a:r>
            <a:r>
              <a:rPr lang="pt-PT" dirty="0"/>
              <a:t> – Server SSL</a:t>
            </a:r>
          </a:p>
          <a:p>
            <a:r>
              <a:rPr lang="pt-PT" dirty="0" err="1"/>
              <a:t>Internode</a:t>
            </a:r>
            <a:r>
              <a:rPr lang="pt-PT" dirty="0"/>
              <a:t> SSL</a:t>
            </a:r>
          </a:p>
          <a:p>
            <a:pPr lvl="1"/>
            <a:r>
              <a:rPr lang="pt-PT" dirty="0"/>
              <a:t>Use </a:t>
            </a:r>
            <a:r>
              <a:rPr lang="pt-PT" dirty="0" err="1"/>
              <a:t>tools</a:t>
            </a:r>
            <a:r>
              <a:rPr lang="pt-PT" dirty="0"/>
              <a:t> to </a:t>
            </a:r>
            <a:r>
              <a:rPr lang="pt-PT" dirty="0" err="1"/>
              <a:t>manage</a:t>
            </a:r>
            <a:r>
              <a:rPr lang="pt-PT" dirty="0"/>
              <a:t> SSL</a:t>
            </a:r>
          </a:p>
          <a:p>
            <a:r>
              <a:rPr lang="pt-PT" dirty="0" err="1"/>
              <a:t>Don’t</a:t>
            </a:r>
            <a:r>
              <a:rPr lang="pt-PT" dirty="0"/>
              <a:t> Forget OS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!</a:t>
            </a:r>
          </a:p>
          <a:p>
            <a:pPr lvl="1"/>
            <a:r>
              <a:rPr lang="pt-PT" dirty="0"/>
              <a:t>Firewall</a:t>
            </a:r>
          </a:p>
          <a:p>
            <a:pPr lvl="1"/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permissions</a:t>
            </a:r>
            <a:endParaRPr lang="pt-PT" dirty="0"/>
          </a:p>
          <a:p>
            <a:pPr lvl="1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22356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376273" y="21038"/>
            <a:ext cx="5490817" cy="6857999"/>
          </a:xfrm>
          <a:prstGeom prst="rect">
            <a:avLst/>
          </a:prstGeom>
          <a:solidFill>
            <a:srgbClr val="0095A7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47033" y="1776733"/>
            <a:ext cx="4680800" cy="351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467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Pythian is a global IT services company that helps businesses become more competitive by using technology to reach their business goals. We </a:t>
            </a:r>
            <a:r>
              <a:rPr lang="en-US" sz="1467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design, implement, and manage systems that directly contribute to revenue and business success</a:t>
            </a:r>
            <a:r>
              <a:rPr lang="en-US" sz="1467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Our services deliver increased agility and business velocity through IT transformation, and high system availability and performance through operational excellence.</a:t>
            </a:r>
          </a:p>
        </p:txBody>
      </p:sp>
      <p:pic>
        <p:nvPicPr>
          <p:cNvPr id="86" name="Shape 86" descr="tinyco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4101" y="1944783"/>
            <a:ext cx="1340400" cy="3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Microsoft_logo_(2012)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5443" y="1992559"/>
            <a:ext cx="1344000" cy="2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368265" y="739033"/>
            <a:ext cx="4740400" cy="3692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-US" sz="1600">
                <a:solidFill>
                  <a:srgbClr val="A5A5A5"/>
                </a:solidFill>
              </a:rPr>
              <a:t>Some of our DataStax Enterprise and </a:t>
            </a:r>
            <a:r>
              <a:rPr lang="en-US" sz="1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Apache Cassandra clients:</a:t>
            </a:r>
          </a:p>
        </p:txBody>
      </p:sp>
      <p:pic>
        <p:nvPicPr>
          <p:cNvPr id="89" name="Shape 89" descr="datastax-gold-partner-ignore-250x1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4735" y="5650898"/>
            <a:ext cx="1658592" cy="66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Pythian-logo-White Backgroun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133" y="830465"/>
            <a:ext cx="2534433" cy="7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6983" y="2509581"/>
            <a:ext cx="2211435" cy="66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8550" y="4557999"/>
            <a:ext cx="1982567" cy="99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mar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6846" y="3207282"/>
            <a:ext cx="2211433" cy="69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82231" y="3415683"/>
            <a:ext cx="2156587" cy="47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3833" y="5751600"/>
            <a:ext cx="2649465" cy="52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Innovapost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89419" y="4959366"/>
            <a:ext cx="1594580" cy="2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IDMGlobal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10223" y="4209800"/>
            <a:ext cx="1546620" cy="7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BlueNRGY-Logo-original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7267" y="1377698"/>
            <a:ext cx="1658599" cy="547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9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#9 – Monitoring?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“Cassandra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died</a:t>
            </a:r>
            <a:r>
              <a:rPr lang="pt-PT" dirty="0"/>
              <a:t>”</a:t>
            </a:r>
          </a:p>
          <a:p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sometimes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non-</a:t>
            </a:r>
            <a:r>
              <a:rPr lang="pt-PT" dirty="0" err="1"/>
              <a:t>existent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exists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 </a:t>
            </a:r>
            <a:r>
              <a:rPr lang="pt-PT" dirty="0" err="1"/>
              <a:t>alerts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set</a:t>
            </a:r>
          </a:p>
          <a:p>
            <a:pPr lvl="1"/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nobody</a:t>
            </a:r>
            <a:r>
              <a:rPr lang="pt-PT" dirty="0"/>
              <a:t> looks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wrong</a:t>
            </a:r>
            <a:r>
              <a:rPr lang="pt-PT" dirty="0"/>
              <a:t> </a:t>
            </a:r>
            <a:r>
              <a:rPr lang="pt-PT" dirty="0" err="1"/>
              <a:t>metrics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55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#9 – Monitoring 101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Lots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!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Open-</a:t>
            </a:r>
            <a:r>
              <a:rPr lang="pt-PT" dirty="0" err="1"/>
              <a:t>Source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/>
              <a:t>3rd </a:t>
            </a:r>
            <a:r>
              <a:rPr lang="pt-PT" dirty="0" err="1"/>
              <a:t>parties</a:t>
            </a:r>
            <a:endParaRPr lang="pt-PT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self-</a:t>
            </a:r>
            <a:r>
              <a:rPr lang="pt-PT" dirty="0" err="1"/>
              <a:t>hosted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monitoring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Set </a:t>
            </a:r>
            <a:r>
              <a:rPr lang="pt-PT" dirty="0" err="1"/>
              <a:t>alerts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Learn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Metrics</a:t>
            </a:r>
            <a:endParaRPr lang="pt-PT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Above</a:t>
            </a:r>
            <a:r>
              <a:rPr lang="pt-PT" dirty="0"/>
              <a:t> 800 </a:t>
            </a:r>
            <a:r>
              <a:rPr lang="pt-PT" dirty="0" err="1"/>
              <a:t>metrics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forget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OS!</a:t>
            </a:r>
          </a:p>
        </p:txBody>
      </p:sp>
    </p:spTree>
    <p:extLst>
      <p:ext uri="{BB962C8B-B14F-4D97-AF65-F5344CB8AC3E}">
        <p14:creationId xmlns:p14="http://schemas.microsoft.com/office/powerpoint/2010/main" val="411295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</a:t>
            </a:r>
            <a:r>
              <a:rPr lang="en-US" dirty="0"/>
              <a:t>&amp;A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 for </a:t>
            </a:r>
            <a:r>
              <a:rPr lang="pt-PT" dirty="0" err="1"/>
              <a:t>Listening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77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am</a:t>
            </a:r>
            <a:r>
              <a:rPr lang="pt-PT" dirty="0"/>
              <a:t> I?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1827"/>
            <a:ext cx="5181600" cy="247893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Cassandra Consultant for Pythian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I’m all about Distributed Systems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Certified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Datastax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Architect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Cassandra MVP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Programming since 1997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Cassandra DBA since 2001</a:t>
            </a:r>
          </a:p>
          <a:p>
            <a:r>
              <a:rPr lang="pt-PT" dirty="0" err="1">
                <a:solidFill>
                  <a:schemeClr val="tx1"/>
                </a:solidFill>
              </a:rPr>
              <a:t>Twitter</a:t>
            </a:r>
            <a:r>
              <a:rPr lang="pt-PT" dirty="0">
                <a:solidFill>
                  <a:schemeClr val="tx1"/>
                </a:solidFill>
              </a:rPr>
              <a:t>: @</a:t>
            </a:r>
            <a:r>
              <a:rPr lang="pt-PT" dirty="0" err="1">
                <a:solidFill>
                  <a:schemeClr val="tx1"/>
                </a:solidFill>
              </a:rPr>
              <a:t>cjrolo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 err="1">
                <a:solidFill>
                  <a:schemeClr val="tx1"/>
                </a:solidFill>
              </a:rPr>
              <a:t>LinkedIn</a:t>
            </a:r>
            <a:r>
              <a:rPr lang="pt-PT" dirty="0">
                <a:solidFill>
                  <a:schemeClr val="tx1"/>
                </a:solidFill>
              </a:rPr>
              <a:t>: linkedin.com/</a:t>
            </a:r>
            <a:r>
              <a:rPr lang="pt-PT" dirty="0" err="1">
                <a:solidFill>
                  <a:schemeClr val="tx1"/>
                </a:solidFill>
              </a:rPr>
              <a:t>carlosjuzarterolo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Blog: blog.pythian.com/</a:t>
            </a:r>
            <a:r>
              <a:rPr lang="pt-PT" dirty="0" err="1">
                <a:solidFill>
                  <a:schemeClr val="tx1"/>
                </a:solidFill>
              </a:rPr>
              <a:t>carlosrolo</a:t>
            </a: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55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You don’t need Cassandra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model doesn’t fit into Cassandra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Ad-Hoc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Heavy Relational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100% </a:t>
            </a:r>
            <a:r>
              <a:rPr lang="pt-PT" dirty="0" err="1"/>
              <a:t>consistent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586831"/>
            <a:ext cx="2857500" cy="2828925"/>
          </a:xfrm>
        </p:spPr>
      </p:pic>
    </p:spTree>
    <p:extLst>
      <p:ext uri="{BB962C8B-B14F-4D97-AF65-F5344CB8AC3E}">
        <p14:creationId xmlns:p14="http://schemas.microsoft.com/office/powerpoint/2010/main" val="254746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#1 – Adjust/Improve/Re-think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</a:t>
            </a:r>
            <a:r>
              <a:rPr lang="pt-PT" dirty="0"/>
              <a:t>’t use Cassandra!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/</a:t>
            </a:r>
            <a:r>
              <a:rPr lang="pt-PT" dirty="0" err="1"/>
              <a:t>want</a:t>
            </a:r>
            <a:r>
              <a:rPr lang="pt-PT" dirty="0"/>
              <a:t>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Re-work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Re-think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Tweak</a:t>
            </a:r>
            <a:r>
              <a:rPr lang="pt-PT" dirty="0"/>
              <a:t> </a:t>
            </a:r>
            <a:r>
              <a:rPr lang="pt-PT" dirty="0" err="1"/>
              <a:t>queries</a:t>
            </a:r>
            <a:r>
              <a:rPr lang="pt-PT" dirty="0"/>
              <a:t> </a:t>
            </a:r>
            <a:r>
              <a:rPr lang="pt-PT" dirty="0" err="1"/>
              <a:t>consistency</a:t>
            </a:r>
            <a:r>
              <a:rPr lang="pt-PT" dirty="0"/>
              <a:t> to </a:t>
            </a:r>
            <a:r>
              <a:rPr lang="pt-PT" dirty="0" err="1"/>
              <a:t>fit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needs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70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Mistake #2 – You’re using the wrong hardware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023"/>
            <a:ext cx="5181600" cy="4074541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harddrives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network </a:t>
            </a:r>
            <a:r>
              <a:rPr lang="pt-PT" dirty="0" err="1"/>
              <a:t>plug</a:t>
            </a:r>
            <a:r>
              <a:rPr lang="pt-PT" dirty="0"/>
              <a:t>,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wrong</a:t>
            </a:r>
            <a:r>
              <a:rPr lang="pt-PT" dirty="0"/>
              <a:t>”</a:t>
            </a:r>
          </a:p>
          <a:p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CPU/RAM</a:t>
            </a:r>
          </a:p>
          <a:p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disk</a:t>
            </a:r>
            <a:r>
              <a:rPr lang="pt-PT" dirty="0"/>
              <a:t> </a:t>
            </a:r>
            <a:r>
              <a:rPr lang="pt-PT" dirty="0" err="1"/>
              <a:t>space</a:t>
            </a:r>
            <a:r>
              <a:rPr lang="pt-PT" dirty="0"/>
              <a:t>!</a:t>
            </a:r>
          </a:p>
          <a:p>
            <a:pPr lvl="1"/>
            <a:r>
              <a:rPr lang="pt-PT" dirty="0" err="1"/>
              <a:t>Never</a:t>
            </a:r>
            <a:r>
              <a:rPr lang="pt-PT" dirty="0"/>
              <a:t> </a:t>
            </a:r>
            <a:r>
              <a:rPr lang="pt-PT" dirty="0" err="1"/>
              <a:t>underestimate</a:t>
            </a:r>
            <a:r>
              <a:rPr lang="pt-PT" dirty="0"/>
              <a:t> </a:t>
            </a:r>
            <a:r>
              <a:rPr lang="pt-PT" dirty="0" err="1"/>
              <a:t>compaction</a:t>
            </a:r>
            <a:endParaRPr lang="pt-PT" dirty="0"/>
          </a:p>
          <a:p>
            <a:r>
              <a:rPr lang="pt-PT" dirty="0"/>
              <a:t>Network…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3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#2 – Upgrade/Change Hardware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–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easy</a:t>
            </a:r>
            <a:r>
              <a:rPr lang="pt-PT" dirty="0"/>
              <a:t>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/>
              <a:t>Upgrade </a:t>
            </a:r>
            <a:r>
              <a:rPr lang="pt-PT" dirty="0" err="1"/>
              <a:t>those</a:t>
            </a:r>
            <a:r>
              <a:rPr lang="pt-PT" dirty="0"/>
              <a:t> </a:t>
            </a:r>
            <a:r>
              <a:rPr lang="pt-PT" dirty="0" err="1"/>
              <a:t>VMs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4 Cores 16GB RAM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Use local </a:t>
            </a:r>
            <a:r>
              <a:rPr lang="pt-PT" dirty="0" err="1"/>
              <a:t>storage</a:t>
            </a:r>
            <a:r>
              <a:rPr lang="pt-PT" dirty="0"/>
              <a:t>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spinning</a:t>
            </a:r>
            <a:r>
              <a:rPr lang="pt-PT" dirty="0"/>
              <a:t> </a:t>
            </a:r>
            <a:r>
              <a:rPr lang="pt-PT" dirty="0" err="1"/>
              <a:t>disks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Beware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network </a:t>
            </a:r>
            <a:r>
              <a:rPr lang="pt-PT" dirty="0" err="1"/>
              <a:t>capacity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Configure Cassandra </a:t>
            </a:r>
            <a:r>
              <a:rPr lang="pt-PT" dirty="0" err="1"/>
              <a:t>accordingly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61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Your data model is wrong!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err="1"/>
              <a:t>Secundary</a:t>
            </a:r>
            <a:r>
              <a:rPr lang="pt-PT" dirty="0"/>
              <a:t> indexes</a:t>
            </a:r>
          </a:p>
          <a:p>
            <a:pPr marL="1123935" lvl="1" indent="-514350">
              <a:buFont typeface="+mj-lt"/>
              <a:buAutoNum type="arabicPeriod"/>
            </a:pPr>
            <a:r>
              <a:rPr lang="pt-PT" dirty="0" err="1"/>
              <a:t>Having</a:t>
            </a:r>
            <a:r>
              <a:rPr lang="pt-PT" dirty="0"/>
              <a:t> a </a:t>
            </a:r>
            <a:r>
              <a:rPr lang="pt-PT" dirty="0" err="1"/>
              <a:t>lot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secondary</a:t>
            </a:r>
            <a:r>
              <a:rPr lang="pt-PT" dirty="0"/>
              <a:t> indexes per </a:t>
            </a:r>
            <a:r>
              <a:rPr lang="pt-PT" dirty="0" err="1"/>
              <a:t>table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Heavy</a:t>
            </a:r>
            <a:r>
              <a:rPr lang="pt-PT" dirty="0"/>
              <a:t> </a:t>
            </a:r>
            <a:r>
              <a:rPr lang="pt-PT" dirty="0" err="1"/>
              <a:t>batches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100s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tables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Fat</a:t>
            </a:r>
            <a:r>
              <a:rPr lang="pt-PT" dirty="0"/>
              <a:t> </a:t>
            </a:r>
            <a:r>
              <a:rPr lang="pt-PT" dirty="0" err="1"/>
              <a:t>partitions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Massive</a:t>
            </a:r>
            <a:r>
              <a:rPr lang="pt-PT" dirty="0"/>
              <a:t> </a:t>
            </a:r>
            <a:r>
              <a:rPr lang="pt-PT" dirty="0" err="1"/>
              <a:t>deletions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Counters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13" y="2971449"/>
            <a:ext cx="6180492" cy="34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#3 – Change it! (Seriously!)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patterns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MV are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alternative</a:t>
            </a:r>
            <a:r>
              <a:rPr lang="pt-PT" dirty="0"/>
              <a:t> to </a:t>
            </a:r>
            <a:r>
              <a:rPr lang="pt-PT" dirty="0" err="1"/>
              <a:t>batches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Secondary</a:t>
            </a:r>
            <a:r>
              <a:rPr lang="pt-PT" dirty="0"/>
              <a:t>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Tweak</a:t>
            </a:r>
            <a:r>
              <a:rPr lang="pt-PT" dirty="0"/>
              <a:t> </a:t>
            </a:r>
            <a:r>
              <a:rPr lang="pt-PT" dirty="0" err="1"/>
              <a:t>batches</a:t>
            </a:r>
            <a:r>
              <a:rPr lang="pt-PT" dirty="0"/>
              <a:t>, </a:t>
            </a:r>
            <a:r>
              <a:rPr lang="pt-PT" dirty="0" err="1"/>
              <a:t>might</a:t>
            </a:r>
            <a:r>
              <a:rPr lang="pt-PT" dirty="0"/>
              <a:t> yield </a:t>
            </a:r>
            <a:r>
              <a:rPr lang="pt-PT" dirty="0" err="1"/>
              <a:t>great</a:t>
            </a:r>
            <a:r>
              <a:rPr lang="pt-PT" dirty="0"/>
              <a:t> performance </a:t>
            </a:r>
            <a:r>
              <a:rPr lang="pt-PT" dirty="0" err="1"/>
              <a:t>improvements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tombstones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Counters</a:t>
            </a:r>
            <a:r>
              <a:rPr lang="pt-PT" dirty="0"/>
              <a:t> are a </a:t>
            </a:r>
            <a:r>
              <a:rPr lang="pt-PT" dirty="0" err="1"/>
              <a:t>special</a:t>
            </a:r>
            <a:r>
              <a:rPr lang="pt-PT" dirty="0"/>
              <a:t> </a:t>
            </a:r>
            <a:r>
              <a:rPr lang="pt-PT" dirty="0" err="1"/>
              <a:t>thing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. 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2798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797</TotalTime>
  <Words>803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 Thin</vt:lpstr>
      <vt:lpstr>Proxima Nova</vt:lpstr>
      <vt:lpstr>Times New Roman</vt:lpstr>
      <vt:lpstr>DataStax_Template</vt:lpstr>
      <vt:lpstr>The Wrong Way of Using Cassandra</vt:lpstr>
      <vt:lpstr>PowerPoint Presentation</vt:lpstr>
      <vt:lpstr>Who am I?</vt:lpstr>
      <vt:lpstr>Mistake #1 – You don’t need Cassandra</vt:lpstr>
      <vt:lpstr>Fix #1 – Adjust/Improve/Re-think</vt:lpstr>
      <vt:lpstr>Mistake #2 – You’re using the wrong hardware</vt:lpstr>
      <vt:lpstr>Fix #2 – Upgrade/Change Hardware</vt:lpstr>
      <vt:lpstr>Mistake #3 – Your data model is wrong!</vt:lpstr>
      <vt:lpstr>Fix #3 – Change it! (Seriously!)</vt:lpstr>
      <vt:lpstr>Mistake #4 – Replication == Backup</vt:lpstr>
      <vt:lpstr>Fix #4 – Enable Backups</vt:lpstr>
      <vt:lpstr>Mistake #5 – You don’t tweak your OS</vt:lpstr>
      <vt:lpstr>Fix #5 – What you need to do!</vt:lpstr>
      <vt:lpstr>Mistake #6 – “It works fine in Dev”</vt:lpstr>
      <vt:lpstr>Fix #6 – It needs to work with several nodes</vt:lpstr>
      <vt:lpstr>Mistake #7 – pseudo-random configuration changes</vt:lpstr>
      <vt:lpstr>Fix #7 – How to configure correctly</vt:lpstr>
      <vt:lpstr>Mistake #8 – Security?</vt:lpstr>
      <vt:lpstr>Fix #8 – Security 101</vt:lpstr>
      <vt:lpstr>Mistake #9 – Monitoring?</vt:lpstr>
      <vt:lpstr>Fix #9 – Monitoring 101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Wrong Way of Using C*</dc:title>
  <dc:creator>Carlos Rolo</dc:creator>
  <cp:lastModifiedBy>Carlos Rolo</cp:lastModifiedBy>
  <cp:revision>44</cp:revision>
  <dcterms:created xsi:type="dcterms:W3CDTF">2016-08-25T18:14:10Z</dcterms:created>
  <dcterms:modified xsi:type="dcterms:W3CDTF">2016-09-07T19:51:03Z</dcterms:modified>
</cp:coreProperties>
</file>