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B205F26-DDE8-43E4-91B3-B054959C1EF5}">
  <a:tblStyle styleId="{8B205F26-DDE8-43E4-91B3-B054959C1EF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04" y="-2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387629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2" name="Shape 182"/>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9" name="Shape 18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6" name="Shape 196"/>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204" name="Shape 20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6" name="Shape 21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OpsCenter 6.0 brings important enhancements to performance, management and monitoring.</a:t>
            </a:r>
          </a:p>
          <a:p>
            <a:pPr marL="0" marR="0" lvl="0" indent="0" algn="l" rtl="0">
              <a:lnSpc>
                <a:spcPct val="100000"/>
              </a:lnSpc>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We've introduced LifeCycle manager which makes it easy to provision and manage large clusters of machines. You can setup your configurations files on OpsCenter, and it will provision new clusters or push configuration changes to existing nodes. If someone accidently changes the configuration files on one of the machines LifeCycle Manager will notice these changes, and flag them allowing you to automatically correct the issue.</a:t>
            </a:r>
          </a:p>
          <a:p>
            <a:pPr marL="0" marR="0" lvl="0" indent="0" algn="l" rtl="0">
              <a:lnSpc>
                <a:spcPct val="100000"/>
              </a:lnSpc>
              <a:spcBef>
                <a:spcPts val="0"/>
              </a:spcBef>
              <a:spcAft>
                <a:spcPts val="0"/>
              </a:spcAft>
              <a:buClr>
                <a:schemeClr val="dk1"/>
              </a:buClr>
              <a:buSzPct val="250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Arial"/>
                <a:ea typeface="Arial"/>
                <a:cs typeface="Arial"/>
                <a:sym typeface="Arial"/>
              </a:rPr>
              <a:t>Also, to increase interoperability with your existing management infrastructure we've included support for both SNMP alerting and Graphite dashboards.</a:t>
            </a:r>
          </a:p>
        </p:txBody>
      </p:sp>
      <p:sp>
        <p:nvSpPr>
          <p:cNvPr id="217" name="Shape 21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14" name="Shape 11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65625" lvl="0" indent="-65625" rtl="0">
              <a:spcBef>
                <a:spcPts val="0"/>
              </a:spcBef>
              <a:buClr>
                <a:schemeClr val="dk1"/>
              </a:buClr>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t>Offline Deployments via:</a:t>
            </a:r>
          </a:p>
          <a:p>
            <a:pPr marL="457200" marR="0" lvl="0" indent="-228600" algn="l" rtl="0">
              <a:lnSpc>
                <a:spcPct val="100000"/>
              </a:lnSpc>
              <a:spcBef>
                <a:spcPts val="0"/>
              </a:spcBef>
              <a:spcAft>
                <a:spcPts val="0"/>
              </a:spcAft>
              <a:buChar char="-"/>
            </a:pPr>
            <a:r>
              <a:rPr lang="en-US"/>
              <a:t>Integration with third-party caching http/https proxy.</a:t>
            </a:r>
          </a:p>
          <a:p>
            <a:pPr marL="457200" marR="0" lvl="0" indent="-228600" algn="l" rtl="0">
              <a:lnSpc>
                <a:spcPct val="100000"/>
              </a:lnSpc>
              <a:spcBef>
                <a:spcPts val="0"/>
              </a:spcBef>
              <a:spcAft>
                <a:spcPts val="0"/>
              </a:spcAft>
              <a:buChar char="-"/>
            </a:pPr>
            <a:r>
              <a:rPr lang="en-US"/>
              <a:t>Custom Java and JCE urls</a:t>
            </a:r>
          </a:p>
          <a:p>
            <a:pPr marL="457200" marR="0" lvl="0" indent="-228600" algn="l" rtl="0">
              <a:lnSpc>
                <a:spcPct val="100000"/>
              </a:lnSpc>
              <a:spcBef>
                <a:spcPts val="0"/>
              </a:spcBef>
              <a:spcAft>
                <a:spcPts val="0"/>
              </a:spcAft>
              <a:buChar char="-"/>
            </a:pPr>
            <a:r>
              <a:rPr lang="en-US"/>
              <a:t>Custom repositories that mirror DataStax and Linux Distro packages</a:t>
            </a:r>
          </a:p>
          <a:p>
            <a:pPr marL="0" marR="0" lvl="0" indent="0" algn="l" rtl="0">
              <a:lnSpc>
                <a:spcPct val="100000"/>
              </a:lnSpc>
              <a:spcBef>
                <a:spcPts val="0"/>
              </a:spcBef>
              <a:spcAft>
                <a:spcPts val="0"/>
              </a:spcAft>
              <a:buClr>
                <a:schemeClr val="dk1"/>
              </a:buClr>
              <a:buSzPct val="25000"/>
              <a:buFont typeface="Arial"/>
              <a:buNone/>
            </a:pPr>
            <a:endParaRPr/>
          </a:p>
          <a:p>
            <a:pPr marL="0" marR="0" lvl="0" indent="0" algn="l" rtl="0">
              <a:lnSpc>
                <a:spcPct val="100000"/>
              </a:lnSpc>
              <a:spcBef>
                <a:spcPts val="0"/>
              </a:spcBef>
              <a:spcAft>
                <a:spcPts val="0"/>
              </a:spcAft>
              <a:buClr>
                <a:schemeClr val="dk1"/>
              </a:buClr>
              <a:buSzPct val="25000"/>
              <a:buFont typeface="Arial"/>
              <a:buNone/>
            </a:pPr>
            <a:r>
              <a:rPr lang="en-US"/>
              <a:t>Improved Usability:</a:t>
            </a:r>
          </a:p>
          <a:p>
            <a:pPr marL="457200" marR="0" lvl="0" indent="-228600" algn="l" rtl="0">
              <a:lnSpc>
                <a:spcPct val="100000"/>
              </a:lnSpc>
              <a:spcBef>
                <a:spcPts val="0"/>
              </a:spcBef>
              <a:spcAft>
                <a:spcPts val="0"/>
              </a:spcAft>
              <a:buChar char="-"/>
            </a:pPr>
            <a:r>
              <a:rPr lang="en-US"/>
              <a:t>Saves credentials, no more repeated entry.</a:t>
            </a:r>
          </a:p>
          <a:p>
            <a:pPr marL="457200" marR="0" lvl="0" indent="-228600" algn="l" rtl="0">
              <a:lnSpc>
                <a:spcPct val="100000"/>
              </a:lnSpc>
              <a:spcBef>
                <a:spcPts val="0"/>
              </a:spcBef>
              <a:spcAft>
                <a:spcPts val="0"/>
              </a:spcAft>
              <a:buChar char="-"/>
            </a:pPr>
            <a:r>
              <a:rPr lang="en-US"/>
              <a:t>Enter model/config once. No more repeated entry.</a:t>
            </a:r>
          </a:p>
        </p:txBody>
      </p:sp>
      <p:sp>
        <p:nvSpPr>
          <p:cNvPr id="128" name="Shape 12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137" name="Shape 13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t>Custom certificate authority is an example of how to hack idempotence for custom-workflows.</a:t>
            </a:r>
          </a:p>
        </p:txBody>
      </p:sp>
      <p:sp>
        <p:nvSpPr>
          <p:cNvPr id="146" name="Shape 14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155" name="Shape 155"/>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a:t>Don’t apply configuration profiles at the node level unless you REALLY have to.</a:t>
            </a:r>
          </a:p>
        </p:txBody>
      </p:sp>
      <p:sp>
        <p:nvSpPr>
          <p:cNvPr id="164" name="Shape 16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a:p>
        </p:txBody>
      </p:sp>
      <p:sp>
        <p:nvSpPr>
          <p:cNvPr id="173" name="Shape 17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a:stretch/>
        </p:blipFill>
        <p:spPr>
          <a:xfrm>
            <a:off x="0" y="0"/>
            <a:ext cx="9144000" cy="5127562"/>
          </a:xfrm>
          <a:prstGeom prst="rect">
            <a:avLst/>
          </a:prstGeom>
          <a:noFill/>
          <a:ln>
            <a:noFill/>
          </a:ln>
        </p:spPr>
      </p:pic>
      <p:sp>
        <p:nvSpPr>
          <p:cNvPr id="18" name="Shape 18"/>
          <p:cNvSpPr txBox="1">
            <a:spLocks noGrp="1"/>
          </p:cNvSpPr>
          <p:nvPr>
            <p:ph type="title"/>
          </p:nvPr>
        </p:nvSpPr>
        <p:spPr>
          <a:xfrm>
            <a:off x="457200" y="2283717"/>
            <a:ext cx="8229600" cy="85725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68312" y="3291830"/>
            <a:ext cx="8229600" cy="576262"/>
          </a:xfrm>
          <a:prstGeom prst="rect">
            <a:avLst/>
          </a:prstGeom>
          <a:noFill/>
          <a:ln>
            <a:noFill/>
          </a:ln>
        </p:spPr>
        <p:txBody>
          <a:bodyPr lIns="91425" tIns="91425" rIns="91425" bIns="91425" anchor="t" anchorCtr="0"/>
          <a:lstStyle>
            <a:lvl1pPr marL="0" marR="0" lvl="0" indent="0" algn="l" rtl="0">
              <a:spcBef>
                <a:spcPts val="600"/>
              </a:spcBef>
              <a:buClr>
                <a:schemeClr val="lt1"/>
              </a:buClr>
              <a:buFont typeface="Arial"/>
              <a:buNone/>
              <a:defRPr sz="1800" b="0" i="0" u="none" strike="noStrike" cap="none">
                <a:solidFill>
                  <a:schemeClr val="lt1"/>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Helvetica Neue"/>
                <a:ea typeface="Helvetica Neue"/>
                <a:cs typeface="Helvetica Neue"/>
                <a:sym typeface="Helvetica Neue"/>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Helvetica Neue"/>
                <a:ea typeface="Helvetica Neue"/>
                <a:cs typeface="Helvetica Neue"/>
                <a:sym typeface="Helvetica Neue"/>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Helvetica Neue"/>
                <a:ea typeface="Helvetica Neue"/>
                <a:cs typeface="Helvetica Neue"/>
                <a:sym typeface="Helvetica Neue"/>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pic>
        <p:nvPicPr>
          <p:cNvPr id="20" name="Shape 20"/>
          <p:cNvPicPr preferRelativeResize="0"/>
          <p:nvPr/>
        </p:nvPicPr>
        <p:blipFill rotWithShape="1">
          <a:blip r:embed="rId3">
            <a:alphaModFix/>
          </a:blip>
          <a:srcRect/>
          <a:stretch/>
        </p:blipFill>
        <p:spPr>
          <a:xfrm>
            <a:off x="609600" y="913173"/>
            <a:ext cx="2057400" cy="111918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4" y="204786"/>
            <a:ext cx="3008313" cy="871538"/>
          </a:xfrm>
          <a:prstGeom prst="rect">
            <a:avLst/>
          </a:prstGeom>
          <a:noFill/>
          <a:ln>
            <a:noFill/>
          </a:ln>
        </p:spPr>
        <p:txBody>
          <a:bodyPr lIns="91425" tIns="91425" rIns="91425" bIns="91425" anchor="b" anchorCtr="0"/>
          <a:lstStyle>
            <a:lvl1pPr marL="0" marR="0" lvl="0" indent="0" algn="l" rtl="0">
              <a:spcBef>
                <a:spcPts val="0"/>
              </a:spcBef>
              <a:buClr>
                <a:schemeClr val="accent2"/>
              </a:buClr>
              <a:buFont typeface="Arial"/>
              <a:buNone/>
              <a:defRPr sz="2000" b="1"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a:off x="3575050" y="204790"/>
            <a:ext cx="5111750" cy="4389834"/>
          </a:xfrm>
          <a:prstGeom prst="rect">
            <a:avLst/>
          </a:prstGeom>
          <a:noFill/>
          <a:ln>
            <a:noFill/>
          </a:ln>
        </p:spPr>
        <p:txBody>
          <a:bodyPr lIns="91425" tIns="91425" rIns="91425" bIns="91425" anchor="t" anchorCtr="0"/>
          <a:lstStyle>
            <a:lvl1pPr marL="342900" marR="0" lvl="0" indent="-228600" algn="l" rtl="0">
              <a:spcBef>
                <a:spcPts val="600"/>
              </a:spcBef>
              <a:buClr>
                <a:srgbClr val="4C5858"/>
              </a:buClr>
              <a:buSzPct val="100000"/>
              <a:buFont typeface="Arial"/>
              <a:buChar char="•"/>
              <a:defRPr sz="1800" b="0" i="0" u="none" strike="noStrike" cap="none">
                <a:solidFill>
                  <a:srgbClr val="4C5858"/>
                </a:solidFill>
                <a:latin typeface="Arial"/>
                <a:ea typeface="Arial"/>
                <a:cs typeface="Arial"/>
                <a:sym typeface="Arial"/>
              </a:defRPr>
            </a:lvl1pPr>
            <a:lvl2pPr marL="742950" marR="0" lvl="1" indent="-184150" algn="l" rtl="0">
              <a:spcBef>
                <a:spcPts val="600"/>
              </a:spcBef>
              <a:buClr>
                <a:srgbClr val="4C5858"/>
              </a:buClr>
              <a:buSzPct val="100000"/>
              <a:buFont typeface="Arial"/>
              <a:buChar char="–"/>
              <a:defRPr sz="1600" b="0" i="0" u="none" strike="noStrike" cap="none">
                <a:solidFill>
                  <a:srgbClr val="4C5858"/>
                </a:solidFill>
                <a:latin typeface="Arial"/>
                <a:ea typeface="Arial"/>
                <a:cs typeface="Arial"/>
                <a:sym typeface="Arial"/>
              </a:defRPr>
            </a:lvl2pPr>
            <a:lvl3pPr marL="1143000" marR="0" lvl="2" indent="-13970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3pPr>
            <a:lvl4pPr marL="1600200" marR="0" lvl="3" indent="-15240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4pPr>
            <a:lvl5pPr marL="2057400" marR="0" lvl="4" indent="-15240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body" idx="2"/>
          </p:nvPr>
        </p:nvSpPr>
        <p:spPr>
          <a:xfrm>
            <a:off x="457204" y="1076328"/>
            <a:ext cx="3008313" cy="3518296"/>
          </a:xfrm>
          <a:prstGeom prst="rect">
            <a:avLst/>
          </a:prstGeom>
          <a:noFill/>
          <a:ln>
            <a:noFill/>
          </a:ln>
        </p:spPr>
        <p:txBody>
          <a:bodyPr lIns="91425" tIns="91425" rIns="91425" bIns="91425" anchor="t" anchorCtr="0"/>
          <a:lstStyle>
            <a:lvl1pPr marL="0" marR="0" lvl="0" indent="0" algn="l"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12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0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90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900" b="0" i="0" u="none" strike="noStrike" cap="none">
                <a:solidFill>
                  <a:srgbClr val="4C5858"/>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5" name="Shape 75"/>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792288" y="3600451"/>
            <a:ext cx="5486399" cy="425053"/>
          </a:xfrm>
          <a:prstGeom prst="rect">
            <a:avLst/>
          </a:prstGeom>
          <a:noFill/>
          <a:ln>
            <a:noFill/>
          </a:ln>
        </p:spPr>
        <p:txBody>
          <a:bodyPr lIns="91425" tIns="91425" rIns="91425" bIns="91425" anchor="b" anchorCtr="0"/>
          <a:lstStyle>
            <a:lvl1pPr marL="0" marR="0" lvl="0" indent="0" algn="l" rtl="0">
              <a:spcBef>
                <a:spcPts val="0"/>
              </a:spcBef>
              <a:buClr>
                <a:schemeClr val="accent2"/>
              </a:buClr>
              <a:buFont typeface="Arial"/>
              <a:buNone/>
              <a:defRPr sz="2000" b="1"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a:spLocks noGrp="1"/>
          </p:cNvSpPr>
          <p:nvPr>
            <p:ph type="pic" idx="2"/>
          </p:nvPr>
        </p:nvSpPr>
        <p:spPr>
          <a:xfrm>
            <a:off x="1792288" y="459581"/>
            <a:ext cx="5486399" cy="3086099"/>
          </a:xfrm>
          <a:prstGeom prst="rect">
            <a:avLst/>
          </a:prstGeom>
          <a:noFill/>
          <a:ln>
            <a:noFill/>
          </a:ln>
        </p:spPr>
        <p:txBody>
          <a:bodyPr lIns="91425" tIns="91425" rIns="91425" bIns="91425" anchor="t" anchorCtr="0"/>
          <a:lstStyle>
            <a:lvl1pPr marL="0" marR="0" lvl="0" indent="0" algn="l" rtl="0">
              <a:spcBef>
                <a:spcPts val="600"/>
              </a:spcBef>
              <a:buClr>
                <a:srgbClr val="4C5858"/>
              </a:buClr>
              <a:buFont typeface="Arial"/>
              <a:buNone/>
              <a:defRPr sz="32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28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24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200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2000" b="0" i="0" u="none" strike="noStrike" cap="none">
                <a:solidFill>
                  <a:srgbClr val="4C5858"/>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body" idx="1"/>
          </p:nvPr>
        </p:nvSpPr>
        <p:spPr>
          <a:xfrm>
            <a:off x="1792288" y="4025505"/>
            <a:ext cx="5486399" cy="603647"/>
          </a:xfrm>
          <a:prstGeom prst="rect">
            <a:avLst/>
          </a:prstGeom>
          <a:noFill/>
          <a:ln>
            <a:noFill/>
          </a:ln>
        </p:spPr>
        <p:txBody>
          <a:bodyPr lIns="91425" tIns="91425" rIns="91425" bIns="91425" anchor="t" anchorCtr="0"/>
          <a:lstStyle>
            <a:lvl1pPr marL="0" marR="0" lvl="0" indent="0" algn="l"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12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0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90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900" b="0" i="0" u="none" strike="noStrike" cap="none">
                <a:solidFill>
                  <a:srgbClr val="4C5858"/>
                </a:solidFill>
                <a:latin typeface="Arial"/>
                <a:ea typeface="Arial"/>
                <a:cs typeface="Arial"/>
                <a:sym typeface="Arial"/>
              </a:defRPr>
            </a:lvl5pPr>
            <a:lvl6pPr marL="2286000" marR="0" lvl="5"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buClr>
                <a:schemeClr val="dk1"/>
              </a:buClr>
              <a:buFont typeface="Arial"/>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3" name="Shape 83"/>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4" name="Shape 84"/>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7" name="Shape 87"/>
          <p:cNvSpPr txBox="1">
            <a:spLocks noGrp="1"/>
          </p:cNvSpPr>
          <p:nvPr>
            <p:ph type="body" idx="1"/>
          </p:nvPr>
        </p:nvSpPr>
        <p:spPr>
          <a:xfrm rot="5400000">
            <a:off x="2971800" y="-1314449"/>
            <a:ext cx="3200398" cy="8229600"/>
          </a:xfrm>
          <a:prstGeom prst="rect">
            <a:avLst/>
          </a:prstGeom>
          <a:noFill/>
          <a:ln>
            <a:noFill/>
          </a:ln>
        </p:spPr>
        <p:txBody>
          <a:bodyPr lIns="91425" tIns="91425" rIns="91425" bIns="91425" anchor="t" anchorCtr="0"/>
          <a:lstStyle>
            <a:lvl1pPr marL="342900" marR="0" lvl="0" indent="-25400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Shape 88"/>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9" name="Shape 89"/>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90" name="Shape 90"/>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rot="5400000">
            <a:off x="6012655" y="771527"/>
            <a:ext cx="3290888" cy="205740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3" name="Shape 93"/>
          <p:cNvSpPr txBox="1">
            <a:spLocks noGrp="1"/>
          </p:cNvSpPr>
          <p:nvPr>
            <p:ph type="body" idx="1"/>
          </p:nvPr>
        </p:nvSpPr>
        <p:spPr>
          <a:xfrm rot="5400000">
            <a:off x="1821656" y="-1209672"/>
            <a:ext cx="3290888" cy="6019799"/>
          </a:xfrm>
          <a:prstGeom prst="rect">
            <a:avLst/>
          </a:prstGeom>
          <a:noFill/>
          <a:ln>
            <a:noFill/>
          </a:ln>
        </p:spPr>
        <p:txBody>
          <a:bodyPr lIns="91425" tIns="91425" rIns="91425" bIns="91425" anchor="t" anchorCtr="0"/>
          <a:lstStyle>
            <a:lvl1pPr marL="342900" marR="0" lvl="0" indent="-25400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4" name="Shape 94"/>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95" name="Shape 95"/>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96" name="Shape 96"/>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05979"/>
            <a:ext cx="8229600" cy="85740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Arial"/>
              <a:buNone/>
              <a:defRPr sz="3200" b="0" i="0" u="none" strike="noStrike" cap="none">
                <a:solidFill>
                  <a:schemeClr val="accent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9" name="Shape 99"/>
          <p:cNvSpPr txBox="1">
            <a:spLocks noGrp="1"/>
          </p:cNvSpPr>
          <p:nvPr>
            <p:ph type="dt" idx="10"/>
          </p:nvPr>
        </p:nvSpPr>
        <p:spPr>
          <a:xfrm>
            <a:off x="2582416" y="4836826"/>
            <a:ext cx="2133599" cy="273900"/>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ftr" idx="11"/>
          </p:nvPr>
        </p:nvSpPr>
        <p:spPr>
          <a:xfrm>
            <a:off x="457200" y="4836826"/>
            <a:ext cx="1594500" cy="273900"/>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sldNum" idx="12"/>
          </p:nvPr>
        </p:nvSpPr>
        <p:spPr>
          <a:xfrm>
            <a:off x="2114364" y="4836826"/>
            <a:ext cx="405300" cy="2739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Helvetica Neue"/>
                <a:ea typeface="Helvetica Neue"/>
                <a:cs typeface="Helvetica Neue"/>
                <a:sym typeface="Helvetica Neue"/>
              </a:rPr>
              <a:t>‹#›</a:t>
            </a:fld>
            <a:endParaRPr lang="en-US" sz="600" b="0" i="0" u="none" strike="noStrike" cap="none">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1">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7075200" cy="994200"/>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solidFill>
                  <a:srgbClr val="007A97"/>
                </a:solidFill>
                <a:latin typeface="Arial"/>
                <a:ea typeface="Arial"/>
                <a:cs typeface="Arial"/>
                <a:sym typeface="Arial"/>
              </a:defRPr>
            </a:lvl1pPr>
            <a:lvl2pPr marL="0" marR="0" lvl="1" indent="0" algn="l" rtl="0">
              <a:spcBef>
                <a:spcPts val="0"/>
              </a:spcBef>
              <a:buNone/>
              <a:defRPr sz="2400" b="0" i="0" u="none" strike="noStrike" cap="none">
                <a:solidFill>
                  <a:srgbClr val="007A97"/>
                </a:solidFill>
                <a:latin typeface="Arial"/>
                <a:ea typeface="Arial"/>
                <a:cs typeface="Arial"/>
                <a:sym typeface="Arial"/>
              </a:defRPr>
            </a:lvl2pPr>
            <a:lvl3pPr marL="0" marR="0" lvl="2" indent="0" algn="l" rtl="0">
              <a:spcBef>
                <a:spcPts val="0"/>
              </a:spcBef>
              <a:buNone/>
              <a:defRPr sz="2400" b="0" i="0" u="none" strike="noStrike" cap="none">
                <a:solidFill>
                  <a:srgbClr val="007A97"/>
                </a:solidFill>
                <a:latin typeface="Arial"/>
                <a:ea typeface="Arial"/>
                <a:cs typeface="Arial"/>
                <a:sym typeface="Arial"/>
              </a:defRPr>
            </a:lvl3pPr>
            <a:lvl4pPr marL="0" marR="0" lvl="3" indent="0" algn="l" rtl="0">
              <a:spcBef>
                <a:spcPts val="0"/>
              </a:spcBef>
              <a:buNone/>
              <a:defRPr sz="2400" b="0" i="0" u="none" strike="noStrike" cap="none">
                <a:solidFill>
                  <a:srgbClr val="007A97"/>
                </a:solidFill>
                <a:latin typeface="Arial"/>
                <a:ea typeface="Arial"/>
                <a:cs typeface="Arial"/>
                <a:sym typeface="Arial"/>
              </a:defRPr>
            </a:lvl4pPr>
            <a:lvl5pPr marL="0" marR="0" lvl="4" indent="0" algn="l" rtl="0">
              <a:spcBef>
                <a:spcPts val="0"/>
              </a:spcBef>
              <a:buNone/>
              <a:defRPr sz="2400" b="0" i="0" u="none" strike="noStrike" cap="none">
                <a:solidFill>
                  <a:srgbClr val="007A97"/>
                </a:solidFill>
                <a:latin typeface="Arial"/>
                <a:ea typeface="Arial"/>
                <a:cs typeface="Arial"/>
                <a:sym typeface="Arial"/>
              </a:defRPr>
            </a:lvl5pPr>
            <a:lvl6pPr marL="0" marR="0" lvl="5" indent="0" algn="l" rtl="0">
              <a:spcBef>
                <a:spcPts val="0"/>
              </a:spcBef>
              <a:buNone/>
              <a:defRPr sz="2400" b="0" i="0" u="none" strike="noStrike" cap="none">
                <a:solidFill>
                  <a:srgbClr val="007A97"/>
                </a:solidFill>
                <a:latin typeface="Arial"/>
                <a:ea typeface="Arial"/>
                <a:cs typeface="Arial"/>
                <a:sym typeface="Arial"/>
              </a:defRPr>
            </a:lvl6pPr>
            <a:lvl7pPr marL="0" marR="0" lvl="6" indent="0" algn="l" rtl="0">
              <a:spcBef>
                <a:spcPts val="0"/>
              </a:spcBef>
              <a:buNone/>
              <a:defRPr sz="2400" b="0" i="0" u="none" strike="noStrike" cap="none">
                <a:solidFill>
                  <a:srgbClr val="007A97"/>
                </a:solidFill>
                <a:latin typeface="Arial"/>
                <a:ea typeface="Arial"/>
                <a:cs typeface="Arial"/>
                <a:sym typeface="Arial"/>
              </a:defRPr>
            </a:lvl7pPr>
            <a:lvl8pPr marL="0" marR="0" lvl="7" indent="0" algn="l" rtl="0">
              <a:spcBef>
                <a:spcPts val="0"/>
              </a:spcBef>
              <a:buNone/>
              <a:defRPr sz="2400" b="0" i="0" u="none" strike="noStrike" cap="none">
                <a:solidFill>
                  <a:srgbClr val="007A97"/>
                </a:solidFill>
                <a:latin typeface="Arial"/>
                <a:ea typeface="Arial"/>
                <a:cs typeface="Arial"/>
                <a:sym typeface="Arial"/>
              </a:defRPr>
            </a:lvl8pPr>
            <a:lvl9pPr marL="0" marR="0" lvl="8" indent="0" algn="l" rtl="0">
              <a:spcBef>
                <a:spcPts val="0"/>
              </a:spcBef>
              <a:buNone/>
              <a:defRPr sz="2400" b="0" i="0" u="none" strike="noStrike" cap="none">
                <a:solidFill>
                  <a:srgbClr val="007A97"/>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6553200" y="4815467"/>
            <a:ext cx="2133600" cy="177300"/>
          </a:xfrm>
          <a:prstGeom prst="rect">
            <a:avLst/>
          </a:prstGeom>
          <a:noFill/>
          <a:ln>
            <a:noFill/>
          </a:ln>
        </p:spPr>
        <p:txBody>
          <a:bodyPr lIns="45700" tIns="45700" rIns="45700" bIns="45700" anchor="ctr" anchorCtr="0">
            <a:noAutofit/>
          </a:bodyPr>
          <a:lstStyle/>
          <a:p>
            <a:pPr marL="0" marR="0" lvl="0" indent="0" algn="r" rtl="0">
              <a:spcBef>
                <a:spcPts val="0"/>
              </a:spcBef>
              <a:buSzPct val="25000"/>
              <a:buNone/>
            </a:pPr>
            <a:fld id="{00000000-1234-1234-1234-123412341234}" type="slidenum">
              <a:rPr lang="en-US" sz="700" b="0" i="0" u="none" strike="noStrike" cap="none">
                <a:solidFill>
                  <a:srgbClr val="888888"/>
                </a:solidFill>
                <a:latin typeface="Arial"/>
                <a:ea typeface="Arial"/>
                <a:cs typeface="Arial"/>
                <a:sym typeface="Arial"/>
              </a:rPr>
              <a:t>‹#›</a:t>
            </a:fld>
            <a:endParaRPr lang="en-US" sz="7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pic>
        <p:nvPicPr>
          <p:cNvPr id="25" name="Shape 25"/>
          <p:cNvPicPr preferRelativeResize="0"/>
          <p:nvPr/>
        </p:nvPicPr>
        <p:blipFill rotWithShape="1">
          <a:blip r:embed="rId2">
            <a:alphaModFix/>
          </a:blip>
          <a:srcRect/>
          <a:stretch/>
        </p:blipFill>
        <p:spPr>
          <a:xfrm>
            <a:off x="8050110" y="4476750"/>
            <a:ext cx="941488" cy="5121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9" name="Shape 29"/>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57200" y="1200150"/>
            <a:ext cx="8229600" cy="3200398"/>
          </a:xfrm>
          <a:prstGeom prst="rect">
            <a:avLst/>
          </a:prstGeom>
          <a:noFill/>
          <a:ln>
            <a:noFill/>
          </a:ln>
        </p:spPr>
        <p:txBody>
          <a:bodyPr lIns="91425" tIns="91425" rIns="91425" bIns="91425" anchor="t" anchorCtr="0"/>
          <a:lstStyle>
            <a:lvl1pPr marL="0" marR="0" lvl="0" indent="0" algn="l"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12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1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Shape 34"/>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5" name="Shape 35"/>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0"/>
            <a:ext cx="9144000" cy="5127562"/>
          </a:xfrm>
          <a:prstGeom prst="rect">
            <a:avLst/>
          </a:prstGeom>
          <a:noFill/>
          <a:ln>
            <a:noFill/>
          </a:ln>
        </p:spPr>
      </p:pic>
      <p:sp>
        <p:nvSpPr>
          <p:cNvPr id="39" name="Shape 39"/>
          <p:cNvSpPr txBox="1">
            <a:spLocks noGrp="1"/>
          </p:cNvSpPr>
          <p:nvPr>
            <p:ph type="title"/>
          </p:nvPr>
        </p:nvSpPr>
        <p:spPr>
          <a:xfrm>
            <a:off x="457200" y="1780033"/>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0" name="Shape 40"/>
          <p:cNvSpPr txBox="1">
            <a:spLocks noGrp="1"/>
          </p:cNvSpPr>
          <p:nvPr>
            <p:ph type="body" idx="1"/>
          </p:nvPr>
        </p:nvSpPr>
        <p:spPr>
          <a:xfrm>
            <a:off x="467543" y="2788146"/>
            <a:ext cx="8225526" cy="647700"/>
          </a:xfrm>
          <a:prstGeom prst="rect">
            <a:avLst/>
          </a:prstGeom>
          <a:noFill/>
          <a:ln>
            <a:noFill/>
          </a:ln>
        </p:spPr>
        <p:txBody>
          <a:bodyPr lIns="91425" tIns="91425" rIns="91425" bIns="91425" anchor="t" anchorCtr="0"/>
          <a:lstStyle>
            <a:lvl1pPr marL="0" marR="0" lvl="0" indent="0" algn="ctr" rtl="0">
              <a:spcBef>
                <a:spcPts val="600"/>
              </a:spcBef>
              <a:buClr>
                <a:srgbClr val="FFFFFF"/>
              </a:buClr>
              <a:buFont typeface="Arial"/>
              <a:buNone/>
              <a:defRPr sz="1400" b="0" i="0" u="none" strike="noStrike" cap="none">
                <a:solidFill>
                  <a:srgbClr val="FFFFFF"/>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pic>
        <p:nvPicPr>
          <p:cNvPr id="41" name="Shape 41"/>
          <p:cNvPicPr preferRelativeResize="0"/>
          <p:nvPr/>
        </p:nvPicPr>
        <p:blipFill rotWithShape="1">
          <a:blip r:embed="rId3">
            <a:alphaModFix/>
          </a:blip>
          <a:srcRect/>
          <a:stretch/>
        </p:blipFill>
        <p:spPr>
          <a:xfrm>
            <a:off x="3543300" y="330422"/>
            <a:ext cx="2057400" cy="111918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icture">
    <p:spTree>
      <p:nvGrpSpPr>
        <p:cNvPr id="1" name="Shape 42"/>
        <p:cNvGrpSpPr/>
        <p:nvPr/>
      </p:nvGrpSpPr>
      <p:grpSpPr>
        <a:xfrm>
          <a:off x="0" y="0"/>
          <a:ext cx="0" cy="0"/>
          <a:chOff x="0" y="0"/>
          <a:chExt cx="0" cy="0"/>
        </a:xfrm>
      </p:grpSpPr>
      <p:sp>
        <p:nvSpPr>
          <p:cNvPr id="43" name="Shape 43"/>
          <p:cNvSpPr>
            <a:spLocks noGrp="1"/>
          </p:cNvSpPr>
          <p:nvPr>
            <p:ph type="pic" idx="2"/>
          </p:nvPr>
        </p:nvSpPr>
        <p:spPr>
          <a:xfrm>
            <a:off x="0" y="0"/>
            <a:ext cx="9144000" cy="5143499"/>
          </a:xfrm>
          <a:prstGeom prst="rect">
            <a:avLst/>
          </a:prstGeom>
          <a:solidFill>
            <a:srgbClr val="BFBFBF"/>
          </a:solidFill>
          <a:ln>
            <a:noFill/>
          </a:ln>
        </p:spPr>
        <p:txBody>
          <a:bodyPr lIns="91425" tIns="91425" rIns="91425" bIns="91425" anchor="t" anchorCtr="0"/>
          <a:lstStyle>
            <a:lvl1pPr marL="0" marR="0" lvl="0" indent="0" algn="ctr"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mage + Caption 1">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8" name="Shape 48"/>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
        <p:nvSpPr>
          <p:cNvPr id="49" name="Shape 49"/>
          <p:cNvSpPr/>
          <p:nvPr/>
        </p:nvSpPr>
        <p:spPr>
          <a:xfrm>
            <a:off x="6217919" y="1110425"/>
            <a:ext cx="2926079" cy="29186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imes New Roman"/>
              <a:ea typeface="Times New Roman"/>
              <a:cs typeface="Times New Roman"/>
              <a:sym typeface="Times New Roman"/>
            </a:endParaRPr>
          </a:p>
        </p:txBody>
      </p:sp>
      <p:sp>
        <p:nvSpPr>
          <p:cNvPr id="50" name="Shape 50"/>
          <p:cNvSpPr>
            <a:spLocks noGrp="1"/>
          </p:cNvSpPr>
          <p:nvPr>
            <p:ph type="pic" idx="2"/>
          </p:nvPr>
        </p:nvSpPr>
        <p:spPr>
          <a:xfrm>
            <a:off x="0" y="1110425"/>
            <a:ext cx="6228183" cy="2922645"/>
          </a:xfrm>
          <a:prstGeom prst="rect">
            <a:avLst/>
          </a:prstGeom>
          <a:solidFill>
            <a:srgbClr val="BFBFBF"/>
          </a:solidFill>
          <a:ln>
            <a:noFill/>
          </a:ln>
        </p:spPr>
        <p:txBody>
          <a:bodyPr lIns="91425" tIns="91425" rIns="91425" bIns="91425" anchor="t" anchorCtr="0"/>
          <a:lstStyle>
            <a:lvl1pPr marL="0" marR="0" lvl="0" indent="0" algn="ctr"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6420796" y="1419621"/>
            <a:ext cx="2520328" cy="358775"/>
          </a:xfrm>
          <a:prstGeom prst="rect">
            <a:avLst/>
          </a:prstGeom>
          <a:noFill/>
          <a:ln>
            <a:noFill/>
          </a:ln>
        </p:spPr>
        <p:txBody>
          <a:bodyPr lIns="91425" tIns="91425" rIns="91425" bIns="91425" anchor="t" anchorCtr="0"/>
          <a:lstStyle>
            <a:lvl1pPr marL="0" marR="0" lvl="0" indent="0" algn="l" rtl="0">
              <a:spcBef>
                <a:spcPts val="600"/>
              </a:spcBef>
              <a:buClr>
                <a:schemeClr val="lt1"/>
              </a:buClr>
              <a:buFont typeface="Arial"/>
              <a:buNone/>
              <a:defRPr sz="2000" b="0" i="0" u="none" strike="noStrike" cap="none">
                <a:solidFill>
                  <a:schemeClr val="lt1"/>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3"/>
          </p:nvPr>
        </p:nvSpPr>
        <p:spPr>
          <a:xfrm>
            <a:off x="6420819" y="1923677"/>
            <a:ext cx="2520279" cy="1871662"/>
          </a:xfrm>
          <a:prstGeom prst="rect">
            <a:avLst/>
          </a:prstGeom>
          <a:noFill/>
          <a:ln>
            <a:noFill/>
          </a:ln>
        </p:spPr>
        <p:txBody>
          <a:bodyPr lIns="91425" tIns="91425" rIns="91425" bIns="91425" anchor="t" anchorCtr="0"/>
          <a:lstStyle>
            <a:lvl1pPr marL="0" marR="0" lvl="0" indent="0" algn="l" rtl="0">
              <a:spcBef>
                <a:spcPts val="600"/>
              </a:spcBef>
              <a:buClr>
                <a:schemeClr val="lt1"/>
              </a:buClr>
              <a:buFont typeface="Arial"/>
              <a:buNone/>
              <a:defRPr sz="1000" b="0" i="0" u="none" strike="noStrike" cap="none">
                <a:solidFill>
                  <a:schemeClr val="lt1"/>
                </a:solidFill>
                <a:latin typeface="Arial"/>
                <a:ea typeface="Arial"/>
                <a:cs typeface="Arial"/>
                <a:sym typeface="Arial"/>
              </a:defRPr>
            </a:lvl1pPr>
            <a:lvl2pPr marL="457200" marR="0" lvl="1" indent="0" algn="l" rtl="0">
              <a:spcBef>
                <a:spcPts val="600"/>
              </a:spcBef>
              <a:buClr>
                <a:srgbClr val="4C5858"/>
              </a:buClr>
              <a:buFont typeface="Arial"/>
              <a:buNone/>
              <a:defRPr sz="12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1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mage + Caption 2">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
        <p:nvSpPr>
          <p:cNvPr id="58" name="Shape 58"/>
          <p:cNvSpPr/>
          <p:nvPr/>
        </p:nvSpPr>
        <p:spPr>
          <a:xfrm>
            <a:off x="0" y="1110425"/>
            <a:ext cx="6236208" cy="29186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Times New Roman"/>
              <a:ea typeface="Times New Roman"/>
              <a:cs typeface="Times New Roman"/>
              <a:sym typeface="Times New Roman"/>
            </a:endParaRPr>
          </a:p>
        </p:txBody>
      </p:sp>
      <p:sp>
        <p:nvSpPr>
          <p:cNvPr id="59" name="Shape 59"/>
          <p:cNvSpPr>
            <a:spLocks noGrp="1"/>
          </p:cNvSpPr>
          <p:nvPr>
            <p:ph type="pic" idx="2"/>
          </p:nvPr>
        </p:nvSpPr>
        <p:spPr>
          <a:xfrm>
            <a:off x="6217919" y="1110425"/>
            <a:ext cx="2926079" cy="2922645"/>
          </a:xfrm>
          <a:prstGeom prst="rect">
            <a:avLst/>
          </a:prstGeom>
          <a:solidFill>
            <a:srgbClr val="BFBFBF"/>
          </a:solidFill>
          <a:ln>
            <a:noFill/>
          </a:ln>
        </p:spPr>
        <p:txBody>
          <a:bodyPr lIns="91425" tIns="91425" rIns="91425" bIns="91425" anchor="t" anchorCtr="0"/>
          <a:lstStyle>
            <a:lvl1pPr marL="0" marR="0" lvl="0" indent="0" algn="ctr" rtl="0">
              <a:spcBef>
                <a:spcPts val="600"/>
              </a:spcBef>
              <a:buClr>
                <a:srgbClr val="4C5858"/>
              </a:buClr>
              <a:buFont typeface="Arial"/>
              <a:buNone/>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1"/>
          </p:nvPr>
        </p:nvSpPr>
        <p:spPr>
          <a:xfrm>
            <a:off x="457200" y="1419621"/>
            <a:ext cx="5267029" cy="358775"/>
          </a:xfrm>
          <a:prstGeom prst="rect">
            <a:avLst/>
          </a:prstGeom>
          <a:noFill/>
          <a:ln>
            <a:noFill/>
          </a:ln>
        </p:spPr>
        <p:txBody>
          <a:bodyPr lIns="91425" tIns="91425" rIns="91425" bIns="91425" anchor="t" anchorCtr="0"/>
          <a:lstStyle>
            <a:lvl1pPr marL="0" marR="0" lvl="0" indent="0" algn="l" rtl="0">
              <a:spcBef>
                <a:spcPts val="600"/>
              </a:spcBef>
              <a:buClr>
                <a:schemeClr val="lt1"/>
              </a:buClr>
              <a:buFont typeface="Arial"/>
              <a:buNone/>
              <a:defRPr sz="2000" b="0" i="0" u="none" strike="noStrike" cap="none">
                <a:solidFill>
                  <a:schemeClr val="lt1"/>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3"/>
          </p:nvPr>
        </p:nvSpPr>
        <p:spPr>
          <a:xfrm>
            <a:off x="457200" y="1923677"/>
            <a:ext cx="5266927" cy="1871662"/>
          </a:xfrm>
          <a:prstGeom prst="rect">
            <a:avLst/>
          </a:prstGeom>
          <a:noFill/>
          <a:ln>
            <a:noFill/>
          </a:ln>
        </p:spPr>
        <p:txBody>
          <a:bodyPr lIns="91425" tIns="91425" rIns="91425" bIns="91425" anchor="t" anchorCtr="0"/>
          <a:lstStyle>
            <a:lvl1pPr marL="0" marR="0" lvl="0" indent="0" algn="l" rtl="0">
              <a:spcBef>
                <a:spcPts val="600"/>
              </a:spcBef>
              <a:buClr>
                <a:schemeClr val="lt1"/>
              </a:buClr>
              <a:buFont typeface="Arial"/>
              <a:buNone/>
              <a:defRPr sz="1000" b="0" i="0" u="none" strike="noStrike" cap="none">
                <a:solidFill>
                  <a:schemeClr val="lt1"/>
                </a:solidFill>
                <a:latin typeface="Arial"/>
                <a:ea typeface="Arial"/>
                <a:cs typeface="Arial"/>
                <a:sym typeface="Arial"/>
              </a:defRPr>
            </a:lvl1pPr>
            <a:lvl2pPr marL="457200" marR="0" lvl="1" indent="0" algn="l" rtl="0">
              <a:spcBef>
                <a:spcPts val="600"/>
              </a:spcBef>
              <a:buClr>
                <a:srgbClr val="4C5858"/>
              </a:buClr>
              <a:buFont typeface="Arial"/>
              <a:buNone/>
              <a:defRPr sz="1200" b="0"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100" b="0"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457200" y="1151334"/>
            <a:ext cx="4040187" cy="479821"/>
          </a:xfrm>
          <a:prstGeom prst="rect">
            <a:avLst/>
          </a:prstGeom>
          <a:noFill/>
          <a:ln>
            <a:noFill/>
          </a:ln>
        </p:spPr>
        <p:txBody>
          <a:bodyPr lIns="91425" tIns="91425" rIns="91425" bIns="91425" anchor="b" anchorCtr="0"/>
          <a:lstStyle>
            <a:lvl1pPr marL="0" marR="0" lvl="0" indent="0" algn="l" rtl="0">
              <a:spcBef>
                <a:spcPts val="600"/>
              </a:spcBef>
              <a:buClr>
                <a:srgbClr val="4C5858"/>
              </a:buClr>
              <a:buFont typeface="Arial"/>
              <a:buNone/>
              <a:defRPr sz="16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2000" b="1"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800" b="1"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1600" b="1"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1600" b="1" i="0" u="none" strike="noStrike" cap="none">
                <a:solidFill>
                  <a:srgbClr val="4C5858"/>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body" idx="2"/>
          </p:nvPr>
        </p:nvSpPr>
        <p:spPr>
          <a:xfrm>
            <a:off x="457200" y="1631155"/>
            <a:ext cx="4040187" cy="2963465"/>
          </a:xfrm>
          <a:prstGeom prst="rect">
            <a:avLst/>
          </a:prstGeom>
          <a:noFill/>
          <a:ln>
            <a:noFill/>
          </a:ln>
        </p:spPr>
        <p:txBody>
          <a:bodyPr lIns="91425" tIns="91425" rIns="91425" bIns="91425" anchor="t" anchorCtr="0"/>
          <a:lstStyle>
            <a:lvl1pPr marL="342900" marR="0" lvl="0" indent="-241300" algn="l" rtl="0">
              <a:spcBef>
                <a:spcPts val="600"/>
              </a:spcBef>
              <a:buClr>
                <a:srgbClr val="4C5858"/>
              </a:buClr>
              <a:buSzPct val="100000"/>
              <a:buFont typeface="Arial"/>
              <a:buChar char="•"/>
              <a:defRPr sz="1600" b="0" i="0" u="none" strike="noStrike" cap="none">
                <a:solidFill>
                  <a:srgbClr val="4C5858"/>
                </a:solidFill>
                <a:latin typeface="Arial"/>
                <a:ea typeface="Arial"/>
                <a:cs typeface="Arial"/>
                <a:sym typeface="Arial"/>
              </a:defRPr>
            </a:lvl1pPr>
            <a:lvl2pPr marL="742950" marR="0" lvl="1" indent="-19685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2pPr>
            <a:lvl3pPr marL="1143000" marR="0" lvl="2" indent="-15240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3pPr>
            <a:lvl4pPr marL="1600200" marR="0" lvl="3"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4pPr>
            <a:lvl5pPr marL="2057400" marR="0" lvl="4"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body" idx="3"/>
          </p:nvPr>
        </p:nvSpPr>
        <p:spPr>
          <a:xfrm>
            <a:off x="4645030" y="1151334"/>
            <a:ext cx="4041774" cy="479821"/>
          </a:xfrm>
          <a:prstGeom prst="rect">
            <a:avLst/>
          </a:prstGeom>
          <a:noFill/>
          <a:ln>
            <a:noFill/>
          </a:ln>
        </p:spPr>
        <p:txBody>
          <a:bodyPr lIns="91425" tIns="91425" rIns="91425" bIns="91425" anchor="b" anchorCtr="0"/>
          <a:lstStyle>
            <a:lvl1pPr marL="0" marR="0" lvl="0" indent="0" algn="l" rtl="0">
              <a:spcBef>
                <a:spcPts val="600"/>
              </a:spcBef>
              <a:buClr>
                <a:srgbClr val="4C5858"/>
              </a:buClr>
              <a:buFont typeface="Arial"/>
              <a:buNone/>
              <a:defRPr sz="1600" b="0" i="0" u="none" strike="noStrike" cap="none">
                <a:solidFill>
                  <a:srgbClr val="4C5858"/>
                </a:solidFill>
                <a:latin typeface="Arial"/>
                <a:ea typeface="Arial"/>
                <a:cs typeface="Arial"/>
                <a:sym typeface="Arial"/>
              </a:defRPr>
            </a:lvl1pPr>
            <a:lvl2pPr marL="457200" marR="0" lvl="1" indent="0" algn="l" rtl="0">
              <a:spcBef>
                <a:spcPts val="600"/>
              </a:spcBef>
              <a:buClr>
                <a:srgbClr val="4C5858"/>
              </a:buClr>
              <a:buFont typeface="Arial"/>
              <a:buNone/>
              <a:defRPr sz="2000" b="1" i="0" u="none" strike="noStrike" cap="none">
                <a:solidFill>
                  <a:srgbClr val="4C5858"/>
                </a:solidFill>
                <a:latin typeface="Arial"/>
                <a:ea typeface="Arial"/>
                <a:cs typeface="Arial"/>
                <a:sym typeface="Arial"/>
              </a:defRPr>
            </a:lvl2pPr>
            <a:lvl3pPr marL="914400" marR="0" lvl="2" indent="0" algn="l" rtl="0">
              <a:spcBef>
                <a:spcPts val="600"/>
              </a:spcBef>
              <a:buClr>
                <a:srgbClr val="4C5858"/>
              </a:buClr>
              <a:buFont typeface="Arial"/>
              <a:buNone/>
              <a:defRPr sz="1800" b="1" i="0" u="none" strike="noStrike" cap="none">
                <a:solidFill>
                  <a:srgbClr val="4C5858"/>
                </a:solidFill>
                <a:latin typeface="Arial"/>
                <a:ea typeface="Arial"/>
                <a:cs typeface="Arial"/>
                <a:sym typeface="Arial"/>
              </a:defRPr>
            </a:lvl3pPr>
            <a:lvl4pPr marL="1371600" marR="0" lvl="3" indent="0" algn="l" rtl="0">
              <a:spcBef>
                <a:spcPts val="600"/>
              </a:spcBef>
              <a:buClr>
                <a:srgbClr val="4C5858"/>
              </a:buClr>
              <a:buFont typeface="Arial"/>
              <a:buNone/>
              <a:defRPr sz="1600" b="1" i="0" u="none" strike="noStrike" cap="none">
                <a:solidFill>
                  <a:srgbClr val="4C5858"/>
                </a:solidFill>
                <a:latin typeface="Arial"/>
                <a:ea typeface="Arial"/>
                <a:cs typeface="Arial"/>
                <a:sym typeface="Arial"/>
              </a:defRPr>
            </a:lvl4pPr>
            <a:lvl5pPr marL="1828800" marR="0" lvl="4" indent="0" algn="l" rtl="0">
              <a:spcBef>
                <a:spcPts val="600"/>
              </a:spcBef>
              <a:buClr>
                <a:srgbClr val="4C5858"/>
              </a:buClr>
              <a:buFont typeface="Arial"/>
              <a:buNone/>
              <a:defRPr sz="1600" b="1" i="0" u="none" strike="noStrike" cap="none">
                <a:solidFill>
                  <a:srgbClr val="4C5858"/>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buClr>
                <a:schemeClr val="dk1"/>
              </a:buClr>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body" idx="4"/>
          </p:nvPr>
        </p:nvSpPr>
        <p:spPr>
          <a:xfrm>
            <a:off x="4645030" y="1631155"/>
            <a:ext cx="4041774" cy="2963465"/>
          </a:xfrm>
          <a:prstGeom prst="rect">
            <a:avLst/>
          </a:prstGeom>
          <a:noFill/>
          <a:ln>
            <a:noFill/>
          </a:ln>
        </p:spPr>
        <p:txBody>
          <a:bodyPr lIns="91425" tIns="91425" rIns="91425" bIns="91425" anchor="t" anchorCtr="0"/>
          <a:lstStyle>
            <a:lvl1pPr marL="342900" marR="0" lvl="0" indent="-241300" algn="l" rtl="0">
              <a:spcBef>
                <a:spcPts val="600"/>
              </a:spcBef>
              <a:buClr>
                <a:srgbClr val="4C5858"/>
              </a:buClr>
              <a:buSzPct val="100000"/>
              <a:buFont typeface="Arial"/>
              <a:buChar char="•"/>
              <a:defRPr sz="1600" b="0" i="0" u="none" strike="noStrike" cap="none">
                <a:solidFill>
                  <a:srgbClr val="4C5858"/>
                </a:solidFill>
                <a:latin typeface="Arial"/>
                <a:ea typeface="Arial"/>
                <a:cs typeface="Arial"/>
                <a:sym typeface="Arial"/>
              </a:defRPr>
            </a:lvl1pPr>
            <a:lvl2pPr marL="742950" marR="0" lvl="1" indent="-19685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2pPr>
            <a:lvl3pPr marL="1143000" marR="0" lvl="2" indent="-15240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3pPr>
            <a:lvl4pPr marL="1600200" marR="0" lvl="3"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4pPr>
            <a:lvl5pPr marL="2057400" marR="0" lvl="4"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69" name="Shape 69"/>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accent2"/>
              </a:buClr>
              <a:buFont typeface="Arial"/>
              <a:buNone/>
              <a:defRPr sz="3200" b="0" i="0" u="none" strike="noStrike" cap="none">
                <a:solidFill>
                  <a:schemeClr val="accen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00150"/>
            <a:ext cx="8229600" cy="3200398"/>
          </a:xfrm>
          <a:prstGeom prst="rect">
            <a:avLst/>
          </a:prstGeom>
          <a:noFill/>
          <a:ln>
            <a:noFill/>
          </a:ln>
        </p:spPr>
        <p:txBody>
          <a:bodyPr lIns="91425" tIns="91425" rIns="91425" bIns="91425" anchor="t" anchorCtr="0"/>
          <a:lstStyle>
            <a:lvl1pPr marL="342900" marR="0" lvl="0" indent="-254000" algn="l" rtl="0">
              <a:spcBef>
                <a:spcPts val="600"/>
              </a:spcBef>
              <a:buClr>
                <a:srgbClr val="4C5858"/>
              </a:buClr>
              <a:buSzPct val="100000"/>
              <a:buFont typeface="Arial"/>
              <a:buChar char="•"/>
              <a:defRPr sz="1400" b="0" i="0" u="none" strike="noStrike" cap="none">
                <a:solidFill>
                  <a:srgbClr val="4C5858"/>
                </a:solidFill>
                <a:latin typeface="Arial"/>
                <a:ea typeface="Arial"/>
                <a:cs typeface="Arial"/>
                <a:sym typeface="Arial"/>
              </a:defRPr>
            </a:lvl1pPr>
            <a:lvl2pPr marL="742950" marR="0" lvl="1" indent="-209550" algn="l" rtl="0">
              <a:spcBef>
                <a:spcPts val="600"/>
              </a:spcBef>
              <a:buClr>
                <a:srgbClr val="4C5858"/>
              </a:buClr>
              <a:buSzPct val="100000"/>
              <a:buFont typeface="Arial"/>
              <a:buChar char="–"/>
              <a:defRPr sz="1200" b="0" i="0" u="none" strike="noStrike" cap="none">
                <a:solidFill>
                  <a:srgbClr val="4C5858"/>
                </a:solidFill>
                <a:latin typeface="Arial"/>
                <a:ea typeface="Arial"/>
                <a:cs typeface="Arial"/>
                <a:sym typeface="Arial"/>
              </a:defRPr>
            </a:lvl2pPr>
            <a:lvl3pPr marL="1143000" marR="0" lvl="2" indent="-158750" algn="l" rtl="0">
              <a:spcBef>
                <a:spcPts val="600"/>
              </a:spcBef>
              <a:buClr>
                <a:srgbClr val="4C5858"/>
              </a:buClr>
              <a:buSzPct val="100000"/>
              <a:buFont typeface="Arial"/>
              <a:buChar char="•"/>
              <a:defRPr sz="1100" b="0" i="0" u="none" strike="noStrike" cap="none">
                <a:solidFill>
                  <a:srgbClr val="4C5858"/>
                </a:solidFill>
                <a:latin typeface="Arial"/>
                <a:ea typeface="Arial"/>
                <a:cs typeface="Arial"/>
                <a:sym typeface="Arial"/>
              </a:defRPr>
            </a:lvl3pPr>
            <a:lvl4pPr marL="1600200" marR="0" lvl="3"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4pPr>
            <a:lvl5pPr marL="2057400" marR="0" lvl="4" indent="-161925" algn="l" rtl="0">
              <a:spcBef>
                <a:spcPts val="600"/>
              </a:spcBef>
              <a:buClr>
                <a:srgbClr val="4C5858"/>
              </a:buClr>
              <a:buSzPct val="95454"/>
              <a:buFont typeface="Arial"/>
              <a:buChar char="»"/>
              <a:defRPr sz="1050" b="0" i="0" u="none" strike="noStrike" cap="none">
                <a:solidFill>
                  <a:srgbClr val="4C5858"/>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dt" idx="10"/>
          </p:nvPr>
        </p:nvSpPr>
        <p:spPr>
          <a:xfrm>
            <a:off x="2582416" y="4836826"/>
            <a:ext cx="213359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457200" y="4836826"/>
            <a:ext cx="1594519" cy="273843"/>
          </a:xfrm>
          <a:prstGeom prst="rect">
            <a:avLst/>
          </a:prstGeom>
          <a:noFill/>
          <a:ln>
            <a:noFill/>
          </a:ln>
        </p:spPr>
        <p:txBody>
          <a:bodyPr lIns="91425" tIns="91425" rIns="91425" bIns="91425" anchor="ctr" anchorCtr="0"/>
          <a:lstStyle>
            <a:lvl1pPr marL="0" marR="0" lvl="0" indent="0" algn="l" rtl="0">
              <a:spcBef>
                <a:spcPts val="0"/>
              </a:spcBef>
              <a:buNone/>
              <a:defRPr sz="600" b="0" i="0" u="none" strike="noStrike" cap="none">
                <a:solidFill>
                  <a:srgbClr val="BFBFB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2114364" y="4836826"/>
            <a:ext cx="405407" cy="273843"/>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600" b="0" i="0" u="none" strike="noStrike" cap="none">
                <a:solidFill>
                  <a:srgbClr val="BFBFBF"/>
                </a:solidFill>
                <a:latin typeface="Arial"/>
                <a:ea typeface="Arial"/>
                <a:cs typeface="Arial"/>
                <a:sym typeface="Arial"/>
              </a:rPr>
              <a:t>‹#›</a:t>
            </a:fld>
            <a:endParaRPr lang="en-US" sz="600" b="0" i="0" u="none" strike="noStrike" cap="none">
              <a:solidFill>
                <a:srgbClr val="BFBFBF"/>
              </a:solidFill>
              <a:latin typeface="Arial"/>
              <a:ea typeface="Arial"/>
              <a:cs typeface="Arial"/>
              <a:sym typeface="Arial"/>
            </a:endParaRPr>
          </a:p>
        </p:txBody>
      </p:sp>
      <p:pic>
        <p:nvPicPr>
          <p:cNvPr id="15" name="Shape 15"/>
          <p:cNvPicPr preferRelativeResize="0"/>
          <p:nvPr/>
        </p:nvPicPr>
        <p:blipFill rotWithShape="1">
          <a:blip r:embed="rId17">
            <a:alphaModFix/>
          </a:blip>
          <a:srcRect/>
          <a:stretch/>
        </p:blipFill>
        <p:spPr>
          <a:xfrm>
            <a:off x="8050110" y="4476750"/>
            <a:ext cx="941488" cy="51215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localhost:8888/api/v1/lc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localhost:8888/api/v1/lcm/clusters/18f.../datacen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docs.datastax.com/en/opscenter/6.0/api/docs/lcm_overview.html" TargetMode="External"/><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docs.datastax.com/en/opscenter/6.0/api/docs/lcm_overview.html" TargetMode="External"/><Relationship Id="rId4" Type="http://schemas.openxmlformats.org/officeDocument/2006/relationships/image" Target="../media/image9.jp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283717"/>
            <a:ext cx="8229600" cy="85725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US"/>
              <a:t>Deploy DSE Clusters with ease using</a:t>
            </a:r>
          </a:p>
          <a:p>
            <a:pPr marL="0" marR="0" lvl="0" indent="0" algn="l" rtl="0">
              <a:spcBef>
                <a:spcPts val="0"/>
              </a:spcBef>
              <a:buClr>
                <a:schemeClr val="lt1"/>
              </a:buClr>
              <a:buSzPct val="25000"/>
              <a:buFont typeface="Arial"/>
              <a:buNone/>
            </a:pPr>
            <a:r>
              <a:rPr lang="en-US"/>
              <a:t>OpsCenter LifeCycle Manager</a:t>
            </a:r>
          </a:p>
        </p:txBody>
      </p:sp>
      <p:sp>
        <p:nvSpPr>
          <p:cNvPr id="110" name="Shape 110"/>
          <p:cNvSpPr txBox="1">
            <a:spLocks noGrp="1"/>
          </p:cNvSpPr>
          <p:nvPr>
            <p:ph type="body" idx="1"/>
          </p:nvPr>
        </p:nvSpPr>
        <p:spPr>
          <a:xfrm>
            <a:off x="468312" y="3291830"/>
            <a:ext cx="8229600" cy="576262"/>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US"/>
              <a:t>Manikandan Srinivasan</a:t>
            </a:r>
          </a:p>
          <a:p>
            <a:pPr marL="0" marR="0" lvl="0" indent="0" algn="l" rtl="0">
              <a:spcBef>
                <a:spcPts val="0"/>
              </a:spcBef>
              <a:buClr>
                <a:schemeClr val="lt1"/>
              </a:buClr>
              <a:buSzPct val="25000"/>
              <a:buFont typeface="Arial"/>
              <a:buNone/>
            </a:pPr>
            <a:r>
              <a:rPr lang="en-US"/>
              <a:t>Mike Lococo</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type="title"/>
          </p:nvPr>
        </p:nvSpPr>
        <p:spPr>
          <a:xfrm>
            <a:off x="203200" y="203200"/>
            <a:ext cx="8387100" cy="307800"/>
          </a:xfrm>
          <a:prstGeom prst="rect">
            <a:avLst/>
          </a:prstGeom>
          <a:noFill/>
          <a:ln>
            <a:noFill/>
          </a:ln>
        </p:spPr>
        <p:txBody>
          <a:bodyPr lIns="0" tIns="0" rIns="0" bIns="0" anchor="t" anchorCtr="0">
            <a:noAutofit/>
          </a:bodyPr>
          <a:lstStyle/>
          <a:p>
            <a:pPr lvl="0" rtl="0">
              <a:spcBef>
                <a:spcPts val="0"/>
              </a:spcBef>
              <a:buClr>
                <a:schemeClr val="accent1"/>
              </a:buClr>
              <a:buSzPct val="25000"/>
              <a:buFont typeface="Arial"/>
              <a:buNone/>
            </a:pPr>
            <a:r>
              <a:rPr lang="en-US" sz="3200">
                <a:solidFill>
                  <a:schemeClr val="accent2"/>
                </a:solidFill>
              </a:rPr>
              <a:t>LifeCycle Manager- REST API</a:t>
            </a:r>
          </a:p>
          <a:p>
            <a:pPr marL="0" marR="0" lvl="0" indent="0" algn="l" rtl="0">
              <a:spcBef>
                <a:spcPts val="0"/>
              </a:spcBef>
              <a:buSzPct val="25000"/>
              <a:buNone/>
            </a:pPr>
            <a:endParaRPr sz="2000">
              <a:solidFill>
                <a:srgbClr val="CB6015"/>
              </a:solidFill>
              <a:latin typeface="Helvetica Neue"/>
              <a:ea typeface="Helvetica Neue"/>
              <a:cs typeface="Helvetica Neue"/>
              <a:sym typeface="Helvetica Neue"/>
            </a:endParaRPr>
          </a:p>
        </p:txBody>
      </p:sp>
      <p:sp>
        <p:nvSpPr>
          <p:cNvPr id="186" name="Shape 186"/>
          <p:cNvSpPr txBox="1">
            <a:spLocks noGrp="1"/>
          </p:cNvSpPr>
          <p:nvPr>
            <p:ph type="body" idx="4294967295"/>
          </p:nvPr>
        </p:nvSpPr>
        <p:spPr>
          <a:xfrm>
            <a:off x="228600" y="990600"/>
            <a:ext cx="8496300" cy="3703200"/>
          </a:xfrm>
          <a:prstGeom prst="rect">
            <a:avLst/>
          </a:prstGeom>
          <a:noFill/>
          <a:ln w="9525" cap="flat" cmpd="sng">
            <a:solidFill>
              <a:srgbClr val="0000FF"/>
            </a:solidFill>
            <a:prstDash val="solid"/>
            <a:round/>
            <a:headEnd type="none" w="med" len="med"/>
            <a:tailEnd type="none" w="med" len="med"/>
          </a:ln>
        </p:spPr>
        <p:txBody>
          <a:bodyPr lIns="91400" tIns="91400" rIns="91400" bIns="91400" anchor="t" anchorCtr="0">
            <a:noAutofit/>
          </a:bodyPr>
          <a:lstStyle/>
          <a:p>
            <a:pPr marL="0" lvl="0" indent="0" rtl="0">
              <a:lnSpc>
                <a:spcPct val="105857"/>
              </a:lnSpc>
              <a:spcBef>
                <a:spcPts val="0"/>
              </a:spcBef>
              <a:buNone/>
            </a:pPr>
            <a:r>
              <a:rPr lang="en-US" sz="1050">
                <a:solidFill>
                  <a:srgbClr val="374C51"/>
                </a:solidFill>
                <a:highlight>
                  <a:srgbClr val="F8F9F7"/>
                </a:highlight>
              </a:rPr>
              <a:t>$ curl -s http://127.0.0.1:8888/api/v1/lcm/</a:t>
            </a:r>
          </a:p>
          <a:p>
            <a:pPr marL="0" lvl="0" indent="0" rtl="0">
              <a:lnSpc>
                <a:spcPct val="150000"/>
              </a:lnSpc>
              <a:spcBef>
                <a:spcPts val="0"/>
              </a:spcBef>
              <a:buNone/>
            </a:pPr>
            <a:r>
              <a:rPr lang="en-US" sz="1050">
                <a:solidFill>
                  <a:schemeClr val="dk1"/>
                </a:solidFill>
                <a:highlight>
                  <a:srgbClr val="F1F1F1"/>
                </a:highlight>
                <a:latin typeface="Courier New"/>
                <a:ea typeface="Courier New"/>
                <a:cs typeface="Courier New"/>
                <a:sym typeface="Courier New"/>
              </a:rPr>
              <a:t>{</a:t>
            </a:r>
            <a:r>
              <a:rPr lang="en-US" sz="1050">
                <a:solidFill>
                  <a:srgbClr val="C03030"/>
                </a:solidFill>
                <a:highlight>
                  <a:srgbClr val="F1F1F1"/>
                </a:highlight>
                <a:latin typeface="Courier New"/>
                <a:ea typeface="Courier New"/>
                <a:cs typeface="Courier New"/>
                <a:sym typeface="Courier New"/>
              </a:rPr>
              <a:t>"actions-list"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"http://127.0.0.1:8888/api/v1/lcm/actions/"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"cluster-list"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"http://127.0.0.1:8888/api/v1/lcm/clusters/"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"config-profile-list"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"http://127.0.0.1:8888/api/v1/lcm/config_profiles/"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"datacenter-list"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"http://127.0.0.1:8888/api/v1/lcm/datacenters/"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"definitions"</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"http://127.0.0.1:8888/api/v1/lcm/definitions/"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"job-event-list"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"http://127.0.0.1:8888/api/v1/lcm/job_events/"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"job-list"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"http://127.0.0.1:8888/api/v1/lcm/jobs/"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"job-node-list"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"http://127.0.0.1:8888/api/v1/lcm/job_nodes/"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"machine-credential-list"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"http://127.0.0.1:8888/api/v1/lcm/machine_credentials/"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"node-list"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"http://127.0.0.1:8888/api/v1/lcm/nodes/"</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"repository-list"</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"http://127.0.0.1:8888/api/v1/lcm/repositories/"</a:t>
            </a:r>
            <a:r>
              <a:rPr lang="en-US" sz="1050">
                <a:solidFill>
                  <a:schemeClr val="dk1"/>
                </a:solidFill>
                <a:highlight>
                  <a:srgbClr val="F1F1F1"/>
                </a:highlight>
                <a:latin typeface="Courier New"/>
                <a:ea typeface="Courier New"/>
                <a:cs typeface="Courier New"/>
                <a:sym typeface="Courier New"/>
              </a:rPr>
              <a:t>}}</a:t>
            </a:r>
          </a:p>
        </p:txBody>
      </p:sp>
      <p:sp>
        <p:nvSpPr>
          <p:cNvPr id="6" name="Shape 206"/>
          <p:cNvSpPr txBox="1">
            <a:spLocks/>
          </p:cNvSpPr>
          <p:nvPr/>
        </p:nvSpPr>
        <p:spPr>
          <a:xfrm>
            <a:off x="251519" y="4803998"/>
            <a:ext cx="3979800" cy="1557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SzPct val="25000"/>
            </a:pPr>
            <a:r>
              <a:rPr lang="en-US" sz="800" smtClean="0">
                <a:solidFill>
                  <a:srgbClr val="BFBFBF"/>
                </a:solidFill>
                <a:latin typeface="Helvetica Neue"/>
                <a:ea typeface="Helvetica Neue"/>
                <a:cs typeface="Helvetica Neue"/>
                <a:sym typeface="Helvetica Neue"/>
              </a:rPr>
              <a:t>©2016 DataStax  </a:t>
            </a:r>
            <a:endParaRPr lang="en-US" sz="800">
              <a:solidFill>
                <a:srgbClr val="BFBFBF"/>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Shape 192"/>
          <p:cNvSpPr txBox="1">
            <a:spLocks noGrp="1"/>
          </p:cNvSpPr>
          <p:nvPr>
            <p:ph type="title"/>
          </p:nvPr>
        </p:nvSpPr>
        <p:spPr>
          <a:xfrm>
            <a:off x="203200" y="203200"/>
            <a:ext cx="8387100" cy="307800"/>
          </a:xfrm>
          <a:prstGeom prst="rect">
            <a:avLst/>
          </a:prstGeom>
          <a:noFill/>
          <a:ln>
            <a:noFill/>
          </a:ln>
        </p:spPr>
        <p:txBody>
          <a:bodyPr lIns="0" tIns="0" rIns="0" bIns="0" anchor="t" anchorCtr="0">
            <a:noAutofit/>
          </a:bodyPr>
          <a:lstStyle/>
          <a:p>
            <a:pPr lvl="0" rtl="0">
              <a:spcBef>
                <a:spcPts val="0"/>
              </a:spcBef>
              <a:buClr>
                <a:schemeClr val="accent1"/>
              </a:buClr>
              <a:buSzPct val="25000"/>
              <a:buFont typeface="Arial"/>
              <a:buNone/>
            </a:pPr>
            <a:r>
              <a:rPr lang="en-US" sz="3200">
                <a:solidFill>
                  <a:schemeClr val="accent2"/>
                </a:solidFill>
              </a:rPr>
              <a:t>LifeCycle Manager- REST API</a:t>
            </a:r>
          </a:p>
          <a:p>
            <a:pPr marL="0" marR="0" lvl="0" indent="0" algn="l" rtl="0">
              <a:spcBef>
                <a:spcPts val="0"/>
              </a:spcBef>
              <a:buSzPct val="25000"/>
              <a:buNone/>
            </a:pPr>
            <a:endParaRPr sz="2000">
              <a:solidFill>
                <a:srgbClr val="CB6015"/>
              </a:solidFill>
              <a:latin typeface="Helvetica Neue"/>
              <a:ea typeface="Helvetica Neue"/>
              <a:cs typeface="Helvetica Neue"/>
              <a:sym typeface="Helvetica Neue"/>
            </a:endParaRPr>
          </a:p>
        </p:txBody>
      </p:sp>
      <p:sp>
        <p:nvSpPr>
          <p:cNvPr id="193" name="Shape 193"/>
          <p:cNvSpPr txBox="1">
            <a:spLocks noGrp="1"/>
          </p:cNvSpPr>
          <p:nvPr>
            <p:ph type="body" idx="4294967295"/>
          </p:nvPr>
        </p:nvSpPr>
        <p:spPr>
          <a:xfrm>
            <a:off x="228600" y="990600"/>
            <a:ext cx="8496300" cy="3703200"/>
          </a:xfrm>
          <a:prstGeom prst="rect">
            <a:avLst/>
          </a:prstGeom>
          <a:noFill/>
          <a:ln w="9525" cap="flat" cmpd="sng">
            <a:solidFill>
              <a:srgbClr val="0000FF"/>
            </a:solidFill>
            <a:prstDash val="solid"/>
            <a:round/>
            <a:headEnd type="none" w="med" len="med"/>
            <a:tailEnd type="none" w="med" len="med"/>
          </a:ln>
        </p:spPr>
        <p:txBody>
          <a:bodyPr lIns="91400" tIns="91400" rIns="91400" bIns="91400" anchor="t" anchorCtr="0">
            <a:noAutofit/>
          </a:bodyPr>
          <a:lstStyle/>
          <a:p>
            <a:pPr marL="0" lvl="0" indent="0" rtl="0">
              <a:lnSpc>
                <a:spcPct val="105857"/>
              </a:lnSpc>
              <a:spcBef>
                <a:spcPts val="0"/>
              </a:spcBef>
              <a:buNone/>
            </a:pPr>
            <a:r>
              <a:rPr lang="en-US" sz="1050">
                <a:solidFill>
                  <a:srgbClr val="374C51"/>
                </a:solidFill>
                <a:highlight>
                  <a:srgbClr val="F8F9F7"/>
                </a:highlight>
              </a:rPr>
              <a:t>$ curl -s http://localhost:8888/api/v1/lcm/clusters/</a:t>
            </a:r>
          </a:p>
          <a:p>
            <a:pPr marL="0" lvl="0" indent="0" rtl="0">
              <a:lnSpc>
                <a:spcPct val="150000"/>
              </a:lnSpc>
              <a:spcBef>
                <a:spcPts val="0"/>
              </a:spcBef>
              <a:buNone/>
            </a:pPr>
            <a:r>
              <a:rPr lang="en-US" sz="1050">
                <a:solidFill>
                  <a:schemeClr val="dk1"/>
                </a:solidFill>
                <a:highlight>
                  <a:srgbClr val="F1F1F1"/>
                </a:highlight>
                <a:latin typeface="Courier New"/>
                <a:ea typeface="Courier New"/>
                <a:cs typeface="Courier New"/>
                <a:sym typeface="Courier New"/>
              </a:rPr>
              <a:t>{</a:t>
            </a:r>
            <a:r>
              <a:rPr lang="en-US" sz="1050">
                <a:solidFill>
                  <a:srgbClr val="C03030"/>
                </a:solidFill>
                <a:highlight>
                  <a:srgbClr val="F1F1F1"/>
                </a:highlight>
                <a:latin typeface="Courier New"/>
                <a:ea typeface="Courier New"/>
                <a:cs typeface="Courier New"/>
                <a:sym typeface="Courier New"/>
              </a:rPr>
              <a:t>"last"</a:t>
            </a:r>
            <a:r>
              <a:rPr lang="en-US" sz="1050">
                <a:solidFill>
                  <a:schemeClr val="dk1"/>
                </a:solidFill>
                <a:highlight>
                  <a:srgbClr val="F1F1F1"/>
                </a:highlight>
                <a:latin typeface="Courier New"/>
                <a:ea typeface="Courier New"/>
                <a:cs typeface="Courier New"/>
                <a:sym typeface="Courier New"/>
              </a:rPr>
              <a:t> : </a:t>
            </a:r>
            <a:r>
              <a:rPr lang="en-US" sz="1050">
                <a:solidFill>
                  <a:srgbClr val="0080A0"/>
                </a:solidFill>
                <a:highlight>
                  <a:srgbClr val="F1F1F1"/>
                </a:highlight>
                <a:latin typeface="Courier New"/>
                <a:ea typeface="Courier New"/>
                <a:cs typeface="Courier New"/>
                <a:sym typeface="Courier New"/>
              </a:rPr>
              <a:t>1</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"per-page"</a:t>
            </a:r>
            <a:r>
              <a:rPr lang="en-US" sz="1050">
                <a:solidFill>
                  <a:schemeClr val="dk1"/>
                </a:solidFill>
                <a:highlight>
                  <a:srgbClr val="F1F1F1"/>
                </a:highlight>
                <a:latin typeface="Courier New"/>
                <a:ea typeface="Courier New"/>
                <a:cs typeface="Courier New"/>
                <a:sym typeface="Courier New"/>
              </a:rPr>
              <a:t> : </a:t>
            </a:r>
            <a:r>
              <a:rPr lang="en-US" sz="1050">
                <a:solidFill>
                  <a:srgbClr val="0080A0"/>
                </a:solidFill>
                <a:highlight>
                  <a:srgbClr val="F1F1F1"/>
                </a:highlight>
                <a:latin typeface="Courier New"/>
                <a:ea typeface="Courier New"/>
                <a:cs typeface="Courier New"/>
                <a:sym typeface="Courier New"/>
              </a:rPr>
              <a:t>50</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"previous"</a:t>
            </a:r>
            <a:r>
              <a:rPr lang="en-US" sz="1050">
                <a:solidFill>
                  <a:schemeClr val="dk1"/>
                </a:solidFill>
                <a:highlight>
                  <a:srgbClr val="F1F1F1"/>
                </a:highlight>
                <a:latin typeface="Courier New"/>
                <a:ea typeface="Courier New"/>
                <a:cs typeface="Courier New"/>
                <a:sym typeface="Courier New"/>
              </a:rPr>
              <a:t> : null,</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"next"</a:t>
            </a:r>
            <a:r>
              <a:rPr lang="en-US" sz="1050">
                <a:solidFill>
                  <a:schemeClr val="dk1"/>
                </a:solidFill>
                <a:highlight>
                  <a:srgbClr val="F1F1F1"/>
                </a:highlight>
                <a:latin typeface="Courier New"/>
                <a:ea typeface="Courier New"/>
                <a:cs typeface="Courier New"/>
                <a:sym typeface="Courier New"/>
              </a:rPr>
              <a:t> : null,</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"current"</a:t>
            </a:r>
            <a:r>
              <a:rPr lang="en-US" sz="1050">
                <a:solidFill>
                  <a:schemeClr val="dk1"/>
                </a:solidFill>
                <a:highlight>
                  <a:srgbClr val="F1F1F1"/>
                </a:highlight>
                <a:latin typeface="Courier New"/>
                <a:ea typeface="Courier New"/>
                <a:cs typeface="Courier New"/>
                <a:sym typeface="Courier New"/>
              </a:rPr>
              <a:t> : </a:t>
            </a:r>
            <a:r>
              <a:rPr lang="en-US" sz="1050">
                <a:solidFill>
                  <a:srgbClr val="0080A0"/>
                </a:solidFill>
                <a:highlight>
                  <a:srgbClr val="F1F1F1"/>
                </a:highlight>
                <a:latin typeface="Courier New"/>
                <a:ea typeface="Courier New"/>
                <a:cs typeface="Courier New"/>
                <a:sym typeface="Courier New"/>
              </a:rPr>
              <a:t>1</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"count"</a:t>
            </a:r>
            <a:r>
              <a:rPr lang="en-US" sz="1050">
                <a:solidFill>
                  <a:schemeClr val="dk1"/>
                </a:solidFill>
                <a:highlight>
                  <a:srgbClr val="F1F1F1"/>
                </a:highlight>
                <a:latin typeface="Courier New"/>
                <a:ea typeface="Courier New"/>
                <a:cs typeface="Courier New"/>
                <a:sym typeface="Courier New"/>
              </a:rPr>
              <a:t>: </a:t>
            </a:r>
            <a:r>
              <a:rPr lang="en-US" sz="1050">
                <a:solidFill>
                  <a:srgbClr val="0080A0"/>
                </a:solidFill>
                <a:highlight>
                  <a:srgbClr val="F1F1F1"/>
                </a:highlight>
                <a:latin typeface="Courier New"/>
                <a:ea typeface="Courier New"/>
                <a:cs typeface="Courier New"/>
                <a:sym typeface="Courier New"/>
              </a:rPr>
              <a:t>1</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"results"</a:t>
            </a: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"type"</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"cluster"</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"id"</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"591ae107-2ef8-4c0f-b603-3b9f2d722d2f"</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"href"</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"http://localhost:8888/api/v1/lcm/clusters/591ae107-2ef8..."</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"config-profile-id"</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"4ff7a9ae-257c-4a6c-bfb0-b47299f39795"</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"ssh-management-port"</a:t>
            </a:r>
            <a:r>
              <a:rPr lang="en-US" sz="1050">
                <a:solidFill>
                  <a:schemeClr val="dk1"/>
                </a:solidFill>
                <a:highlight>
                  <a:srgbClr val="F1F1F1"/>
                </a:highlight>
                <a:latin typeface="Courier New"/>
                <a:ea typeface="Courier New"/>
                <a:cs typeface="Courier New"/>
                <a:sym typeface="Courier New"/>
              </a:rPr>
              <a:t> : </a:t>
            </a:r>
            <a:r>
              <a:rPr lang="en-US" sz="1050">
                <a:solidFill>
                  <a:srgbClr val="0080A0"/>
                </a:solidFill>
                <a:highlight>
                  <a:srgbClr val="F1F1F1"/>
                </a:highlight>
                <a:latin typeface="Courier New"/>
                <a:ea typeface="Courier New"/>
                <a:cs typeface="Courier New"/>
                <a:sym typeface="Courier New"/>
              </a:rPr>
              <a:t>22</a:t>
            </a:r>
            <a:r>
              <a:rPr lang="en-US" sz="1050">
                <a:solidFill>
                  <a:schemeClr val="dk1"/>
                </a:solidFill>
                <a:highlight>
                  <a:srgbClr val="F1F1F1"/>
                </a:highlight>
                <a:latin typeface="Courier New"/>
                <a:ea typeface="Courier New"/>
                <a:cs typeface="Courier New"/>
                <a:sym typeface="Courier New"/>
              </a:rPr>
              <a:t>,</a:t>
            </a:r>
            <a:br>
              <a:rPr lang="en-US" sz="1050">
                <a:solidFill>
                  <a:schemeClr val="dk1"/>
                </a:solidFill>
                <a:highlight>
                  <a:srgbClr val="F1F1F1"/>
                </a:highlight>
                <a:latin typeface="Courier New"/>
                <a:ea typeface="Courier New"/>
                <a:cs typeface="Courier New"/>
                <a:sym typeface="Courier New"/>
              </a:rPr>
            </a:b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"related-resources"</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"datacenters"</a:t>
            </a:r>
            <a:r>
              <a:rPr lang="en-US" sz="1050">
                <a:solidFill>
                  <a:schemeClr val="dk1"/>
                </a:solidFill>
                <a:highlight>
                  <a:srgbClr val="F1F1F1"/>
                </a:highlight>
                <a:latin typeface="Courier New"/>
                <a:ea typeface="Courier New"/>
                <a:cs typeface="Courier New"/>
                <a:sym typeface="Courier New"/>
              </a:rPr>
              <a:t>:</a:t>
            </a:r>
            <a:r>
              <a:rPr lang="en-US" sz="1050">
                <a:solidFill>
                  <a:srgbClr val="C03030"/>
                </a:solidFill>
                <a:highlight>
                  <a:srgbClr val="F1F1F1"/>
                </a:highlight>
                <a:latin typeface="Courier New"/>
                <a:ea typeface="Courier New"/>
                <a:cs typeface="Courier New"/>
                <a:sym typeface="Courier New"/>
              </a:rPr>
              <a:t>"</a:t>
            </a:r>
            <a:r>
              <a:rPr lang="en-US" sz="1050" u="sng">
                <a:solidFill>
                  <a:schemeClr val="hlink"/>
                </a:solidFill>
                <a:highlight>
                  <a:srgbClr val="F1F1F1"/>
                </a:highlight>
                <a:latin typeface="Courier New"/>
                <a:ea typeface="Courier New"/>
                <a:cs typeface="Courier New"/>
                <a:sym typeface="Courier New"/>
                <a:hlinkClick r:id="rId3"/>
              </a:rPr>
              <a:t>http://localhost:8888/api/v1/lcm/</a:t>
            </a:r>
            <a:r>
              <a:rPr lang="en-US" sz="1050">
                <a:solidFill>
                  <a:srgbClr val="C03030"/>
                </a:solidFill>
                <a:highlight>
                  <a:srgbClr val="F1F1F1"/>
                </a:highlight>
                <a:latin typeface="Courier New"/>
                <a:ea typeface="Courier New"/>
                <a:cs typeface="Courier New"/>
                <a:sym typeface="Courier New"/>
              </a:rPr>
              <a:t>..."</a:t>
            </a:r>
            <a:r>
              <a:rPr lang="en-US" sz="1050">
                <a:solidFill>
                  <a:schemeClr val="dk1"/>
                </a:solidFill>
                <a:highlight>
                  <a:srgbClr val="F1F1F1"/>
                </a:highlight>
                <a:latin typeface="Courier New"/>
                <a:ea typeface="Courier New"/>
                <a:cs typeface="Courier New"/>
                <a:sym typeface="Courier New"/>
              </a:rPr>
              <a:t>},</a:t>
            </a:r>
          </a:p>
          <a:p>
            <a:pPr marL="0" lvl="0" indent="0" rtl="0">
              <a:lnSpc>
                <a:spcPct val="150000"/>
              </a:lnSpc>
              <a:spcBef>
                <a:spcPts val="0"/>
              </a:spcBef>
              <a:buNone/>
            </a:pPr>
            <a:r>
              <a:rPr lang="en-US" sz="1050">
                <a:solidFill>
                  <a:schemeClr val="dk1"/>
                </a:solidFill>
                <a:highlight>
                  <a:srgbClr val="F1F1F1"/>
                </a:highlight>
                <a:latin typeface="Courier New"/>
                <a:ea typeface="Courier New"/>
                <a:cs typeface="Courier New"/>
                <a:sym typeface="Courier New"/>
              </a:rPr>
              <a:t>              </a:t>
            </a:r>
            <a:r>
              <a:rPr lang="en-US" sz="1050">
                <a:solidFill>
                  <a:srgbClr val="C03030"/>
                </a:solidFill>
                <a:highlight>
                  <a:srgbClr val="F1F1F1"/>
                </a:highlight>
                <a:latin typeface="Courier New"/>
                <a:ea typeface="Courier New"/>
                <a:cs typeface="Courier New"/>
                <a:sym typeface="Courier New"/>
              </a:rPr>
              <a:t>"more-fields-omitted"</a:t>
            </a:r>
            <a:r>
              <a:rPr lang="en-US" sz="1050">
                <a:solidFill>
                  <a:schemeClr val="dk1"/>
                </a:solidFill>
                <a:highlight>
                  <a:srgbClr val="F1F1F1"/>
                </a:highlight>
                <a:latin typeface="Courier New"/>
                <a:ea typeface="Courier New"/>
                <a:cs typeface="Courier New"/>
                <a:sym typeface="Courier New"/>
              </a:rPr>
              <a:t> : </a:t>
            </a:r>
            <a:r>
              <a:rPr lang="en-US" sz="1050">
                <a:solidFill>
                  <a:srgbClr val="C03030"/>
                </a:solidFill>
                <a:highlight>
                  <a:srgbClr val="F1F1F1"/>
                </a:highlight>
                <a:latin typeface="Courier New"/>
                <a:ea typeface="Courier New"/>
                <a:cs typeface="Courier New"/>
                <a:sym typeface="Courier New"/>
              </a:rPr>
              <a:t>"for brevity"</a:t>
            </a:r>
            <a:r>
              <a:rPr lang="en-US" sz="1050">
                <a:solidFill>
                  <a:schemeClr val="dk1"/>
                </a:solidFill>
                <a:highlight>
                  <a:srgbClr val="F1F1F1"/>
                </a:highlight>
                <a:latin typeface="Courier New"/>
                <a:ea typeface="Courier New"/>
                <a:cs typeface="Courier New"/>
                <a:sym typeface="Courier New"/>
              </a:rPr>
              <a:t>}]}</a:t>
            </a:r>
          </a:p>
          <a:p>
            <a:pPr marL="0" lvl="0" indent="0" rtl="0">
              <a:lnSpc>
                <a:spcPct val="105857"/>
              </a:lnSpc>
              <a:spcBef>
                <a:spcPts val="0"/>
              </a:spcBef>
              <a:buNone/>
            </a:pPr>
            <a:endParaRPr sz="1050">
              <a:solidFill>
                <a:srgbClr val="374C51"/>
              </a:solidFill>
              <a:highlight>
                <a:srgbClr val="F8F9F7"/>
              </a:highlight>
            </a:endParaRPr>
          </a:p>
        </p:txBody>
      </p:sp>
      <p:sp>
        <p:nvSpPr>
          <p:cNvPr id="5" name="Shape 206"/>
          <p:cNvSpPr txBox="1">
            <a:spLocks/>
          </p:cNvSpPr>
          <p:nvPr/>
        </p:nvSpPr>
        <p:spPr>
          <a:xfrm>
            <a:off x="251519" y="4803998"/>
            <a:ext cx="3979800" cy="1557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SzPct val="25000"/>
            </a:pPr>
            <a:r>
              <a:rPr lang="en-US" sz="800" smtClean="0">
                <a:solidFill>
                  <a:srgbClr val="BFBFBF"/>
                </a:solidFill>
                <a:latin typeface="Helvetica Neue"/>
                <a:ea typeface="Helvetica Neue"/>
                <a:cs typeface="Helvetica Neue"/>
                <a:sym typeface="Helvetica Neue"/>
              </a:rPr>
              <a:t>©2016 DataStax  </a:t>
            </a:r>
            <a:endParaRPr lang="en-US" sz="800">
              <a:solidFill>
                <a:srgbClr val="BFBFBF"/>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Shape 199"/>
          <p:cNvSpPr txBox="1">
            <a:spLocks noGrp="1"/>
          </p:cNvSpPr>
          <p:nvPr>
            <p:ph type="title"/>
          </p:nvPr>
        </p:nvSpPr>
        <p:spPr>
          <a:xfrm>
            <a:off x="203200" y="203200"/>
            <a:ext cx="8387100" cy="307800"/>
          </a:xfrm>
          <a:prstGeom prst="rect">
            <a:avLst/>
          </a:prstGeom>
          <a:noFill/>
          <a:ln>
            <a:noFill/>
          </a:ln>
        </p:spPr>
        <p:txBody>
          <a:bodyPr lIns="0" tIns="0" rIns="0" bIns="0" anchor="t" anchorCtr="0">
            <a:noAutofit/>
          </a:bodyPr>
          <a:lstStyle/>
          <a:p>
            <a:pPr lvl="0" rtl="0">
              <a:spcBef>
                <a:spcPts val="0"/>
              </a:spcBef>
              <a:buClr>
                <a:schemeClr val="accent1"/>
              </a:buClr>
              <a:buSzPct val="25000"/>
              <a:buFont typeface="Arial"/>
              <a:buNone/>
            </a:pPr>
            <a:r>
              <a:rPr lang="en-US" sz="3200">
                <a:solidFill>
                  <a:schemeClr val="accent2"/>
                </a:solidFill>
              </a:rPr>
              <a:t>LifeCycle Manager- REST API</a:t>
            </a:r>
          </a:p>
          <a:p>
            <a:pPr marL="0" marR="0" lvl="0" indent="0" algn="l" rtl="0">
              <a:spcBef>
                <a:spcPts val="0"/>
              </a:spcBef>
              <a:buSzPct val="25000"/>
              <a:buNone/>
            </a:pPr>
            <a:endParaRPr sz="2000">
              <a:solidFill>
                <a:srgbClr val="CB6015"/>
              </a:solidFill>
              <a:latin typeface="Helvetica Neue"/>
              <a:ea typeface="Helvetica Neue"/>
              <a:cs typeface="Helvetica Neue"/>
              <a:sym typeface="Helvetica Neue"/>
            </a:endParaRPr>
          </a:p>
        </p:txBody>
      </p:sp>
      <p:sp>
        <p:nvSpPr>
          <p:cNvPr id="200" name="Shape 200"/>
          <p:cNvSpPr txBox="1">
            <a:spLocks noGrp="1"/>
          </p:cNvSpPr>
          <p:nvPr>
            <p:ph type="body" idx="4294967295"/>
          </p:nvPr>
        </p:nvSpPr>
        <p:spPr>
          <a:xfrm>
            <a:off x="228600" y="990600"/>
            <a:ext cx="8496300" cy="3813398"/>
          </a:xfrm>
          <a:prstGeom prst="rect">
            <a:avLst/>
          </a:prstGeom>
          <a:noFill/>
          <a:ln w="9525" cap="flat" cmpd="sng">
            <a:solidFill>
              <a:srgbClr val="0000FF"/>
            </a:solidFill>
            <a:prstDash val="solid"/>
            <a:round/>
            <a:headEnd type="none" w="med" len="med"/>
            <a:tailEnd type="none" w="med" len="med"/>
          </a:ln>
        </p:spPr>
        <p:txBody>
          <a:bodyPr lIns="91400" tIns="91400" rIns="91400" bIns="91400" anchor="t" anchorCtr="0">
            <a:noAutofit/>
          </a:bodyPr>
          <a:lstStyle/>
          <a:p>
            <a:pPr marL="0" lvl="0" indent="0" rtl="0">
              <a:lnSpc>
                <a:spcPct val="105857"/>
              </a:lnSpc>
              <a:spcBef>
                <a:spcPts val="0"/>
              </a:spcBef>
              <a:buNone/>
            </a:pPr>
            <a:r>
              <a:rPr lang="en-US" sz="1050" dirty="0">
                <a:solidFill>
                  <a:srgbClr val="374C51"/>
                </a:solidFill>
                <a:highlight>
                  <a:srgbClr val="F8F9F7"/>
                </a:highlight>
              </a:rPr>
              <a:t>$ curl -s -X POST </a:t>
            </a:r>
            <a:r>
              <a:rPr lang="en-US" sz="1050" b="1" dirty="0">
                <a:solidFill>
                  <a:srgbClr val="4070A0"/>
                </a:solidFill>
                <a:highlight>
                  <a:srgbClr val="F8F9F7"/>
                </a:highlight>
              </a:rPr>
              <a:t>\</a:t>
            </a:r>
            <a:r>
              <a:rPr lang="en-US" sz="1050" dirty="0">
                <a:solidFill>
                  <a:srgbClr val="374C51"/>
                </a:solidFill>
                <a:highlight>
                  <a:srgbClr val="F8F9F7"/>
                </a:highlight>
              </a:rPr>
              <a:t/>
            </a:r>
            <a:br>
              <a:rPr lang="en-US" sz="1050" dirty="0">
                <a:solidFill>
                  <a:srgbClr val="374C51"/>
                </a:solidFill>
                <a:highlight>
                  <a:srgbClr val="F8F9F7"/>
                </a:highlight>
              </a:rPr>
            </a:br>
            <a:r>
              <a:rPr lang="en-US" sz="1050" dirty="0">
                <a:solidFill>
                  <a:srgbClr val="374C51"/>
                </a:solidFill>
                <a:highlight>
                  <a:srgbClr val="F8F9F7"/>
                </a:highlight>
              </a:rPr>
              <a:t>     -d </a:t>
            </a:r>
            <a:r>
              <a:rPr lang="en-US" sz="1050" dirty="0">
                <a:solidFill>
                  <a:srgbClr val="4070A0"/>
                </a:solidFill>
                <a:highlight>
                  <a:srgbClr val="F8F9F7"/>
                </a:highlight>
              </a:rPr>
              <a:t>'{"name": "test-cluster-01", \</a:t>
            </a:r>
            <a:r>
              <a:rPr lang="en-US" sz="1050" dirty="0">
                <a:solidFill>
                  <a:srgbClr val="374C51"/>
                </a:solidFill>
                <a:highlight>
                  <a:srgbClr val="F8F9F7"/>
                </a:highlight>
              </a:rPr>
              <a:t/>
            </a:r>
            <a:br>
              <a:rPr lang="en-US" sz="1050" dirty="0">
                <a:solidFill>
                  <a:srgbClr val="374C51"/>
                </a:solidFill>
                <a:highlight>
                  <a:srgbClr val="F8F9F7"/>
                </a:highlight>
              </a:rPr>
            </a:br>
            <a:r>
              <a:rPr lang="en-US" sz="1050" dirty="0">
                <a:solidFill>
                  <a:srgbClr val="4070A0"/>
                </a:solidFill>
                <a:highlight>
                  <a:srgbClr val="F8F9F7"/>
                </a:highlight>
              </a:rPr>
              <a:t>          "machine-credential-id": "0f03dff7-1874-4c17-a823-ff79dba6e694", \</a:t>
            </a:r>
            <a:r>
              <a:rPr lang="en-US" sz="1050" dirty="0">
                <a:solidFill>
                  <a:srgbClr val="374C51"/>
                </a:solidFill>
                <a:highlight>
                  <a:srgbClr val="F8F9F7"/>
                </a:highlight>
              </a:rPr>
              <a:t/>
            </a:r>
            <a:br>
              <a:rPr lang="en-US" sz="1050" dirty="0">
                <a:solidFill>
                  <a:srgbClr val="374C51"/>
                </a:solidFill>
                <a:highlight>
                  <a:srgbClr val="F8F9F7"/>
                </a:highlight>
              </a:rPr>
            </a:br>
            <a:r>
              <a:rPr lang="en-US" sz="1050" dirty="0">
                <a:solidFill>
                  <a:srgbClr val="4070A0"/>
                </a:solidFill>
                <a:highlight>
                  <a:srgbClr val="F8F9F7"/>
                </a:highlight>
              </a:rPr>
              <a:t>          "repository-id": "7db37bd2-c23a-4ea6-a415-e9faaeb2060f", \</a:t>
            </a:r>
            <a:r>
              <a:rPr lang="en-US" sz="1050" dirty="0">
                <a:solidFill>
                  <a:srgbClr val="374C51"/>
                </a:solidFill>
                <a:highlight>
                  <a:srgbClr val="F8F9F7"/>
                </a:highlight>
              </a:rPr>
              <a:t/>
            </a:r>
            <a:br>
              <a:rPr lang="en-US" sz="1050" dirty="0">
                <a:solidFill>
                  <a:srgbClr val="374C51"/>
                </a:solidFill>
                <a:highlight>
                  <a:srgbClr val="F8F9F7"/>
                </a:highlight>
              </a:rPr>
            </a:br>
            <a:r>
              <a:rPr lang="en-US" sz="1050" dirty="0">
                <a:solidFill>
                  <a:srgbClr val="4070A0"/>
                </a:solidFill>
                <a:highlight>
                  <a:srgbClr val="F8F9F7"/>
                </a:highlight>
              </a:rPr>
              <a:t>          "</a:t>
            </a:r>
            <a:r>
              <a:rPr lang="en-US" sz="1050" dirty="0" err="1">
                <a:solidFill>
                  <a:srgbClr val="4070A0"/>
                </a:solidFill>
                <a:highlight>
                  <a:srgbClr val="F8F9F7"/>
                </a:highlight>
              </a:rPr>
              <a:t>config</a:t>
            </a:r>
            <a:r>
              <a:rPr lang="en-US" sz="1050" dirty="0">
                <a:solidFill>
                  <a:srgbClr val="4070A0"/>
                </a:solidFill>
                <a:highlight>
                  <a:srgbClr val="F8F9F7"/>
                </a:highlight>
              </a:rPr>
              <a:t>-profile-id": "4ff7a9ae-257c-4a6c-bfb0-b47299f39795"}'</a:t>
            </a:r>
            <a:r>
              <a:rPr lang="en-US" sz="1050" dirty="0">
                <a:solidFill>
                  <a:srgbClr val="374C51"/>
                </a:solidFill>
                <a:highlight>
                  <a:srgbClr val="F8F9F7"/>
                </a:highlight>
              </a:rPr>
              <a:t> </a:t>
            </a:r>
            <a:r>
              <a:rPr lang="en-US" sz="1050" b="1" dirty="0">
                <a:solidFill>
                  <a:srgbClr val="4070A0"/>
                </a:solidFill>
                <a:highlight>
                  <a:srgbClr val="F8F9F7"/>
                </a:highlight>
              </a:rPr>
              <a:t>\</a:t>
            </a:r>
            <a:r>
              <a:rPr lang="en-US" sz="1050" dirty="0">
                <a:solidFill>
                  <a:srgbClr val="374C51"/>
                </a:solidFill>
                <a:highlight>
                  <a:srgbClr val="F8F9F7"/>
                </a:highlight>
              </a:rPr>
              <a:t/>
            </a:r>
            <a:br>
              <a:rPr lang="en-US" sz="1050" dirty="0">
                <a:solidFill>
                  <a:srgbClr val="374C51"/>
                </a:solidFill>
                <a:highlight>
                  <a:srgbClr val="F8F9F7"/>
                </a:highlight>
              </a:rPr>
            </a:br>
            <a:r>
              <a:rPr lang="en-US" sz="1050" dirty="0">
                <a:solidFill>
                  <a:srgbClr val="374C51"/>
                </a:solidFill>
                <a:highlight>
                  <a:srgbClr val="F8F9F7"/>
                </a:highlight>
              </a:rPr>
              <a:t>     http://localhost:8888/</a:t>
            </a:r>
            <a:r>
              <a:rPr lang="en-US" sz="1050" dirty="0" err="1">
                <a:solidFill>
                  <a:srgbClr val="374C51"/>
                </a:solidFill>
                <a:highlight>
                  <a:srgbClr val="F8F9F7"/>
                </a:highlight>
              </a:rPr>
              <a:t>api</a:t>
            </a:r>
            <a:r>
              <a:rPr lang="en-US" sz="1050" dirty="0">
                <a:solidFill>
                  <a:srgbClr val="374C51"/>
                </a:solidFill>
                <a:highlight>
                  <a:srgbClr val="F8F9F7"/>
                </a:highlight>
              </a:rPr>
              <a:t>/v1/lcm/clusters/</a:t>
            </a:r>
          </a:p>
          <a:p>
            <a:pPr marL="0" lvl="0" indent="0" rtl="0">
              <a:lnSpc>
                <a:spcPct val="150000"/>
              </a:lnSpc>
              <a:spcBef>
                <a:spcPts val="0"/>
              </a:spcBef>
              <a:buNone/>
            </a:pPr>
            <a:r>
              <a:rPr lang="en-US" sz="1050" dirty="0">
                <a:solidFill>
                  <a:schemeClr val="dk1"/>
                </a:solidFill>
                <a:highlight>
                  <a:srgbClr val="F1F1F1"/>
                </a:highlight>
                <a:latin typeface="Courier New"/>
                <a:ea typeface="Courier New"/>
                <a:cs typeface="Courier New"/>
                <a:sym typeface="Courier New"/>
              </a:rPr>
              <a:t>{</a:t>
            </a:r>
            <a:r>
              <a:rPr lang="en-US" sz="1050" dirty="0">
                <a:solidFill>
                  <a:srgbClr val="C03030"/>
                </a:solidFill>
                <a:highlight>
                  <a:srgbClr val="F1F1F1"/>
                </a:highlight>
                <a:latin typeface="Courier New"/>
                <a:ea typeface="Courier New"/>
                <a:cs typeface="Courier New"/>
                <a:sym typeface="Courier New"/>
              </a:rPr>
              <a:t>"datacenter"</a:t>
            </a:r>
            <a:r>
              <a:rPr lang="en-US" sz="1050" dirty="0">
                <a:solidFill>
                  <a:schemeClr val="dk1"/>
                </a:solidFill>
                <a:highlight>
                  <a:srgbClr val="F1F1F1"/>
                </a:highlight>
                <a:latin typeface="Courier New"/>
                <a:ea typeface="Courier New"/>
                <a:cs typeface="Courier New"/>
                <a:sym typeface="Courier New"/>
              </a:rPr>
              <a:t>: [],</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"type"</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"cluster"</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a:t>
            </a:r>
            <a:r>
              <a:rPr lang="en-US" sz="1050" dirty="0" err="1">
                <a:solidFill>
                  <a:srgbClr val="C03030"/>
                </a:solidFill>
                <a:highlight>
                  <a:srgbClr val="F1F1F1"/>
                </a:highlight>
                <a:latin typeface="Courier New"/>
                <a:ea typeface="Courier New"/>
                <a:cs typeface="Courier New"/>
                <a:sym typeface="Courier New"/>
              </a:rPr>
              <a:t>config</a:t>
            </a:r>
            <a:r>
              <a:rPr lang="en-US" sz="1050" dirty="0">
                <a:solidFill>
                  <a:srgbClr val="C03030"/>
                </a:solidFill>
                <a:highlight>
                  <a:srgbClr val="F1F1F1"/>
                </a:highlight>
                <a:latin typeface="Courier New"/>
                <a:ea typeface="Courier New"/>
                <a:cs typeface="Courier New"/>
                <a:sym typeface="Courier New"/>
              </a:rPr>
              <a:t>-profile-id"</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"4ff7a9ae-257c-4a6c-bfb0-b47299f39795"</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"repository-id"</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"7db37bd2-c23a-4ea6-a415-e9faaeb2060f"</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"machine-credential-id"</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"0f03dff7-1874-4c17-a823-ff79dba6e694"</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"name"</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"test-cluster-01"</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"comment"</a:t>
            </a:r>
            <a:r>
              <a:rPr lang="en-US" sz="1050" dirty="0">
                <a:solidFill>
                  <a:schemeClr val="dk1"/>
                </a:solidFill>
                <a:highlight>
                  <a:srgbClr val="F1F1F1"/>
                </a:highlight>
                <a:latin typeface="Courier New"/>
                <a:ea typeface="Courier New"/>
                <a:cs typeface="Courier New"/>
                <a:sym typeface="Courier New"/>
              </a:rPr>
              <a:t>: null,</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"id"</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"108f74ab-0c5c-4bf7-8527-695e3e630e1a"</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a:t>
            </a:r>
            <a:r>
              <a:rPr lang="en-US" sz="1050" dirty="0" err="1">
                <a:solidFill>
                  <a:srgbClr val="C03030"/>
                </a:solidFill>
                <a:highlight>
                  <a:srgbClr val="F1F1F1"/>
                </a:highlight>
                <a:latin typeface="Courier New"/>
                <a:ea typeface="Courier New"/>
                <a:cs typeface="Courier New"/>
                <a:sym typeface="Courier New"/>
              </a:rPr>
              <a:t>href</a:t>
            </a:r>
            <a:r>
              <a:rPr lang="en-US" sz="1050" dirty="0">
                <a:solidFill>
                  <a:srgbClr val="C03030"/>
                </a:solidFill>
                <a:highlight>
                  <a:srgbClr val="F1F1F1"/>
                </a:highlight>
                <a:latin typeface="Courier New"/>
                <a:ea typeface="Courier New"/>
                <a:cs typeface="Courier New"/>
                <a:sym typeface="Courier New"/>
              </a:rPr>
              <a:t>"</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"http://localhost:8888/</a:t>
            </a:r>
            <a:r>
              <a:rPr lang="en-US" sz="1050" dirty="0" err="1">
                <a:solidFill>
                  <a:srgbClr val="C03030"/>
                </a:solidFill>
                <a:highlight>
                  <a:srgbClr val="F1F1F1"/>
                </a:highlight>
                <a:latin typeface="Courier New"/>
                <a:ea typeface="Courier New"/>
                <a:cs typeface="Courier New"/>
                <a:sym typeface="Courier New"/>
              </a:rPr>
              <a:t>api</a:t>
            </a:r>
            <a:r>
              <a:rPr lang="en-US" sz="1050" dirty="0">
                <a:solidFill>
                  <a:srgbClr val="C03030"/>
                </a:solidFill>
                <a:highlight>
                  <a:srgbClr val="F1F1F1"/>
                </a:highlight>
                <a:latin typeface="Courier New"/>
                <a:ea typeface="Courier New"/>
                <a:cs typeface="Courier New"/>
                <a:sym typeface="Courier New"/>
              </a:rPr>
              <a:t>/v1/lcm/clusters/108f74ab-0c5c-4bf7-8527-695e3e630e1a"</a:t>
            </a:r>
            <a:r>
              <a:rPr lang="en-US" sz="1050" dirty="0">
                <a:solidFill>
                  <a:schemeClr val="dk1"/>
                </a:solidFill>
                <a:highlight>
                  <a:srgbClr val="F1F1F1"/>
                </a:highlight>
                <a:latin typeface="Courier New"/>
                <a:ea typeface="Courier New"/>
                <a:cs typeface="Courier New"/>
                <a:sym typeface="Courier New"/>
              </a:rPr>
              <a:t>,</a:t>
            </a:r>
            <a:br>
              <a:rPr lang="en-US" sz="1050" dirty="0">
                <a:solidFill>
                  <a:schemeClr val="dk1"/>
                </a:solidFill>
                <a:highlight>
                  <a:srgbClr val="F1F1F1"/>
                </a:highlight>
                <a:latin typeface="Courier New"/>
                <a:ea typeface="Courier New"/>
                <a:cs typeface="Courier New"/>
                <a:sym typeface="Courier New"/>
              </a:rPr>
            </a:b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"related-resources"</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"datacenters"</a:t>
            </a: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a:t>
            </a:r>
            <a:r>
              <a:rPr lang="en-US" sz="1050" u="sng" dirty="0">
                <a:solidFill>
                  <a:schemeClr val="hlink"/>
                </a:solidFill>
                <a:highlight>
                  <a:srgbClr val="F1F1F1"/>
                </a:highlight>
                <a:latin typeface="Courier New"/>
                <a:ea typeface="Courier New"/>
                <a:cs typeface="Courier New"/>
                <a:sym typeface="Courier New"/>
                <a:hlinkClick r:id="rId3"/>
              </a:rPr>
              <a:t>http://localhost:8888/api/v1/lcm/clusters/18f.../datacenters/</a:t>
            </a:r>
            <a:r>
              <a:rPr lang="en-US" sz="1050" dirty="0">
                <a:solidFill>
                  <a:srgbClr val="C03030"/>
                </a:solidFill>
                <a:highlight>
                  <a:srgbClr val="F1F1F1"/>
                </a:highlight>
                <a:latin typeface="Courier New"/>
                <a:ea typeface="Courier New"/>
                <a:cs typeface="Courier New"/>
                <a:sym typeface="Courier New"/>
              </a:rPr>
              <a:t>"</a:t>
            </a:r>
            <a:r>
              <a:rPr lang="en-US" sz="1050" dirty="0">
                <a:solidFill>
                  <a:schemeClr val="dk1"/>
                </a:solidFill>
                <a:highlight>
                  <a:srgbClr val="F1F1F1"/>
                </a:highlight>
                <a:latin typeface="Courier New"/>
                <a:ea typeface="Courier New"/>
                <a:cs typeface="Courier New"/>
                <a:sym typeface="Courier New"/>
              </a:rPr>
              <a:t>},</a:t>
            </a:r>
          </a:p>
          <a:p>
            <a:pPr marL="0" lvl="0" indent="0" rtl="0">
              <a:lnSpc>
                <a:spcPct val="150000"/>
              </a:lnSpc>
              <a:spcBef>
                <a:spcPts val="0"/>
              </a:spcBef>
              <a:buNone/>
            </a:pPr>
            <a:r>
              <a:rPr lang="en-US" sz="1050" dirty="0">
                <a:solidFill>
                  <a:schemeClr val="dk1"/>
                </a:solidFill>
                <a:highlight>
                  <a:srgbClr val="F1F1F1"/>
                </a:highlight>
                <a:latin typeface="Courier New"/>
                <a:ea typeface="Courier New"/>
                <a:cs typeface="Courier New"/>
                <a:sym typeface="Courier New"/>
              </a:rPr>
              <a:t> </a:t>
            </a:r>
            <a:r>
              <a:rPr lang="en-US" sz="1050" dirty="0">
                <a:solidFill>
                  <a:srgbClr val="C03030"/>
                </a:solidFill>
                <a:highlight>
                  <a:srgbClr val="F1F1F1"/>
                </a:highlight>
                <a:latin typeface="Courier New"/>
                <a:ea typeface="Courier New"/>
                <a:cs typeface="Courier New"/>
                <a:sym typeface="Courier New"/>
              </a:rPr>
              <a:t>"more-fields-omitted"</a:t>
            </a:r>
            <a:r>
              <a:rPr lang="en-US" sz="1050" dirty="0">
                <a:solidFill>
                  <a:schemeClr val="dk1"/>
                </a:solidFill>
                <a:highlight>
                  <a:srgbClr val="F1F1F1"/>
                </a:highlight>
                <a:latin typeface="Courier New"/>
                <a:ea typeface="Courier New"/>
                <a:cs typeface="Courier New"/>
                <a:sym typeface="Courier New"/>
              </a:rPr>
              <a:t> : </a:t>
            </a:r>
            <a:r>
              <a:rPr lang="en-US" sz="1050" dirty="0">
                <a:solidFill>
                  <a:srgbClr val="C03030"/>
                </a:solidFill>
                <a:highlight>
                  <a:srgbClr val="F1F1F1"/>
                </a:highlight>
                <a:latin typeface="Courier New"/>
                <a:ea typeface="Courier New"/>
                <a:cs typeface="Courier New"/>
                <a:sym typeface="Courier New"/>
              </a:rPr>
              <a:t>"for brevity"</a:t>
            </a:r>
            <a:r>
              <a:rPr lang="en-US" sz="1050" dirty="0">
                <a:solidFill>
                  <a:schemeClr val="dk1"/>
                </a:solidFill>
                <a:highlight>
                  <a:srgbClr val="F1F1F1"/>
                </a:highlight>
                <a:latin typeface="Courier New"/>
                <a:ea typeface="Courier New"/>
                <a:cs typeface="Courier New"/>
                <a:sym typeface="Courier New"/>
              </a:rPr>
              <a:t>}}</a:t>
            </a:r>
          </a:p>
          <a:p>
            <a:pPr marL="0" lvl="0" indent="0" rtl="0">
              <a:lnSpc>
                <a:spcPct val="105857"/>
              </a:lnSpc>
              <a:spcBef>
                <a:spcPts val="0"/>
              </a:spcBef>
              <a:buNone/>
            </a:pPr>
            <a:endParaRPr sz="1050" dirty="0">
              <a:solidFill>
                <a:schemeClr val="dk1"/>
              </a:solidFill>
              <a:highlight>
                <a:srgbClr val="F1F1F1"/>
              </a:highlight>
              <a:latin typeface="Courier New"/>
              <a:ea typeface="Courier New"/>
              <a:cs typeface="Courier New"/>
              <a:sym typeface="Courier New"/>
            </a:endParaRPr>
          </a:p>
        </p:txBody>
      </p:sp>
      <p:sp>
        <p:nvSpPr>
          <p:cNvPr id="5" name="Shape 206"/>
          <p:cNvSpPr txBox="1">
            <a:spLocks/>
          </p:cNvSpPr>
          <p:nvPr/>
        </p:nvSpPr>
        <p:spPr>
          <a:xfrm>
            <a:off x="251519" y="4803998"/>
            <a:ext cx="3979800" cy="155700"/>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SzPct val="25000"/>
            </a:pPr>
            <a:r>
              <a:rPr lang="en-US" sz="800" smtClean="0">
                <a:solidFill>
                  <a:srgbClr val="BFBFBF"/>
                </a:solidFill>
                <a:latin typeface="Helvetica Neue"/>
                <a:ea typeface="Helvetica Neue"/>
                <a:cs typeface="Helvetica Neue"/>
                <a:sym typeface="Helvetica Neue"/>
              </a:rPr>
              <a:t>©2016 DataStax  </a:t>
            </a:r>
            <a:endParaRPr lang="en-US" sz="800">
              <a:solidFill>
                <a:srgbClr val="BFBFBF"/>
              </a:solidFill>
              <a:latin typeface="Helvetica Neue"/>
              <a:ea typeface="Helvetica Neue"/>
              <a:cs typeface="Helvetica Neue"/>
              <a:sym typeface="Helvetica Neue"/>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207" name="Shape 207"/>
          <p:cNvSpPr txBox="1">
            <a:spLocks noGrp="1"/>
          </p:cNvSpPr>
          <p:nvPr>
            <p:ph type="title"/>
          </p:nvPr>
        </p:nvSpPr>
        <p:spPr>
          <a:xfrm>
            <a:off x="652300" y="1759629"/>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accent1"/>
              </a:buClr>
              <a:buSzPct val="25000"/>
              <a:buFont typeface="Arial"/>
              <a:buNone/>
            </a:pPr>
            <a:r>
              <a:rPr lang="en-US" sz="4800">
                <a:solidFill>
                  <a:schemeClr val="accent2"/>
                </a:solidFill>
              </a:rPr>
              <a:t>DEMO</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236480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3600"/>
              <a:t>Thank You!</a:t>
            </a:r>
          </a:p>
        </p:txBody>
      </p:sp>
      <p:sp>
        <p:nvSpPr>
          <p:cNvPr id="213" name="Shape 213"/>
          <p:cNvSpPr txBox="1">
            <a:spLocks noGrp="1"/>
          </p:cNvSpPr>
          <p:nvPr>
            <p:ph type="body" idx="1"/>
          </p:nvPr>
        </p:nvSpPr>
        <p:spPr>
          <a:xfrm>
            <a:off x="467543" y="2788146"/>
            <a:ext cx="8225526" cy="647700"/>
          </a:xfrm>
          <a:prstGeom prst="rect">
            <a:avLst/>
          </a:prstGeom>
          <a:noFill/>
          <a:ln>
            <a:noFill/>
          </a:ln>
        </p:spPr>
        <p:txBody>
          <a:bodyPr lIns="91425" tIns="45700" rIns="91425" bIns="45700" anchor="t" anchorCtr="0">
            <a:noAutofit/>
          </a:bodyPr>
          <a:lstStyle/>
          <a:p>
            <a:pPr marL="0" marR="0" lvl="0" indent="0" algn="ctr" rtl="0">
              <a:spcBef>
                <a:spcPts val="0"/>
              </a:spcBef>
              <a:buClr>
                <a:srgbClr val="FFFFFF"/>
              </a:buClr>
              <a:buSzPct val="25000"/>
              <a:buFont typeface="Arial"/>
              <a:buNone/>
            </a:pPr>
            <a:r>
              <a:rPr lang="en-US"/>
              <a:t>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220" name="Shape 220"/>
          <p:cNvSpPr txBox="1">
            <a:spLocks noGrp="1"/>
          </p:cNvSpPr>
          <p:nvPr>
            <p:ph type="title"/>
          </p:nvPr>
        </p:nvSpPr>
        <p:spPr>
          <a:xfrm>
            <a:off x="652300" y="1759629"/>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accent1"/>
              </a:buClr>
              <a:buSzPct val="25000"/>
              <a:buFont typeface="Arial"/>
              <a:buNone/>
            </a:pPr>
            <a:r>
              <a:rPr lang="en-US" sz="4800">
                <a:solidFill>
                  <a:schemeClr val="accent2"/>
                </a:solidFill>
              </a:rPr>
              <a:t>Appendix</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7" name="Shape 117"/>
          <p:cNvGraphicFramePr/>
          <p:nvPr/>
        </p:nvGraphicFramePr>
        <p:xfrm>
          <a:off x="728875" y="387775"/>
          <a:ext cx="7239000" cy="4068930"/>
        </p:xfrm>
        <a:graphic>
          <a:graphicData uri="http://schemas.openxmlformats.org/drawingml/2006/table">
            <a:tbl>
              <a:tblPr>
                <a:noFill/>
                <a:tableStyleId>{8B205F26-DDE8-43E4-91B3-B054959C1EF5}</a:tableStyleId>
              </a:tblPr>
              <a:tblGrid>
                <a:gridCol w="1230200"/>
                <a:gridCol w="6008800"/>
              </a:tblGrid>
              <a:tr h="778675">
                <a:tc>
                  <a:txBody>
                    <a:bodyPr/>
                    <a:lstStyle/>
                    <a:p>
                      <a:pPr lvl="0" algn="ctr" rtl="0">
                        <a:lnSpc>
                          <a:spcPct val="115000"/>
                        </a:lnSpc>
                        <a:spcBef>
                          <a:spcPts val="0"/>
                        </a:spcBef>
                        <a:buNone/>
                      </a:pPr>
                      <a:r>
                        <a:rPr lang="en-US" sz="3600">
                          <a:solidFill>
                            <a:srgbClr val="CA5F14"/>
                          </a:solidFill>
                        </a:rPr>
                        <a:t>1</a:t>
                      </a:r>
                    </a:p>
                  </a:txBody>
                  <a:tcPr marL="91425" marR="91425" marT="91425" marB="91425"/>
                </a:tc>
                <a:tc>
                  <a:txBody>
                    <a:bodyPr/>
                    <a:lstStyle/>
                    <a:p>
                      <a:pPr lvl="0" rtl="0">
                        <a:lnSpc>
                          <a:spcPct val="115000"/>
                        </a:lnSpc>
                        <a:spcBef>
                          <a:spcPts val="0"/>
                        </a:spcBef>
                        <a:buNone/>
                      </a:pPr>
                      <a:r>
                        <a:rPr lang="en-US" sz="2400">
                          <a:solidFill>
                            <a:srgbClr val="4C5958"/>
                          </a:solidFill>
                        </a:rPr>
                        <a:t>What is DataStax OpsCenter?</a:t>
                      </a:r>
                    </a:p>
                  </a:txBody>
                  <a:tcPr marL="91425" marR="91425" marT="91425" marB="91425"/>
                </a:tc>
              </a:tr>
              <a:tr h="748800">
                <a:tc>
                  <a:txBody>
                    <a:bodyPr/>
                    <a:lstStyle/>
                    <a:p>
                      <a:pPr lvl="0" algn="ctr" rtl="0">
                        <a:lnSpc>
                          <a:spcPct val="115000"/>
                        </a:lnSpc>
                        <a:spcBef>
                          <a:spcPts val="0"/>
                        </a:spcBef>
                        <a:buNone/>
                      </a:pPr>
                      <a:r>
                        <a:rPr lang="en-US" sz="3600">
                          <a:solidFill>
                            <a:srgbClr val="CA5F14"/>
                          </a:solidFill>
                        </a:rPr>
                        <a:t>2</a:t>
                      </a:r>
                    </a:p>
                  </a:txBody>
                  <a:tcPr marL="91425" marR="91425" marT="91425" marB="91425"/>
                </a:tc>
                <a:tc>
                  <a:txBody>
                    <a:bodyPr/>
                    <a:lstStyle/>
                    <a:p>
                      <a:pPr lvl="0" rtl="0">
                        <a:lnSpc>
                          <a:spcPct val="115000"/>
                        </a:lnSpc>
                        <a:spcBef>
                          <a:spcPts val="0"/>
                        </a:spcBef>
                        <a:buNone/>
                      </a:pPr>
                      <a:r>
                        <a:rPr lang="en-US" sz="2400">
                          <a:solidFill>
                            <a:srgbClr val="4C5958"/>
                          </a:solidFill>
                        </a:rPr>
                        <a:t>LifeCycle Manager - Introduction </a:t>
                      </a:r>
                    </a:p>
                  </a:txBody>
                  <a:tcPr marL="91425" marR="91425" marT="91425" marB="91425"/>
                </a:tc>
              </a:tr>
              <a:tr h="748800">
                <a:tc>
                  <a:txBody>
                    <a:bodyPr/>
                    <a:lstStyle/>
                    <a:p>
                      <a:pPr lvl="0" algn="ctr" rtl="0">
                        <a:lnSpc>
                          <a:spcPct val="115000"/>
                        </a:lnSpc>
                        <a:spcBef>
                          <a:spcPts val="0"/>
                        </a:spcBef>
                        <a:buNone/>
                      </a:pPr>
                      <a:r>
                        <a:rPr lang="en-US" sz="3600">
                          <a:solidFill>
                            <a:srgbClr val="CA5F14"/>
                          </a:solidFill>
                        </a:rPr>
                        <a:t>3</a:t>
                      </a:r>
                    </a:p>
                  </a:txBody>
                  <a:tcPr marL="91425" marR="91425" marT="91425" marB="91425"/>
                </a:tc>
                <a:tc>
                  <a:txBody>
                    <a:bodyPr/>
                    <a:lstStyle/>
                    <a:p>
                      <a:pPr lvl="0" rtl="0">
                        <a:lnSpc>
                          <a:spcPct val="115000"/>
                        </a:lnSpc>
                        <a:spcBef>
                          <a:spcPts val="0"/>
                        </a:spcBef>
                        <a:buNone/>
                      </a:pPr>
                      <a:r>
                        <a:rPr lang="en-US" sz="2400">
                          <a:solidFill>
                            <a:srgbClr val="4C5958"/>
                          </a:solidFill>
                        </a:rPr>
                        <a:t>LifeCycle Manager Architecture</a:t>
                      </a:r>
                    </a:p>
                  </a:txBody>
                  <a:tcPr marL="91425" marR="91425" marT="91425" marB="91425"/>
                </a:tc>
              </a:tr>
              <a:tr h="748800">
                <a:tc>
                  <a:txBody>
                    <a:bodyPr/>
                    <a:lstStyle/>
                    <a:p>
                      <a:pPr lvl="0" algn="ctr" rtl="0">
                        <a:lnSpc>
                          <a:spcPct val="115000"/>
                        </a:lnSpc>
                        <a:spcBef>
                          <a:spcPts val="0"/>
                        </a:spcBef>
                        <a:buNone/>
                      </a:pPr>
                      <a:r>
                        <a:rPr lang="en-US" sz="3600">
                          <a:solidFill>
                            <a:srgbClr val="CA5F14"/>
                          </a:solidFill>
                        </a:rPr>
                        <a:t>4</a:t>
                      </a:r>
                    </a:p>
                  </a:txBody>
                  <a:tcPr marL="91425" marR="91425" marT="91425" marB="91425"/>
                </a:tc>
                <a:tc>
                  <a:txBody>
                    <a:bodyPr/>
                    <a:lstStyle/>
                    <a:p>
                      <a:pPr lvl="0" rtl="0">
                        <a:lnSpc>
                          <a:spcPct val="115000"/>
                        </a:lnSpc>
                        <a:spcBef>
                          <a:spcPts val="0"/>
                        </a:spcBef>
                        <a:buNone/>
                      </a:pPr>
                      <a:r>
                        <a:rPr lang="en-US" sz="2400">
                          <a:solidFill>
                            <a:srgbClr val="4C5958"/>
                          </a:solidFill>
                        </a:rPr>
                        <a:t>REST API</a:t>
                      </a:r>
                    </a:p>
                  </a:txBody>
                  <a:tcPr marL="91425" marR="91425" marT="91425" marB="91425"/>
                </a:tc>
              </a:tr>
              <a:tr h="748800">
                <a:tc>
                  <a:txBody>
                    <a:bodyPr/>
                    <a:lstStyle/>
                    <a:p>
                      <a:pPr lvl="0" algn="ctr" rtl="0">
                        <a:lnSpc>
                          <a:spcPct val="115000"/>
                        </a:lnSpc>
                        <a:spcBef>
                          <a:spcPts val="0"/>
                        </a:spcBef>
                        <a:buNone/>
                      </a:pPr>
                      <a:r>
                        <a:rPr lang="en-US" sz="3600">
                          <a:solidFill>
                            <a:srgbClr val="CA5F14"/>
                          </a:solidFill>
                        </a:rPr>
                        <a:t>5</a:t>
                      </a:r>
                    </a:p>
                  </a:txBody>
                  <a:tcPr marL="91425" marR="91425" marT="91425" marB="91425"/>
                </a:tc>
                <a:tc>
                  <a:txBody>
                    <a:bodyPr/>
                    <a:lstStyle/>
                    <a:p>
                      <a:pPr lvl="0" rtl="0">
                        <a:lnSpc>
                          <a:spcPct val="115000"/>
                        </a:lnSpc>
                        <a:spcBef>
                          <a:spcPts val="0"/>
                        </a:spcBef>
                        <a:buNone/>
                      </a:pPr>
                      <a:r>
                        <a:rPr lang="en-US" sz="2400">
                          <a:solidFill>
                            <a:srgbClr val="4C5958"/>
                          </a:solidFill>
                        </a:rPr>
                        <a:t>Demo</a:t>
                      </a:r>
                    </a:p>
                  </a:txBody>
                  <a:tcPr marL="91425" marR="91425" marT="91425" marB="91425"/>
                </a:tc>
              </a:tr>
            </a:tbl>
          </a:graphicData>
        </a:graphic>
      </p:graphicFrame>
      <p:sp>
        <p:nvSpPr>
          <p:cNvPr id="4" name="Shape 206"/>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9"/>
            <a:ext cx="8229600" cy="857400"/>
          </a:xfrm>
          <a:prstGeom prst="rect">
            <a:avLst/>
          </a:prstGeom>
        </p:spPr>
        <p:txBody>
          <a:bodyPr lIns="91425" tIns="91425" rIns="91425" bIns="91425" anchor="ctr" anchorCtr="0">
            <a:noAutofit/>
          </a:bodyPr>
          <a:lstStyle/>
          <a:p>
            <a:pPr lvl="0" rtl="0">
              <a:spcBef>
                <a:spcPts val="0"/>
              </a:spcBef>
              <a:buNone/>
            </a:pPr>
            <a:r>
              <a:rPr lang="en-US"/>
              <a:t>What is DataStax OpsCenter?</a:t>
            </a:r>
          </a:p>
        </p:txBody>
      </p:sp>
      <p:pic>
        <p:nvPicPr>
          <p:cNvPr id="123" name="Shape 123"/>
          <p:cNvPicPr preferRelativeResize="0"/>
          <p:nvPr/>
        </p:nvPicPr>
        <p:blipFill rotWithShape="1">
          <a:blip r:embed="rId3">
            <a:alphaModFix/>
          </a:blip>
          <a:srcRect/>
          <a:stretch/>
        </p:blipFill>
        <p:spPr>
          <a:xfrm>
            <a:off x="324574" y="1154875"/>
            <a:ext cx="4588800" cy="3594900"/>
          </a:xfrm>
          <a:prstGeom prst="rect">
            <a:avLst/>
          </a:prstGeom>
          <a:noFill/>
          <a:ln>
            <a:noFill/>
          </a:ln>
        </p:spPr>
      </p:pic>
      <p:sp>
        <p:nvSpPr>
          <p:cNvPr id="124" name="Shape 124"/>
          <p:cNvSpPr txBox="1">
            <a:spLocks noGrp="1"/>
          </p:cNvSpPr>
          <p:nvPr>
            <p:ph type="body" idx="1"/>
          </p:nvPr>
        </p:nvSpPr>
        <p:spPr>
          <a:xfrm>
            <a:off x="4965250" y="987025"/>
            <a:ext cx="3928500" cy="3778200"/>
          </a:xfrm>
          <a:prstGeom prst="rect">
            <a:avLst/>
          </a:prstGeom>
        </p:spPr>
        <p:txBody>
          <a:bodyPr lIns="91425" tIns="91425" rIns="91425" bIns="91425" anchor="t" anchorCtr="0">
            <a:noAutofit/>
          </a:bodyPr>
          <a:lstStyle/>
          <a:p>
            <a:pPr lvl="0" rtl="0">
              <a:spcBef>
                <a:spcPts val="0"/>
              </a:spcBef>
              <a:buNone/>
            </a:pPr>
            <a:r>
              <a:rPr lang="en-US" sz="1600" b="1" dirty="0"/>
              <a:t>Visual Monitoring and Management</a:t>
            </a:r>
          </a:p>
          <a:p>
            <a:pPr marL="457200" lvl="0" indent="-317500" rtl="0">
              <a:spcBef>
                <a:spcPts val="0"/>
              </a:spcBef>
              <a:buSzPct val="100000"/>
            </a:pPr>
            <a:endParaRPr lang="en-US" sz="1400" dirty="0" smtClean="0"/>
          </a:p>
          <a:p>
            <a:pPr marL="457200" lvl="0" indent="-317500" rtl="0">
              <a:spcBef>
                <a:spcPts val="0"/>
              </a:spcBef>
              <a:buSzPct val="100000"/>
            </a:pPr>
            <a:r>
              <a:rPr lang="en-US" sz="1400" dirty="0" smtClean="0"/>
              <a:t>Control </a:t>
            </a:r>
            <a:r>
              <a:rPr lang="en-US" sz="1400" dirty="0"/>
              <a:t>automatic management </a:t>
            </a:r>
            <a:r>
              <a:rPr lang="en-US" sz="1400" dirty="0" smtClean="0"/>
              <a:t>services</a:t>
            </a:r>
          </a:p>
          <a:p>
            <a:pPr marL="457200" lvl="0" indent="-317500" rtl="0">
              <a:spcBef>
                <a:spcPts val="0"/>
              </a:spcBef>
              <a:buSzPct val="100000"/>
            </a:pPr>
            <a:r>
              <a:rPr lang="en-US" sz="1400" dirty="0" smtClean="0"/>
              <a:t>including </a:t>
            </a:r>
            <a:r>
              <a:rPr lang="en-US" sz="1400" dirty="0"/>
              <a:t>transparent repair</a:t>
            </a:r>
            <a:br>
              <a:rPr lang="en-US" sz="1400" dirty="0"/>
            </a:br>
            <a:endParaRPr lang="en-US" sz="1400" dirty="0"/>
          </a:p>
          <a:p>
            <a:pPr marL="457200" lvl="0" indent="-317500" rtl="0">
              <a:spcBef>
                <a:spcPts val="0"/>
              </a:spcBef>
              <a:buSzPct val="100000"/>
            </a:pPr>
            <a:r>
              <a:rPr lang="en-US" sz="1400" dirty="0"/>
              <a:t>Manage and schedule backup and </a:t>
            </a:r>
            <a:r>
              <a:rPr lang="en-US" sz="1400" dirty="0" smtClean="0"/>
              <a:t>restore</a:t>
            </a:r>
          </a:p>
          <a:p>
            <a:pPr marL="457200" lvl="0" indent="-317500" rtl="0">
              <a:spcBef>
                <a:spcPts val="0"/>
              </a:spcBef>
              <a:buSzPct val="100000"/>
            </a:pPr>
            <a:r>
              <a:rPr lang="en-US" sz="1400" dirty="0" smtClean="0"/>
              <a:t>operations</a:t>
            </a:r>
            <a:r>
              <a:rPr lang="en-US" sz="1400" dirty="0"/>
              <a:t/>
            </a:r>
            <a:br>
              <a:rPr lang="en-US" sz="1400" dirty="0"/>
            </a:br>
            <a:endParaRPr lang="en-US" sz="1400" dirty="0"/>
          </a:p>
          <a:p>
            <a:pPr marL="457200" lvl="0" indent="-317500" rtl="0">
              <a:spcBef>
                <a:spcPts val="0"/>
              </a:spcBef>
              <a:buSzPct val="100000"/>
            </a:pPr>
            <a:r>
              <a:rPr lang="en-US" sz="1400" dirty="0"/>
              <a:t>Perform capacity planning with </a:t>
            </a:r>
            <a:r>
              <a:rPr lang="en-US" sz="1400" dirty="0" smtClean="0"/>
              <a:t>historical</a:t>
            </a:r>
          </a:p>
          <a:p>
            <a:pPr marL="457200" lvl="0" indent="-317500" rtl="0">
              <a:spcBef>
                <a:spcPts val="0"/>
              </a:spcBef>
              <a:buSzPct val="100000"/>
            </a:pPr>
            <a:r>
              <a:rPr lang="en-US" sz="1400" dirty="0" smtClean="0"/>
              <a:t>trend </a:t>
            </a:r>
            <a:r>
              <a:rPr lang="en-US" sz="1400" dirty="0"/>
              <a:t>analysis and forecasting capabilities</a:t>
            </a:r>
            <a:br>
              <a:rPr lang="en-US" sz="1400" dirty="0"/>
            </a:br>
            <a:endParaRPr lang="en-US" sz="1400" dirty="0"/>
          </a:p>
          <a:p>
            <a:pPr marL="457200" lvl="0" indent="-317500" rtl="0">
              <a:spcBef>
                <a:spcPts val="0"/>
              </a:spcBef>
              <a:buSzPct val="100000"/>
            </a:pPr>
            <a:r>
              <a:rPr lang="en-US" sz="1400" dirty="0"/>
              <a:t>Proactively manage all clusters with </a:t>
            </a:r>
            <a:r>
              <a:rPr lang="en-US" sz="1400" dirty="0" smtClean="0"/>
              <a:t>threshold</a:t>
            </a:r>
          </a:p>
          <a:p>
            <a:pPr marL="457200" lvl="0" indent="-317500" rtl="0">
              <a:spcBef>
                <a:spcPts val="0"/>
              </a:spcBef>
              <a:buSzPct val="100000"/>
            </a:pPr>
            <a:r>
              <a:rPr lang="en-US" sz="1400" dirty="0" smtClean="0"/>
              <a:t>and </a:t>
            </a:r>
            <a:r>
              <a:rPr lang="en-US" sz="1400" dirty="0"/>
              <a:t>timing-based alerts</a:t>
            </a:r>
            <a:br>
              <a:rPr lang="en-US" sz="1400" dirty="0"/>
            </a:br>
            <a:endParaRPr lang="en-US" sz="1400" dirty="0"/>
          </a:p>
          <a:p>
            <a:pPr marL="457200" lvl="0" indent="-317500" rtl="0">
              <a:spcBef>
                <a:spcPts val="0"/>
              </a:spcBef>
              <a:buSzPct val="100000"/>
            </a:pPr>
            <a:r>
              <a:rPr lang="en-US" sz="1400" dirty="0"/>
              <a:t>Visually create new clusters with a </a:t>
            </a:r>
            <a:r>
              <a:rPr lang="en-US" sz="1400" dirty="0" smtClean="0"/>
              <a:t>few</a:t>
            </a:r>
          </a:p>
          <a:p>
            <a:pPr marL="457200" lvl="0" indent="-317500" rtl="0">
              <a:spcBef>
                <a:spcPts val="0"/>
              </a:spcBef>
              <a:buSzPct val="100000"/>
            </a:pPr>
            <a:r>
              <a:rPr lang="en-US" sz="1400" dirty="0" smtClean="0"/>
              <a:t>mouse </a:t>
            </a:r>
            <a:r>
              <a:rPr lang="en-US" sz="1400" dirty="0"/>
              <a:t>clicks either on premise or in the cloud</a:t>
            </a:r>
            <a:br>
              <a:rPr lang="en-US" sz="1400" dirty="0"/>
            </a:br>
            <a:endParaRPr lang="en-US" sz="1400" dirty="0" smtClean="0"/>
          </a:p>
          <a:p>
            <a:pPr marL="457200" lvl="0" indent="-317500" rtl="0">
              <a:spcBef>
                <a:spcPts val="0"/>
              </a:spcBef>
              <a:buSzPct val="100000"/>
            </a:pPr>
            <a:r>
              <a:rPr lang="en-US" sz="1400" dirty="0" smtClean="0"/>
              <a:t>Built</a:t>
            </a:r>
            <a:r>
              <a:rPr lang="en-US" sz="1400" dirty="0"/>
              <a:t>-in Automatic Failover</a:t>
            </a:r>
          </a:p>
        </p:txBody>
      </p:sp>
      <p:sp>
        <p:nvSpPr>
          <p:cNvPr id="5" name="Shape 206"/>
          <p:cNvSpPr txBox="1">
            <a:spLocks noGrp="1"/>
          </p:cNvSpPr>
          <p:nvPr>
            <p:ph type="ftr" idx="11"/>
          </p:nvPr>
        </p:nvSpPr>
        <p:spPr>
          <a:xfrm>
            <a:off x="251519" y="4846331"/>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31" name="Shape 131"/>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LifeCycle Manager- Introduction</a:t>
            </a:r>
          </a:p>
        </p:txBody>
      </p:sp>
      <p:pic>
        <p:nvPicPr>
          <p:cNvPr id="132" name="Shape 132"/>
          <p:cNvPicPr preferRelativeResize="0"/>
          <p:nvPr/>
        </p:nvPicPr>
        <p:blipFill>
          <a:blip r:embed="rId3">
            <a:alphaModFix/>
          </a:blip>
          <a:stretch>
            <a:fillRect/>
          </a:stretch>
        </p:blipFill>
        <p:spPr>
          <a:xfrm>
            <a:off x="203192" y="1392449"/>
            <a:ext cx="4614298" cy="2560167"/>
          </a:xfrm>
          <a:prstGeom prst="rect">
            <a:avLst/>
          </a:prstGeom>
          <a:noFill/>
          <a:ln>
            <a:noFill/>
          </a:ln>
        </p:spPr>
      </p:pic>
      <p:sp>
        <p:nvSpPr>
          <p:cNvPr id="133" name="Shape 133"/>
          <p:cNvSpPr txBox="1"/>
          <p:nvPr/>
        </p:nvSpPr>
        <p:spPr>
          <a:xfrm>
            <a:off x="4647366" y="1038309"/>
            <a:ext cx="4461900" cy="306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262626"/>
              </a:buClr>
              <a:buSzPct val="25000"/>
              <a:buFont typeface="Arial"/>
              <a:buNone/>
            </a:pPr>
            <a:r>
              <a:rPr lang="en-US" sz="2000" b="0" i="0" u="none" strike="noStrike" cap="none">
                <a:solidFill>
                  <a:srgbClr val="4C5858"/>
                </a:solidFill>
                <a:latin typeface="Arial"/>
                <a:ea typeface="Arial"/>
                <a:cs typeface="Arial"/>
                <a:sym typeface="Arial"/>
              </a:rPr>
              <a:t>    </a:t>
            </a:r>
            <a:r>
              <a:rPr lang="en-US" sz="1600" b="1" i="0" u="none" strike="noStrike" cap="none">
                <a:solidFill>
                  <a:srgbClr val="4C5858"/>
                </a:solidFill>
                <a:latin typeface="Arial"/>
                <a:ea typeface="Arial"/>
                <a:cs typeface="Arial"/>
                <a:sym typeface="Arial"/>
              </a:rPr>
              <a:t>Enterprise-class provisioning</a:t>
            </a:r>
          </a:p>
          <a:p>
            <a:pPr marL="742950" marR="0" lvl="1" indent="-273050" algn="l" rtl="0">
              <a:spcBef>
                <a:spcPts val="600"/>
              </a:spcBef>
              <a:spcAft>
                <a:spcPts val="0"/>
              </a:spcAft>
              <a:buClr>
                <a:srgbClr val="4C5858"/>
              </a:buClr>
              <a:buFont typeface="Arial"/>
              <a:buChar char="–"/>
            </a:pPr>
            <a:r>
              <a:rPr lang="en-US" b="0" i="0" u="none" strike="noStrike" cap="none">
                <a:solidFill>
                  <a:srgbClr val="4C5858"/>
                </a:solidFill>
                <a:latin typeface="Arial"/>
                <a:ea typeface="Arial"/>
                <a:cs typeface="Arial"/>
                <a:sym typeface="Arial"/>
              </a:rPr>
              <a:t>Turnkey Security</a:t>
            </a:r>
          </a:p>
          <a:p>
            <a:pPr marL="742950" marR="0" lvl="1" indent="-273050" algn="l" rtl="0">
              <a:spcBef>
                <a:spcPts val="600"/>
              </a:spcBef>
              <a:spcAft>
                <a:spcPts val="0"/>
              </a:spcAft>
              <a:buClr>
                <a:srgbClr val="4C5858"/>
              </a:buClr>
              <a:buFont typeface="Arial"/>
              <a:buChar char="–"/>
            </a:pPr>
            <a:r>
              <a:rPr lang="en-US" b="0" i="0" u="none" strike="noStrike" cap="none">
                <a:solidFill>
                  <a:srgbClr val="4C5858"/>
                </a:solidFill>
                <a:latin typeface="Arial"/>
                <a:ea typeface="Arial"/>
                <a:cs typeface="Arial"/>
                <a:sym typeface="Arial"/>
              </a:rPr>
              <a:t>Configuration management</a:t>
            </a:r>
          </a:p>
          <a:p>
            <a:pPr marL="742950" marR="0" lvl="1" indent="-273050" algn="l" rtl="0">
              <a:spcBef>
                <a:spcPts val="600"/>
              </a:spcBef>
              <a:spcAft>
                <a:spcPts val="0"/>
              </a:spcAft>
              <a:buClr>
                <a:srgbClr val="4C5858"/>
              </a:buClr>
              <a:buFont typeface="Arial"/>
              <a:buChar char="–"/>
            </a:pPr>
            <a:r>
              <a:rPr lang="en-US">
                <a:solidFill>
                  <a:srgbClr val="4C5858"/>
                </a:solidFill>
              </a:rPr>
              <a:t>“Offline” Deployments</a:t>
            </a:r>
          </a:p>
          <a:p>
            <a:pPr marL="742950" marR="0" lvl="1" indent="-273050" algn="l" rtl="0">
              <a:spcBef>
                <a:spcPts val="600"/>
              </a:spcBef>
              <a:spcAft>
                <a:spcPts val="0"/>
              </a:spcAft>
              <a:buClr>
                <a:srgbClr val="4C5858"/>
              </a:buClr>
              <a:buFont typeface="Arial"/>
              <a:buChar char="–"/>
            </a:pPr>
            <a:r>
              <a:rPr lang="en-US" b="0" i="0" u="none" strike="noStrike" cap="none">
                <a:solidFill>
                  <a:srgbClr val="4C5858"/>
                </a:solidFill>
                <a:latin typeface="Arial"/>
                <a:ea typeface="Arial"/>
                <a:cs typeface="Arial"/>
                <a:sym typeface="Arial"/>
              </a:rPr>
              <a:t>Improved Robustness &amp; Auditability</a:t>
            </a:r>
          </a:p>
          <a:p>
            <a:pPr marL="742950" marR="0" lvl="1" indent="-273050" algn="l" rtl="0">
              <a:spcBef>
                <a:spcPts val="600"/>
              </a:spcBef>
              <a:spcAft>
                <a:spcPts val="0"/>
              </a:spcAft>
              <a:buClr>
                <a:srgbClr val="4C5858"/>
              </a:buClr>
              <a:buFont typeface="Arial"/>
              <a:buChar char="–"/>
            </a:pPr>
            <a:r>
              <a:rPr lang="en-US" b="0" i="0" u="none" strike="noStrike" cap="none">
                <a:solidFill>
                  <a:srgbClr val="4C5858"/>
                </a:solidFill>
                <a:latin typeface="Arial"/>
                <a:ea typeface="Arial"/>
                <a:cs typeface="Arial"/>
                <a:sym typeface="Arial"/>
              </a:rPr>
              <a:t>Improved Usability</a:t>
            </a:r>
          </a:p>
          <a:p>
            <a:pPr marL="457200" marR="0" lvl="1" indent="0" algn="l" rtl="0">
              <a:spcBef>
                <a:spcPts val="600"/>
              </a:spcBef>
              <a:spcAft>
                <a:spcPts val="0"/>
              </a:spcAft>
              <a:buClr>
                <a:srgbClr val="4C5858"/>
              </a:buClr>
              <a:buFont typeface="Arial"/>
              <a:buNone/>
            </a:pPr>
            <a:endParaRPr sz="1600" b="0" i="0" u="none" strike="noStrike" cap="none">
              <a:solidFill>
                <a:srgbClr val="4C5858"/>
              </a:solidFill>
              <a:latin typeface="Arial"/>
              <a:ea typeface="Arial"/>
              <a:cs typeface="Arial"/>
              <a:sym typeface="Arial"/>
            </a:endParaRPr>
          </a:p>
          <a:p>
            <a:pPr marL="342900" marR="0" lvl="0" indent="-342900" algn="l" rtl="0">
              <a:spcBef>
                <a:spcPts val="600"/>
              </a:spcBef>
              <a:buClr>
                <a:srgbClr val="4C5858"/>
              </a:buClr>
              <a:buFont typeface="Arial"/>
              <a:buNone/>
            </a:pPr>
            <a:endParaRPr sz="2800" b="0" i="0" u="none" strike="noStrike" cap="none">
              <a:solidFill>
                <a:srgbClr val="4C5858"/>
              </a:solidFill>
              <a:latin typeface="Arial"/>
              <a:ea typeface="Arial"/>
              <a:cs typeface="Arial"/>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40" name="Shape 140"/>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Built for Beginners</a:t>
            </a:r>
          </a:p>
        </p:txBody>
      </p:sp>
      <p:sp>
        <p:nvSpPr>
          <p:cNvPr id="141" name="Shape 141"/>
          <p:cNvSpPr txBox="1"/>
          <p:nvPr/>
        </p:nvSpPr>
        <p:spPr>
          <a:xfrm>
            <a:off x="4336975" y="1596775"/>
            <a:ext cx="4654500" cy="3321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262626"/>
              </a:buClr>
              <a:buSzPct val="25000"/>
              <a:buFont typeface="Arial"/>
              <a:buNone/>
            </a:pPr>
            <a:r>
              <a:rPr lang="en-US" sz="1600" b="1">
                <a:solidFill>
                  <a:srgbClr val="4C5858"/>
                </a:solidFill>
              </a:rPr>
              <a:t>Deploy DSE with Confidence</a:t>
            </a:r>
          </a:p>
          <a:p>
            <a:pPr marL="742950" marR="0" lvl="1" indent="-273050" algn="l" rtl="0">
              <a:spcBef>
                <a:spcPts val="600"/>
              </a:spcBef>
              <a:spcAft>
                <a:spcPts val="0"/>
              </a:spcAft>
              <a:buClr>
                <a:srgbClr val="4C5858"/>
              </a:buClr>
              <a:buFont typeface="Arial"/>
              <a:buChar char="–"/>
            </a:pPr>
            <a:r>
              <a:rPr lang="en-US">
                <a:solidFill>
                  <a:srgbClr val="4C5858"/>
                </a:solidFill>
              </a:rPr>
              <a:t>Point and Click Deploy/Configure.</a:t>
            </a:r>
          </a:p>
          <a:p>
            <a:pPr marL="742950" marR="0" lvl="1" indent="-273050" algn="l" rtl="0">
              <a:spcBef>
                <a:spcPts val="600"/>
              </a:spcBef>
              <a:spcAft>
                <a:spcPts val="0"/>
              </a:spcAft>
              <a:buClr>
                <a:srgbClr val="4C5858"/>
              </a:buClr>
              <a:buFont typeface="Arial"/>
              <a:buChar char="–"/>
            </a:pPr>
            <a:r>
              <a:rPr lang="en-US">
                <a:solidFill>
                  <a:srgbClr val="4C5858"/>
                </a:solidFill>
              </a:rPr>
              <a:t>All your DSE configs in one place.</a:t>
            </a:r>
          </a:p>
          <a:p>
            <a:pPr marL="742950" marR="0" lvl="1" indent="-273050" algn="l" rtl="0">
              <a:spcBef>
                <a:spcPts val="600"/>
              </a:spcBef>
              <a:spcAft>
                <a:spcPts val="0"/>
              </a:spcAft>
              <a:buClr>
                <a:srgbClr val="4C5858"/>
              </a:buClr>
              <a:buFont typeface="Arial"/>
              <a:buChar char="–"/>
            </a:pPr>
            <a:r>
              <a:rPr lang="en-US">
                <a:solidFill>
                  <a:srgbClr val="4C5858"/>
                </a:solidFill>
              </a:rPr>
              <a:t>Troubleshoot from the UI.</a:t>
            </a:r>
          </a:p>
          <a:p>
            <a:pPr marL="742950" marR="0" lvl="1" indent="-273050" algn="l" rtl="0">
              <a:spcBef>
                <a:spcPts val="600"/>
              </a:spcBef>
              <a:spcAft>
                <a:spcPts val="0"/>
              </a:spcAft>
              <a:buClr>
                <a:srgbClr val="4C5858"/>
              </a:buClr>
              <a:buFont typeface="Arial"/>
              <a:buChar char="–"/>
            </a:pPr>
            <a:r>
              <a:rPr lang="en-US">
                <a:solidFill>
                  <a:srgbClr val="4C5858"/>
                </a:solidFill>
              </a:rPr>
              <a:t>Auto-generates SSL certificates.</a:t>
            </a:r>
          </a:p>
        </p:txBody>
      </p:sp>
      <p:pic>
        <p:nvPicPr>
          <p:cNvPr id="142" name="Shape 142"/>
          <p:cNvPicPr preferRelativeResize="0"/>
          <p:nvPr/>
        </p:nvPicPr>
        <p:blipFill>
          <a:blip r:embed="rId3">
            <a:alphaModFix/>
          </a:blip>
          <a:stretch>
            <a:fillRect/>
          </a:stretch>
        </p:blipFill>
        <p:spPr>
          <a:xfrm>
            <a:off x="1265062" y="1500175"/>
            <a:ext cx="2143125" cy="21431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49" name="Shape 149"/>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Built for Experts</a:t>
            </a:r>
          </a:p>
        </p:txBody>
      </p:sp>
      <p:pic>
        <p:nvPicPr>
          <p:cNvPr id="150" name="Shape 150" descr="9461611087_46b059581d_z.jpg"/>
          <p:cNvPicPr preferRelativeResize="0"/>
          <p:nvPr/>
        </p:nvPicPr>
        <p:blipFill rotWithShape="1">
          <a:blip r:embed="rId3">
            <a:alphaModFix/>
          </a:blip>
          <a:srcRect l="622" r="622"/>
          <a:stretch/>
        </p:blipFill>
        <p:spPr>
          <a:xfrm>
            <a:off x="203192" y="1083733"/>
            <a:ext cx="4614300" cy="3482400"/>
          </a:xfrm>
          <a:prstGeom prst="rect">
            <a:avLst/>
          </a:prstGeom>
          <a:noFill/>
          <a:ln>
            <a:noFill/>
          </a:ln>
        </p:spPr>
      </p:pic>
      <p:sp>
        <p:nvSpPr>
          <p:cNvPr id="151" name="Shape 151"/>
          <p:cNvSpPr txBox="1"/>
          <p:nvPr/>
        </p:nvSpPr>
        <p:spPr>
          <a:xfrm>
            <a:off x="4629316" y="998721"/>
            <a:ext cx="4461900" cy="306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262626"/>
              </a:buClr>
              <a:buSzPct val="25000"/>
              <a:buFont typeface="Arial"/>
              <a:buNone/>
            </a:pPr>
            <a:r>
              <a:rPr lang="en-US" sz="2000" b="0" i="0" u="none" strike="noStrike" cap="none">
                <a:solidFill>
                  <a:srgbClr val="4C5858"/>
                </a:solidFill>
                <a:latin typeface="Arial"/>
                <a:ea typeface="Arial"/>
                <a:cs typeface="Arial"/>
                <a:sym typeface="Arial"/>
              </a:rPr>
              <a:t>    </a:t>
            </a:r>
            <a:r>
              <a:rPr lang="en-US" sz="1600" b="1">
                <a:solidFill>
                  <a:srgbClr val="4C5858"/>
                </a:solidFill>
              </a:rPr>
              <a:t>Deploy DSE with Flexibility</a:t>
            </a:r>
          </a:p>
          <a:p>
            <a:pPr marL="742950" marR="0" lvl="1" indent="-273050" algn="l" rtl="0">
              <a:spcBef>
                <a:spcPts val="600"/>
              </a:spcBef>
              <a:spcAft>
                <a:spcPts val="0"/>
              </a:spcAft>
              <a:buClr>
                <a:srgbClr val="4C5858"/>
              </a:buClr>
              <a:buFont typeface="Arial"/>
              <a:buChar char="–"/>
            </a:pPr>
            <a:r>
              <a:rPr lang="en-US">
                <a:solidFill>
                  <a:srgbClr val="4C5858"/>
                </a:solidFill>
              </a:rPr>
              <a:t>Simple </a:t>
            </a:r>
            <a:r>
              <a:rPr lang="en-US" u="sng">
                <a:solidFill>
                  <a:srgbClr val="4C5858"/>
                </a:solidFill>
                <a:hlinkClick r:id="rId4"/>
              </a:rPr>
              <a:t>well-documented</a:t>
            </a:r>
            <a:r>
              <a:rPr lang="en-US">
                <a:solidFill>
                  <a:srgbClr val="4C5858"/>
                </a:solidFill>
              </a:rPr>
              <a:t>, and terse API.</a:t>
            </a:r>
          </a:p>
          <a:p>
            <a:pPr marL="742950" marR="0" lvl="1" indent="-273050" algn="l" rtl="0">
              <a:spcBef>
                <a:spcPts val="600"/>
              </a:spcBef>
              <a:spcAft>
                <a:spcPts val="0"/>
              </a:spcAft>
              <a:buClr>
                <a:srgbClr val="4C5858"/>
              </a:buClr>
              <a:buFont typeface="Arial"/>
              <a:buChar char="–"/>
            </a:pPr>
            <a:r>
              <a:rPr lang="en-US">
                <a:solidFill>
                  <a:srgbClr val="4C5858"/>
                </a:solidFill>
              </a:rPr>
              <a:t>Configure every DSE option.</a:t>
            </a:r>
          </a:p>
          <a:p>
            <a:pPr marL="742950" marR="0" lvl="1" indent="-273050" algn="l" rtl="0">
              <a:spcBef>
                <a:spcPts val="600"/>
              </a:spcBef>
              <a:spcAft>
                <a:spcPts val="0"/>
              </a:spcAft>
              <a:buClr>
                <a:srgbClr val="4C5858"/>
              </a:buClr>
              <a:buFont typeface="Arial"/>
              <a:buChar char="–"/>
            </a:pPr>
            <a:r>
              <a:rPr lang="en-US">
                <a:solidFill>
                  <a:srgbClr val="4C5858"/>
                </a:solidFill>
              </a:rPr>
              <a:t>Detailed job-events in one place.</a:t>
            </a:r>
          </a:p>
          <a:p>
            <a:pPr marL="742950" marR="0" lvl="1" indent="-273050" algn="l" rtl="0">
              <a:spcBef>
                <a:spcPts val="600"/>
              </a:spcBef>
              <a:spcAft>
                <a:spcPts val="0"/>
              </a:spcAft>
              <a:buClr>
                <a:srgbClr val="4C5858"/>
              </a:buClr>
              <a:buFont typeface="Arial"/>
              <a:buChar char="–"/>
            </a:pPr>
            <a:r>
              <a:rPr lang="en-US">
                <a:solidFill>
                  <a:srgbClr val="4C5858"/>
                </a:solidFill>
              </a:rPr>
              <a:t>Hack idempotence for advanced workflows.</a:t>
            </a:r>
          </a:p>
          <a:p>
            <a:pPr marL="742950" marR="0" lvl="1" indent="-285750" algn="l" rtl="0">
              <a:spcBef>
                <a:spcPts val="600"/>
              </a:spcBef>
              <a:spcAft>
                <a:spcPts val="0"/>
              </a:spcAft>
              <a:buClr>
                <a:srgbClr val="4C5858"/>
              </a:buClr>
              <a:buFont typeface="Arial"/>
              <a:buChar char="–"/>
            </a:pPr>
            <a:r>
              <a:rPr lang="en-US">
                <a:solidFill>
                  <a:srgbClr val="4C5858"/>
                </a:solidFill>
              </a:rPr>
              <a:t>Cooperates with third-party config management systems.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58" name="Shape 158"/>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LifeCycle Manager- Architecture</a:t>
            </a:r>
          </a:p>
        </p:txBody>
      </p:sp>
      <p:pic>
        <p:nvPicPr>
          <p:cNvPr id="159" name="Shape 159" descr="lcm_arch.svg.png"/>
          <p:cNvPicPr preferRelativeResize="0"/>
          <p:nvPr/>
        </p:nvPicPr>
        <p:blipFill rotWithShape="1">
          <a:blip r:embed="rId3">
            <a:alphaModFix/>
          </a:blip>
          <a:srcRect/>
          <a:stretch/>
        </p:blipFill>
        <p:spPr>
          <a:xfrm>
            <a:off x="322949" y="1176325"/>
            <a:ext cx="4280399" cy="3627675"/>
          </a:xfrm>
          <a:prstGeom prst="rect">
            <a:avLst/>
          </a:prstGeom>
          <a:noFill/>
          <a:ln>
            <a:noFill/>
          </a:ln>
        </p:spPr>
      </p:pic>
      <p:sp>
        <p:nvSpPr>
          <p:cNvPr id="160" name="Shape 160"/>
          <p:cNvSpPr txBox="1"/>
          <p:nvPr/>
        </p:nvSpPr>
        <p:spPr>
          <a:xfrm>
            <a:off x="4817450" y="1004025"/>
            <a:ext cx="4280400" cy="3195600"/>
          </a:xfrm>
          <a:prstGeom prst="rect">
            <a:avLst/>
          </a:prstGeom>
          <a:noFill/>
          <a:ln>
            <a:noFill/>
          </a:ln>
        </p:spPr>
        <p:txBody>
          <a:bodyPr lIns="91425" tIns="91425" rIns="91425" bIns="91425" anchor="t" anchorCtr="0">
            <a:noAutofit/>
          </a:bodyPr>
          <a:lstStyle/>
          <a:p>
            <a:pPr lvl="0" rtl="0">
              <a:spcBef>
                <a:spcPts val="0"/>
              </a:spcBef>
              <a:buClr>
                <a:srgbClr val="262626"/>
              </a:buClr>
              <a:buSzPct val="25000"/>
              <a:buFont typeface="Arial"/>
              <a:buNone/>
            </a:pPr>
            <a:r>
              <a:rPr lang="en-US" sz="2000">
                <a:solidFill>
                  <a:srgbClr val="4C5858"/>
                </a:solidFill>
              </a:rPr>
              <a:t>    </a:t>
            </a:r>
            <a:r>
              <a:rPr lang="en-US" sz="1600" b="1">
                <a:solidFill>
                  <a:srgbClr val="4C5858"/>
                </a:solidFill>
              </a:rPr>
              <a:t>A Proven Approach</a:t>
            </a:r>
          </a:p>
          <a:p>
            <a:pPr marL="742950" lvl="1" indent="-273050" rtl="0">
              <a:spcBef>
                <a:spcPts val="600"/>
              </a:spcBef>
              <a:buClr>
                <a:srgbClr val="4C5858"/>
              </a:buClr>
              <a:buChar char="–"/>
            </a:pPr>
            <a:r>
              <a:rPr lang="en-US" u="sng">
                <a:solidFill>
                  <a:srgbClr val="4C5858"/>
                </a:solidFill>
              </a:rPr>
              <a:t>Convergent:</a:t>
            </a:r>
            <a:r>
              <a:rPr lang="en-US">
                <a:solidFill>
                  <a:srgbClr val="4C5858"/>
                </a:solidFill>
              </a:rPr>
              <a:t> Does the work that is possible, even in the face of transient errors. Converges toward desired state over multiple runs.</a:t>
            </a:r>
          </a:p>
          <a:p>
            <a:pPr marL="742950" lvl="1" indent="-273050" rtl="0">
              <a:spcBef>
                <a:spcPts val="600"/>
              </a:spcBef>
              <a:buClr>
                <a:srgbClr val="4C5858"/>
              </a:buClr>
              <a:buChar char="–"/>
            </a:pPr>
            <a:r>
              <a:rPr lang="en-US" u="sng">
                <a:solidFill>
                  <a:srgbClr val="4C5858"/>
                </a:solidFill>
              </a:rPr>
              <a:t>Idempotent:</a:t>
            </a:r>
            <a:r>
              <a:rPr lang="en-US">
                <a:solidFill>
                  <a:srgbClr val="4C5858"/>
                </a:solidFill>
              </a:rPr>
              <a:t> Safe and efficient when run more than once.</a:t>
            </a:r>
          </a:p>
          <a:p>
            <a:pPr marL="742950" lvl="1" indent="-273050" rtl="0">
              <a:spcBef>
                <a:spcPts val="600"/>
              </a:spcBef>
              <a:buClr>
                <a:srgbClr val="4C5858"/>
              </a:buClr>
              <a:buChar char="–"/>
            </a:pPr>
            <a:r>
              <a:rPr lang="en-US" u="sng">
                <a:solidFill>
                  <a:srgbClr val="4C5858"/>
                </a:solidFill>
              </a:rPr>
              <a:t>Declarative:</a:t>
            </a:r>
            <a:r>
              <a:rPr lang="en-US">
                <a:solidFill>
                  <a:srgbClr val="4C5858"/>
                </a:solidFill>
              </a:rPr>
              <a:t> Model the state you want, LCM figures out how to get there.</a:t>
            </a:r>
          </a:p>
          <a:p>
            <a:pPr lvl="0">
              <a:spcBef>
                <a:spcPts val="0"/>
              </a:spcBef>
              <a:buNone/>
            </a:pPr>
            <a:endParaRPr>
              <a:solidFill>
                <a:srgbClr val="4C5858"/>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67" name="Shape 167"/>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LifeCycle Manager- Configuration Profiles</a:t>
            </a:r>
          </a:p>
        </p:txBody>
      </p:sp>
      <p:sp>
        <p:nvSpPr>
          <p:cNvPr id="168" name="Shape 168"/>
          <p:cNvSpPr txBox="1"/>
          <p:nvPr/>
        </p:nvSpPr>
        <p:spPr>
          <a:xfrm>
            <a:off x="4817450" y="1004025"/>
            <a:ext cx="4280400" cy="3195600"/>
          </a:xfrm>
          <a:prstGeom prst="rect">
            <a:avLst/>
          </a:prstGeom>
          <a:noFill/>
          <a:ln>
            <a:noFill/>
          </a:ln>
        </p:spPr>
        <p:txBody>
          <a:bodyPr lIns="91425" tIns="91425" rIns="91425" bIns="91425" anchor="t" anchorCtr="0">
            <a:noAutofit/>
          </a:bodyPr>
          <a:lstStyle/>
          <a:p>
            <a:pPr lvl="0" rtl="0">
              <a:spcBef>
                <a:spcPts val="0"/>
              </a:spcBef>
              <a:buNone/>
            </a:pPr>
            <a:r>
              <a:rPr lang="en-US" sz="2000">
                <a:solidFill>
                  <a:srgbClr val="4C5858"/>
                </a:solidFill>
              </a:rPr>
              <a:t>    </a:t>
            </a:r>
            <a:r>
              <a:rPr lang="en-US" sz="1600" b="1">
                <a:solidFill>
                  <a:srgbClr val="4C5858"/>
                </a:solidFill>
              </a:rPr>
              <a:t>Push Button Config</a:t>
            </a:r>
          </a:p>
          <a:p>
            <a:pPr marL="742950" lvl="1" indent="-273050" rtl="0">
              <a:spcBef>
                <a:spcPts val="600"/>
              </a:spcBef>
              <a:buClr>
                <a:srgbClr val="4C5858"/>
              </a:buClr>
              <a:buChar char="–"/>
            </a:pPr>
            <a:r>
              <a:rPr lang="en-US" u="sng">
                <a:solidFill>
                  <a:srgbClr val="4C5858"/>
                </a:solidFill>
              </a:rPr>
              <a:t>Comprehensive:</a:t>
            </a:r>
            <a:r>
              <a:rPr lang="en-US">
                <a:solidFill>
                  <a:srgbClr val="4C5858"/>
                </a:solidFill>
              </a:rPr>
              <a:t> Configure every DSE option.</a:t>
            </a:r>
          </a:p>
          <a:p>
            <a:pPr marL="742950" lvl="1" indent="-273050" rtl="0">
              <a:spcBef>
                <a:spcPts val="600"/>
              </a:spcBef>
              <a:buClr>
                <a:srgbClr val="4C5858"/>
              </a:buClr>
              <a:buChar char="–"/>
            </a:pPr>
            <a:r>
              <a:rPr lang="en-US" u="sng">
                <a:solidFill>
                  <a:srgbClr val="4C5858"/>
                </a:solidFill>
              </a:rPr>
              <a:t>Sparse:</a:t>
            </a:r>
            <a:r>
              <a:rPr lang="en-US">
                <a:solidFill>
                  <a:srgbClr val="4C5858"/>
                </a:solidFill>
              </a:rPr>
              <a:t> Store only your customizations, so you automatically get improved defaults with each DSE upgrade.</a:t>
            </a:r>
          </a:p>
          <a:p>
            <a:pPr marL="742950" lvl="1" indent="-273050" rtl="0">
              <a:spcBef>
                <a:spcPts val="600"/>
              </a:spcBef>
              <a:buClr>
                <a:srgbClr val="4C5858"/>
              </a:buClr>
              <a:buChar char="–"/>
            </a:pPr>
            <a:r>
              <a:rPr lang="en-US" u="sng">
                <a:solidFill>
                  <a:srgbClr val="4C5858"/>
                </a:solidFill>
              </a:rPr>
              <a:t>Hierarchical:</a:t>
            </a:r>
            <a:r>
              <a:rPr lang="en-US">
                <a:solidFill>
                  <a:srgbClr val="4C5858"/>
                </a:solidFill>
              </a:rPr>
              <a:t> Apply at the cluster, datacenter or node level with smart merging.</a:t>
            </a:r>
          </a:p>
        </p:txBody>
      </p:sp>
      <p:pic>
        <p:nvPicPr>
          <p:cNvPr id="169" name="Shape 169"/>
          <p:cNvPicPr preferRelativeResize="0"/>
          <p:nvPr/>
        </p:nvPicPr>
        <p:blipFill>
          <a:blip r:embed="rId3">
            <a:alphaModFix/>
          </a:blip>
          <a:stretch>
            <a:fillRect/>
          </a:stretch>
        </p:blipFill>
        <p:spPr>
          <a:xfrm>
            <a:off x="203192" y="1392449"/>
            <a:ext cx="4614298" cy="2560167"/>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ftr" idx="11"/>
          </p:nvPr>
        </p:nvSpPr>
        <p:spPr>
          <a:xfrm>
            <a:off x="251519" y="4803998"/>
            <a:ext cx="3979800" cy="1557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 b="0" i="0" u="none" strike="noStrike" cap="none">
                <a:solidFill>
                  <a:srgbClr val="BFBFBF"/>
                </a:solidFill>
                <a:latin typeface="Helvetica Neue"/>
                <a:ea typeface="Helvetica Neue"/>
                <a:cs typeface="Helvetica Neue"/>
                <a:sym typeface="Helvetica Neue"/>
              </a:rPr>
              <a:t>©2016 DataStax  </a:t>
            </a:r>
          </a:p>
        </p:txBody>
      </p:sp>
      <p:sp>
        <p:nvSpPr>
          <p:cNvPr id="176" name="Shape 176"/>
          <p:cNvSpPr txBox="1">
            <a:spLocks noGrp="1"/>
          </p:cNvSpPr>
          <p:nvPr>
            <p:ph type="title"/>
          </p:nvPr>
        </p:nvSpPr>
        <p:spPr>
          <a:xfrm>
            <a:off x="228600" y="205979"/>
            <a:ext cx="8229600" cy="857400"/>
          </a:xfrm>
          <a:prstGeom prst="rect">
            <a:avLst/>
          </a:prstGeom>
          <a:noFill/>
          <a:ln>
            <a:noFill/>
          </a:ln>
        </p:spPr>
        <p:txBody>
          <a:bodyPr lIns="91425" tIns="45700" rIns="91425" bIns="45700" anchor="ctr" anchorCtr="0">
            <a:noAutofit/>
          </a:bodyPr>
          <a:lstStyle/>
          <a:p>
            <a:pPr marL="0" marR="0" lvl="0" indent="0" algn="l" rtl="0">
              <a:spcBef>
                <a:spcPts val="0"/>
              </a:spcBef>
              <a:buClr>
                <a:schemeClr val="accent1"/>
              </a:buClr>
              <a:buSzPct val="25000"/>
              <a:buFont typeface="Arial"/>
              <a:buNone/>
            </a:pPr>
            <a:r>
              <a:rPr lang="en-US">
                <a:solidFill>
                  <a:schemeClr val="accent2"/>
                </a:solidFill>
              </a:rPr>
              <a:t>LifeCycle Manager- REST API</a:t>
            </a:r>
          </a:p>
        </p:txBody>
      </p:sp>
      <p:sp>
        <p:nvSpPr>
          <p:cNvPr id="177" name="Shape 177"/>
          <p:cNvSpPr txBox="1"/>
          <p:nvPr/>
        </p:nvSpPr>
        <p:spPr>
          <a:xfrm>
            <a:off x="4817450" y="1004025"/>
            <a:ext cx="4280400" cy="3195600"/>
          </a:xfrm>
          <a:prstGeom prst="rect">
            <a:avLst/>
          </a:prstGeom>
          <a:noFill/>
          <a:ln>
            <a:noFill/>
          </a:ln>
        </p:spPr>
        <p:txBody>
          <a:bodyPr lIns="91425" tIns="91425" rIns="91425" bIns="91425" anchor="t" anchorCtr="0">
            <a:noAutofit/>
          </a:bodyPr>
          <a:lstStyle/>
          <a:p>
            <a:pPr lvl="0" rtl="0">
              <a:spcBef>
                <a:spcPts val="0"/>
              </a:spcBef>
              <a:buNone/>
            </a:pPr>
            <a:r>
              <a:rPr lang="en-US" sz="2000">
                <a:solidFill>
                  <a:srgbClr val="4C5858"/>
                </a:solidFill>
              </a:rPr>
              <a:t>    </a:t>
            </a:r>
            <a:r>
              <a:rPr lang="en-US" sz="1600" b="1">
                <a:solidFill>
                  <a:srgbClr val="4C5858"/>
                </a:solidFill>
              </a:rPr>
              <a:t>API Driven Custom Workflows</a:t>
            </a:r>
          </a:p>
          <a:p>
            <a:pPr marL="742950" lvl="1" indent="-273050" rtl="0">
              <a:spcBef>
                <a:spcPts val="600"/>
              </a:spcBef>
              <a:buClr>
                <a:srgbClr val="4C5858"/>
              </a:buClr>
              <a:buChar char="–"/>
            </a:pPr>
            <a:r>
              <a:rPr lang="en-US" u="sng">
                <a:solidFill>
                  <a:srgbClr val="4C5858"/>
                </a:solidFill>
              </a:rPr>
              <a:t>Comprehensive:</a:t>
            </a:r>
            <a:r>
              <a:rPr lang="en-US">
                <a:solidFill>
                  <a:srgbClr val="4C5858"/>
                </a:solidFill>
              </a:rPr>
              <a:t> Everything the UI can do, the API can do. We ride our own airplane.</a:t>
            </a:r>
          </a:p>
          <a:p>
            <a:pPr marL="742950" lvl="1" indent="-273050" rtl="0">
              <a:spcBef>
                <a:spcPts val="600"/>
              </a:spcBef>
              <a:buClr>
                <a:srgbClr val="4C5858"/>
              </a:buClr>
              <a:buChar char="–"/>
            </a:pPr>
            <a:r>
              <a:rPr lang="en-US" u="sng">
                <a:solidFill>
                  <a:schemeClr val="hlink"/>
                </a:solidFill>
                <a:hlinkClick r:id="rId3"/>
              </a:rPr>
              <a:t>Documented</a:t>
            </a:r>
            <a:r>
              <a:rPr lang="en-US" u="sng">
                <a:solidFill>
                  <a:srgbClr val="4C5858"/>
                </a:solidFill>
              </a:rPr>
              <a:t>:</a:t>
            </a:r>
            <a:r>
              <a:rPr lang="en-US">
                <a:solidFill>
                  <a:srgbClr val="4C5858"/>
                </a:solidFill>
              </a:rPr>
              <a:t> With field lists and examples.</a:t>
            </a:r>
          </a:p>
          <a:p>
            <a:pPr marL="742950" lvl="1" indent="-273050" rtl="0">
              <a:spcBef>
                <a:spcPts val="600"/>
              </a:spcBef>
              <a:buClr>
                <a:srgbClr val="4C5858"/>
              </a:buClr>
              <a:buChar char="–"/>
            </a:pPr>
            <a:r>
              <a:rPr lang="en-US" u="sng">
                <a:solidFill>
                  <a:srgbClr val="4C5858"/>
                </a:solidFill>
              </a:rPr>
              <a:t>Discoverable:</a:t>
            </a:r>
            <a:r>
              <a:rPr lang="en-US">
                <a:solidFill>
                  <a:srgbClr val="4C5858"/>
                </a:solidFill>
              </a:rPr>
              <a:t> The API root lists the possible endpoints. href and related-resources fields make relationships intuitive.</a:t>
            </a:r>
          </a:p>
        </p:txBody>
      </p:sp>
      <p:pic>
        <p:nvPicPr>
          <p:cNvPr id="178" name="Shape 178" descr="24435971234_a35b8bcc94_k.jpg"/>
          <p:cNvPicPr preferRelativeResize="0"/>
          <p:nvPr/>
        </p:nvPicPr>
        <p:blipFill rotWithShape="1">
          <a:blip r:embed="rId4">
            <a:alphaModFix/>
          </a:blip>
          <a:srcRect t="22564"/>
          <a:stretch/>
        </p:blipFill>
        <p:spPr>
          <a:xfrm>
            <a:off x="203200" y="1063374"/>
            <a:ext cx="4614297" cy="357317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ataStax_Template">
  <a:themeElements>
    <a:clrScheme name="DataStax">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4590</TotalTime>
  <Words>654</Words>
  <Application>Microsoft Macintosh PowerPoint</Application>
  <PresentationFormat>On-screen Show (16:9)</PresentationFormat>
  <Paragraphs>115</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Helvetica Neue</vt:lpstr>
      <vt:lpstr>DataStax_Template</vt:lpstr>
      <vt:lpstr>Deploy DSE Clusters with ease using OpsCenter LifeCycle Manager</vt:lpstr>
      <vt:lpstr>PowerPoint Presentation</vt:lpstr>
      <vt:lpstr>What is DataStax OpsCenter?</vt:lpstr>
      <vt:lpstr>LifeCycle Manager- Introduction</vt:lpstr>
      <vt:lpstr>Built for Beginners</vt:lpstr>
      <vt:lpstr>Built for Experts</vt:lpstr>
      <vt:lpstr>LifeCycle Manager- Architecture</vt:lpstr>
      <vt:lpstr>LifeCycle Manager- Configuration Profiles</vt:lpstr>
      <vt:lpstr>LifeCycle Manager- REST API</vt:lpstr>
      <vt:lpstr>LifeCycle Manager- REST API </vt:lpstr>
      <vt:lpstr>LifeCycle Manager- REST API </vt:lpstr>
      <vt:lpstr>LifeCycle Manager- REST API </vt:lpstr>
      <vt:lpstr>DEMO</vt:lpstr>
      <vt:lpstr>Thank You!</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DSE Clusters with ease using OpsCenter LifeCycle Manager</dc:title>
  <cp:lastModifiedBy>Mani Srinivasan</cp:lastModifiedBy>
  <cp:revision>2</cp:revision>
  <dcterms:modified xsi:type="dcterms:W3CDTF">2016-09-03T19:04:56Z</dcterms:modified>
</cp:coreProperties>
</file>