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4" r:id="rId2"/>
    <p:sldId id="361" r:id="rId3"/>
    <p:sldId id="338" r:id="rId4"/>
    <p:sldId id="362" r:id="rId5"/>
    <p:sldId id="365" r:id="rId6"/>
    <p:sldId id="367" r:id="rId7"/>
    <p:sldId id="366" r:id="rId8"/>
    <p:sldId id="368" r:id="rId9"/>
    <p:sldId id="369" r:id="rId10"/>
    <p:sldId id="370" r:id="rId11"/>
    <p:sldId id="371" r:id="rId12"/>
    <p:sldId id="372" r:id="rId13"/>
    <p:sldId id="373" r:id="rId14"/>
    <p:sldId id="339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BD14"/>
    <a:srgbClr val="525068"/>
    <a:srgbClr val="FCFCFC"/>
    <a:srgbClr val="555464"/>
    <a:srgbClr val="4B4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 autoAdjust="0"/>
    <p:restoredTop sz="97354" autoAdjust="0"/>
  </p:normalViewPr>
  <p:slideViewPr>
    <p:cSldViewPr>
      <p:cViewPr>
        <p:scale>
          <a:sx n="150" d="100"/>
          <a:sy n="150" d="100"/>
        </p:scale>
        <p:origin x="344" y="-3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3" d="100"/>
          <a:sy n="73" d="100"/>
        </p:scale>
        <p:origin x="-3440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3183A-1356-7A44-9854-A1D3F7EB2CB8}" type="datetimeFigureOut">
              <a:rPr lang="en-US" smtClean="0">
                <a:latin typeface="Arial"/>
                <a:cs typeface="Arial"/>
              </a:rPr>
              <a:t>9/7/16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A85A2-821D-C34E-B01E-999292313745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49534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BF052239-6C6F-472F-B175-F0FADCEE2BD3}" type="datetimeFigureOut">
              <a:rPr lang="en-US" smtClean="0"/>
              <a:pPr/>
              <a:t>9/7/16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E4FF5570-FE69-4FDF-99DA-8CDE436443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55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27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3718"/>
            <a:ext cx="8229600" cy="857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3291830"/>
            <a:ext cx="8229600" cy="576263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b="0" i="0">
                <a:latin typeface="Helvetica Neue Thin"/>
                <a:cs typeface="Helvetica Neue Thin"/>
              </a:defRPr>
            </a:lvl2pPr>
            <a:lvl3pPr>
              <a:defRPr b="0" i="0">
                <a:latin typeface="Helvetica Neue Thin"/>
                <a:cs typeface="Helvetica Neue Thin"/>
              </a:defRPr>
            </a:lvl3pPr>
            <a:lvl4pPr>
              <a:defRPr b="0" i="0">
                <a:latin typeface="Helvetica Neue Thin"/>
                <a:cs typeface="Helvetica Neue Thin"/>
              </a:defRPr>
            </a:lvl4pPr>
            <a:lvl5pPr>
              <a:defRPr b="0" i="0"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3173"/>
            <a:ext cx="2057400" cy="11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2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81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71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41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92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98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Title + Content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 smtClean="0"/>
              <a:t>consectetur</a:t>
            </a:r>
            <a:r>
              <a:rPr lang="en-US" dirty="0" smtClean="0"/>
              <a:t>, from a Lorem Ipsum passage, and going through the cites of the word in classical literature, discovered the </a:t>
            </a:r>
            <a:r>
              <a:rPr lang="en-US" dirty="0" err="1" smtClean="0"/>
              <a:t>undoubtable</a:t>
            </a:r>
            <a:r>
              <a:rPr lang="en-US" dirty="0" smtClean="0"/>
              <a:t> source.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87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rgbClr val="BFBFBF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03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Image + Caption Style 1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217920" y="1110426"/>
            <a:ext cx="2926080" cy="29186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110426"/>
            <a:ext cx="6228184" cy="2922646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6420796" y="1419622"/>
            <a:ext cx="2520329" cy="35877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6420820" y="1923678"/>
            <a:ext cx="2520280" cy="1871663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 smtClean="0"/>
              <a:t>consectetur</a:t>
            </a:r>
            <a:r>
              <a:rPr lang="en-US" dirty="0" smtClean="0"/>
              <a:t>, from a Lorem Ipsum passage, and going through the cites of the word in classical literature, discovered the </a:t>
            </a:r>
            <a:r>
              <a:rPr lang="en-US" dirty="0" err="1" smtClean="0"/>
              <a:t>undoubtable</a:t>
            </a:r>
            <a:r>
              <a:rPr lang="en-US" dirty="0" smtClean="0"/>
              <a:t> source.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60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smtClean="0"/>
              <a:t>Image + Caption Style 2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110426"/>
            <a:ext cx="6236208" cy="29186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17920" y="1110426"/>
            <a:ext cx="2926080" cy="2922646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419622"/>
            <a:ext cx="5267030" cy="35877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923678"/>
            <a:ext cx="5266928" cy="1871663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 smtClean="0"/>
              <a:t>consectetur</a:t>
            </a:r>
            <a:r>
              <a:rPr lang="en-US" dirty="0" smtClean="0"/>
              <a:t>, from a Lorem Ipsum passage, and going through the cites of the word in classical literature, discovered the </a:t>
            </a:r>
            <a:r>
              <a:rPr lang="en-US" dirty="0" err="1" smtClean="0"/>
              <a:t>undoubtable</a:t>
            </a:r>
            <a:r>
              <a:rPr lang="en-US" dirty="0" smtClean="0"/>
              <a:t> source.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35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27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80034"/>
            <a:ext cx="8229600" cy="85725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Divider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2788146"/>
            <a:ext cx="8225527" cy="647700"/>
          </a:xfrm>
        </p:spPr>
        <p:txBody>
          <a:bodyPr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Divider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330423"/>
            <a:ext cx="2057400" cy="11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8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11" y="4476750"/>
            <a:ext cx="941489" cy="5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3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18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200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82416" y="483682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6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36827"/>
            <a:ext cx="159452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6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DataStax</a:t>
            </a:r>
            <a:r>
              <a:rPr lang="en-US" dirty="0" smtClean="0"/>
              <a:t>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4364" y="4836827"/>
            <a:ext cx="405408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6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11" y="4476750"/>
            <a:ext cx="941489" cy="5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1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70" r:id="rId4"/>
    <p:sldLayoutId id="2147483667" r:id="rId5"/>
    <p:sldLayoutId id="2147483668" r:id="rId6"/>
    <p:sldLayoutId id="2147483654" r:id="rId7"/>
    <p:sldLayoutId id="2147483660" r:id="rId8"/>
    <p:sldLayoutId id="2147483653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0" i="0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140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Char char="–"/>
        <a:defRPr sz="120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10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05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ts val="600"/>
        </a:spcBef>
        <a:buFont typeface="Arial" pitchFamily="34" charset="0"/>
        <a:buChar char="»"/>
        <a:defRPr sz="105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stressblog2" TargetMode="External"/><Relationship Id="rId4" Type="http://schemas.openxmlformats.org/officeDocument/2006/relationships/hyperlink" Target="http://bit.ly/stressblog3" TargetMode="External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it.ly/stressblog1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Ben Slater, Instaclustr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Load Testing Cassandra Applications</a:t>
            </a:r>
            <a:r>
              <a:rPr lang="en-US" dirty="0"/>
              <a:t> 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489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err="1" smtClean="0"/>
              <a:t>cassandra</a:t>
            </a:r>
            <a:r>
              <a:rPr lang="en-US" dirty="0" smtClean="0"/>
              <a:t>-stress </a:t>
            </a:r>
            <a:r>
              <a:rPr lang="en-US" dirty="0" err="1" smtClean="0"/>
              <a:t>yaml</a:t>
            </a:r>
            <a:r>
              <a:rPr lang="en-US" dirty="0" smtClean="0"/>
              <a:t> file walkthrough (2)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608945"/>
            <a:ext cx="8763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#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# Meta information for generating data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#</a:t>
            </a:r>
            <a:endParaRPr lang="en-US" sz="1400" dirty="0"/>
          </a:p>
          <a:p>
            <a:r>
              <a:rPr lang="en-US" sz="1400" dirty="0" err="1">
                <a:solidFill>
                  <a:srgbClr val="000000"/>
                </a:solidFill>
                <a:latin typeface="Courier New" charset="0"/>
              </a:rPr>
              <a:t>columnspec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: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 - name: host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   size: fixed(32) #In chars, no. of chars of UUID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   population: uniform(1..600)  # 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About 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600 hosts with equal events per host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 - name: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</a:rPr>
              <a:t>bucket_time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   size: fixed(18)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   population: </a:t>
            </a:r>
            <a:r>
              <a:rPr lang="en-US" sz="1400" dirty="0" err="1" smtClean="0">
                <a:solidFill>
                  <a:srgbClr val="000000"/>
                </a:solidFill>
                <a:latin typeface="Courier New" charset="0"/>
              </a:rPr>
              <a:t>seq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(1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..288) # 288 potential buckets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 - name: service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   size: uniform(10..100)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   population: </a:t>
            </a:r>
            <a:r>
              <a:rPr lang="en-US" sz="1400" dirty="0" err="1" smtClean="0">
                <a:solidFill>
                  <a:srgbClr val="000000"/>
                </a:solidFill>
                <a:latin typeface="Courier New" charset="0"/>
              </a:rPr>
              <a:t>gaussian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(1000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..2000) # 1000 - 2000 metrics per host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 - name: time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   cluster: fixed(15) </a:t>
            </a:r>
            <a:endParaRPr lang="en-US" sz="1400" dirty="0"/>
          </a:p>
          <a:p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5206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err="1" smtClean="0"/>
              <a:t>cassandra</a:t>
            </a:r>
            <a:r>
              <a:rPr lang="en-US" dirty="0" smtClean="0"/>
              <a:t>-stress </a:t>
            </a:r>
            <a:r>
              <a:rPr lang="en-US" dirty="0" err="1" smtClean="0"/>
              <a:t>yaml</a:t>
            </a:r>
            <a:r>
              <a:rPr lang="en-US" dirty="0" smtClean="0"/>
              <a:t> file walkthrough (3)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7800" y="532745"/>
            <a:ext cx="8534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#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# Specs for insert queries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#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insert: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 partitions: fixed(1)      # 1 partition per batch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</a:rPr>
              <a:t>batchtype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: UNLOGGED       # use unlogged batches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 select: fixed(10)/10      # 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chance 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of skipping a row when generating inserts</a:t>
            </a:r>
            <a:endParaRPr lang="en-US" sz="1400" dirty="0"/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#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# Read queries to run against the schema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#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queries: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  pull-for-rollup: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     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</a:rPr>
              <a:t>cql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: select * from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</a:rPr>
              <a:t>eventsrawtest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 where host = ? and service = ? and 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urier New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                                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charset="0"/>
              </a:rPr>
              <a:t>bucket_time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= ?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     fields: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</a:rPr>
              <a:t>samerow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       </a:t>
            </a:r>
            <a:endParaRPr lang="en-US" sz="1400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  get-a-value: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     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</a:rPr>
              <a:t>cql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: select * from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</a:rPr>
              <a:t>eventsrawtest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 where host = ? and service = ? 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a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nd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urier New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                                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charset="0"/>
              </a:rPr>
              <a:t>bucket_time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= ? and time = ?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     fields: </a:t>
            </a:r>
            <a:r>
              <a:rPr lang="en-US" sz="1400" dirty="0" err="1" smtClean="0">
                <a:solidFill>
                  <a:srgbClr val="000000"/>
                </a:solidFill>
                <a:latin typeface="Courier New" charset="0"/>
              </a:rPr>
              <a:t>multirow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     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67147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misc</a:t>
            </a:r>
            <a:r>
              <a:rPr lang="en-US" dirty="0" smtClean="0"/>
              <a:t> </a:t>
            </a:r>
            <a:r>
              <a:rPr lang="en-US" dirty="0" err="1" smtClean="0"/>
              <a:t>cassandra</a:t>
            </a:r>
            <a:r>
              <a:rPr lang="en-US" dirty="0" smtClean="0"/>
              <a:t>-stress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use –rate threads= or throttle= to control level of load generated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when using write, read or mixed commands (simple test) beware that n= (or duration=) impacts default population generation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use sequence distribution for initial base data load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35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3229"/>
            <a:ext cx="8229600" cy="3025957"/>
          </a:xfrm>
        </p:spPr>
        <p:txBody>
          <a:bodyPr anchor="ctr">
            <a:normAutofit lnSpcReduction="10000"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600" dirty="0" smtClean="0"/>
              <a:t>Blogs:</a:t>
            </a:r>
          </a:p>
          <a:p>
            <a:pPr marL="342900" lvl="0" indent="-342900"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1600" dirty="0" smtClean="0"/>
              <a:t>Part </a:t>
            </a:r>
            <a:r>
              <a:rPr lang="en-US" sz="1600" dirty="0"/>
              <a:t>1: </a:t>
            </a:r>
            <a:r>
              <a:rPr lang="en-US" sz="1600" dirty="0">
                <a:hlinkClick r:id="rId2"/>
              </a:rPr>
              <a:t>http://</a:t>
            </a:r>
            <a:r>
              <a:rPr lang="en-US" sz="1600" dirty="0" err="1">
                <a:hlinkClick r:id="rId2"/>
              </a:rPr>
              <a:t>bit.ly</a:t>
            </a:r>
            <a:r>
              <a:rPr lang="en-US" sz="1600" dirty="0">
                <a:hlinkClick r:id="rId2"/>
              </a:rPr>
              <a:t>/stressblog1</a:t>
            </a:r>
            <a:endParaRPr lang="en-US" sz="1600" dirty="0" smtClean="0"/>
          </a:p>
          <a:p>
            <a:pPr marL="342900" lvl="0" indent="-342900"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1600" dirty="0"/>
              <a:t>Part 2: </a:t>
            </a:r>
            <a:r>
              <a:rPr lang="en-US" sz="1600" dirty="0">
                <a:hlinkClick r:id="rId3"/>
              </a:rPr>
              <a:t>http://</a:t>
            </a:r>
            <a:r>
              <a:rPr lang="en-US" sz="1600" dirty="0" err="1">
                <a:hlinkClick r:id="rId3"/>
              </a:rPr>
              <a:t>bit.ly</a:t>
            </a:r>
            <a:r>
              <a:rPr lang="en-US" sz="1600" dirty="0">
                <a:hlinkClick r:id="rId3"/>
              </a:rPr>
              <a:t>/stressblog2</a:t>
            </a:r>
            <a:endParaRPr lang="en-US" sz="1600" dirty="0" smtClean="0"/>
          </a:p>
          <a:p>
            <a:pPr marL="342900" lvl="0" indent="-342900"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1600" dirty="0" smtClean="0"/>
              <a:t>Part 3</a:t>
            </a:r>
            <a:r>
              <a:rPr lang="en-US" sz="1600" dirty="0"/>
              <a:t>: </a:t>
            </a:r>
            <a:r>
              <a:rPr lang="en-US" sz="1600" dirty="0">
                <a:hlinkClick r:id="rId4"/>
              </a:rPr>
              <a:t>http://</a:t>
            </a:r>
            <a:r>
              <a:rPr lang="en-US" sz="1600" dirty="0" err="1" smtClean="0">
                <a:hlinkClick r:id="rId4"/>
              </a:rPr>
              <a:t>bit.ly</a:t>
            </a:r>
            <a:r>
              <a:rPr lang="en-US" sz="1600" dirty="0" smtClean="0">
                <a:hlinkClick r:id="rId4"/>
              </a:rPr>
              <a:t>/stressblog3</a:t>
            </a:r>
            <a:endParaRPr lang="en-US" sz="1600" dirty="0" smtClean="0"/>
          </a:p>
          <a:p>
            <a:pPr marL="342900" lvl="0" indent="-342900"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1600" dirty="0" smtClean="0"/>
              <a:t>(One or two more to come </a:t>
            </a:r>
            <a:r>
              <a:rPr lang="is-IS" sz="1600" dirty="0" smtClean="0"/>
              <a:t>…)</a:t>
            </a:r>
            <a:endParaRPr lang="en-US" sz="1600" dirty="0" smtClean="0"/>
          </a:p>
          <a:p>
            <a:pPr marL="342900" lvl="0" indent="-342900">
              <a:spcBef>
                <a:spcPts val="0"/>
              </a:spcBef>
              <a:buFont typeface="Arial" charset="0"/>
              <a:buChar char="•"/>
              <a:defRPr/>
            </a:pPr>
            <a:endParaRPr lang="en-US" sz="1100" dirty="0" smtClean="0"/>
          </a:p>
          <a:p>
            <a:pPr marL="342900" lvl="0" indent="-342900">
              <a:spcBef>
                <a:spcPts val="0"/>
              </a:spcBef>
              <a:buFont typeface="Arial" charset="0"/>
              <a:buChar char="•"/>
              <a:defRPr/>
            </a:pPr>
            <a:endParaRPr lang="en-US" sz="1100" dirty="0" smtClean="0"/>
          </a:p>
          <a:p>
            <a:pPr marL="342900" lvl="0" indent="-342900">
              <a:spcBef>
                <a:spcPts val="0"/>
              </a:spcBef>
              <a:buFont typeface="Arial" charset="0"/>
              <a:buChar char="•"/>
              <a:defRPr/>
            </a:pPr>
            <a:endParaRPr lang="en-US" sz="1100" dirty="0"/>
          </a:p>
          <a:p>
            <a:pPr marL="342900" lvl="0" indent="-342900">
              <a:spcBef>
                <a:spcPts val="0"/>
              </a:spcBef>
              <a:buFont typeface="Arial" charset="0"/>
              <a:buChar char="•"/>
              <a:defRPr/>
            </a:pPr>
            <a:endParaRPr lang="en-US" sz="1100" dirty="0" smtClean="0"/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000" dirty="0" smtClean="0"/>
              <a:t>Thanks for attending</a:t>
            </a:r>
            <a:r>
              <a:rPr lang="en-US" sz="2000" dirty="0" smtClean="0"/>
              <a:t>!</a:t>
            </a:r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2000" i="1" dirty="0"/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000" i="1" dirty="0" smtClean="0"/>
              <a:t>Have a beer with the Instaclustr Tech Team – </a:t>
            </a:r>
            <a:br>
              <a:rPr lang="en-US" sz="2000" i="1" dirty="0" smtClean="0"/>
            </a:br>
            <a:r>
              <a:rPr lang="en-US" sz="2000" i="1" dirty="0" smtClean="0"/>
              <a:t>7:30PM, The Market Room, Hilton</a:t>
            </a:r>
            <a:endParaRPr lang="en-US" sz="2000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13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28" y="4342107"/>
            <a:ext cx="2062572" cy="51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70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292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Introduction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rial"/>
                <a:cs typeface="Arial"/>
              </a:rPr>
              <a:t>Ben Slater, Chief Product Officer, Instaclustr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Cassandra + Spark Managed Service, Support, Consulting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rial"/>
                <a:cs typeface="Arial"/>
              </a:rPr>
              <a:t>20+ years experience as a developer, architect and dev/dev-ops team lead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DataStax</a:t>
            </a:r>
            <a:r>
              <a:rPr lang="en-US" dirty="0" smtClean="0"/>
              <a:t> MVP for </a:t>
            </a:r>
            <a:r>
              <a:rPr lang="en-US" dirty="0"/>
              <a:t>Apache Cassandra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</a:t>
            </a:fld>
            <a:endParaRPr lang="en-US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88554"/>
            <a:ext cx="2286000" cy="46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2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522456"/>
              </p:ext>
            </p:extLst>
          </p:nvPr>
        </p:nvGraphicFramePr>
        <p:xfrm>
          <a:off x="452971" y="971550"/>
          <a:ext cx="8238067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542"/>
                <a:gridCol w="7409525"/>
              </a:tblGrid>
              <a:tr h="640080">
                <a:tc gridSpan="2">
                  <a:txBody>
                    <a:bodyPr/>
                    <a:lstStyle/>
                    <a:p>
                      <a:r>
                        <a:rPr lang="en-AU" sz="2400" b="1" i="0" kern="1200" dirty="0" smtClean="0">
                          <a:solidFill>
                            <a:srgbClr val="4C5958"/>
                          </a:solidFill>
                          <a:latin typeface="Arial"/>
                          <a:ea typeface="+mn-ea"/>
                          <a:cs typeface="Arial"/>
                        </a:rPr>
                        <a:t>Load Testing Cassandra Applications</a:t>
                      </a:r>
                      <a:r>
                        <a:rPr lang="en-US" sz="2400" b="0" i="0" kern="1200" dirty="0" smtClean="0">
                          <a:solidFill>
                            <a:srgbClr val="4C5958"/>
                          </a:solidFill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endParaRPr lang="en-US" sz="2400" b="0" i="0" kern="1200" dirty="0">
                        <a:solidFill>
                          <a:srgbClr val="4C5958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400" b="0" i="0" kern="1200" dirty="0">
                        <a:solidFill>
                          <a:srgbClr val="4C5958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Load testing background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Cassandra specific considerations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err="1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cassandra</a:t>
                      </a:r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-stress</a:t>
                      </a:r>
                      <a:r>
                        <a:rPr lang="en-US" sz="2400" b="0" i="0" baseline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 walkthrough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3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672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Why Load Test?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rial"/>
                <a:cs typeface="Arial"/>
              </a:rPr>
              <a:t>Benchmarking to compare configurations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Prove ability to handle forecast peak application load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rial"/>
                <a:cs typeface="Arial"/>
              </a:rPr>
              <a:t>Prove application stability under sustained application load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Establish parameters for capacity forecasting models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4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053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 Load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81399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Need to understand or estimate: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peak minute/10 minute/hour/day in terms of reads/writes per sec (and types of reads/writes)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mtClean="0"/>
              <a:t>data demographics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production hardware configuration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Evaluate options for load generation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drive load through application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drive load through custom harness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cassandra</a:t>
            </a:r>
            <a:r>
              <a:rPr lang="en-US" dirty="0" smtClean="0"/>
              <a:t>-stress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other options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err="1" smtClean="0"/>
              <a:t>Jmeter</a:t>
            </a:r>
            <a:r>
              <a:rPr lang="en-US" dirty="0" smtClean="0"/>
              <a:t> w/ Cassandra plug-in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YCSB</a:t>
            </a:r>
          </a:p>
          <a:p>
            <a:pPr marL="1200150" lvl="2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Test environment sizing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deally, full production size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50 or 30% probably acceptable for large environments (assuming good practice data model)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75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a Load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Record everything!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Ensure load client is not a bottleneck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Understand natural variance between tests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Make sure you understand the bottleneck in the system under load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7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Cassandra-specific </a:t>
            </a:r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Background operations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compactions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repairs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 conditions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ombstones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skewed partitions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cache hit rates (including OS cache)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Non/poorly scaling operations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secondary indexes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logged batches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multi-partition queries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UDFs/UDAs ?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11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cassandra</a:t>
            </a:r>
            <a:r>
              <a:rPr lang="en-US" dirty="0" smtClean="0"/>
              <a:t>-stress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Stress tool provide with </a:t>
            </a:r>
            <a:r>
              <a:rPr lang="en-US" dirty="0" err="1" smtClean="0"/>
              <a:t>cassandra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Able to simulate many application scenarios (although still not a perfect substitute for testing via your application)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Supports basic read/write/mixed commands and more sophisticated and custom testing via YAML configuration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Can even graph your results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Currently </a:t>
            </a:r>
            <a:r>
              <a:rPr lang="en-US" dirty="0" smtClean="0"/>
              <a:t>one </a:t>
            </a:r>
            <a:r>
              <a:rPr lang="en-US" dirty="0" smtClean="0"/>
              <a:t>table at a </a:t>
            </a:r>
            <a:r>
              <a:rPr lang="en-US" dirty="0" smtClean="0"/>
              <a:t>time</a:t>
            </a:r>
            <a:br>
              <a:rPr lang="en-US" dirty="0" smtClean="0"/>
            </a:br>
            <a:r>
              <a:rPr lang="en-US" dirty="0" smtClean="0"/>
              <a:t>but</a:t>
            </a:r>
            <a:r>
              <a:rPr lang="en-US" dirty="0"/>
              <a:t> </a:t>
            </a:r>
            <a:r>
              <a:rPr lang="en-US" dirty="0" smtClean="0"/>
              <a:t>watch</a:t>
            </a:r>
            <a:br>
              <a:rPr lang="en-US" dirty="0" smtClean="0"/>
            </a:br>
            <a:r>
              <a:rPr lang="en-US" dirty="0" smtClean="0"/>
              <a:t>CASSANDRA-8780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228" y="2419350"/>
            <a:ext cx="5643972" cy="217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7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err="1" smtClean="0"/>
              <a:t>cassandra</a:t>
            </a:r>
            <a:r>
              <a:rPr lang="en-US" dirty="0" smtClean="0"/>
              <a:t>-stress </a:t>
            </a:r>
            <a:r>
              <a:rPr lang="en-US" dirty="0" err="1" smtClean="0"/>
              <a:t>yaml</a:t>
            </a:r>
            <a:r>
              <a:rPr lang="en-US" dirty="0" smtClean="0"/>
              <a:t> file walkthrough (1)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500" y="487917"/>
            <a:ext cx="8001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#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# Keyspace name and create CQL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#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keyspace: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</a:rPr>
              <a:t>stressexample</a:t>
            </a:r>
            <a:endParaRPr lang="en-US" sz="1400" dirty="0"/>
          </a:p>
          <a:p>
            <a:r>
              <a:rPr lang="en-US" sz="1400" dirty="0" err="1">
                <a:solidFill>
                  <a:srgbClr val="000000"/>
                </a:solidFill>
                <a:latin typeface="Courier New" charset="0"/>
              </a:rPr>
              <a:t>keyspace_definition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: |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 CREATE KEYSPACE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</a:rPr>
              <a:t>stressexample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 WITH replication = {'class': '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</a:rPr>
              <a:t>NetworkTopologyStrategy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', 'AWS_VPC_US_WEST_2': '2'};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#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# Table name and create CQL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#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table: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</a:rPr>
              <a:t>eventsrawtest</a:t>
            </a:r>
            <a:endParaRPr lang="en-US" sz="1400" dirty="0"/>
          </a:p>
          <a:p>
            <a:r>
              <a:rPr lang="en-US" sz="1400" dirty="0" err="1">
                <a:solidFill>
                  <a:srgbClr val="000000"/>
                </a:solidFill>
                <a:latin typeface="Courier New" charset="0"/>
              </a:rPr>
              <a:t>table_definition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: |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 CREATE TABLE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</a:rPr>
              <a:t>eventsrawtest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 (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       host text,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       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</a:rPr>
              <a:t>bucket_time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 text,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       service text,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       time timestamp,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       metric double,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       state text,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       PRIMARY KEY ((host,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</a:rPr>
              <a:t>bucket_time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, service), time)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</a:rPr>
              <a:t> ) WITH CLUSTERING ORDER BY (time DESC)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25059080"/>
      </p:ext>
    </p:extLst>
  </p:cSld>
  <p:clrMapOvr>
    <a:masterClrMapping/>
  </p:clrMapOvr>
</p:sld>
</file>

<file path=ppt/theme/theme1.xml><?xml version="1.0" encoding="utf-8"?>
<a:theme xmlns:a="http://schemas.openxmlformats.org/drawingml/2006/main" name="DataStax_Template">
  <a:themeElements>
    <a:clrScheme name="DataStax">
      <a:dk1>
        <a:sysClr val="windowText" lastClr="000000"/>
      </a:dk1>
      <a:lt1>
        <a:sysClr val="window" lastClr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872FB066-11D9-3941-A02B-87679BC2FB76}" vid="{EC15C60F-803D-2D48-BB80-27CDBFDDD7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CSummit_template</Template>
  <TotalTime>5582</TotalTime>
  <Words>516</Words>
  <Application>Microsoft Macintosh PowerPoint</Application>
  <PresentationFormat>On-screen Show (16:9)</PresentationFormat>
  <Paragraphs>157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Courier New</vt:lpstr>
      <vt:lpstr>Helvetica Neue Thin</vt:lpstr>
      <vt:lpstr>Times New Roman</vt:lpstr>
      <vt:lpstr>Arial</vt:lpstr>
      <vt:lpstr>DataStax_Template</vt:lpstr>
      <vt:lpstr>Ben Slater, Instaclustr</vt:lpstr>
      <vt:lpstr>Introduction</vt:lpstr>
      <vt:lpstr>PowerPoint Presentation</vt:lpstr>
      <vt:lpstr>Why Load Test?</vt:lpstr>
      <vt:lpstr>Planning A Load Test</vt:lpstr>
      <vt:lpstr>Executing a Load Test</vt:lpstr>
      <vt:lpstr>Cassandra-specific considerations</vt:lpstr>
      <vt:lpstr>cassandra-stress</vt:lpstr>
      <vt:lpstr>cassandra-stress yaml file walkthrough (1)</vt:lpstr>
      <vt:lpstr>cassandra-stress yaml file walkthrough (2)</vt:lpstr>
      <vt:lpstr>cassandra-stress yaml file walkthrough (3)</vt:lpstr>
      <vt:lpstr>misc cassandra-stress tips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Theresa Fong</dc:creator>
  <cp:lastModifiedBy>Ben Slater</cp:lastModifiedBy>
  <cp:revision>39</cp:revision>
  <dcterms:created xsi:type="dcterms:W3CDTF">2016-06-30T20:15:45Z</dcterms:created>
  <dcterms:modified xsi:type="dcterms:W3CDTF">2016-09-07T21:31:06Z</dcterms:modified>
</cp:coreProperties>
</file>