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4" r:id="rId2"/>
    <p:sldId id="338" r:id="rId3"/>
    <p:sldId id="345" r:id="rId4"/>
    <p:sldId id="362" r:id="rId5"/>
    <p:sldId id="339" r:id="rId6"/>
    <p:sldId id="370" r:id="rId7"/>
    <p:sldId id="361" r:id="rId8"/>
    <p:sldId id="360" r:id="rId9"/>
    <p:sldId id="382" r:id="rId10"/>
    <p:sldId id="384" r:id="rId11"/>
    <p:sldId id="369" r:id="rId12"/>
    <p:sldId id="364" r:id="rId13"/>
    <p:sldId id="386" r:id="rId14"/>
    <p:sldId id="387" r:id="rId15"/>
    <p:sldId id="389" r:id="rId16"/>
    <p:sldId id="354" r:id="rId17"/>
    <p:sldId id="391" r:id="rId18"/>
    <p:sldId id="390" r:id="rId19"/>
    <p:sldId id="363" r:id="rId20"/>
    <p:sldId id="367" r:id="rId21"/>
    <p:sldId id="393" r:id="rId22"/>
    <p:sldId id="394" r:id="rId23"/>
    <p:sldId id="388" r:id="rId24"/>
    <p:sldId id="368" r:id="rId25"/>
    <p:sldId id="395" r:id="rId26"/>
    <p:sldId id="396" r:id="rId27"/>
    <p:sldId id="371" r:id="rId28"/>
    <p:sldId id="373" r:id="rId29"/>
    <p:sldId id="397" r:id="rId30"/>
    <p:sldId id="398" r:id="rId31"/>
    <p:sldId id="372" r:id="rId32"/>
    <p:sldId id="355" r:id="rId33"/>
    <p:sldId id="392" r:id="rId34"/>
    <p:sldId id="375" r:id="rId35"/>
    <p:sldId id="376" r:id="rId36"/>
    <p:sldId id="379" r:id="rId37"/>
    <p:sldId id="380" r:id="rId38"/>
    <p:sldId id="381" r:id="rId39"/>
    <p:sldId id="383" r:id="rId40"/>
    <p:sldId id="399" r:id="rId41"/>
    <p:sldId id="401" r:id="rId42"/>
    <p:sldId id="402" r:id="rId43"/>
    <p:sldId id="400" r:id="rId44"/>
    <p:sldId id="385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07" autoAdjust="0"/>
    <p:restoredTop sz="88383" autoAdjust="0"/>
  </p:normalViewPr>
  <p:slideViewPr>
    <p:cSldViewPr>
      <p:cViewPr>
        <p:scale>
          <a:sx n="150" d="100"/>
          <a:sy n="150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9/7/16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r>
              <a:rPr lang="en-US" baseline="0" dirty="0" smtClean="0"/>
              <a:t> are what make synthetic identity fraud so effective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94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7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9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0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“The Enemy Within”</a:t>
            </a:r>
          </a:p>
          <a:p>
            <a:endParaRPr lang="en-US" dirty="0" smtClean="0"/>
          </a:p>
          <a:p>
            <a:r>
              <a:rPr lang="en-US" dirty="0" smtClean="0"/>
              <a:t>Attributes =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8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25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10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7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0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Image + Caption Style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Image + Caption Style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9.tiff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33.jp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Rob Murphy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8313" y="3291830"/>
            <a:ext cx="8229600" cy="880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Adversarial Modeling</a:t>
            </a:r>
          </a:p>
          <a:p>
            <a:r>
              <a:rPr lang="en-US" dirty="0" smtClean="0">
                <a:latin typeface="Arial"/>
                <a:cs typeface="Arial"/>
              </a:rPr>
              <a:t>Graph, Machine Learning, Text Analytics and Agile DM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Adversarial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Dedicated </a:t>
            </a:r>
            <a:r>
              <a:rPr lang="en-US" b="1" dirty="0"/>
              <a:t>individuals and groups of individuals are actively working to identify, subvert, avoid and exploit any logical, physical or process controls in place. </a:t>
            </a:r>
            <a:endParaRPr lang="en-US" b="1" dirty="0" smtClean="0"/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/>
              <a:t>Adversarial </a:t>
            </a:r>
            <a:r>
              <a:rPr lang="en-US" dirty="0"/>
              <a:t>Modeling as a process must be grounded in data mining, data modeling and software engineering methodologies while embracing change in the most dynamic and natural way possible.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Any process that creates silos around capabilities and communications adds complexity and inefficiency to the fight.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b="1" dirty="0"/>
              <a:t>Data mining alone, as a technology ecosystem or focused process, will not be sufficient when engaged with an adversary.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Software engineering as a capability and the related processes and technologies must be part of the larger, adversarial effort.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b="1" dirty="0"/>
              <a:t>One technology or tool is incapable of the sensitivity needed to quickly and proactively identify fraudulent patterns</a:t>
            </a:r>
            <a:r>
              <a:rPr lang="en-US" dirty="0"/>
              <a:t>; the adversary is committed to exploiting any opportunity and leverage it until is it no longer an option. An ecosystem is needed in this fight.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10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Machine Learning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12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4" y="923172"/>
            <a:ext cx="1778000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94130"/>
            <a:ext cx="2825369" cy="18801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68" y="2674284"/>
            <a:ext cx="2501900" cy="200351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129748" y="211455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5751" y="1960661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Lighting from below</a:t>
            </a:r>
            <a:endParaRPr lang="en-US" sz="14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57800" y="1544451"/>
            <a:ext cx="1091148" cy="2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8338" y="1399798"/>
            <a:ext cx="136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Eye makeup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158585" y="3409321"/>
            <a:ext cx="1320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79351" y="3255432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Eye makeup</a:t>
            </a:r>
            <a:endParaRPr lang="en-US" sz="1400" dirty="0"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82360" y="4043558"/>
            <a:ext cx="13969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27527" y="3889669"/>
            <a:ext cx="956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RAGE!!!!</a:t>
            </a:r>
            <a:endParaRPr lang="en-US" sz="1400" dirty="0"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Attribute based thinking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</a:t>
            </a:r>
            <a:r>
              <a:rPr lang="en-US" dirty="0" smtClean="0"/>
              <a:t>g,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NO!!!!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Mostly </a:t>
            </a:r>
            <a:r>
              <a:rPr lang="en-US" sz="1800" dirty="0" smtClean="0"/>
              <a:t>No.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Maybe…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Yes if you are willing to experiment with unsupervised learning derived (“experimental”) labels and dig in.</a:t>
            </a: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/>
              <a:t>First lessons learned? Don’t assume anything about the problem, explore the data first then define the technical problem.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13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40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supervised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There are more cold or warm-start problems in this space than not.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/>
              <a:t>Data are incorrectly labeled more often than not.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Why? There is always more fraud than you think there is.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Supervised learning algorithms are not accurate when “fraud” and “not fraud” look exactly the same.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Data are many times not labeled at all.</a:t>
            </a:r>
          </a:p>
          <a:p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14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05" y="3297349"/>
            <a:ext cx="13970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278299"/>
            <a:ext cx="139700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95" y="3278299"/>
            <a:ext cx="1397000" cy="167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0" y="3297349"/>
            <a:ext cx="1397000" cy="167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90" y="3278299"/>
            <a:ext cx="1397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High-dimension data is the norm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Exploratory Data Analysis is mandatory, you must understand the context and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Principal Component Analysis is your friend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Clustering is your very best friend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Clusters very often do not map to ‘labels’ (if they exist)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Experimental labels generated through unsupervised learning can be incredibly useful</a:t>
            </a:r>
          </a:p>
          <a:p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15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42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smtClean="0">
                <a:latin typeface="Arial"/>
                <a:cs typeface="Arial"/>
              </a:rPr>
              <a:t>Visualization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Visualization of clusters leverages a powerful computing engine, the human brain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Patterns in data are often only apparent when visualized well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Placeholder 7" descr="Macintosh HD:Users:rmurphy:Desktop:ImagesForThesis:graphForThesis:k_1_clustering.p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75319" y="341709"/>
            <a:ext cx="3352801" cy="2514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ve="http://schemas.openxmlformats.org/markup-compatibility/2006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66950"/>
            <a:ext cx="2857500" cy="2401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3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Supervised Learning (sometimes)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Experimental labels facilitate a cycle of effective learning but difficult explain to process bound organizations (government)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Stick to human understandable algorithms for final predictions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Tree-based algorithms</a:t>
            </a:r>
            <a:endParaRPr lang="en-US" b="1" dirty="0"/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Logistic regression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Naïve Bayes 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“Black Box” algorithms are very effective as a guide or ‘b-team’ review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Neural Networks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17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939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“Fit”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Highly effective for mature fraud detection systems / organizations (well labeled data)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Less effective for cold and/or warm-start problems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Require a </a:t>
            </a:r>
            <a:r>
              <a:rPr lang="en-US" dirty="0"/>
              <a:t>holistic and dynamic approach to building a ‘ground truth’ of clearly and cleanly labeled data for classification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Absolutely requires a solid data mining approach with supportive business practices to research and validate data mining 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Very important for detecting non-networked synthetic identities and “bad actors”, worth the effort to invest in a solid data mining process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18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8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Graph Theory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7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3142"/>
              </p:ext>
            </p:extLst>
          </p:nvPr>
        </p:nvGraphicFramePr>
        <p:xfrm>
          <a:off x="452971" y="971550"/>
          <a:ext cx="8238067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542"/>
                <a:gridCol w="7409525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Context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of Problem</a:t>
                      </a:r>
                      <a:endParaRPr lang="en-US" sz="2400" b="0" i="0" dirty="0" smtClean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Machine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Learning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Graph Theory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Analytics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Together (Agile / agile)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2114550"/>
            <a:ext cx="2983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/>
              <a:t>G = (V, E) 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2724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21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7" descr="Macintosh HD:Users:rmurphy:Desktop:ImagesForThesis:graphSlides:Slide2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6158" r="55420" b="61409"/>
          <a:stretch/>
        </p:blipFill>
        <p:spPr bwMode="auto">
          <a:xfrm>
            <a:off x="1676400" y="1750218"/>
            <a:ext cx="2746375" cy="16687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ve="http://schemas.openxmlformats.org/markup-compatibility/2006" xmlns:lc="http://schemas.openxmlformats.org/drawingml/2006/lockedCanvas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6772" y="365152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Vertex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151587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Edge</a:t>
            </a:r>
            <a:endParaRPr lang="en-US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14364" y="1885203"/>
            <a:ext cx="133536" cy="6994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</p:cNvCxnSpPr>
          <p:nvPr/>
        </p:nvCxnSpPr>
        <p:spPr>
          <a:xfrm>
            <a:off x="2247900" y="1885203"/>
            <a:ext cx="495300" cy="3497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28614" y="2952750"/>
            <a:ext cx="76386" cy="6987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1948272" y="2800350"/>
            <a:ext cx="571500" cy="85117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597" y="2419350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858000" y="2400300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>
            <a:off x="5638800" y="2628900"/>
            <a:ext cx="121920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4400550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https://</a:t>
            </a:r>
            <a:r>
              <a:rPr lang="en-US" sz="1100" dirty="0" err="1">
                <a:latin typeface="+mj-lt"/>
              </a:rPr>
              <a:t>markorodriguez.com</a:t>
            </a:r>
            <a:r>
              <a:rPr lang="en-US" sz="1100" dirty="0">
                <a:latin typeface="+mj-lt"/>
              </a:rPr>
              <a:t>/2011/02/08/property-graph-algorithms/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4617" y="295275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name = Rob</a:t>
            </a:r>
            <a:endParaRPr lang="en-US" sz="12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8697" y="210425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+mj-lt"/>
              </a:rPr>
              <a:t>Person</a:t>
            </a:r>
            <a:endParaRPr lang="en-US" sz="12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5100" y="210425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Event</a:t>
            </a:r>
            <a:endParaRPr lang="en-US" sz="12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2928550"/>
            <a:ext cx="212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name = Cassandra Summit</a:t>
            </a:r>
          </a:p>
          <a:p>
            <a:r>
              <a:rPr lang="en-US" sz="1200" dirty="0">
                <a:latin typeface="+mj-lt"/>
              </a:rPr>
              <a:t>y</a:t>
            </a:r>
            <a:r>
              <a:rPr lang="en-US" sz="1200" dirty="0" smtClean="0">
                <a:latin typeface="+mj-lt"/>
              </a:rPr>
              <a:t>ear = 2016</a:t>
            </a:r>
            <a:endParaRPr lang="en-US" sz="1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1386" y="236657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attends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944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mean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Coordinated fraud means networks exist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Network detection is possible around key areas where efficiency is needed for financial gain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Key vertex labels, by pattern, are highly predictive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Graph visualization provides engages the human computer in pattern detection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Graph density coefficient (~ degree distribution)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Community detection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22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30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23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17" name="Picture 16" descr="Macintosh HD:Users:rmurphy:Desktop:ImagesForThesis:graphSlides:Slide2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10264" r="18462" b="20557"/>
          <a:stretch/>
        </p:blipFill>
        <p:spPr bwMode="auto">
          <a:xfrm>
            <a:off x="1066800" y="74295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ve="http://schemas.openxmlformats.org/markup-compatibility/2006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  <p:pic>
        <p:nvPicPr>
          <p:cNvPr id="20" name="Picture 19" descr="Macintosh HD:Users:rmurphy:Desktop:ImagesForThesis:graphSlides:Slide1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1" t="14371" r="18482" b="12228"/>
          <a:stretch/>
        </p:blipFill>
        <p:spPr bwMode="auto">
          <a:xfrm>
            <a:off x="4419600" y="1657350"/>
            <a:ext cx="3543300" cy="2814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ve="http://schemas.openxmlformats.org/markup-compatibility/2006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</p:spTree>
    <p:extLst>
      <p:ext uri="{BB962C8B-B14F-4D97-AF65-F5344CB8AC3E}">
        <p14:creationId xmlns:p14="http://schemas.microsoft.com/office/powerpoint/2010/main" val="99192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Network Discovery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Networks of fraud / activity are easier to discover.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Easily understood visually and by the “business” subject matter experts.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Various discovery algorithms and patterns.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Not rocket science!!!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Placeholder 7" descr="Macintosh HD:Users:rmurphy:Desktop:ImagesForThesis:NewFolder:screenshot_083946.png"/>
          <p:cNvPicPr>
            <a:picLocks noGrp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t="1948" r="12976" b="8464"/>
          <a:stretch/>
        </p:blipFill>
        <p:spPr bwMode="auto">
          <a:xfrm>
            <a:off x="533400" y="251196"/>
            <a:ext cx="5029200" cy="45856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ve="http://schemas.openxmlformats.org/markup-compatibility/2006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2114550"/>
            <a:ext cx="5715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g.V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("{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member_id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=0, 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community_id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=374707, ~label=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caseApp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group_id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=1}").repeat(__.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bothE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subgraph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subGraph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').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inV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()).times(50).cap('</a:t>
            </a:r>
            <a:r>
              <a:rPr lang="en-US" sz="12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subGraph</a:t>
            </a:r>
            <a:r>
              <a:rPr lang="en-US" sz="12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').next()</a:t>
            </a:r>
            <a:endParaRPr lang="en-US" sz="1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27091"/>
            <a:ext cx="1712632" cy="8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400800" y="2364623"/>
            <a:ext cx="2520329" cy="358775"/>
          </a:xfrm>
        </p:spPr>
        <p:txBody>
          <a:bodyPr/>
          <a:lstStyle/>
          <a:p>
            <a:r>
              <a:rPr lang="en-US" dirty="0" smtClean="0"/>
              <a:t>Vertex Degree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81150"/>
            <a:ext cx="6006243" cy="1973962"/>
          </a:xfrm>
        </p:spPr>
      </p:pic>
    </p:spTree>
    <p:extLst>
      <p:ext uri="{BB962C8B-B14F-4D97-AF65-F5344CB8AC3E}">
        <p14:creationId xmlns:p14="http://schemas.microsoft.com/office/powerpoint/2010/main" val="31048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26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4103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2724"/>
            <a:ext cx="8915400" cy="4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8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Text Analytics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31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Text Analytics (a little secret sauce?)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2600" cy="3200399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Sentiment 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Classification / Categorization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Topic extraction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Similarity (Search)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28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32" y="2926632"/>
            <a:ext cx="3001736" cy="19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Documents, form fields, narratives…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2600" cy="3200399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How similar are documents from different identities?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How similar are form fields and narratives?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Are key features/attributes of the identity represented in the text?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Text becomes a “top level” entity for Machine Learning and Graph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29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32" y="2901951"/>
            <a:ext cx="3001736" cy="19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Who am I ?	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0015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Rob Murphy, Vanguard Solution Architect, </a:t>
            </a:r>
            <a:r>
              <a:rPr lang="en-US" dirty="0" smtClean="0">
                <a:latin typeface="+mj-lt"/>
              </a:rPr>
              <a:t>Datastax</a:t>
            </a:r>
          </a:p>
          <a:p>
            <a:r>
              <a:rPr lang="en-US" dirty="0" err="1" smtClean="0">
                <a:latin typeface="+mj-lt"/>
              </a:rPr>
              <a:t>rmurphy@datastax.com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j-lt"/>
              </a:rPr>
              <a:t>Data </a:t>
            </a:r>
            <a:r>
              <a:rPr lang="en-US" dirty="0" smtClean="0">
                <a:latin typeface="+mj-lt"/>
              </a:rPr>
              <a:t>focused software engineer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j-lt"/>
              </a:rPr>
              <a:t>3 years with DataStax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j-lt"/>
              </a:rPr>
              <a:t>11+ years in Computational Science and general science informatics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j-lt"/>
              </a:rPr>
              <a:t>18+ years designing and building data driven/centric </a:t>
            </a:r>
            <a:r>
              <a:rPr lang="en-US" dirty="0" smtClean="0">
                <a:latin typeface="+mj-lt"/>
              </a:rPr>
              <a:t>systems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j-lt"/>
              </a:rPr>
              <a:t>Old school Agile guy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j-lt"/>
              </a:rPr>
              <a:t>“</a:t>
            </a:r>
            <a:r>
              <a:rPr lang="en-US" dirty="0" smtClean="0">
                <a:latin typeface="+mj-lt"/>
              </a:rPr>
              <a:t>Data Scientist” at heart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“Math” to determine how similar text is to other text in a corpus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Run-time computation </a:t>
            </a:r>
            <a:r>
              <a:rPr lang="en-US" dirty="0" smtClean="0"/>
              <a:t>can be expensive if not optimized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Produces similarity score as ideal input to machine learning / graph databases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Picture 8" descr="Macintosh HD:Users:rmurphy:Downloads:CodeCogsEqn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16509"/>
            <a:ext cx="4209415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69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Full-text search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Scalable, distributed and efficient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Cosine similarity as core ‘similarity’ driver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Highly tunable for keywords and other search factors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Useful for run-time retrieval and similarity determination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90750"/>
            <a:ext cx="5105400" cy="91798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7" y="1191662"/>
            <a:ext cx="2425700" cy="9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2286000" cy="358775"/>
          </a:xfrm>
        </p:spPr>
        <p:txBody>
          <a:bodyPr/>
          <a:lstStyle/>
          <a:p>
            <a:r>
              <a:rPr lang="en-US" sz="2400" dirty="0" smtClean="0">
                <a:latin typeface="Arial"/>
                <a:cs typeface="Arial"/>
              </a:rPr>
              <a:t>Text + Graph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7200" y="1923678"/>
            <a:ext cx="2286000" cy="1871663"/>
          </a:xfr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Document similarity </a:t>
            </a:r>
            <a:r>
              <a:rPr lang="en-US" dirty="0" smtClean="0"/>
              <a:t>to corpus determined at ingest/runtime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Similarity threshold determined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High similarity score documents / text are ‘linked’ via an edge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971550"/>
            <a:ext cx="5943600" cy="3184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cintosh HD:Users:rmurphy:Desktop:ImagesForThesis:graphSlid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6" t="2050" r="26215" b="32724"/>
          <a:stretch/>
        </p:blipFill>
        <p:spPr bwMode="auto">
          <a:xfrm>
            <a:off x="4038600" y="1123950"/>
            <a:ext cx="2743200" cy="2438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ve="http://schemas.openxmlformats.org/markup-compatibility/2006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</p:spTree>
    <p:extLst>
      <p:ext uri="{BB962C8B-B14F-4D97-AF65-F5344CB8AC3E}">
        <p14:creationId xmlns:p14="http://schemas.microsoft.com/office/powerpoint/2010/main" val="3309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2286000" cy="358775"/>
          </a:xfrm>
        </p:spPr>
        <p:txBody>
          <a:bodyPr/>
          <a:lstStyle/>
          <a:p>
            <a:r>
              <a:rPr lang="en-US" sz="2400" dirty="0" smtClean="0">
                <a:latin typeface="Arial"/>
                <a:cs typeface="Arial"/>
              </a:rPr>
              <a:t>Text + </a:t>
            </a:r>
            <a:r>
              <a:rPr lang="en-US" sz="2400" dirty="0" smtClean="0"/>
              <a:t>ML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7200" y="1923678"/>
            <a:ext cx="2286000" cy="1871663"/>
          </a:xfr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Document similarity to corpus determined at ingest/runtime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Similarity becomes a feature and incorporated into the data mining process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971550"/>
            <a:ext cx="5943600" cy="3184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3" y="1350433"/>
            <a:ext cx="4894432" cy="20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7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Agile </a:t>
            </a:r>
            <a:r>
              <a:rPr lang="en-US" dirty="0" smtClean="0">
                <a:latin typeface="Arial"/>
                <a:cs typeface="Arial"/>
              </a:rPr>
              <a:t>/ </a:t>
            </a:r>
            <a:r>
              <a:rPr lang="en-US" dirty="0" smtClean="0">
                <a:latin typeface="Arial"/>
                <a:cs typeface="Arial"/>
              </a:rPr>
              <a:t>agile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74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KDD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Knowledge Discovery in Databases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First widely adopted Data Mining Process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Waterfall with some ability to </a:t>
            </a:r>
            <a:r>
              <a:rPr lang="en-US" dirty="0" smtClean="0"/>
              <a:t>return to previous steps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Better suited to reporting and traditional statistical analysis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Placeholder 7" descr="Macintosh HD:Users:rmurphy:Desktop:ImagesForThesis:Presentation3:KDD.jpg"/>
          <p:cNvPicPr>
            <a:picLocks noGr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57887"/>
            <a:ext cx="5486400" cy="3700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5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CRISP-DM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Cross Industry Standard Process for Data Mining (</a:t>
            </a:r>
            <a:r>
              <a:rPr lang="en-US" dirty="0" smtClean="0"/>
              <a:t>CRISP-DM)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as </a:t>
            </a:r>
            <a:r>
              <a:rPr lang="en-US" dirty="0"/>
              <a:t>published in 2000 as the output of a group of private industry practitioners and software engineers from Daimler-Benz, SPSS and NCR 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stablished </a:t>
            </a:r>
            <a:r>
              <a:rPr lang="en-US" dirty="0"/>
              <a:t>as the </a:t>
            </a:r>
            <a:r>
              <a:rPr lang="en-US" i="1" dirty="0"/>
              <a:t>de-facto</a:t>
            </a:r>
            <a:r>
              <a:rPr lang="en-US" dirty="0"/>
              <a:t> process model for data mining (</a:t>
            </a:r>
            <a:r>
              <a:rPr lang="en-US" dirty="0" err="1"/>
              <a:t>KDNuggets.com</a:t>
            </a:r>
            <a:r>
              <a:rPr lang="en-US" dirty="0"/>
              <a:t>, 2014).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Placeholder 7" descr="Macintosh HD:Users:rmurphy:Desktop:ImagesForThesis:Presentation3.jpg"/>
          <p:cNvPicPr>
            <a:picLocks noGr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742950"/>
            <a:ext cx="3733800" cy="35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96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Scrum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“Gateway Drug” for most agile teams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Pervasive adoption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haters (have to admit it)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LOTS of tooling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LOST of community knowledge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WORKING PRODUCT BASED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Placeholder 7"/>
          <p:cNvPicPr>
            <a:picLocks noGr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581150"/>
            <a:ext cx="5334000" cy="2339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53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Adversarial Modeling (needs a team!)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Software engineering / application development skills are mandatory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Data science skills are mandatory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Domain knowledge skills are mandatory</a:t>
            </a: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No </a:t>
            </a:r>
            <a:r>
              <a:rPr lang="en-US" dirty="0" smtClean="0">
                <a:latin typeface="Arial"/>
                <a:cs typeface="Arial"/>
              </a:rPr>
              <a:t>longer the work of skill silos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Cross functional teams bridge the skills gaps between engineering and data focused individuals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Highly effective team-based approach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Adversarial thinking requires rapid response times and agility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38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28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Agile – DM???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Focus on CROSS FUNCTIONAL TEAMS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DEPLOYABLE “Product” ready at the end of every iteration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“Agility” for rapid response to changes in Adversary's behavior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Tool rich environment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Can look like Kanban, XP and others.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Picture Placeholder 8" descr="Macintosh HD:Users:rmurphy:Desktop:ImagesForThesis:Presentation3:Presentation3.jpg"/>
          <p:cNvPicPr>
            <a:picLocks noGrp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35746" r="2760" b="10632"/>
          <a:stretch/>
        </p:blipFill>
        <p:spPr bwMode="auto">
          <a:xfrm>
            <a:off x="533400" y="1362100"/>
            <a:ext cx="5410200" cy="25424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ve="http://schemas.openxmlformats.org/markup-compatibility/2006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</p:spTree>
    <p:extLst>
      <p:ext uri="{BB962C8B-B14F-4D97-AF65-F5344CB8AC3E}">
        <p14:creationId xmlns:p14="http://schemas.microsoft.com/office/powerpoint/2010/main" val="21385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Where does this work come from?	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0015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j-lt"/>
              </a:rPr>
              <a:t>Thesis research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j-lt"/>
              </a:rPr>
              <a:t>Pre-DataStax work supporting various U.S. Federal Agencies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j-lt"/>
              </a:rPr>
              <a:t>Work in direct support of DataStax customers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j-lt"/>
              </a:rPr>
              <a:t>NO SECRET SAUCE SHARED HERE</a:t>
            </a:r>
          </a:p>
        </p:txBody>
      </p:sp>
    </p:spTree>
    <p:extLst>
      <p:ext uri="{BB962C8B-B14F-4D97-AF65-F5344CB8AC3E}">
        <p14:creationId xmlns:p14="http://schemas.microsoft.com/office/powerpoint/2010/main" val="82854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platform approach; ensembles on many levels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56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Scale, availability, flexibility…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41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51" y="1581150"/>
            <a:ext cx="1676286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69" y="1809750"/>
            <a:ext cx="2533746" cy="1033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69" y="3095625"/>
            <a:ext cx="2982453" cy="622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2798" y="35333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DSE Graph</a:t>
            </a:r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3036" y="24023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NetworkX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84" y="2028703"/>
            <a:ext cx="633929" cy="1228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69" y="1816100"/>
            <a:ext cx="1994131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of data “models” and tools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42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0" y="1276350"/>
            <a:ext cx="2856967" cy="1216477"/>
          </a:xfrm>
          <a:prstGeom prst="rect">
            <a:avLst/>
          </a:prstGeom>
        </p:spPr>
      </p:pic>
      <p:pic>
        <p:nvPicPr>
          <p:cNvPr id="12" name="Picture Placeholder 7" descr="Macintosh HD:Users:rmurphy:Desktop:ImagesForThesis:NewFolder:screenshot_083946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t="1948" r="12976" b="8464"/>
          <a:stretch/>
        </p:blipFill>
        <p:spPr bwMode="auto">
          <a:xfrm>
            <a:off x="1104486" y="2647950"/>
            <a:ext cx="2019753" cy="17316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ve="http://schemas.openxmlformats.org/markup-compatibility/2006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046089"/>
            <a:ext cx="2122493" cy="13506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20" y="1441385"/>
            <a:ext cx="568233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76" y="1851910"/>
            <a:ext cx="1821130" cy="380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22" y="3359079"/>
            <a:ext cx="1384531" cy="565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94" y="3551889"/>
            <a:ext cx="1151852" cy="931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33" y="1422311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6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Ensemble of </a:t>
            </a:r>
            <a:r>
              <a:rPr lang="en-US" dirty="0" smtClean="0"/>
              <a:t>approaches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43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No single model…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No single approach proved to be wholly effective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Graph and Text stand alone but also greatly enrich Machine Learning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Together, an ensemble of data models, predictive models and approaches proved to be highly effective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" name="Picture Placeholder 9" descr="Macintosh HD:Users:rmurphy:Desktop:ImagesForThesis:ensemble1.jpg"/>
          <p:cNvPicPr>
            <a:picLocks noGrp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90600" y="1063229"/>
            <a:ext cx="4876800" cy="33581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ve="http://schemas.openxmlformats.org/markup-compatibility/2006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</p:spTree>
    <p:extLst>
      <p:ext uri="{BB962C8B-B14F-4D97-AF65-F5344CB8AC3E}">
        <p14:creationId xmlns:p14="http://schemas.microsoft.com/office/powerpoint/2010/main" val="165336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Thank you!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Rob Murphy – </a:t>
            </a:r>
            <a:r>
              <a:rPr lang="en-US" sz="1600" dirty="0" err="1" smtClean="0">
                <a:latin typeface="Arial"/>
                <a:cs typeface="Arial"/>
              </a:rPr>
              <a:t>rmurphy@datastax.com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06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Space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It is a very very big problem space…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29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en-US" dirty="0" smtClean="0"/>
              <a:t>Theft / </a:t>
            </a:r>
            <a:r>
              <a:rPr lang="en-US" dirty="0"/>
              <a:t>Synthetic Identities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2014 and 2015 saw high-profile breaches of </a:t>
            </a:r>
            <a:r>
              <a:rPr lang="en-US" dirty="0" smtClean="0"/>
              <a:t>several retailers where </a:t>
            </a:r>
            <a:r>
              <a:rPr lang="en-US" dirty="0"/>
              <a:t>tens of millions of customer records were </a:t>
            </a:r>
            <a:r>
              <a:rPr lang="en-US" dirty="0" smtClean="0"/>
              <a:t>stolen.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theft of </a:t>
            </a:r>
            <a:r>
              <a:rPr lang="en-US" b="1" dirty="0" smtClean="0"/>
              <a:t>twenty one million security clearance </a:t>
            </a:r>
            <a:r>
              <a:rPr lang="en-US" b="1" dirty="0"/>
              <a:t>records </a:t>
            </a:r>
            <a:r>
              <a:rPr lang="en-US" dirty="0" smtClean="0"/>
              <a:t>discovered </a:t>
            </a:r>
            <a:r>
              <a:rPr lang="en-US" dirty="0"/>
              <a:t>in June of 2015 by the U.S. Office of Personnel </a:t>
            </a:r>
            <a:r>
              <a:rPr lang="en-US" dirty="0" smtClean="0"/>
              <a:t>Management (</a:t>
            </a:r>
            <a:r>
              <a:rPr lang="en-US" dirty="0"/>
              <a:t>Office of Personnel Management)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Stolen data are bought, sold and traded actively providing enriched data sources for fraudulent activities.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Everything we do is online providing a de-personalized and highly efficient platform for fraud.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Coordinated and sophisticated networks of people exist to share data, share operational knowledge and actively coordinate efforts to subvert fraud protections in place.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6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0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Synthetic Identities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Real identities are modified and/or combined to form multiple synthetic identities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“New” identities are real enough in key properties that they pass review of many business and informatics systems</a:t>
            </a:r>
          </a:p>
        </p:txBody>
      </p:sp>
      <p:pic>
        <p:nvPicPr>
          <p:cNvPr id="8" name="Picture Placeholder 7" descr="Macintosh HD:Users:rmurphy:Desktop:ImagesForThesis:syntheticDataShared.png"/>
          <p:cNvPicPr>
            <a:picLocks noGrp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9" t="33330" r="25001" b="17392"/>
          <a:stretch/>
        </p:blipFill>
        <p:spPr bwMode="auto">
          <a:xfrm>
            <a:off x="914400" y="971550"/>
            <a:ext cx="4846320" cy="31089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ve="http://schemas.openxmlformats.org/markup-compatibility/2006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</p:spTree>
    <p:extLst>
      <p:ext uri="{BB962C8B-B14F-4D97-AF65-F5344CB8AC3E}">
        <p14:creationId xmlns:p14="http://schemas.microsoft.com/office/powerpoint/2010/main" val="15278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“Bad Actors”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be a first-person problem (they are who they are)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Or, assumed </a:t>
            </a:r>
            <a:r>
              <a:rPr lang="en-US" dirty="0" smtClean="0">
                <a:latin typeface="Arial"/>
                <a:cs typeface="Arial"/>
              </a:rPr>
              <a:t>/ </a:t>
            </a:r>
            <a:r>
              <a:rPr lang="en-US" dirty="0" smtClean="0">
                <a:latin typeface="Arial"/>
                <a:cs typeface="Arial"/>
              </a:rPr>
              <a:t>synthetic </a:t>
            </a:r>
            <a:r>
              <a:rPr lang="en-US" dirty="0" smtClean="0">
                <a:latin typeface="Arial"/>
                <a:cs typeface="Arial"/>
              </a:rPr>
              <a:t>identities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Difficult to detect; n</a:t>
            </a:r>
            <a:r>
              <a:rPr lang="en-US" dirty="0" smtClean="0"/>
              <a:t>ot </a:t>
            </a:r>
            <a:r>
              <a:rPr lang="en-US" dirty="0" smtClean="0"/>
              <a:t>all </a:t>
            </a:r>
            <a:r>
              <a:rPr lang="en-US" dirty="0" smtClean="0"/>
              <a:t>“bad actor” data </a:t>
            </a:r>
            <a:r>
              <a:rPr lang="en-US" dirty="0" smtClean="0"/>
              <a:t>is in “the system”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/>
                <a:cs typeface="Arial"/>
              </a:rPr>
              <a:t>Sophisticated actors have very subtle if non-existent </a:t>
            </a:r>
            <a:r>
              <a:rPr lang="en-US" dirty="0" smtClean="0">
                <a:latin typeface="Arial"/>
                <a:cs typeface="Arial"/>
              </a:rPr>
              <a:t>predictive attributes</a:t>
            </a: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Everyone has patterns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8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647950"/>
            <a:ext cx="2226733" cy="16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like an adversary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Dedicated individuals and groups of individuals are actively working to identify, subvert, avoid and exploit any logical, physical or process controls in place. 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Weaknesses in physical, system or process controls are shared and exploited en mass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Changes to controls are recognized and behaviors modified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O</a:t>
            </a:r>
            <a:r>
              <a:rPr lang="en-US" b="1" dirty="0" smtClean="0"/>
              <a:t>rganizations </a:t>
            </a:r>
            <a:r>
              <a:rPr lang="en-US" b="1" dirty="0"/>
              <a:t>that want and need to detect and prevent fraud must see some of their customers, stakeholders or applicants as adversaries</a:t>
            </a:r>
            <a:r>
              <a:rPr lang="en-US" b="1" dirty="0"/>
              <a:t> 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Think more like a bank; </a:t>
            </a:r>
            <a:r>
              <a:rPr lang="en-US" b="1" dirty="0"/>
              <a:t>funds are behind lock and key with more substantial protection as the amount </a:t>
            </a:r>
            <a:r>
              <a:rPr lang="en-US" b="1" dirty="0" smtClean="0"/>
              <a:t>grows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Arial"/>
                <a:cs typeface="Arial"/>
              </a:rPr>
              <a:t>To respond to and engage with adversaries, you have to be agile, capable and approach the work understanding the purpose; to make fraudulent activities challenging to the point they are not worth pursuing (very very big goal)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9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89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1157</TotalTime>
  <Words>1914</Words>
  <Application>Microsoft Macintosh PowerPoint</Application>
  <PresentationFormat>On-screen Show (16:9)</PresentationFormat>
  <Paragraphs>287</Paragraphs>
  <Slides>44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American Typewriter</vt:lpstr>
      <vt:lpstr>Calibri</vt:lpstr>
      <vt:lpstr>Courier New</vt:lpstr>
      <vt:lpstr>Helvetica Neue Thin</vt:lpstr>
      <vt:lpstr>Times New Roman</vt:lpstr>
      <vt:lpstr>Arial</vt:lpstr>
      <vt:lpstr>DataStax_Template</vt:lpstr>
      <vt:lpstr>Rob Murphy</vt:lpstr>
      <vt:lpstr>PowerPoint Presentation</vt:lpstr>
      <vt:lpstr>Who am I ? </vt:lpstr>
      <vt:lpstr>Where does this work come from? </vt:lpstr>
      <vt:lpstr>Problem Space</vt:lpstr>
      <vt:lpstr>Identity Theft / Synthetic Identities</vt:lpstr>
      <vt:lpstr>PowerPoint Presentation</vt:lpstr>
      <vt:lpstr>“Bad Actors”</vt:lpstr>
      <vt:lpstr>Thinking like an adversary</vt:lpstr>
      <vt:lpstr>Assumptions of Adversarial Modeling</vt:lpstr>
      <vt:lpstr>Machine Learning</vt:lpstr>
      <vt:lpstr>Attribute based thinking</vt:lpstr>
      <vt:lpstr>Supervised Learning, Right?</vt:lpstr>
      <vt:lpstr>Why not supervised learning?</vt:lpstr>
      <vt:lpstr>Unsupervised Learning</vt:lpstr>
      <vt:lpstr>PowerPoint Presentation</vt:lpstr>
      <vt:lpstr>Back to Supervised Learning (sometimes)</vt:lpstr>
      <vt:lpstr>“Fit” of Machine Learning</vt:lpstr>
      <vt:lpstr>Graph Theory</vt:lpstr>
      <vt:lpstr>PowerPoint Presentation</vt:lpstr>
      <vt:lpstr>Property Graph</vt:lpstr>
      <vt:lpstr>Networks mean relationships</vt:lpstr>
      <vt:lpstr>PowerPoint Presentation</vt:lpstr>
      <vt:lpstr>PowerPoint Presentation</vt:lpstr>
      <vt:lpstr>PowerPoint Presentation</vt:lpstr>
      <vt:lpstr>PowerPoint Presentation</vt:lpstr>
      <vt:lpstr>Text Analytics</vt:lpstr>
      <vt:lpstr>Text Analytics (a little secret sauce?)</vt:lpstr>
      <vt:lpstr>Documents, form fields, narratives…</vt:lpstr>
      <vt:lpstr>PowerPoint Presentation</vt:lpstr>
      <vt:lpstr>PowerPoint Presentation</vt:lpstr>
      <vt:lpstr>PowerPoint Presentation</vt:lpstr>
      <vt:lpstr>PowerPoint Presentation</vt:lpstr>
      <vt:lpstr>Agile / agile</vt:lpstr>
      <vt:lpstr>PowerPoint Presentation</vt:lpstr>
      <vt:lpstr>PowerPoint Presentation</vt:lpstr>
      <vt:lpstr>PowerPoint Presentation</vt:lpstr>
      <vt:lpstr>Adversarial Modeling (needs a team!)</vt:lpstr>
      <vt:lpstr>PowerPoint Presentation</vt:lpstr>
      <vt:lpstr>A platform approach; ensembles on many levels</vt:lpstr>
      <vt:lpstr>Scale, availability, flexibility…</vt:lpstr>
      <vt:lpstr>Ensemble of data “models” and tools</vt:lpstr>
      <vt:lpstr>Ensemble of approaches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Rob Murphy</cp:lastModifiedBy>
  <cp:revision>48</cp:revision>
  <dcterms:created xsi:type="dcterms:W3CDTF">2016-06-30T20:15:45Z</dcterms:created>
  <dcterms:modified xsi:type="dcterms:W3CDTF">2016-09-08T15:58:43Z</dcterms:modified>
</cp:coreProperties>
</file>