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33"/>
  </p:notesMasterIdLst>
  <p:handoutMasterIdLst>
    <p:handoutMasterId r:id="rId34"/>
  </p:handoutMasterIdLst>
  <p:sldIdLst>
    <p:sldId id="259" r:id="rId2"/>
    <p:sldId id="263" r:id="rId3"/>
    <p:sldId id="297" r:id="rId4"/>
    <p:sldId id="260" r:id="rId5"/>
    <p:sldId id="272" r:id="rId6"/>
    <p:sldId id="274" r:id="rId7"/>
    <p:sldId id="273" r:id="rId8"/>
    <p:sldId id="264" r:id="rId9"/>
    <p:sldId id="265" r:id="rId10"/>
    <p:sldId id="275" r:id="rId11"/>
    <p:sldId id="276" r:id="rId12"/>
    <p:sldId id="277" r:id="rId13"/>
    <p:sldId id="266" r:id="rId14"/>
    <p:sldId id="289" r:id="rId15"/>
    <p:sldId id="267" r:id="rId16"/>
    <p:sldId id="298" r:id="rId17"/>
    <p:sldId id="268" r:id="rId18"/>
    <p:sldId id="269" r:id="rId19"/>
    <p:sldId id="290" r:id="rId20"/>
    <p:sldId id="284" r:id="rId21"/>
    <p:sldId id="279" r:id="rId22"/>
    <p:sldId id="291" r:id="rId23"/>
    <p:sldId id="292" r:id="rId24"/>
    <p:sldId id="293" r:id="rId25"/>
    <p:sldId id="295" r:id="rId26"/>
    <p:sldId id="270" r:id="rId27"/>
    <p:sldId id="296" r:id="rId28"/>
    <p:sldId id="288" r:id="rId29"/>
    <p:sldId id="271" r:id="rId30"/>
    <p:sldId id="287" r:id="rId31"/>
    <p:sldId id="261" r:id="rId32"/>
  </p:sldIdLst>
  <p:sldSz cx="9144000" cy="5143500" type="screen16x9"/>
  <p:notesSz cx="6884988" cy="10018713"/>
  <p:embeddedFontLst>
    <p:embeddedFont>
      <p:font typeface="Ericsson Capital TT" panose="02000503000000020004" pitchFamily="2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3"/>
            <p14:sldId id="297"/>
            <p14:sldId id="260"/>
            <p14:sldId id="272"/>
            <p14:sldId id="274"/>
            <p14:sldId id="273"/>
            <p14:sldId id="264"/>
            <p14:sldId id="265"/>
            <p14:sldId id="275"/>
            <p14:sldId id="276"/>
            <p14:sldId id="277"/>
            <p14:sldId id="266"/>
            <p14:sldId id="289"/>
            <p14:sldId id="267"/>
            <p14:sldId id="298"/>
            <p14:sldId id="268"/>
            <p14:sldId id="269"/>
            <p14:sldId id="290"/>
            <p14:sldId id="284"/>
            <p14:sldId id="279"/>
            <p14:sldId id="291"/>
            <p14:sldId id="292"/>
            <p14:sldId id="293"/>
            <p14:sldId id="295"/>
            <p14:sldId id="270"/>
            <p14:sldId id="296"/>
            <p14:sldId id="288"/>
            <p14:sldId id="271"/>
            <p14:sldId id="287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5319" autoAdjust="0"/>
  </p:normalViewPr>
  <p:slideViewPr>
    <p:cSldViewPr snapToGrid="0" snapToObjects="1">
      <p:cViewPr>
        <p:scale>
          <a:sx n="80" d="100"/>
          <a:sy n="80" d="100"/>
        </p:scale>
        <p:origin x="-768" y="-180"/>
      </p:cViewPr>
      <p:guideLst>
        <p:guide orient="horz" pos="852"/>
        <p:guide orient="horz" pos="3083"/>
        <p:guide orient="horz" pos="113"/>
        <p:guide orient="horz" pos="1837"/>
        <p:guide orient="horz" pos="2675"/>
        <p:guide orient="horz" pos="1909"/>
        <p:guide orient="horz" pos="2884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54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Productization of a Cassandra-based solution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2016-09-04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© Ericsson AB 2016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Ericsson AB 2016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5DD8-8BFE-43C7-92BF-7AD20B578452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186E5A-C7DA-410B-BF76-4BB3442DEEE2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8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42985-CD91-4F90-BF94-E02A64519C7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Productization of a Cassandra-based solution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121657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3852900"/>
            <a:ext cx="8355014" cy="10395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356532"/>
            <a:ext cx="8351839" cy="2129618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  <p:pic>
        <p:nvPicPr>
          <p:cNvPr id="7" name="Logo2011" descr="ERI_UF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2782" y="194247"/>
            <a:ext cx="1027112" cy="900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3007519"/>
            <a:ext cx="8355013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346597"/>
            <a:ext cx="8355012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3007519"/>
            <a:ext cx="4103688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3007519"/>
            <a:ext cx="4105275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346597"/>
            <a:ext cx="8351838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3007519"/>
            <a:ext cx="8355013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346597"/>
            <a:ext cx="4103688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346597"/>
            <a:ext cx="4102100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6" y="3009900"/>
            <a:ext cx="4100513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6" y="1346598"/>
            <a:ext cx="4100513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346597"/>
            <a:ext cx="4098925" cy="3213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346597"/>
            <a:ext cx="4100513" cy="3213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3009900"/>
            <a:ext cx="4098925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346598"/>
            <a:ext cx="4098925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3017044"/>
            <a:ext cx="4100513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3017044"/>
            <a:ext cx="4098925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353741"/>
            <a:ext cx="4100513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353741"/>
            <a:ext cx="4098925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350000"/>
            <a:ext cx="8351839" cy="288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6" y="1346598"/>
            <a:ext cx="4100513" cy="32134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346597"/>
            <a:ext cx="4098925" cy="3213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350169"/>
            <a:ext cx="2687638" cy="35432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350169"/>
            <a:ext cx="2687638" cy="35432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350169"/>
            <a:ext cx="2687638" cy="35432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350169"/>
            <a:ext cx="4105275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7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350169"/>
            <a:ext cx="3854450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3854449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9" y="1350169"/>
            <a:ext cx="4105275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9" y="1350169"/>
            <a:ext cx="4105275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6" y="179785"/>
            <a:ext cx="3243263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9" y="2659380"/>
            <a:ext cx="4105275" cy="223408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9" y="1348144"/>
            <a:ext cx="4105275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328613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4893469"/>
            <a:ext cx="7399338" cy="161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Productization of a Cassandra-based solution  |  Public  |  © Ericsson AB 2016  |  2016-09-04  |  Page </a:t>
            </a:r>
            <a:fld id="{D9989CF1-CF31-4B9E-A8D9-30B3BA77236B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50000"/>
            <a:ext cx="8351839" cy="2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179785"/>
            <a:ext cx="7494588" cy="81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  <p:pic>
        <p:nvPicPr>
          <p:cNvPr id="7" name="Econ20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1" y="217501"/>
            <a:ext cx="444500" cy="5871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3700" y="2032360"/>
            <a:ext cx="8351839" cy="219844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Productizing a Cassandra-based </a:t>
            </a:r>
            <a:r>
              <a:rPr lang="en-US" sz="2600" b="1" dirty="0" smtClean="0">
                <a:solidFill>
                  <a:schemeClr val="bg1"/>
                </a:solidFill>
              </a:rPr>
              <a:t>solution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4144488"/>
            <a:ext cx="9144000" cy="100682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Brij </a:t>
            </a:r>
            <a:r>
              <a:rPr lang="en-US" sz="2600" dirty="0" err="1" smtClean="0">
                <a:solidFill>
                  <a:schemeClr val="bg1"/>
                </a:solidFill>
              </a:rPr>
              <a:t>Bhushan</a:t>
            </a:r>
            <a:r>
              <a:rPr lang="en-US" sz="2600" dirty="0" smtClean="0">
                <a:solidFill>
                  <a:schemeClr val="bg1"/>
                </a:solidFill>
              </a:rPr>
              <a:t> Ravat</a:t>
            </a:r>
          </a:p>
          <a:p>
            <a:r>
              <a:rPr lang="en-US" sz="1800" dirty="0">
                <a:solidFill>
                  <a:schemeClr val="bg1"/>
                </a:solidFill>
              </a:rPr>
              <a:t>Chief Architect, Voucher Server - Charging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  <p:pic>
        <p:nvPicPr>
          <p:cNvPr id="8" name="Logo20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00" y="432000"/>
            <a:ext cx="1027112" cy="902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Voucher Server</a:t>
            </a:r>
            <a:endParaRPr lang="en-US" sz="3000" dirty="0"/>
          </a:p>
        </p:txBody>
      </p:sp>
      <p:sp>
        <p:nvSpPr>
          <p:cNvPr id="81" name="Footer Placeholder 2"/>
          <p:cNvSpPr txBox="1">
            <a:spLocks/>
          </p:cNvSpPr>
          <p:nvPr/>
        </p:nvSpPr>
        <p:spPr>
          <a:xfrm>
            <a:off x="1524000" y="4964906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DataStax, 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Slide Number Placeholder 3"/>
          <p:cNvSpPr txBox="1">
            <a:spLocks/>
          </p:cNvSpPr>
          <p:nvPr/>
        </p:nvSpPr>
        <p:spPr>
          <a:xfrm>
            <a:off x="3181164" y="4964906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0D5614-B734-4280-8F57-1D4947433C97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29000" y="3381045"/>
            <a:ext cx="1371600" cy="766583"/>
          </a:xfrm>
          <a:prstGeom prst="rect">
            <a:avLst/>
          </a:prstGeom>
          <a:solidFill>
            <a:srgbClr val="007A97"/>
          </a:solidFill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Subscribers Account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05600" y="3377946"/>
            <a:ext cx="1905000" cy="769683"/>
          </a:xfrm>
          <a:prstGeom prst="rect">
            <a:avLst/>
          </a:prstGeom>
          <a:solidFill>
            <a:srgbClr val="007A97"/>
          </a:solidFill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Voucher Server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800600" y="3312484"/>
            <a:ext cx="1905000" cy="451853"/>
            <a:chOff x="4800600" y="3312484"/>
            <a:chExt cx="1905000" cy="451853"/>
          </a:xfrm>
        </p:grpSpPr>
        <p:cxnSp>
          <p:nvCxnSpPr>
            <p:cNvPr id="86" name="Straight Arrow Connector 85"/>
            <p:cNvCxnSpPr>
              <a:stCxn id="83" idx="3"/>
              <a:endCxn id="84" idx="1"/>
            </p:cNvCxnSpPr>
            <p:nvPr/>
          </p:nvCxnSpPr>
          <p:spPr>
            <a:xfrm flipV="1">
              <a:off x="4800600" y="3762788"/>
              <a:ext cx="1905000" cy="1549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5176529" y="3312484"/>
              <a:ext cx="1203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voucher lookup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02691" y="3490041"/>
              <a:ext cx="1088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(Activation code)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9600" y="2914145"/>
            <a:ext cx="2819400" cy="850192"/>
            <a:chOff x="609600" y="2914145"/>
            <a:chExt cx="2819400" cy="850192"/>
          </a:xfrm>
        </p:grpSpPr>
        <p:pic>
          <p:nvPicPr>
            <p:cNvPr id="90" name="Picture 2" descr="http://www.in.techradar.com/photo/48266144.cm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9600" y="2914145"/>
              <a:ext cx="533400" cy="31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1" name="Straight Arrow Connector 90"/>
            <p:cNvCxnSpPr>
              <a:stCxn id="90" idx="1"/>
              <a:endCxn id="83" idx="1"/>
            </p:cNvCxnSpPr>
            <p:nvPr/>
          </p:nvCxnSpPr>
          <p:spPr>
            <a:xfrm>
              <a:off x="1143000" y="3071665"/>
              <a:ext cx="2286000" cy="692672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09600" y="3292177"/>
            <a:ext cx="2819400" cy="472160"/>
            <a:chOff x="609600" y="3292177"/>
            <a:chExt cx="2819400" cy="472160"/>
          </a:xfrm>
        </p:grpSpPr>
        <p:pic>
          <p:nvPicPr>
            <p:cNvPr id="93" name="Picture 2" descr="http://www.in.techradar.com/photo/48266144.cm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9600" y="3292177"/>
              <a:ext cx="533400" cy="31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4" name="Straight Arrow Connector 93"/>
            <p:cNvCxnSpPr>
              <a:stCxn id="93" idx="1"/>
              <a:endCxn id="83" idx="1"/>
            </p:cNvCxnSpPr>
            <p:nvPr/>
          </p:nvCxnSpPr>
          <p:spPr>
            <a:xfrm>
              <a:off x="1143000" y="3449697"/>
              <a:ext cx="2286000" cy="314640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609600" y="3658893"/>
            <a:ext cx="2819400" cy="315040"/>
            <a:chOff x="609600" y="3658893"/>
            <a:chExt cx="2819400" cy="315040"/>
          </a:xfrm>
        </p:grpSpPr>
        <p:pic>
          <p:nvPicPr>
            <p:cNvPr id="96" name="Picture 2" descr="http://www.in.techradar.com/photo/48266144.cm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9600" y="3658893"/>
              <a:ext cx="533400" cy="31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7" name="Straight Arrow Connector 96"/>
            <p:cNvCxnSpPr>
              <a:stCxn id="96" idx="1"/>
              <a:endCxn id="83" idx="1"/>
            </p:cNvCxnSpPr>
            <p:nvPr/>
          </p:nvCxnSpPr>
          <p:spPr>
            <a:xfrm flipV="1">
              <a:off x="1143000" y="3764337"/>
              <a:ext cx="2286000" cy="52076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609600" y="3764337"/>
            <a:ext cx="2819400" cy="580436"/>
            <a:chOff x="609600" y="3764337"/>
            <a:chExt cx="2819400" cy="580436"/>
          </a:xfrm>
        </p:grpSpPr>
        <p:pic>
          <p:nvPicPr>
            <p:cNvPr id="99" name="Picture 2" descr="http://www.in.techradar.com/photo/48266144.cm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9600" y="4029733"/>
              <a:ext cx="533400" cy="31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0" name="Straight Arrow Connector 99"/>
            <p:cNvCxnSpPr>
              <a:stCxn id="99" idx="1"/>
              <a:endCxn id="83" idx="1"/>
            </p:cNvCxnSpPr>
            <p:nvPr/>
          </p:nvCxnSpPr>
          <p:spPr>
            <a:xfrm flipV="1">
              <a:off x="1143000" y="3764337"/>
              <a:ext cx="2286000" cy="422916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3400" y="3764337"/>
            <a:ext cx="2895600" cy="1107692"/>
            <a:chOff x="533400" y="3764337"/>
            <a:chExt cx="2895600" cy="1107692"/>
          </a:xfrm>
        </p:grpSpPr>
        <p:pic>
          <p:nvPicPr>
            <p:cNvPr id="102" name="Picture 2" descr="http://www.in.techradar.com/photo/48266144.cm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9600" y="4556989"/>
              <a:ext cx="533400" cy="31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Straight Arrow Connector 102"/>
            <p:cNvCxnSpPr>
              <a:stCxn id="102" idx="1"/>
              <a:endCxn id="83" idx="1"/>
            </p:cNvCxnSpPr>
            <p:nvPr/>
          </p:nvCxnSpPr>
          <p:spPr>
            <a:xfrm flipV="1">
              <a:off x="1143000" y="3764337"/>
              <a:ext cx="2286000" cy="950172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533400" y="430002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…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838073" y="1023429"/>
            <a:ext cx="2986257" cy="2248690"/>
            <a:chOff x="3838073" y="1023429"/>
            <a:chExt cx="2986257" cy="2248690"/>
          </a:xfrm>
        </p:grpSpPr>
        <p:pic>
          <p:nvPicPr>
            <p:cNvPr id="107" name="Picture 4" descr="http://previews.123rf.com/images/dxinerz/dxinerz1601/dxinerz160100867/50665217-Shop-center-building-icon-vector-image-Can-also-be-used-for-housing-Suitable-for-mobile-apps-web-app-Stock-Vecto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4" t="13603" r="12641" b="10461"/>
            <a:stretch/>
          </p:blipFill>
          <p:spPr bwMode="auto">
            <a:xfrm>
              <a:off x="3838073" y="1023429"/>
              <a:ext cx="1267327" cy="969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/>
            <p:cNvSpPr txBox="1"/>
            <p:nvPr/>
          </p:nvSpPr>
          <p:spPr>
            <a:xfrm>
              <a:off x="3857429" y="1954221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Print Shop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869148" y="1584838"/>
              <a:ext cx="955182" cy="1687281"/>
              <a:chOff x="5869148" y="1584838"/>
              <a:chExt cx="955182" cy="1687281"/>
            </a:xfrm>
          </p:grpSpPr>
          <p:sp>
            <p:nvSpPr>
              <p:cNvPr id="113" name="Freeform 112"/>
              <p:cNvSpPr/>
              <p:nvPr/>
            </p:nvSpPr>
            <p:spPr>
              <a:xfrm>
                <a:off x="5984358" y="1584838"/>
                <a:ext cx="839972" cy="1687281"/>
              </a:xfrm>
              <a:custGeom>
                <a:avLst/>
                <a:gdLst>
                  <a:gd name="connsiteX0" fmla="*/ 839972 w 839972"/>
                  <a:gd name="connsiteY0" fmla="*/ 1765209 h 1765209"/>
                  <a:gd name="connsiteX1" fmla="*/ 659219 w 839972"/>
                  <a:gd name="connsiteY1" fmla="*/ 276651 h 1765209"/>
                  <a:gd name="connsiteX2" fmla="*/ 0 w 839972"/>
                  <a:gd name="connsiteY2" fmla="*/ 204 h 1765209"/>
                  <a:gd name="connsiteX3" fmla="*/ 0 w 839972"/>
                  <a:gd name="connsiteY3" fmla="*/ 204 h 1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9972" h="1765209">
                    <a:moveTo>
                      <a:pt x="839972" y="1765209"/>
                    </a:moveTo>
                    <a:cubicBezTo>
                      <a:pt x="819593" y="1168013"/>
                      <a:pt x="799214" y="570818"/>
                      <a:pt x="659219" y="276651"/>
                    </a:cubicBezTo>
                    <a:cubicBezTo>
                      <a:pt x="519224" y="-17516"/>
                      <a:pt x="0" y="204"/>
                      <a:pt x="0" y="204"/>
                    </a:cubicBezTo>
                    <a:lnTo>
                      <a:pt x="0" y="204"/>
                    </a:lnTo>
                  </a:path>
                </a:pathLst>
              </a:custGeom>
              <a:noFill/>
              <a:ln w="25400" cap="flat" cmpd="sng" algn="ctr">
                <a:solidFill>
                  <a:srgbClr val="007A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 flipH="1">
                <a:off x="5869148" y="1584838"/>
                <a:ext cx="96579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A97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pic>
          <p:nvPicPr>
            <p:cNvPr id="110" name="Picture 12" descr="https://cdn0.iconfinder.com/data/icons/office-icon-set-2/100/Noun_Project_100Icon_10px_grid-07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645" y="1335922"/>
              <a:ext cx="470517" cy="470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5248153" y="1785429"/>
              <a:ext cx="695447" cy="405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Voucher</a:t>
              </a:r>
            </a:p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codes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29200" y="1633029"/>
              <a:ext cx="28971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6846360" y="1411591"/>
            <a:ext cx="403774" cy="1957510"/>
            <a:chOff x="6846360" y="1411591"/>
            <a:chExt cx="403774" cy="1957510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6979012" y="1863117"/>
              <a:ext cx="0" cy="1429060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6200000">
              <a:off x="6313019" y="2431985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voucher generation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6846360" y="1411591"/>
              <a:ext cx="265304" cy="30480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FFC72C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31A7">
                      <a:lumMod val="50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7312164" y="1406198"/>
            <a:ext cx="399424" cy="1954676"/>
            <a:chOff x="7312164" y="1406198"/>
            <a:chExt cx="399424" cy="1954676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7440465" y="1861629"/>
              <a:ext cx="0" cy="1429060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 rot="16200000">
              <a:off x="6884278" y="2533563"/>
              <a:ext cx="1346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voucher loading</a:t>
              </a:r>
            </a:p>
          </p:txBody>
        </p:sp>
        <p:sp>
          <p:nvSpPr>
            <p:cNvPr id="122" name="Oval 121"/>
            <p:cNvSpPr/>
            <p:nvPr/>
          </p:nvSpPr>
          <p:spPr>
            <a:xfrm>
              <a:off x="7312164" y="1406198"/>
              <a:ext cx="265304" cy="304800"/>
            </a:xfrm>
            <a:prstGeom prst="ellipse">
              <a:avLst/>
            </a:prstGeom>
            <a:solidFill>
              <a:srgbClr val="007A97">
                <a:lumMod val="40000"/>
                <a:lumOff val="60000"/>
              </a:srgbClr>
            </a:solidFill>
            <a:ln w="25400" cap="flat" cmpd="sng" algn="ctr">
              <a:solidFill>
                <a:srgbClr val="0CB7E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31A7">
                      <a:lumMod val="50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772400" y="1404429"/>
            <a:ext cx="396388" cy="1921693"/>
            <a:chOff x="7772400" y="1404429"/>
            <a:chExt cx="396388" cy="1921693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7897665" y="1861629"/>
              <a:ext cx="0" cy="1429060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16200000">
              <a:off x="7168354" y="2325687"/>
              <a:ext cx="1693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voucher state change</a:t>
              </a:r>
            </a:p>
          </p:txBody>
        </p:sp>
        <p:sp>
          <p:nvSpPr>
            <p:cNvPr id="126" name="Oval 125"/>
            <p:cNvSpPr/>
            <p:nvPr/>
          </p:nvSpPr>
          <p:spPr>
            <a:xfrm>
              <a:off x="7772400" y="1404429"/>
              <a:ext cx="265304" cy="304800"/>
            </a:xfrm>
            <a:prstGeom prst="ellipse">
              <a:avLst/>
            </a:prstGeom>
            <a:solidFill>
              <a:srgbClr val="66FF66"/>
            </a:solidFill>
            <a:ln w="25400" cap="flat" cmpd="sng" algn="ctr">
              <a:solidFill>
                <a:srgbClr val="A4D233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31A7">
                      <a:lumMod val="50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396409" y="947229"/>
            <a:ext cx="2489791" cy="1524000"/>
            <a:chOff x="1396409" y="947229"/>
            <a:chExt cx="2489791" cy="15240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1396409" y="947229"/>
              <a:ext cx="1636505" cy="1329154"/>
              <a:chOff x="1396409" y="947229"/>
              <a:chExt cx="1636505" cy="1329154"/>
            </a:xfrm>
          </p:grpSpPr>
          <p:pic>
            <p:nvPicPr>
              <p:cNvPr id="134" name="Picture 6" descr="http://www.iconshock.com/img_jpg/BRILLIANT/shopping/jpg/256/retail_icon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504" b="17442"/>
              <a:stretch/>
            </p:blipFill>
            <p:spPr bwMode="auto">
              <a:xfrm>
                <a:off x="1396409" y="947229"/>
                <a:ext cx="1450975" cy="1045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/>
              <p:cNvSpPr txBox="1"/>
              <p:nvPr/>
            </p:nvSpPr>
            <p:spPr>
              <a:xfrm>
                <a:off x="1457050" y="1937829"/>
                <a:ext cx="13131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Retail Shop</a:t>
                </a:r>
              </a:p>
            </p:txBody>
          </p:sp>
          <p:cxnSp>
            <p:nvCxnSpPr>
              <p:cNvPr id="136" name="Straight Arrow Connector 135"/>
              <p:cNvCxnSpPr/>
              <p:nvPr/>
            </p:nvCxnSpPr>
            <p:spPr>
              <a:xfrm flipH="1">
                <a:off x="2743200" y="1633029"/>
                <a:ext cx="289714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A97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129" name="Group 128"/>
            <p:cNvGrpSpPr/>
            <p:nvPr/>
          </p:nvGrpSpPr>
          <p:grpSpPr>
            <a:xfrm>
              <a:off x="2993066" y="1397535"/>
              <a:ext cx="893134" cy="1073694"/>
              <a:chOff x="2993066" y="1397535"/>
              <a:chExt cx="893134" cy="1073694"/>
            </a:xfrm>
          </p:grpSpPr>
          <p:pic>
            <p:nvPicPr>
              <p:cNvPr id="130" name="Picture 10" descr="http://barristersadvice.com/wp-content/uploads/2016/02/Paperstack-Icon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875" t="33913" r="30370" b="32175"/>
              <a:stretch/>
            </p:blipFill>
            <p:spPr bwMode="auto">
              <a:xfrm>
                <a:off x="3124200" y="1397535"/>
                <a:ext cx="457200" cy="389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TextBox 130"/>
              <p:cNvSpPr txBox="1"/>
              <p:nvPr/>
            </p:nvSpPr>
            <p:spPr>
              <a:xfrm>
                <a:off x="2993066" y="1786806"/>
                <a:ext cx="740908" cy="405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</a:rPr>
                  <a:t>Printed</a:t>
                </a:r>
              </a:p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</a:rPr>
                  <a:t>vouchers</a:t>
                </a: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3596486" y="1633029"/>
                <a:ext cx="289714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A97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133" name="Oval 132"/>
              <p:cNvSpPr/>
              <p:nvPr/>
            </p:nvSpPr>
            <p:spPr>
              <a:xfrm>
                <a:off x="3200400" y="2166429"/>
                <a:ext cx="265304" cy="304800"/>
              </a:xfrm>
              <a:prstGeom prst="ellipse">
                <a:avLst/>
              </a:prstGeom>
              <a:solidFill>
                <a:srgbClr val="007A97">
                  <a:lumMod val="40000"/>
                  <a:lumOff val="60000"/>
                </a:srgbClr>
              </a:solidFill>
              <a:ln w="25400" cap="flat" cmpd="sng" algn="ctr">
                <a:solidFill>
                  <a:srgbClr val="0CB7E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8031A7">
                        <a:lumMod val="50000"/>
                      </a:srgbClr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106235" y="1469972"/>
            <a:ext cx="1290175" cy="2831717"/>
            <a:chOff x="106235" y="1469972"/>
            <a:chExt cx="1290175" cy="2831717"/>
          </a:xfrm>
        </p:grpSpPr>
        <p:pic>
          <p:nvPicPr>
            <p:cNvPr id="138" name="Picture 2" descr="http://www.in.techradar.com/photo/48266144.cm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9600" y="2547429"/>
              <a:ext cx="533400" cy="31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9" name="Elbow Connector 138"/>
            <p:cNvCxnSpPr>
              <a:stCxn id="134" idx="1"/>
            </p:cNvCxnSpPr>
            <p:nvPr/>
          </p:nvCxnSpPr>
          <p:spPr>
            <a:xfrm rot="10800000" flipV="1">
              <a:off x="871955" y="1469972"/>
              <a:ext cx="524455" cy="958505"/>
            </a:xfrm>
            <a:prstGeom prst="bentConnector2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40" name="Oval 139"/>
            <p:cNvSpPr/>
            <p:nvPr/>
          </p:nvSpPr>
          <p:spPr>
            <a:xfrm>
              <a:off x="457200" y="1709229"/>
              <a:ext cx="265304" cy="304800"/>
            </a:xfrm>
            <a:prstGeom prst="ellipse">
              <a:avLst/>
            </a:prstGeom>
            <a:solidFill>
              <a:srgbClr val="66FF66"/>
            </a:solidFill>
            <a:ln w="25400" cap="flat" cmpd="sng" algn="ctr">
              <a:solidFill>
                <a:srgbClr val="A4D233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31A7">
                      <a:lumMod val="50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 rot="16200000">
              <a:off x="-320805" y="3505317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subscribers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143000" y="2704949"/>
            <a:ext cx="2289844" cy="1059388"/>
            <a:chOff x="1143000" y="2704949"/>
            <a:chExt cx="2289844" cy="1059388"/>
          </a:xfrm>
        </p:grpSpPr>
        <p:cxnSp>
          <p:nvCxnSpPr>
            <p:cNvPr id="143" name="Straight Arrow Connector 142"/>
            <p:cNvCxnSpPr>
              <a:stCxn id="138" idx="1"/>
              <a:endCxn id="83" idx="1"/>
            </p:cNvCxnSpPr>
            <p:nvPr/>
          </p:nvCxnSpPr>
          <p:spPr>
            <a:xfrm>
              <a:off x="1143000" y="2704949"/>
              <a:ext cx="2286000" cy="1059388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grpSp>
          <p:nvGrpSpPr>
            <p:cNvPr id="144" name="Group 143"/>
            <p:cNvGrpSpPr/>
            <p:nvPr/>
          </p:nvGrpSpPr>
          <p:grpSpPr>
            <a:xfrm rot="1610239">
              <a:off x="1795856" y="2839863"/>
              <a:ext cx="1636988" cy="467994"/>
              <a:chOff x="1973461" y="4488906"/>
              <a:chExt cx="1636988" cy="46799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2174310" y="4488906"/>
                <a:ext cx="11421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</a:rPr>
                  <a:t>top-up request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973461" y="4710679"/>
                <a:ext cx="16369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</a:rPr>
                  <a:t>(MSISDN, Activation code)</a:t>
                </a: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8214211" y="1396851"/>
            <a:ext cx="396388" cy="1936899"/>
            <a:chOff x="8214211" y="1396851"/>
            <a:chExt cx="396388" cy="1936899"/>
          </a:xfrm>
        </p:grpSpPr>
        <p:cxnSp>
          <p:nvCxnSpPr>
            <p:cNvPr id="148" name="Straight Arrow Connector 147"/>
            <p:cNvCxnSpPr/>
            <p:nvPr/>
          </p:nvCxnSpPr>
          <p:spPr>
            <a:xfrm>
              <a:off x="8339476" y="1854051"/>
              <a:ext cx="0" cy="1429060"/>
            </a:xfrm>
            <a:prstGeom prst="straightConnector1">
              <a:avLst/>
            </a:prstGeom>
            <a:noFill/>
            <a:ln w="2857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49" name="TextBox 148"/>
            <p:cNvSpPr txBox="1"/>
            <p:nvPr/>
          </p:nvSpPr>
          <p:spPr>
            <a:xfrm rot="16200000">
              <a:off x="7849846" y="2572996"/>
              <a:ext cx="1213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voucher purge</a:t>
              </a:r>
            </a:p>
          </p:txBody>
        </p:sp>
        <p:sp>
          <p:nvSpPr>
            <p:cNvPr id="150" name="Oval 149"/>
            <p:cNvSpPr/>
            <p:nvPr/>
          </p:nvSpPr>
          <p:spPr>
            <a:xfrm>
              <a:off x="8214211" y="1396851"/>
              <a:ext cx="265304" cy="304800"/>
            </a:xfrm>
            <a:prstGeom prst="ellipse">
              <a:avLst/>
            </a:prstGeom>
            <a:solidFill>
              <a:srgbClr val="F8F9F7">
                <a:lumMod val="25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51" name="Oval 150"/>
          <p:cNvSpPr/>
          <p:nvPr/>
        </p:nvSpPr>
        <p:spPr>
          <a:xfrm>
            <a:off x="6781800" y="4248150"/>
            <a:ext cx="265304" cy="304800"/>
          </a:xfrm>
          <a:prstGeom prst="ellipse">
            <a:avLst/>
          </a:prstGeom>
          <a:solidFill>
            <a:srgbClr val="F8F9F7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47684" y="1013996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Operator</a:t>
            </a:r>
            <a:endParaRPr lang="en-US" sz="1600" b="1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5341645" y="3943350"/>
            <a:ext cx="830555" cy="276999"/>
            <a:chOff x="5341645" y="4388604"/>
            <a:chExt cx="830555" cy="276999"/>
          </a:xfrm>
        </p:grpSpPr>
        <p:sp>
          <p:nvSpPr>
            <p:cNvPr id="154" name="TextBox 153"/>
            <p:cNvSpPr txBox="1"/>
            <p:nvPr/>
          </p:nvSpPr>
          <p:spPr>
            <a:xfrm>
              <a:off x="5486400" y="4388604"/>
              <a:ext cx="519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value</a:t>
              </a:r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 flipH="1">
              <a:off x="5341645" y="4400550"/>
              <a:ext cx="83055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7A9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pic>
        <p:nvPicPr>
          <p:cNvPr id="156" name="Picture 1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61" y="335805"/>
            <a:ext cx="421536" cy="6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Why Cassandra?</a:t>
            </a:r>
            <a:endParaRPr lang="en-US" sz="30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6096000" y="1047750"/>
            <a:ext cx="2895600" cy="3458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Old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RDBMS based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00" b="0" i="0" u="none" strike="noStrike" kern="1200" cap="none" spc="0" normalizeH="0" baseline="0" noProof="0" smtClean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Limitation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RDBMS cannot have large clusters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 cluster : 300M vouchers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00" b="0" i="0" u="none" strike="noStrike" kern="1200" cap="none" spc="0" normalizeH="0" baseline="0" noProof="0" smtClean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Therefore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capacity requires more clusters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00" b="0" i="0" u="none" strike="noStrike" kern="1200" cap="none" spc="0" normalizeH="0" baseline="0" noProof="0" smtClean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Latency in routing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Possibility of hot spots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4" name="Footer Placeholder 3"/>
          <p:cNvSpPr txBox="1">
            <a:spLocks/>
          </p:cNvSpPr>
          <p:nvPr/>
        </p:nvSpPr>
        <p:spPr>
          <a:xfrm>
            <a:off x="369125" y="3882000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DataStax, 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5" name="Slide Number Placeholder 4"/>
          <p:cNvSpPr txBox="1">
            <a:spLocks/>
          </p:cNvSpPr>
          <p:nvPr/>
        </p:nvSpPr>
        <p:spPr>
          <a:xfrm>
            <a:off x="2026289" y="3882000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0D5614-B734-4280-8F57-1D4947433C97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3400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66800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1000" y="3255574"/>
            <a:ext cx="1219200" cy="153012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07788" y="1655375"/>
            <a:ext cx="1948410" cy="3048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Message Routing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89356" y="1064825"/>
            <a:ext cx="1966842" cy="36195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Subscribers Account</a:t>
            </a:r>
          </a:p>
        </p:txBody>
      </p:sp>
      <p:cxnSp>
        <p:nvCxnSpPr>
          <p:cNvPr id="61" name="Straight Arrow Connector 60"/>
          <p:cNvCxnSpPr>
            <a:endCxn id="58" idx="0"/>
          </p:cNvCxnSpPr>
          <p:nvPr/>
        </p:nvCxnSpPr>
        <p:spPr>
          <a:xfrm flipH="1">
            <a:off x="990600" y="1960175"/>
            <a:ext cx="1790700" cy="129539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Straight Arrow Connector 61"/>
          <p:cNvCxnSpPr>
            <a:stCxn id="60" idx="2"/>
            <a:endCxn id="59" idx="0"/>
          </p:cNvCxnSpPr>
          <p:nvPr/>
        </p:nvCxnSpPr>
        <p:spPr>
          <a:xfrm>
            <a:off x="3072777" y="1426775"/>
            <a:ext cx="9216" cy="228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09484" y="2602404"/>
            <a:ext cx="4401564" cy="338554"/>
            <a:chOff x="809484" y="2756779"/>
            <a:chExt cx="4401564" cy="338554"/>
          </a:xfrm>
        </p:grpSpPr>
        <p:sp>
          <p:nvSpPr>
            <p:cNvPr id="64" name="TextBox 63"/>
            <p:cNvSpPr txBox="1"/>
            <p:nvPr/>
          </p:nvSpPr>
          <p:spPr>
            <a:xfrm>
              <a:off x="809484" y="2756779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0 - 1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2756779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 - 4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52684" y="2756779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5</a:t>
              </a: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 - 7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62500" y="2756779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8 - 9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71948" y="4351665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Cluster 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55388" y="912425"/>
            <a:ext cx="2274564" cy="120015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0" name="Can 69"/>
          <p:cNvSpPr/>
          <p:nvPr/>
        </p:nvSpPr>
        <p:spPr>
          <a:xfrm>
            <a:off x="635825" y="3946554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Can 70"/>
          <p:cNvSpPr/>
          <p:nvPr/>
        </p:nvSpPr>
        <p:spPr>
          <a:xfrm>
            <a:off x="1163081" y="3942261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2" name="Straight Connector 71"/>
          <p:cNvCxnSpPr>
            <a:stCxn id="70" idx="4"/>
            <a:endCxn id="71" idx="2"/>
          </p:cNvCxnSpPr>
          <p:nvPr/>
        </p:nvCxnSpPr>
        <p:spPr>
          <a:xfrm flipV="1">
            <a:off x="788225" y="4082371"/>
            <a:ext cx="374856" cy="4293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grpSp>
        <p:nvGrpSpPr>
          <p:cNvPr id="73" name="Group 72"/>
          <p:cNvGrpSpPr/>
          <p:nvPr/>
        </p:nvGrpSpPr>
        <p:grpSpPr>
          <a:xfrm>
            <a:off x="1752600" y="1960175"/>
            <a:ext cx="1219200" cy="2825528"/>
            <a:chOff x="1752600" y="2114550"/>
            <a:chExt cx="1219200" cy="2825528"/>
          </a:xfrm>
        </p:grpSpPr>
        <p:sp>
          <p:nvSpPr>
            <p:cNvPr id="74" name="Rectangle 73"/>
            <p:cNvSpPr/>
            <p:nvPr/>
          </p:nvSpPr>
          <p:spPr>
            <a:xfrm>
              <a:off x="1905000" y="3562349"/>
              <a:ext cx="381000" cy="92669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smtClean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38400" y="3562349"/>
              <a:ext cx="381000" cy="92669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smtClean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752600" y="3409949"/>
              <a:ext cx="1219200" cy="1530129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7" name="Straight Arrow Connector 76"/>
            <p:cNvCxnSpPr>
              <a:endCxn id="76" idx="0"/>
            </p:cNvCxnSpPr>
            <p:nvPr/>
          </p:nvCxnSpPr>
          <p:spPr>
            <a:xfrm flipH="1">
              <a:off x="2362200" y="2114550"/>
              <a:ext cx="609600" cy="129539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848432" y="4503580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Cluster 2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Can 78"/>
            <p:cNvSpPr/>
            <p:nvPr/>
          </p:nvSpPr>
          <p:spPr>
            <a:xfrm>
              <a:off x="2019713" y="4095389"/>
              <a:ext cx="152400" cy="280219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Can 79"/>
            <p:cNvSpPr/>
            <p:nvPr/>
          </p:nvSpPr>
          <p:spPr>
            <a:xfrm>
              <a:off x="2546969" y="4091096"/>
              <a:ext cx="152400" cy="280219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1" name="Straight Connector 80"/>
            <p:cNvCxnSpPr>
              <a:stCxn id="79" idx="4"/>
              <a:endCxn id="80" idx="2"/>
            </p:cNvCxnSpPr>
            <p:nvPr/>
          </p:nvCxnSpPr>
          <p:spPr>
            <a:xfrm flipV="1">
              <a:off x="2172113" y="4231206"/>
              <a:ext cx="374856" cy="4293"/>
            </a:xfrm>
            <a:prstGeom prst="line">
              <a:avLst/>
            </a:prstGeom>
            <a:noFill/>
            <a:ln w="28575" cap="flat" cmpd="sng" algn="ctr">
              <a:solidFill>
                <a:srgbClr val="1F497D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3124200" y="1960175"/>
            <a:ext cx="1219200" cy="2825528"/>
            <a:chOff x="3124200" y="2114550"/>
            <a:chExt cx="1219200" cy="2825528"/>
          </a:xfrm>
        </p:grpSpPr>
        <p:sp>
          <p:nvSpPr>
            <p:cNvPr id="83" name="Rectangle 82"/>
            <p:cNvSpPr/>
            <p:nvPr/>
          </p:nvSpPr>
          <p:spPr>
            <a:xfrm>
              <a:off x="3276600" y="3562349"/>
              <a:ext cx="381000" cy="92669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smtClean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10000" y="3562349"/>
              <a:ext cx="381000" cy="92669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smtClean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124200" y="3409949"/>
              <a:ext cx="1219200" cy="1530129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6" name="Straight Arrow Connector 85"/>
            <p:cNvCxnSpPr>
              <a:endCxn id="85" idx="0"/>
            </p:cNvCxnSpPr>
            <p:nvPr/>
          </p:nvCxnSpPr>
          <p:spPr>
            <a:xfrm>
              <a:off x="3124200" y="2114550"/>
              <a:ext cx="609600" cy="129539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219996" y="4502960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Cluster 3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Can 87"/>
            <p:cNvSpPr/>
            <p:nvPr/>
          </p:nvSpPr>
          <p:spPr>
            <a:xfrm>
              <a:off x="3381485" y="4100929"/>
              <a:ext cx="152400" cy="280219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an 88"/>
            <p:cNvSpPr/>
            <p:nvPr/>
          </p:nvSpPr>
          <p:spPr>
            <a:xfrm>
              <a:off x="3908741" y="4096636"/>
              <a:ext cx="152400" cy="280219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0" name="Straight Connector 89"/>
            <p:cNvCxnSpPr>
              <a:stCxn id="88" idx="4"/>
              <a:endCxn id="89" idx="2"/>
            </p:cNvCxnSpPr>
            <p:nvPr/>
          </p:nvCxnSpPr>
          <p:spPr>
            <a:xfrm flipV="1">
              <a:off x="3533885" y="4236746"/>
              <a:ext cx="374856" cy="4293"/>
            </a:xfrm>
            <a:prstGeom prst="line">
              <a:avLst/>
            </a:prstGeom>
            <a:noFill/>
            <a:ln w="28575" cap="flat" cmpd="sng" algn="ctr">
              <a:solidFill>
                <a:srgbClr val="1F497D"/>
              </a:solidFill>
              <a:prstDash val="solid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3276600" y="1960175"/>
            <a:ext cx="2438400" cy="2825528"/>
            <a:chOff x="3276600" y="2114550"/>
            <a:chExt cx="2438400" cy="2825528"/>
          </a:xfrm>
        </p:grpSpPr>
        <p:sp>
          <p:nvSpPr>
            <p:cNvPr id="92" name="Rectangle 91"/>
            <p:cNvSpPr/>
            <p:nvPr/>
          </p:nvSpPr>
          <p:spPr>
            <a:xfrm>
              <a:off x="4648200" y="3562349"/>
              <a:ext cx="381000" cy="92669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smtClean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81600" y="3562349"/>
              <a:ext cx="381000" cy="92669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smtClean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95800" y="3409949"/>
              <a:ext cx="1219200" cy="1530129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5" name="Straight Arrow Connector 94"/>
            <p:cNvCxnSpPr>
              <a:endCxn id="94" idx="0"/>
            </p:cNvCxnSpPr>
            <p:nvPr/>
          </p:nvCxnSpPr>
          <p:spPr>
            <a:xfrm>
              <a:off x="3276600" y="2114550"/>
              <a:ext cx="1828800" cy="129539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4596481" y="4500500"/>
              <a:ext cx="100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Cluster 4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Can 96"/>
            <p:cNvSpPr/>
            <p:nvPr/>
          </p:nvSpPr>
          <p:spPr>
            <a:xfrm>
              <a:off x="4765373" y="4095389"/>
              <a:ext cx="152400" cy="280219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an 97"/>
            <p:cNvSpPr/>
            <p:nvPr/>
          </p:nvSpPr>
          <p:spPr>
            <a:xfrm>
              <a:off x="5292629" y="4091096"/>
              <a:ext cx="152400" cy="280219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9" name="Straight Connector 98"/>
            <p:cNvCxnSpPr>
              <a:stCxn id="97" idx="4"/>
              <a:endCxn id="98" idx="2"/>
            </p:cNvCxnSpPr>
            <p:nvPr/>
          </p:nvCxnSpPr>
          <p:spPr>
            <a:xfrm flipV="1">
              <a:off x="4917773" y="4231206"/>
              <a:ext cx="374856" cy="4293"/>
            </a:xfrm>
            <a:prstGeom prst="line">
              <a:avLst/>
            </a:prstGeom>
            <a:noFill/>
            <a:ln w="28575" cap="flat" cmpd="sng" algn="ctr">
              <a:solidFill>
                <a:srgbClr val="1F497D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41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Why Cassandra?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096000" y="1047750"/>
            <a:ext cx="2895600" cy="34582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Cassandra based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Supports large size cluster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00" b="0" i="0" u="none" strike="noStrike" kern="1200" cap="none" spc="0" normalizeH="0" baseline="0" noProof="0" smtClean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Limitation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00" b="0" i="0" u="none" strike="noStrike" kern="1200" cap="none" spc="0" normalizeH="0" baseline="0" noProof="0" smtClean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Therefore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 single cluster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00" b="0" i="0" u="none" strike="noStrike" kern="1200" cap="none" spc="0" normalizeH="0" baseline="0" noProof="0" smtClean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Easy reconciliation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Easy to scale up &amp; scale down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Slide Number Placeholder 4"/>
          <p:cNvSpPr txBox="1">
            <a:spLocks/>
          </p:cNvSpPr>
          <p:nvPr/>
        </p:nvSpPr>
        <p:spPr>
          <a:xfrm>
            <a:off x="1897639" y="3882000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0D5614-B734-4280-8F57-1D4947433C97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5446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08846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3400" y="3255574"/>
            <a:ext cx="5105400" cy="153012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07788" y="1655375"/>
            <a:ext cx="1948410" cy="3048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Message Routing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89356" y="1064825"/>
            <a:ext cx="1966842" cy="36195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Subscribers Account</a:t>
            </a:r>
          </a:p>
        </p:txBody>
      </p:sp>
      <p:cxnSp>
        <p:nvCxnSpPr>
          <p:cNvPr id="48" name="Straight Arrow Connector 47"/>
          <p:cNvCxnSpPr>
            <a:stCxn id="46" idx="2"/>
            <a:endCxn id="45" idx="0"/>
          </p:cNvCxnSpPr>
          <p:nvPr/>
        </p:nvCxnSpPr>
        <p:spPr>
          <a:xfrm>
            <a:off x="3081993" y="1960175"/>
            <a:ext cx="4107" cy="129539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>
            <a:stCxn id="47" idx="2"/>
            <a:endCxn id="46" idx="0"/>
          </p:cNvCxnSpPr>
          <p:nvPr/>
        </p:nvCxnSpPr>
        <p:spPr>
          <a:xfrm>
            <a:off x="3072777" y="1426775"/>
            <a:ext cx="9216" cy="228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58480" y="4351665"/>
            <a:ext cx="48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Single Cluster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55388" y="912425"/>
            <a:ext cx="2274564" cy="120015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Can 51"/>
          <p:cNvSpPr/>
          <p:nvPr/>
        </p:nvSpPr>
        <p:spPr>
          <a:xfrm>
            <a:off x="777871" y="3946554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Can 52"/>
          <p:cNvSpPr/>
          <p:nvPr/>
        </p:nvSpPr>
        <p:spPr>
          <a:xfrm>
            <a:off x="1305127" y="3942261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4" name="Straight Connector 53"/>
          <p:cNvCxnSpPr>
            <a:stCxn id="52" idx="4"/>
            <a:endCxn id="53" idx="2"/>
          </p:cNvCxnSpPr>
          <p:nvPr/>
        </p:nvCxnSpPr>
        <p:spPr>
          <a:xfrm flipV="1">
            <a:off x="930271" y="4082371"/>
            <a:ext cx="374856" cy="4293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1752600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09750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7" name="Can 56"/>
          <p:cNvSpPr/>
          <p:nvPr/>
        </p:nvSpPr>
        <p:spPr>
          <a:xfrm>
            <a:off x="1867313" y="3941014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Can 57"/>
          <p:cNvSpPr/>
          <p:nvPr/>
        </p:nvSpPr>
        <p:spPr>
          <a:xfrm>
            <a:off x="2418319" y="3936721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9" name="Straight Connector 58"/>
          <p:cNvCxnSpPr>
            <a:stCxn id="57" idx="4"/>
            <a:endCxn id="58" idx="2"/>
          </p:cNvCxnSpPr>
          <p:nvPr/>
        </p:nvCxnSpPr>
        <p:spPr>
          <a:xfrm flipV="1">
            <a:off x="2019713" y="4076831"/>
            <a:ext cx="398606" cy="4293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3452750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09900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2" name="Can 61"/>
          <p:cNvSpPr/>
          <p:nvPr/>
        </p:nvSpPr>
        <p:spPr>
          <a:xfrm>
            <a:off x="3557635" y="3946554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Can 62"/>
          <p:cNvSpPr/>
          <p:nvPr/>
        </p:nvSpPr>
        <p:spPr>
          <a:xfrm>
            <a:off x="4108641" y="3942261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4" name="Straight Connector 63"/>
          <p:cNvCxnSpPr>
            <a:stCxn id="62" idx="4"/>
            <a:endCxn id="63" idx="2"/>
          </p:cNvCxnSpPr>
          <p:nvPr/>
        </p:nvCxnSpPr>
        <p:spPr>
          <a:xfrm flipV="1">
            <a:off x="3710035" y="4082371"/>
            <a:ext cx="398606" cy="4293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4560125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93525" y="3407974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7" name="Can 66"/>
          <p:cNvSpPr/>
          <p:nvPr/>
        </p:nvSpPr>
        <p:spPr>
          <a:xfrm>
            <a:off x="4677298" y="3941014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" name="Can 67"/>
          <p:cNvSpPr/>
          <p:nvPr/>
        </p:nvSpPr>
        <p:spPr>
          <a:xfrm>
            <a:off x="5204554" y="3936721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9" name="Straight Connector 68"/>
          <p:cNvCxnSpPr>
            <a:stCxn id="67" idx="4"/>
            <a:endCxn id="68" idx="2"/>
          </p:cNvCxnSpPr>
          <p:nvPr/>
        </p:nvCxnSpPr>
        <p:spPr>
          <a:xfrm flipV="1">
            <a:off x="4829698" y="4076831"/>
            <a:ext cx="374856" cy="4293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sp>
        <p:nvSpPr>
          <p:cNvPr id="70" name="Rectangle 69"/>
          <p:cNvSpPr/>
          <p:nvPr/>
        </p:nvSpPr>
        <p:spPr>
          <a:xfrm>
            <a:off x="2883725" y="3407975"/>
            <a:ext cx="381000" cy="92669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smtClean="0">
                <a:solidFill>
                  <a:srgbClr val="1F497D">
                    <a:lumMod val="50000"/>
                  </a:srgbClr>
                </a:solidFill>
                <a:latin typeface="Calibri"/>
              </a:rPr>
              <a:t>VS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1F497D">
                  <a:lumMod val="50000"/>
                </a:srgbClr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 smtClean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71" name="Can 70"/>
          <p:cNvSpPr/>
          <p:nvPr/>
        </p:nvSpPr>
        <p:spPr>
          <a:xfrm>
            <a:off x="2992294" y="3936722"/>
            <a:ext cx="152400" cy="28021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2" name="Straight Connector 71"/>
          <p:cNvCxnSpPr>
            <a:stCxn id="53" idx="4"/>
            <a:endCxn id="57" idx="2"/>
          </p:cNvCxnSpPr>
          <p:nvPr/>
        </p:nvCxnSpPr>
        <p:spPr>
          <a:xfrm flipV="1">
            <a:off x="1457527" y="4081124"/>
            <a:ext cx="409786" cy="1247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cxnSp>
        <p:nvCxnSpPr>
          <p:cNvPr id="73" name="Straight Connector 72"/>
          <p:cNvCxnSpPr>
            <a:stCxn id="58" idx="4"/>
            <a:endCxn id="71" idx="2"/>
          </p:cNvCxnSpPr>
          <p:nvPr/>
        </p:nvCxnSpPr>
        <p:spPr>
          <a:xfrm>
            <a:off x="2570719" y="4076831"/>
            <a:ext cx="421575" cy="1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cxnSp>
        <p:nvCxnSpPr>
          <p:cNvPr id="74" name="Straight Connector 73"/>
          <p:cNvCxnSpPr>
            <a:stCxn id="71" idx="4"/>
            <a:endCxn id="62" idx="2"/>
          </p:cNvCxnSpPr>
          <p:nvPr/>
        </p:nvCxnSpPr>
        <p:spPr>
          <a:xfrm>
            <a:off x="3144694" y="4076832"/>
            <a:ext cx="412941" cy="9832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cxnSp>
        <p:nvCxnSpPr>
          <p:cNvPr id="75" name="Straight Connector 74"/>
          <p:cNvCxnSpPr>
            <a:stCxn id="63" idx="4"/>
            <a:endCxn id="67" idx="2"/>
          </p:cNvCxnSpPr>
          <p:nvPr/>
        </p:nvCxnSpPr>
        <p:spPr>
          <a:xfrm flipV="1">
            <a:off x="4261041" y="4081124"/>
            <a:ext cx="416257" cy="1247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25583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allAtOnce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229120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3458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What is productizing?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A brief on the product – Voucher Server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1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Technical challenges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O&amp;M challenges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Quick Recap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510639" y="1084305"/>
            <a:ext cx="3903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know what is productizing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664" y="1747330"/>
            <a:ext cx="6151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have discussed the product – Voucher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564" y="2398480"/>
            <a:ext cx="6388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Now, challenges in productizing the Voucher Server</a:t>
            </a:r>
            <a:endParaRPr lang="en-US" dirty="0"/>
          </a:p>
        </p:txBody>
      </p:sp>
      <p:sp>
        <p:nvSpPr>
          <p:cNvPr id="6" name="Bent-Up Arrow 5"/>
          <p:cNvSpPr/>
          <p:nvPr/>
        </p:nvSpPr>
        <p:spPr bwMode="auto">
          <a:xfrm rot="5400000">
            <a:off x="1527606" y="2719831"/>
            <a:ext cx="574002" cy="731520"/>
          </a:xfrm>
          <a:prstGeom prst="bentUpArrow">
            <a:avLst>
              <a:gd name="adj1" fmla="val 13636"/>
              <a:gd name="adj2" fmla="val 16071"/>
              <a:gd name="adj3" fmla="val 29870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539" y="3041705"/>
            <a:ext cx="4232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 glimpse of technical </a:t>
            </a:r>
            <a:r>
              <a:rPr lang="en-US" dirty="0"/>
              <a:t>c</a:t>
            </a:r>
            <a:r>
              <a:rPr lang="en-US" dirty="0" smtClean="0"/>
              <a:t>hallenges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0439" y="3467230"/>
            <a:ext cx="6526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Some details on operation &amp; maintenance challenges</a:t>
            </a:r>
            <a:endParaRPr lang="en-US" dirty="0"/>
          </a:p>
        </p:txBody>
      </p:sp>
      <p:sp>
        <p:nvSpPr>
          <p:cNvPr id="9" name="Bent-Up Arrow 8"/>
          <p:cNvSpPr/>
          <p:nvPr/>
        </p:nvSpPr>
        <p:spPr bwMode="auto">
          <a:xfrm rot="5400000">
            <a:off x="1525631" y="3097856"/>
            <a:ext cx="574002" cy="731520"/>
          </a:xfrm>
          <a:prstGeom prst="bentUpArrow">
            <a:avLst>
              <a:gd name="adj1" fmla="val 13636"/>
              <a:gd name="adj2" fmla="val 16071"/>
              <a:gd name="adj3" fmla="val 29870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82790"/>
              </p:ext>
            </p:extLst>
          </p:nvPr>
        </p:nvGraphicFramePr>
        <p:xfrm>
          <a:off x="740185" y="2105244"/>
          <a:ext cx="3160815" cy="11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63"/>
                <a:gridCol w="632163"/>
                <a:gridCol w="632163"/>
                <a:gridCol w="632163"/>
                <a:gridCol w="632163"/>
              </a:tblGrid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K-1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Col-1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Col-2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Col-4</a:t>
                      </a:r>
                      <a:endParaRPr lang="en-US" sz="1200" dirty="0"/>
                    </a:p>
                  </a:txBody>
                  <a:tcPr/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</a:t>
                      </a:r>
                      <a:endParaRPr lang="en-US" sz="1200" dirty="0"/>
                    </a:p>
                  </a:txBody>
                  <a:tcPr/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cd</a:t>
                      </a:r>
                      <a:endParaRPr lang="en-US" sz="1200" dirty="0"/>
                    </a:p>
                  </a:txBody>
                  <a:tcPr/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ef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Key Technical Challenges</a:t>
            </a:r>
            <a:endParaRPr lang="en-US" sz="3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85280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0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 Queries based on different columns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357362" y="4397205"/>
            <a:ext cx="3596150" cy="50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 ‘Cassandra Batches’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934816" y="1702794"/>
            <a:ext cx="242316" cy="335316"/>
          </a:xfrm>
          <a:prstGeom prst="downArrow">
            <a:avLst/>
          </a:prstGeom>
          <a:solidFill>
            <a:srgbClr val="007A97"/>
          </a:solidFill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857" y="1396506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Times New Roman"/>
              </a:rPr>
              <a:t>Query (K-1)</a:t>
            </a:r>
            <a:endParaRPr lang="en-US" sz="1400" b="1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601" y="2101759"/>
            <a:ext cx="3182273" cy="1145240"/>
          </a:xfrm>
          <a:prstGeom prst="rect">
            <a:avLst/>
          </a:prstGeom>
          <a:noFill/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0354" y="3796144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Times New Roman"/>
              </a:rPr>
              <a:t>Consistency</a:t>
            </a:r>
            <a:endParaRPr lang="en-US" sz="1600" b="1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1831" y="379614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Times New Roman"/>
              </a:rPr>
              <a:t>Performance</a:t>
            </a:r>
            <a:endParaRPr lang="en-US" sz="1600" b="1" dirty="0">
              <a:solidFill>
                <a:srgbClr val="FF0000"/>
              </a:solidFill>
              <a:latin typeface="Times New Roman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99016"/>
              </p:ext>
            </p:extLst>
          </p:nvPr>
        </p:nvGraphicFramePr>
        <p:xfrm>
          <a:off x="4336335" y="2103269"/>
          <a:ext cx="3160815" cy="11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63"/>
                <a:gridCol w="632163"/>
                <a:gridCol w="632163"/>
                <a:gridCol w="632163"/>
                <a:gridCol w="632163"/>
              </a:tblGrid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Col-2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Col-1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K-1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Col-4</a:t>
                      </a:r>
                      <a:endParaRPr lang="en-US" sz="1200" dirty="0"/>
                    </a:p>
                  </a:txBody>
                  <a:tcPr/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</a:t>
                      </a:r>
                      <a:endParaRPr lang="en-US" sz="1200" dirty="0"/>
                    </a:p>
                  </a:txBody>
                  <a:tcPr/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cd</a:t>
                      </a:r>
                      <a:endParaRPr lang="en-US" sz="1200" dirty="0"/>
                    </a:p>
                  </a:txBody>
                  <a:tcPr/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X3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ef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4326751" y="2099784"/>
            <a:ext cx="3182273" cy="1145240"/>
          </a:xfrm>
          <a:prstGeom prst="rect">
            <a:avLst/>
          </a:prstGeom>
          <a:noFill/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16200000">
            <a:off x="3978113" y="23940"/>
            <a:ext cx="310206" cy="717149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Left Brace 27"/>
          <p:cNvSpPr/>
          <p:nvPr/>
        </p:nvSpPr>
        <p:spPr bwMode="auto">
          <a:xfrm rot="16200000">
            <a:off x="3990966" y="2536514"/>
            <a:ext cx="310206" cy="330614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25900" y="1406000"/>
            <a:ext cx="1255472" cy="641604"/>
            <a:chOff x="1725900" y="1406000"/>
            <a:chExt cx="1255472" cy="641604"/>
          </a:xfrm>
        </p:grpSpPr>
        <p:sp>
          <p:nvSpPr>
            <p:cNvPr id="29" name="Down Arrow 28"/>
            <p:cNvSpPr/>
            <p:nvPr/>
          </p:nvSpPr>
          <p:spPr>
            <a:xfrm>
              <a:off x="2230734" y="1712288"/>
              <a:ext cx="242316" cy="335316"/>
            </a:xfrm>
            <a:prstGeom prst="downArrow">
              <a:avLst/>
            </a:prstGeom>
            <a:solidFill>
              <a:srgbClr val="007A97"/>
            </a:solidFill>
            <a:ln w="25400" cap="flat" cmpd="sng" algn="ctr">
              <a:solidFill>
                <a:srgbClr val="007A9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25900" y="1406000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Query (Col-2)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849137" y="3217081"/>
            <a:ext cx="214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Table 2 (Materialized)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914037" y="3215106"/>
            <a:ext cx="84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Table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55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0" grpId="0" animBg="1"/>
      <p:bldP spid="11" grpId="0"/>
      <p:bldP spid="16" grpId="0" animBg="1"/>
      <p:bldP spid="17" grpId="0"/>
      <p:bldP spid="18" grpId="0"/>
      <p:bldP spid="27" grpId="0" animBg="1"/>
      <p:bldP spid="3" grpId="0" animBg="1"/>
      <p:bldP spid="28" grpId="0" animBg="1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Key Technical Challenges</a:t>
            </a:r>
            <a:endParaRPr lang="en-US" sz="3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97155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0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 Full-table scan (slow)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382926" y="1715997"/>
            <a:ext cx="5622850" cy="463125"/>
            <a:chOff x="1382926" y="1715997"/>
            <a:chExt cx="5622850" cy="463125"/>
          </a:xfrm>
        </p:grpSpPr>
        <p:sp>
          <p:nvSpPr>
            <p:cNvPr id="2" name="Rectangle 1"/>
            <p:cNvSpPr/>
            <p:nvPr/>
          </p:nvSpPr>
          <p:spPr bwMode="auto">
            <a:xfrm>
              <a:off x="1382926" y="1721922"/>
              <a:ext cx="914400" cy="457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8575" cap="flat" cmpd="sng" algn="ctr">
              <a:solidFill>
                <a:schemeClr val="tx2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Node 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556576" y="1719947"/>
              <a:ext cx="914400" cy="457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8575" cap="flat" cmpd="sng" algn="ctr">
              <a:solidFill>
                <a:schemeClr val="tx2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Node 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720326" y="1719947"/>
              <a:ext cx="914400" cy="457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8575" cap="flat" cmpd="sng" algn="ctr">
              <a:solidFill>
                <a:schemeClr val="tx2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Node 3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893976" y="1717972"/>
              <a:ext cx="914400" cy="457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8575" cap="flat" cmpd="sng" algn="ctr">
              <a:solidFill>
                <a:schemeClr val="tx2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Node 4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091376" y="1715997"/>
              <a:ext cx="914400" cy="457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8575" cap="flat" cmpd="sng" algn="ctr">
              <a:solidFill>
                <a:schemeClr val="tx2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Node 5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33701" y="2173197"/>
            <a:ext cx="5014875" cy="1455580"/>
            <a:chOff x="1533701" y="2173197"/>
            <a:chExt cx="5014875" cy="1455580"/>
          </a:xfrm>
        </p:grpSpPr>
        <p:sp>
          <p:nvSpPr>
            <p:cNvPr id="23" name="TextBox 22"/>
            <p:cNvSpPr txBox="1"/>
            <p:nvPr/>
          </p:nvSpPr>
          <p:spPr>
            <a:xfrm>
              <a:off x="1533701" y="3290223"/>
              <a:ext cx="2449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FF0000"/>
                  </a:solidFill>
                  <a:latin typeface="Times New Roman"/>
                </a:rPr>
                <a:t>Bring all data to one node</a:t>
              </a:r>
              <a:endParaRPr lang="en-US" sz="1600" b="1" dirty="0">
                <a:solidFill>
                  <a:srgbClr val="FF0000"/>
                </a:solidFill>
                <a:latin typeface="Times New Roman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840126" y="2173197"/>
              <a:ext cx="4708450" cy="1116268"/>
              <a:chOff x="1840126" y="2173197"/>
              <a:chExt cx="4708450" cy="1116268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2197375" y="2726822"/>
                <a:ext cx="1199625" cy="562643"/>
              </a:xfrm>
              <a:prstGeom prst="foldedCorner">
                <a:avLst/>
              </a:prstGeom>
              <a:noFill/>
              <a:ln w="25400" cap="flat" cmpd="sng" algn="ctr">
                <a:solidFill>
                  <a:srgbClr val="007A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Report</a:t>
                </a:r>
              </a:p>
            </p:txBody>
          </p:sp>
          <p:cxnSp>
            <p:nvCxnSpPr>
              <p:cNvPr id="5" name="Straight Arrow Connector 4"/>
              <p:cNvCxnSpPr>
                <a:stCxn id="2" idx="2"/>
              </p:cNvCxnSpPr>
              <p:nvPr/>
            </p:nvCxnSpPr>
            <p:spPr bwMode="auto">
              <a:xfrm>
                <a:off x="1840126" y="2179122"/>
                <a:ext cx="457200" cy="5477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>
                <a:stCxn id="26" idx="2"/>
              </p:cNvCxnSpPr>
              <p:nvPr/>
            </p:nvCxnSpPr>
            <p:spPr bwMode="auto">
              <a:xfrm flipH="1">
                <a:off x="2464076" y="2177147"/>
                <a:ext cx="549700" cy="5496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/>
              <p:cNvCxnSpPr>
                <a:stCxn id="27" idx="2"/>
              </p:cNvCxnSpPr>
              <p:nvPr/>
            </p:nvCxnSpPr>
            <p:spPr bwMode="auto">
              <a:xfrm flipH="1">
                <a:off x="2715853" y="2177147"/>
                <a:ext cx="1461673" cy="5496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>
                <a:stCxn id="28" idx="2"/>
              </p:cNvCxnSpPr>
              <p:nvPr/>
            </p:nvCxnSpPr>
            <p:spPr bwMode="auto">
              <a:xfrm flipH="1">
                <a:off x="2883176" y="2175172"/>
                <a:ext cx="2468000" cy="55165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Straight Arrow Connector 38"/>
              <p:cNvCxnSpPr>
                <a:stCxn id="29" idx="2"/>
              </p:cNvCxnSpPr>
              <p:nvPr/>
            </p:nvCxnSpPr>
            <p:spPr bwMode="auto">
              <a:xfrm flipH="1">
                <a:off x="3397000" y="2173197"/>
                <a:ext cx="3151576" cy="55362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56" name="Group 55"/>
          <p:cNvGrpSpPr/>
          <p:nvPr/>
        </p:nvGrpSpPr>
        <p:grpSpPr>
          <a:xfrm>
            <a:off x="1437376" y="2173197"/>
            <a:ext cx="5621874" cy="1458100"/>
            <a:chOff x="1437376" y="2173197"/>
            <a:chExt cx="5621874" cy="1458100"/>
          </a:xfrm>
        </p:grpSpPr>
        <p:sp>
          <p:nvSpPr>
            <p:cNvPr id="25" name="TextBox 24"/>
            <p:cNvSpPr txBox="1"/>
            <p:nvPr/>
          </p:nvSpPr>
          <p:spPr>
            <a:xfrm>
              <a:off x="4882051" y="3292743"/>
              <a:ext cx="2177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FF0000"/>
                  </a:solidFill>
                  <a:latin typeface="Times New Roman"/>
                </a:rPr>
                <a:t>Distributed computing</a:t>
              </a:r>
              <a:endParaRPr lang="en-US" sz="1600" b="1" dirty="0">
                <a:solidFill>
                  <a:srgbClr val="FF0000"/>
                </a:solidFill>
                <a:latin typeface="Times New Roman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437376" y="2173197"/>
              <a:ext cx="5492199" cy="1136826"/>
              <a:chOff x="1437376" y="2173197"/>
              <a:chExt cx="5492199" cy="1136826"/>
            </a:xfrm>
          </p:grpSpPr>
          <p:cxnSp>
            <p:nvCxnSpPr>
              <p:cNvPr id="45" name="Straight Arrow Connector 44"/>
              <p:cNvCxnSpPr>
                <a:stCxn id="2" idx="2"/>
              </p:cNvCxnSpPr>
              <p:nvPr/>
            </p:nvCxnSpPr>
            <p:spPr bwMode="auto">
              <a:xfrm>
                <a:off x="1840126" y="2179122"/>
                <a:ext cx="0" cy="5477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2990026" y="2177147"/>
                <a:ext cx="0" cy="5477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4165651" y="2177147"/>
                <a:ext cx="0" cy="5477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5315551" y="2175172"/>
                <a:ext cx="0" cy="5477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6536701" y="2173197"/>
                <a:ext cx="0" cy="5477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0" name="Folded Corner 49"/>
              <p:cNvSpPr/>
              <p:nvPr/>
            </p:nvSpPr>
            <p:spPr>
              <a:xfrm>
                <a:off x="1437376" y="2726822"/>
                <a:ext cx="759999" cy="563401"/>
              </a:xfrm>
              <a:prstGeom prst="foldedCorner">
                <a:avLst/>
              </a:prstGeom>
              <a:noFill/>
              <a:ln w="25400" cap="flat" cmpd="sng" algn="ctr">
                <a:solidFill>
                  <a:srgbClr val="007A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Report</a:t>
                </a:r>
              </a:p>
            </p:txBody>
          </p:sp>
          <p:sp>
            <p:nvSpPr>
              <p:cNvPr id="51" name="Folded Corner 50"/>
              <p:cNvSpPr/>
              <p:nvPr/>
            </p:nvSpPr>
            <p:spPr>
              <a:xfrm>
                <a:off x="2622901" y="2736722"/>
                <a:ext cx="759999" cy="563401"/>
              </a:xfrm>
              <a:prstGeom prst="foldedCorner">
                <a:avLst/>
              </a:prstGeom>
              <a:noFill/>
              <a:ln w="25400" cap="flat" cmpd="sng" algn="ctr">
                <a:solidFill>
                  <a:srgbClr val="007A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Report</a:t>
                </a:r>
              </a:p>
            </p:txBody>
          </p:sp>
          <p:sp>
            <p:nvSpPr>
              <p:cNvPr id="52" name="Folded Corner 51"/>
              <p:cNvSpPr/>
              <p:nvPr/>
            </p:nvSpPr>
            <p:spPr>
              <a:xfrm>
                <a:off x="3798526" y="2736722"/>
                <a:ext cx="759999" cy="563401"/>
              </a:xfrm>
              <a:prstGeom prst="foldedCorner">
                <a:avLst/>
              </a:prstGeom>
              <a:noFill/>
              <a:ln w="25400" cap="flat" cmpd="sng" algn="ctr">
                <a:solidFill>
                  <a:srgbClr val="007A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Report</a:t>
                </a:r>
              </a:p>
            </p:txBody>
          </p:sp>
          <p:sp>
            <p:nvSpPr>
              <p:cNvPr id="53" name="Folded Corner 52"/>
              <p:cNvSpPr/>
              <p:nvPr/>
            </p:nvSpPr>
            <p:spPr>
              <a:xfrm>
                <a:off x="4948426" y="2746622"/>
                <a:ext cx="759999" cy="563401"/>
              </a:xfrm>
              <a:prstGeom prst="foldedCorner">
                <a:avLst/>
              </a:prstGeom>
              <a:noFill/>
              <a:ln w="25400" cap="flat" cmpd="sng" algn="ctr">
                <a:solidFill>
                  <a:srgbClr val="007A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Report</a:t>
                </a:r>
              </a:p>
            </p:txBody>
          </p:sp>
          <p:sp>
            <p:nvSpPr>
              <p:cNvPr id="54" name="Folded Corner 53"/>
              <p:cNvSpPr/>
              <p:nvPr/>
            </p:nvSpPr>
            <p:spPr>
              <a:xfrm>
                <a:off x="6169576" y="2744647"/>
                <a:ext cx="759999" cy="563401"/>
              </a:xfrm>
              <a:prstGeom prst="foldedCorner">
                <a:avLst/>
              </a:prstGeom>
              <a:noFill/>
              <a:ln w="25400" cap="flat" cmpd="sng" algn="ctr">
                <a:solidFill>
                  <a:srgbClr val="007A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Report</a:t>
                </a:r>
              </a:p>
            </p:txBody>
          </p:sp>
        </p:grpSp>
      </p:grpSp>
      <p:sp>
        <p:nvSpPr>
          <p:cNvPr id="57" name="Left Brace 56"/>
          <p:cNvSpPr/>
          <p:nvPr/>
        </p:nvSpPr>
        <p:spPr bwMode="auto">
          <a:xfrm rot="16200000">
            <a:off x="4067167" y="861136"/>
            <a:ext cx="310206" cy="5782098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94251" y="3964209"/>
            <a:ext cx="1591234" cy="589471"/>
            <a:chOff x="3128001" y="3869209"/>
            <a:chExt cx="1591234" cy="589471"/>
          </a:xfrm>
        </p:grpSpPr>
        <p:sp>
          <p:nvSpPr>
            <p:cNvPr id="9" name="Content Placeholder 7"/>
            <p:cNvSpPr txBox="1">
              <a:spLocks/>
            </p:cNvSpPr>
            <p:nvPr/>
          </p:nvSpPr>
          <p:spPr>
            <a:xfrm>
              <a:off x="3128001" y="3949275"/>
              <a:ext cx="646928" cy="509405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6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4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2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1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»"/>
                <a:defRPr sz="11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EACAB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Use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304" y="3869209"/>
              <a:ext cx="993931" cy="53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77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293245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75568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What is productizing?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A brief on the product – Voucher Server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Technical challenges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1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O&amp;M challenges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Nodetool</a:t>
            </a:r>
            <a:r>
              <a:rPr lang="en-US" sz="3000" dirty="0" smtClean="0"/>
              <a:t> repair - Dialog</a:t>
            </a:r>
            <a:endParaRPr lang="en-US" sz="3000" dirty="0"/>
          </a:p>
        </p:txBody>
      </p:sp>
      <p:sp>
        <p:nvSpPr>
          <p:cNvPr id="18" name="Rectangle 17"/>
          <p:cNvSpPr/>
          <p:nvPr/>
        </p:nvSpPr>
        <p:spPr>
          <a:xfrm>
            <a:off x="7542309" y="4117318"/>
            <a:ext cx="1566066" cy="3048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6" t="13034" b="15728"/>
          <a:stretch/>
        </p:blipFill>
        <p:spPr>
          <a:xfrm>
            <a:off x="289876" y="2314552"/>
            <a:ext cx="981774" cy="1794178"/>
          </a:xfrm>
          <a:prstGeom prst="rect">
            <a:avLst/>
          </a:prstGeom>
        </p:spPr>
      </p:pic>
      <p:pic>
        <p:nvPicPr>
          <p:cNvPr id="20" name="Picture 4" descr="https://d30y9cdsu7xlg0.cloudfront.net/png/28130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84" y="25695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09497" y="1012172"/>
            <a:ext cx="53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C00000"/>
                </a:solidFill>
                <a:latin typeface="Times New Roman"/>
              </a:rPr>
              <a:t>Why do I need to run repair? Is my data damaged?</a:t>
            </a:r>
            <a:endParaRPr lang="en-US" sz="18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1" y="1352550"/>
            <a:ext cx="556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No, nothing to worry. It is a cluster &amp; data in nodes go out of sync, due to mutation drops. Just run repair regularly &amp; your data would be ok.</a:t>
            </a:r>
            <a:endParaRPr lang="en-US" sz="1800" dirty="0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9497" y="2296136"/>
            <a:ext cx="697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latin typeface="Times New Roman"/>
              </a:rPr>
              <a:t>Hmm… Repair is important for sanity of data. I will run it every hour.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1" y="2732738"/>
            <a:ext cx="563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latin typeface="Times New Roman"/>
              </a:rPr>
              <a:t>No, no. Don’t run it at such a high frequency. It will slow down your system.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9497" y="3497818"/>
            <a:ext cx="481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latin typeface="Times New Roman"/>
              </a:rPr>
              <a:t>Hmm… So, Repair will slow down my system </a:t>
            </a:r>
            <a:r>
              <a:rPr lang="en-US" sz="1800" dirty="0">
                <a:solidFill>
                  <a:srgbClr val="C00000"/>
                </a:solidFill>
                <a:latin typeface="Times New Roman"/>
                <a:sym typeface="Wingdings" panose="05000000000000000000" pitchFamily="2" charset="2"/>
              </a:rPr>
              <a:t></a:t>
            </a:r>
            <a:endParaRPr lang="en-US" sz="18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0242" y="40935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en-US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1" y="3955018"/>
            <a:ext cx="632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latin typeface="Times New Roman"/>
              </a:rPr>
              <a:t>No. It won’t if you run it at right frequency.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067" y="4129400"/>
            <a:ext cx="1459306" cy="304800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4105650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96875" y="1076875"/>
            <a:ext cx="8351839" cy="3507000"/>
          </a:xfrm>
        </p:spPr>
        <p:txBody>
          <a:bodyPr/>
          <a:lstStyle/>
          <a:p>
            <a:r>
              <a:rPr lang="en-US" sz="2000" dirty="0"/>
              <a:t>Repair doesn’t have analogy in RDBMS world.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600" dirty="0"/>
          </a:p>
          <a:p>
            <a:endParaRPr lang="en-US" sz="1200" dirty="0" smtClean="0"/>
          </a:p>
          <a:p>
            <a:r>
              <a:rPr lang="en-US" sz="2000" dirty="0" smtClean="0"/>
              <a:t>Repair is required periodically, to fix the inconsistencies that build up over a period of time</a:t>
            </a:r>
          </a:p>
          <a:p>
            <a:endParaRPr lang="en-US" sz="2000" dirty="0" smtClean="0"/>
          </a:p>
          <a:p>
            <a:r>
              <a:rPr lang="en-US" sz="2000" dirty="0"/>
              <a:t>Typically, repair is run on each node </a:t>
            </a:r>
            <a:r>
              <a:rPr lang="en-US" sz="2000" dirty="0" smtClean="0"/>
              <a:t>once in a week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Nodetool</a:t>
            </a:r>
            <a:r>
              <a:rPr lang="en-US" sz="3000" dirty="0" smtClean="0"/>
              <a:t> repair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12536" y="1935661"/>
            <a:ext cx="546265" cy="6808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44936" y="1933686"/>
            <a:ext cx="546265" cy="6808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43686" y="1933686"/>
            <a:ext cx="546265" cy="6808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928701" y="1594665"/>
            <a:ext cx="128217" cy="24460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258802" y="2185052"/>
            <a:ext cx="188613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268702" y="2420576"/>
            <a:ext cx="381395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Multiply 12"/>
          <p:cNvSpPr/>
          <p:nvPr/>
        </p:nvSpPr>
        <p:spPr bwMode="auto">
          <a:xfrm>
            <a:off x="5082655" y="2236509"/>
            <a:ext cx="308759" cy="368135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100870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68546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What is productizing?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A brief on the product – Voucher Server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Technical challenges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O&amp;M challenges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4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211284"/>
            <a:ext cx="8351839" cy="32775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Customer misses out on scheduling periodic repair jobs.</a:t>
            </a:r>
          </a:p>
          <a:p>
            <a:endParaRPr lang="en-US" dirty="0"/>
          </a:p>
          <a:p>
            <a:r>
              <a:rPr lang="en-US" dirty="0"/>
              <a:t>When a repair job fails, it remains unnoticed.</a:t>
            </a:r>
          </a:p>
          <a:p>
            <a:endParaRPr lang="en-US" dirty="0"/>
          </a:p>
          <a:p>
            <a:r>
              <a:rPr lang="en-US" dirty="0"/>
              <a:t>One of the node remains down for a prolonged period</a:t>
            </a:r>
          </a:p>
          <a:p>
            <a:r>
              <a:rPr lang="en-US" dirty="0"/>
              <a:t>This results in failure of repair in multiple node in the cluster</a:t>
            </a:r>
          </a:p>
          <a:p>
            <a:endParaRPr lang="en-US" dirty="0"/>
          </a:p>
          <a:p>
            <a:r>
              <a:rPr lang="en-US" dirty="0"/>
              <a:t>Lack of awareness about consequences of exceeding ‘</a:t>
            </a:r>
            <a:r>
              <a:rPr lang="en-US" dirty="0" err="1"/>
              <a:t>gc</a:t>
            </a:r>
            <a:r>
              <a:rPr lang="en-US" dirty="0"/>
              <a:t> grace seconds’ in bringing up a failed node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Nodetool</a:t>
            </a:r>
            <a:r>
              <a:rPr lang="en-US" sz="3000" dirty="0"/>
              <a:t> repair - Challenges</a:t>
            </a:r>
          </a:p>
        </p:txBody>
      </p:sp>
    </p:spTree>
    <p:extLst>
      <p:ext uri="{BB962C8B-B14F-4D97-AF65-F5344CB8AC3E}">
        <p14:creationId xmlns:p14="http://schemas.microsoft.com/office/powerpoint/2010/main" val="27587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err="1" smtClean="0"/>
              <a:t>Sstable</a:t>
            </a:r>
            <a:r>
              <a:rPr lang="en-US" sz="3000" dirty="0" smtClean="0"/>
              <a:t> compaction - Dialog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9497" y="1012172"/>
            <a:ext cx="53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C00000"/>
                </a:solidFill>
                <a:latin typeface="Times New Roman"/>
              </a:rPr>
              <a:t>Help! Help! Disk utilization of servers has reached 85%</a:t>
            </a:r>
            <a:endParaRPr lang="en-US" sz="18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1352550"/>
            <a:ext cx="55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Looks like </a:t>
            </a:r>
            <a:r>
              <a:rPr lang="en-US" sz="1800" dirty="0" err="1" smtClean="0">
                <a:solidFill>
                  <a:srgbClr val="002060"/>
                </a:solidFill>
                <a:latin typeface="Times New Roman"/>
              </a:rPr>
              <a:t>sstable</a:t>
            </a: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 compaction is not working as expected.</a:t>
            </a:r>
            <a:endParaRPr lang="en-US" sz="1800" dirty="0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7400" y="2246352"/>
            <a:ext cx="563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latin typeface="Times New Roman"/>
              </a:rPr>
              <a:t>No, no. </a:t>
            </a: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Your usage pattern is different from an average customer. That’s why, your compaction needs to be tuned differently.</a:t>
            </a:r>
            <a:endParaRPr lang="en-US" sz="1800" dirty="0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9497" y="3257550"/>
            <a:ext cx="56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C00000"/>
                </a:solidFill>
                <a:latin typeface="Times New Roman"/>
              </a:rPr>
              <a:t>Ok, I will purge some data to reduce disk utilization.</a:t>
            </a:r>
            <a:endParaRPr lang="en-US" sz="18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7400" y="3714750"/>
            <a:ext cx="541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latin typeface="Times New Roman"/>
              </a:rPr>
              <a:t>No. </a:t>
            </a: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purge will create tombstones which will take more disk space. Purged records free up the disk space only after </a:t>
            </a:r>
            <a:r>
              <a:rPr lang="en-US" sz="1800" dirty="0" err="1" smtClean="0">
                <a:solidFill>
                  <a:srgbClr val="002060"/>
                </a:solidFill>
                <a:latin typeface="Times New Roman"/>
              </a:rPr>
              <a:t>gc</a:t>
            </a: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 grace period completes.</a:t>
            </a:r>
            <a:endParaRPr lang="en-US" sz="1800" dirty="0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2309" y="4117318"/>
            <a:ext cx="1566066" cy="3048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6" t="13034" b="15728"/>
          <a:stretch/>
        </p:blipFill>
        <p:spPr>
          <a:xfrm>
            <a:off x="289876" y="2314552"/>
            <a:ext cx="981774" cy="1794178"/>
          </a:xfrm>
          <a:prstGeom prst="rect">
            <a:avLst/>
          </a:prstGeom>
        </p:spPr>
      </p:pic>
      <p:pic>
        <p:nvPicPr>
          <p:cNvPr id="23" name="Picture 4" descr="https://d30y9cdsu7xlg0.cloudfront.net/png/28130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84" y="25695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00242" y="40935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en-US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67" y="4129400"/>
            <a:ext cx="1459306" cy="304800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105650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9497" y="1809750"/>
            <a:ext cx="697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C00000"/>
                </a:solidFill>
                <a:latin typeface="Times New Roman"/>
              </a:rPr>
              <a:t>Do you mean to say that it is a product fault?</a:t>
            </a:r>
            <a:endParaRPr lang="en-US" sz="1800" dirty="0">
              <a:solidFill>
                <a:srgbClr val="C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8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041249"/>
            <a:ext cx="8351839" cy="3542625"/>
          </a:xfrm>
        </p:spPr>
        <p:txBody>
          <a:bodyPr/>
          <a:lstStyle/>
          <a:p>
            <a:r>
              <a:rPr lang="en-US" sz="2000" dirty="0" smtClean="0"/>
              <a:t>Cassandra writes data to immutable </a:t>
            </a:r>
            <a:r>
              <a:rPr lang="en-US" sz="2000" dirty="0" err="1" smtClean="0"/>
              <a:t>sstables</a:t>
            </a:r>
            <a:endParaRPr lang="en-US" sz="2000" dirty="0" smtClean="0"/>
          </a:p>
          <a:p>
            <a:r>
              <a:rPr lang="en-US" sz="2000" dirty="0" smtClean="0"/>
              <a:t>Over a period of time, there are several entries corresponding to same record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Size Tiered Compaction Strategy (STCS) compacts </a:t>
            </a:r>
            <a:r>
              <a:rPr lang="en-US" sz="2000" dirty="0" err="1" smtClean="0"/>
              <a:t>sstables</a:t>
            </a:r>
            <a:r>
              <a:rPr lang="en-US" sz="2000" dirty="0" smtClean="0"/>
              <a:t> of similar size into a single </a:t>
            </a:r>
            <a:r>
              <a:rPr lang="en-US" sz="2000" dirty="0" err="1" smtClean="0"/>
              <a:t>sstable</a:t>
            </a:r>
            <a:endParaRPr lang="en-US" sz="2000" dirty="0" smtClean="0"/>
          </a:p>
          <a:p>
            <a:pPr marL="534988" lvl="2" indent="-176213">
              <a:buClr>
                <a:srgbClr val="00A9D4"/>
              </a:buClr>
              <a:buFont typeface="Arial" charset="0"/>
              <a:buChar char="›"/>
            </a:pPr>
            <a:r>
              <a:rPr lang="en-US" sz="1600" dirty="0"/>
              <a:t>How many similar </a:t>
            </a:r>
            <a:r>
              <a:rPr lang="en-US" sz="1600" dirty="0" err="1"/>
              <a:t>sstables</a:t>
            </a:r>
            <a:r>
              <a:rPr lang="en-US" sz="1600" dirty="0"/>
              <a:t> &amp; how much similar, are required for compaction – is </a:t>
            </a:r>
            <a:r>
              <a:rPr lang="en-US" sz="1600" dirty="0" smtClean="0"/>
              <a:t>configurable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Sstable</a:t>
            </a:r>
            <a:r>
              <a:rPr lang="en-US" sz="3000" dirty="0" smtClean="0"/>
              <a:t> compaction</a:t>
            </a:r>
            <a:endParaRPr lang="en-US" sz="3000" dirty="0"/>
          </a:p>
        </p:txBody>
      </p:sp>
      <p:sp>
        <p:nvSpPr>
          <p:cNvPr id="4" name="Folded Corner 3"/>
          <p:cNvSpPr/>
          <p:nvPr/>
        </p:nvSpPr>
        <p:spPr bwMode="auto">
          <a:xfrm>
            <a:off x="665019" y="2232567"/>
            <a:ext cx="457200" cy="418612"/>
          </a:xfrm>
          <a:prstGeom prst="folded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1613044" y="2242466"/>
            <a:ext cx="457200" cy="244431"/>
          </a:xfrm>
          <a:prstGeom prst="folded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olded Corner 5"/>
          <p:cNvSpPr/>
          <p:nvPr/>
        </p:nvSpPr>
        <p:spPr bwMode="auto">
          <a:xfrm>
            <a:off x="2539294" y="2230592"/>
            <a:ext cx="457200" cy="318658"/>
          </a:xfrm>
          <a:prstGeom prst="folded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3439819" y="2240491"/>
            <a:ext cx="457200" cy="410687"/>
          </a:xfrm>
          <a:prstGeom prst="folded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4366069" y="2240491"/>
            <a:ext cx="457200" cy="965851"/>
          </a:xfrm>
          <a:prstGeom prst="folded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olded Corner 8"/>
          <p:cNvSpPr/>
          <p:nvPr/>
        </p:nvSpPr>
        <p:spPr bwMode="auto">
          <a:xfrm>
            <a:off x="5349719" y="2238517"/>
            <a:ext cx="457200" cy="825322"/>
          </a:xfrm>
          <a:prstGeom prst="folded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6357119" y="2260292"/>
            <a:ext cx="457200" cy="825322"/>
          </a:xfrm>
          <a:prstGeom prst="folded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2155865" y="1013846"/>
            <a:ext cx="284021" cy="343197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3860" y="2960140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</a:t>
            </a:r>
            <a:r>
              <a:rPr lang="en-US" sz="1600" dirty="0" err="1" smtClean="0"/>
              <a:t>sstables</a:t>
            </a:r>
            <a:r>
              <a:rPr lang="en-US" sz="1600" dirty="0" smtClean="0"/>
              <a:t> of similar 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00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211283"/>
            <a:ext cx="8351839" cy="35150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customer follows a pattern where nothing is done for a long time &amp; suddenly in one session several millions of transactions are performed, then </a:t>
            </a:r>
          </a:p>
          <a:p>
            <a:pPr lvl="1"/>
            <a:r>
              <a:rPr lang="en-US" dirty="0"/>
              <a:t>this can create very large </a:t>
            </a:r>
            <a:r>
              <a:rPr lang="en-US" dirty="0" err="1"/>
              <a:t>sstable</a:t>
            </a:r>
            <a:r>
              <a:rPr lang="en-US" dirty="0"/>
              <a:t>, which may not find 4</a:t>
            </a:r>
            <a:r>
              <a:rPr lang="en-US" dirty="0" smtClean="0"/>
              <a:t> </a:t>
            </a:r>
            <a:r>
              <a:rPr lang="en-US" dirty="0" err="1" smtClean="0"/>
              <a:t>sstables</a:t>
            </a:r>
            <a:r>
              <a:rPr lang="en-US" dirty="0" smtClean="0"/>
              <a:t> of similar size for </a:t>
            </a:r>
            <a:r>
              <a:rPr lang="en-US" dirty="0"/>
              <a:t>a long time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/>
              <a:t>Customer doesn’t notice increase in disk utilization till it becomes too high to sustain automatic </a:t>
            </a:r>
            <a:r>
              <a:rPr lang="en-US" dirty="0" smtClean="0"/>
              <a:t>compaction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With STCS, once disk utilization is 85 – 90% no quick solution is available to recover the disk space.</a:t>
            </a:r>
          </a:p>
          <a:p>
            <a:pPr lvl="1"/>
            <a:r>
              <a:rPr lang="en-US" dirty="0"/>
              <a:t>Only options available are </a:t>
            </a:r>
            <a:r>
              <a:rPr lang="en-US" dirty="0" smtClean="0"/>
              <a:t>either to </a:t>
            </a:r>
            <a:r>
              <a:rPr lang="en-US" dirty="0"/>
              <a:t>bootstrap or to </a:t>
            </a:r>
            <a:r>
              <a:rPr lang="en-US" dirty="0" smtClean="0"/>
              <a:t>manually run compaction one </a:t>
            </a:r>
            <a:r>
              <a:rPr lang="en-US" dirty="0"/>
              <a:t>by one for </a:t>
            </a:r>
            <a:r>
              <a:rPr lang="en-US" dirty="0" smtClean="0"/>
              <a:t>manually selected set </a:t>
            </a:r>
            <a:r>
              <a:rPr lang="en-US" dirty="0"/>
              <a:t>of </a:t>
            </a:r>
            <a:r>
              <a:rPr lang="en-US" dirty="0" err="1"/>
              <a:t>sstables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859650" cy="814028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Sstable</a:t>
            </a:r>
            <a:r>
              <a:rPr lang="en-US" sz="3000" dirty="0" smtClean="0"/>
              <a:t> compaction - </a:t>
            </a:r>
            <a:r>
              <a:rPr lang="en-US" sz="30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4521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0" y="179785"/>
            <a:ext cx="7693395" cy="814028"/>
          </a:xfrm>
        </p:spPr>
        <p:txBody>
          <a:bodyPr>
            <a:noAutofit/>
          </a:bodyPr>
          <a:lstStyle/>
          <a:p>
            <a:r>
              <a:rPr lang="en-US" sz="3000" dirty="0" smtClean="0"/>
              <a:t>Life cycle management - Dialog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11371" y="1012172"/>
            <a:ext cx="660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C00000"/>
                </a:solidFill>
                <a:latin typeface="Times New Roman"/>
              </a:rPr>
              <a:t>Apr, 2015: Hey! There is a bug in Cassandra 2.0.3. We must upgrade</a:t>
            </a:r>
            <a:endParaRPr lang="en-US" sz="18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1150" y="1352550"/>
            <a:ext cx="49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Ok, lets upgrade to the latest Cassandra 2.1.0</a:t>
            </a:r>
            <a:endParaRPr lang="en-US" sz="1800" dirty="0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1151" y="2305727"/>
            <a:ext cx="4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Ok, then we should upgrade to Cassandra 2.0.14</a:t>
            </a:r>
            <a:endParaRPr lang="en-US" sz="1800" dirty="0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8872" y="2841925"/>
            <a:ext cx="60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C00000"/>
                </a:solidFill>
                <a:latin typeface="Times New Roman"/>
              </a:rPr>
              <a:t>Jul, 2015: Our product has been released with Cassandra 2.0.14</a:t>
            </a:r>
            <a:endParaRPr lang="en-US" sz="18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5525" y="3180552"/>
            <a:ext cx="46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Great, now our customers can start upgrading.</a:t>
            </a:r>
            <a:endParaRPr lang="en-US" sz="1800" dirty="0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2309" y="4117318"/>
            <a:ext cx="1566066" cy="3048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23" name="Picture 4" descr="https://d30y9cdsu7xlg0.cloudfront.net/png/28130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84" y="25695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00242" y="40935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en-US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1150" y="1738500"/>
            <a:ext cx="543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C00000"/>
                </a:solidFill>
                <a:latin typeface="Times New Roman"/>
              </a:rPr>
              <a:t>Wait a minute! Cassandra 2.1.0 has a different bug that too affects our product</a:t>
            </a:r>
            <a:endParaRPr lang="en-US" sz="1800" dirty="0">
              <a:solidFill>
                <a:srgbClr val="C00000"/>
              </a:solidFill>
              <a:latin typeface="Times New Roman"/>
            </a:endParaRPr>
          </a:p>
        </p:txBody>
      </p:sp>
      <p:pic>
        <p:nvPicPr>
          <p:cNvPr id="15" name="Picture 4" descr="https://d30y9cdsu7xlg0.cloudfront.net/png/28130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83" y="2567593"/>
            <a:ext cx="142137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5334" y="4115343"/>
            <a:ext cx="1566066" cy="30480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6733" y="409159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en-US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1372" y="3648422"/>
            <a:ext cx="50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C00000"/>
                </a:solidFill>
                <a:latin typeface="Times New Roman"/>
              </a:rPr>
              <a:t>Aug, 2015: Hey! Cassandra 2.2.0 has been released</a:t>
            </a:r>
            <a:endParaRPr lang="en-US" sz="18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8651" y="3988800"/>
            <a:ext cx="511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Times New Roman"/>
              </a:rPr>
              <a:t>That’s fast. Our customers haven’t even upgraded to Cassandra 2.0.14 yet, which we released last month.</a:t>
            </a:r>
            <a:endParaRPr lang="en-US" sz="1800" dirty="0">
              <a:solidFill>
                <a:srgbClr val="00206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70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8" grpId="0"/>
      <p:bldP spid="22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211284"/>
            <a:ext cx="8351839" cy="19713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take 3 – 6 months to roll out a new product release in field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Cassandra releases 2 releases in a span of 6 months, </a:t>
            </a:r>
          </a:p>
          <a:p>
            <a:pPr lvl="1"/>
            <a:r>
              <a:rPr lang="en-US" dirty="0" smtClean="0"/>
              <a:t>then Cassandra version of a new product release can go out of support even before its roll-out completes.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859650" cy="81402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Life cycle Mgmt. - </a:t>
            </a:r>
            <a:r>
              <a:rPr lang="en-US" sz="30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723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357370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6462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What is productizing?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A brief on the product – Voucher Server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Technical challenges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O&amp;M challenges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1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211284"/>
            <a:ext cx="8351839" cy="28263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Key challenge in productizing is lack of knowledge of Cassandra DB administration in the end-user community</a:t>
            </a:r>
          </a:p>
          <a:p>
            <a:endParaRPr lang="en-US" dirty="0" smtClean="0"/>
          </a:p>
          <a:p>
            <a:r>
              <a:rPr lang="en-US" dirty="0" smtClean="0"/>
              <a:t>Because of that the following challenges become significant</a:t>
            </a:r>
          </a:p>
          <a:p>
            <a:pPr lvl="1"/>
            <a:r>
              <a:rPr lang="en-US" dirty="0" smtClean="0"/>
              <a:t>Repair</a:t>
            </a:r>
          </a:p>
          <a:p>
            <a:pPr lvl="1"/>
            <a:r>
              <a:rPr lang="en-US" dirty="0" smtClean="0"/>
              <a:t>Compaction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High frequency of releases from Cassandra make it difficult to maintain the pace when there are large number of deployments in the field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859650" cy="81402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Summary of challenges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476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100624"/>
            <a:ext cx="8351839" cy="3471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Apart from core functionality &amp; business flows, maintain a continuous focus on </a:t>
            </a:r>
            <a:r>
              <a:rPr lang="en-US" b="1" dirty="0"/>
              <a:t>new releases </a:t>
            </a:r>
            <a:r>
              <a:rPr lang="en-US" dirty="0"/>
              <a:t>and </a:t>
            </a:r>
            <a:r>
              <a:rPr lang="en-US" b="1" dirty="0"/>
              <a:t>reported issues </a:t>
            </a:r>
            <a:r>
              <a:rPr lang="en-US" dirty="0"/>
              <a:t>(in JIRA) for following tasks:</a:t>
            </a:r>
          </a:p>
          <a:p>
            <a:pPr lvl="1"/>
            <a:r>
              <a:rPr lang="en-US" dirty="0" smtClean="0"/>
              <a:t>Repair, compaction, Gossip</a:t>
            </a:r>
          </a:p>
          <a:p>
            <a:pPr lvl="1"/>
            <a:r>
              <a:rPr lang="en-US" dirty="0"/>
              <a:t>Token distribution</a:t>
            </a:r>
          </a:p>
          <a:p>
            <a:pPr lvl="1"/>
            <a:r>
              <a:rPr lang="en-US" dirty="0" smtClean="0"/>
              <a:t>Handling </a:t>
            </a:r>
            <a:r>
              <a:rPr lang="en-US" dirty="0"/>
              <a:t>of </a:t>
            </a:r>
            <a:r>
              <a:rPr lang="en-US" dirty="0" smtClean="0"/>
              <a:t>tombstones, Hinted handoffs</a:t>
            </a:r>
          </a:p>
          <a:p>
            <a:pPr lvl="1"/>
            <a:endParaRPr lang="en-US" dirty="0"/>
          </a:p>
          <a:p>
            <a:r>
              <a:rPr lang="en-US" dirty="0" smtClean="0"/>
              <a:t>Build capability to back-port critical fixes of Cassandra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900" dirty="0" smtClean="0"/>
              <a:t> (to handle the situation when you fall behind in version)</a:t>
            </a:r>
          </a:p>
          <a:p>
            <a:endParaRPr lang="en-US" dirty="0"/>
          </a:p>
          <a:p>
            <a:r>
              <a:rPr lang="en-US" dirty="0" smtClean="0"/>
              <a:t>Train support team so that they can train the customer and actively work with customers to augment their lack of Cassandra knowledge.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Active development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786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Active Support</a:t>
            </a:r>
            <a:endParaRPr lang="en-US" sz="3000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457200" y="356235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strong support team is required: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which trains customers on Cassandra administration tasks and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whom a customer can reach out whenever it requires to augment its capability to handle Cassandra related queries and issues.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52617" y="3117025"/>
            <a:ext cx="1566066" cy="3048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6" t="13034" b="15728"/>
          <a:stretch/>
        </p:blipFill>
        <p:spPr>
          <a:xfrm>
            <a:off x="822030" y="992950"/>
            <a:ext cx="1148560" cy="2098978"/>
          </a:xfrm>
          <a:prstGeom prst="rect">
            <a:avLst/>
          </a:prstGeom>
        </p:spPr>
      </p:pic>
      <p:pic>
        <p:nvPicPr>
          <p:cNvPr id="19" name="Picture 4" descr="https://d30y9cdsu7xlg0.cloudfront.net/png/28130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657" y="1428750"/>
            <a:ext cx="1688275" cy="168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10550" y="30814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en-US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7347" y="3112598"/>
            <a:ext cx="1459306" cy="304800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280" y="3076973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43744" y="3114468"/>
            <a:ext cx="1459306" cy="3048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4061" y="30788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75" y="989588"/>
            <a:ext cx="1554445" cy="211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211283"/>
            <a:ext cx="8747125" cy="3515095"/>
          </a:xfrm>
        </p:spPr>
        <p:txBody>
          <a:bodyPr>
            <a:normAutofit/>
          </a:bodyPr>
          <a:lstStyle/>
          <a:p>
            <a:r>
              <a:rPr lang="en-US" dirty="0" smtClean="0"/>
              <a:t>Productizing is to take a solution to a level where anyone can:</a:t>
            </a:r>
          </a:p>
          <a:p>
            <a:pPr lvl="1"/>
            <a:r>
              <a:rPr lang="en-US" dirty="0" smtClean="0"/>
              <a:t>buy the solution off-the-shelf</a:t>
            </a:r>
          </a:p>
          <a:p>
            <a:pPr lvl="1"/>
            <a:r>
              <a:rPr lang="en-US" dirty="0" smtClean="0"/>
              <a:t>install it by himself/herself, and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it </a:t>
            </a:r>
            <a:r>
              <a:rPr lang="en-US" dirty="0"/>
              <a:t>by himself/herself</a:t>
            </a:r>
            <a:endParaRPr lang="en-US" dirty="0" smtClean="0"/>
          </a:p>
          <a:p>
            <a:pPr lvl="1"/>
            <a:endParaRPr lang="en-US" sz="800" dirty="0" smtClean="0"/>
          </a:p>
          <a:p>
            <a:r>
              <a:rPr lang="en-US" dirty="0" smtClean="0"/>
              <a:t>However, there are also ‘new-age’ solutions which involve upcoming technologies, therefore:</a:t>
            </a:r>
          </a:p>
          <a:p>
            <a:pPr lvl="1"/>
            <a:r>
              <a:rPr lang="en-US" dirty="0" smtClean="0"/>
              <a:t>require special skillset to install them, and</a:t>
            </a:r>
          </a:p>
          <a:p>
            <a:pPr lvl="1"/>
            <a:r>
              <a:rPr lang="en-US" dirty="0" smtClean="0"/>
              <a:t>skillset for their operations &amp; management is not easily available.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859650" cy="81402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What is productizing?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294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Solution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021278" y="2042556"/>
            <a:ext cx="522514" cy="8431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82254" y="2326325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R&amp;D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089015" y="918783"/>
            <a:ext cx="1682902" cy="1576767"/>
            <a:chOff x="6089015" y="918783"/>
            <a:chExt cx="1682902" cy="1576767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015" y="918783"/>
              <a:ext cx="1682902" cy="132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393332" y="2187773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7</a:t>
              </a:r>
              <a:endParaRPr lang="en-US" sz="1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" y="1594710"/>
            <a:ext cx="1143000" cy="1289895"/>
            <a:chOff x="76200" y="1594710"/>
            <a:chExt cx="1143000" cy="1289895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594710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09307" y="2576828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1</a:t>
              </a:r>
              <a:endParaRPr lang="en-US" sz="14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935416" y="1550332"/>
            <a:ext cx="1143000" cy="1329195"/>
            <a:chOff x="7935416" y="1550332"/>
            <a:chExt cx="1143000" cy="1329195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416" y="1550332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7969782" y="257175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2</a:t>
              </a:r>
              <a:endParaRPr lang="en-US" sz="14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898" y="2976150"/>
            <a:ext cx="1682902" cy="1549100"/>
            <a:chOff x="145898" y="2976150"/>
            <a:chExt cx="1682902" cy="154910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98" y="2976150"/>
              <a:ext cx="1682902" cy="132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25982" y="4217473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3</a:t>
              </a:r>
              <a:endParaRPr lang="en-US" sz="14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73962" y="2976150"/>
            <a:ext cx="1682902" cy="1547127"/>
            <a:chOff x="7173962" y="2976150"/>
            <a:chExt cx="1682902" cy="154712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62" y="2976150"/>
              <a:ext cx="1682902" cy="132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7455725" y="421550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4</a:t>
              </a:r>
              <a:endParaRPr lang="en-US" sz="1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43623" y="3253746"/>
            <a:ext cx="2296885" cy="1647554"/>
            <a:chOff x="3343623" y="3253746"/>
            <a:chExt cx="2296885" cy="1647554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623" y="3253746"/>
              <a:ext cx="2296885" cy="1420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954932" y="4593523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5</a:t>
              </a:r>
              <a:endParaRPr lang="en-US" sz="1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95400" y="967629"/>
            <a:ext cx="1682902" cy="1530898"/>
            <a:chOff x="1295400" y="967629"/>
            <a:chExt cx="1682902" cy="153089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967629"/>
              <a:ext cx="1682902" cy="132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592732" y="219075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6</a:t>
              </a:r>
              <a:endParaRPr lang="en-US" sz="1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08041" y="2454005"/>
            <a:ext cx="1143000" cy="1187522"/>
            <a:chOff x="2208041" y="2454005"/>
            <a:chExt cx="1143000" cy="1187522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041" y="2454005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2256757" y="333375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8</a:t>
              </a:r>
              <a:endParaRPr lang="en-US" sz="14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21216" y="2438013"/>
            <a:ext cx="1143000" cy="1203514"/>
            <a:chOff x="5621216" y="2438013"/>
            <a:chExt cx="1143000" cy="1203514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216" y="2438013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660575" y="333375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9</a:t>
              </a:r>
              <a:endParaRPr lang="en-US" sz="14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8800" y="3701339"/>
            <a:ext cx="1164037" cy="1249436"/>
            <a:chOff x="1828800" y="3701339"/>
            <a:chExt cx="1164037" cy="1249436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701339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28800" y="4642998"/>
              <a:ext cx="1164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10</a:t>
              </a:r>
              <a:endParaRPr lang="en-US" sz="1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19800" y="3748400"/>
            <a:ext cx="1154162" cy="1222177"/>
            <a:chOff x="6019800" y="3748400"/>
            <a:chExt cx="1154162" cy="1222177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962" y="3748400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019800" y="4662800"/>
              <a:ext cx="115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11</a:t>
              </a:r>
              <a:endParaRPr lang="en-US" sz="14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76600" y="923767"/>
            <a:ext cx="2438400" cy="2176433"/>
            <a:chOff x="3276600" y="840642"/>
            <a:chExt cx="2438400" cy="2176433"/>
          </a:xfrm>
        </p:grpSpPr>
        <p:sp>
          <p:nvSpPr>
            <p:cNvPr id="44" name="Oval 43"/>
            <p:cNvSpPr/>
            <p:nvPr/>
          </p:nvSpPr>
          <p:spPr>
            <a:xfrm>
              <a:off x="3276600" y="840642"/>
              <a:ext cx="2438400" cy="2035908"/>
            </a:xfrm>
            <a:prstGeom prst="ellipse">
              <a:avLst/>
            </a:prstGeom>
            <a:noFill/>
            <a:ln w="2540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60821" y="2678521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Support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6" name="Picture 4" descr="https://d30y9cdsu7xlg0.cloudfront.net/png/28130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90" y="1246909"/>
            <a:ext cx="1145086" cy="114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Normal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"/>
          <a:stretch/>
        </p:blipFill>
        <p:spPr>
          <a:xfrm>
            <a:off x="1023599" y="0"/>
            <a:ext cx="68853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Productizing</a:t>
            </a:r>
            <a:endParaRPr lang="en-US" sz="3000" dirty="0"/>
          </a:p>
        </p:txBody>
      </p:sp>
      <p:pic>
        <p:nvPicPr>
          <p:cNvPr id="6" name="Picture 2" descr="Image result for ca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1428750"/>
            <a:ext cx="2819400" cy="148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engine oi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8460" flipH="1">
            <a:off x="2886416" y="1152952"/>
            <a:ext cx="914400" cy="8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car mechanic clip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2515" y="1638300"/>
            <a:ext cx="1167085" cy="116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78725" y="1872636"/>
            <a:ext cx="6161752" cy="3289914"/>
            <a:chOff x="2895600" y="1872636"/>
            <a:chExt cx="6161752" cy="3289914"/>
          </a:xfrm>
        </p:grpSpPr>
        <p:pic>
          <p:nvPicPr>
            <p:cNvPr id="10" name="Picture 14" descr="Image result for batman clipar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410"/>
            <a:stretch/>
          </p:blipFill>
          <p:spPr bwMode="auto">
            <a:xfrm>
              <a:off x="7013575" y="1872636"/>
              <a:ext cx="2043777" cy="274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Use links below to save image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881122"/>
              <a:ext cx="5305647" cy="228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17321" y="3181350"/>
            <a:ext cx="259398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Automobile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Buy from the showroom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Change engine oil yourself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Easy availability of support</a:t>
            </a:r>
            <a:endParaRPr 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2700" y="1560333"/>
            <a:ext cx="364715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+mj-lt"/>
              </a:rPr>
              <a:t>Batpod</a:t>
            </a:r>
            <a:endParaRPr lang="en-US" b="1" dirty="0" smtClean="0">
              <a:latin typeface="+mj-lt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Developed in his own facility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Spare-parts &amp; oil not available in market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No external support available</a:t>
            </a:r>
            <a:endParaRPr lang="en-US" sz="1400" dirty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95600" y="895350"/>
            <a:ext cx="1828800" cy="4034978"/>
            <a:chOff x="2895600" y="895350"/>
            <a:chExt cx="1828800" cy="403497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724400" y="895350"/>
              <a:ext cx="0" cy="228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95600" y="3181350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95600" y="3181350"/>
              <a:ext cx="0" cy="1748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14800" y="92083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Productized</a:t>
            </a:r>
            <a:endParaRPr lang="en-US" sz="1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2700" y="891927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New-Age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sz="1400" b="1" dirty="0" smtClean="0">
                <a:solidFill>
                  <a:schemeClr val="tx2"/>
                </a:solidFill>
                <a:latin typeface="+mj-lt"/>
              </a:rPr>
              <a:t>Difficult to productize)</a:t>
            </a:r>
            <a:endParaRPr lang="en-US" sz="14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Examples</a:t>
            </a:r>
            <a:endParaRPr lang="en-US" sz="3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43"/>
          <a:stretch/>
        </p:blipFill>
        <p:spPr bwMode="auto">
          <a:xfrm>
            <a:off x="0" y="1389412"/>
            <a:ext cx="9148465" cy="37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95600" y="895350"/>
            <a:ext cx="1828800" cy="4034978"/>
            <a:chOff x="2895600" y="895350"/>
            <a:chExt cx="1828800" cy="403497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724400" y="895350"/>
              <a:ext cx="0" cy="228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95600" y="3181350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95600" y="3181350"/>
              <a:ext cx="0" cy="1748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 rot="19745365">
            <a:off x="4708145" y="1988643"/>
            <a:ext cx="2095445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prstClr val="black"/>
                </a:solidFill>
                <a:latin typeface="Times New Roman"/>
              </a:defRPr>
            </a:lvl1pPr>
          </a:lstStyle>
          <a:p>
            <a:r>
              <a:rPr lang="en-US" dirty="0"/>
              <a:t>Social media portal</a:t>
            </a:r>
          </a:p>
        </p:txBody>
      </p:sp>
      <p:sp>
        <p:nvSpPr>
          <p:cNvPr id="21" name="TextBox 20"/>
          <p:cNvSpPr txBox="1"/>
          <p:nvPr/>
        </p:nvSpPr>
        <p:spPr>
          <a:xfrm rot="19745365">
            <a:off x="5598436" y="1987527"/>
            <a:ext cx="2033570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prstClr val="black"/>
                </a:solidFill>
                <a:latin typeface="Times New Roman"/>
              </a:defRPr>
            </a:lvl1pPr>
          </a:lstStyle>
          <a:p>
            <a:r>
              <a:rPr lang="en-US" dirty="0"/>
              <a:t>e-commerce portal</a:t>
            </a:r>
          </a:p>
        </p:txBody>
      </p:sp>
      <p:sp>
        <p:nvSpPr>
          <p:cNvPr id="22" name="TextBox 21"/>
          <p:cNvSpPr txBox="1"/>
          <p:nvPr/>
        </p:nvSpPr>
        <p:spPr>
          <a:xfrm rot="19745365">
            <a:off x="6459179" y="1781365"/>
            <a:ext cx="2787943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prstClr val="black"/>
                </a:solidFill>
                <a:latin typeface="Times New Roman"/>
              </a:defRPr>
            </a:lvl1pPr>
          </a:lstStyle>
          <a:p>
            <a:r>
              <a:rPr lang="en-US" dirty="0"/>
              <a:t>Multimedia content portal</a:t>
            </a:r>
          </a:p>
        </p:txBody>
      </p:sp>
      <p:sp>
        <p:nvSpPr>
          <p:cNvPr id="23" name="TextBox 22"/>
          <p:cNvSpPr txBox="1"/>
          <p:nvPr/>
        </p:nvSpPr>
        <p:spPr>
          <a:xfrm rot="19745365">
            <a:off x="279487" y="2147395"/>
            <a:ext cx="1576072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Times New Roman"/>
              </a:rPr>
              <a:t>CRM solution</a:t>
            </a:r>
            <a:endParaRPr lang="en-US" sz="1800" b="1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 rot="19745365">
            <a:off x="1976792" y="1853684"/>
            <a:ext cx="2715359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prstClr val="black"/>
                </a:solidFill>
                <a:latin typeface="Times New Roman"/>
              </a:defRPr>
            </a:lvl1pPr>
          </a:lstStyle>
          <a:p>
            <a:r>
              <a:rPr lang="en-US" dirty="0"/>
              <a:t>Trouble ticketing solution</a:t>
            </a:r>
          </a:p>
        </p:txBody>
      </p:sp>
      <p:sp>
        <p:nvSpPr>
          <p:cNvPr id="25" name="TextBox 24"/>
          <p:cNvSpPr txBox="1"/>
          <p:nvPr/>
        </p:nvSpPr>
        <p:spPr>
          <a:xfrm rot="19745365">
            <a:off x="1136014" y="2118442"/>
            <a:ext cx="1678665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prstClr val="black"/>
                </a:solidFill>
                <a:latin typeface="Times New Roman"/>
              </a:defRPr>
            </a:lvl1pPr>
          </a:lstStyle>
          <a:p>
            <a:r>
              <a:rPr lang="en-US" dirty="0"/>
              <a:t>Billing solution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92634" y="2870418"/>
            <a:ext cx="4162320" cy="353943"/>
          </a:xfrm>
          <a:prstGeom prst="rect">
            <a:avLst/>
          </a:prstGeom>
          <a:solidFill>
            <a:srgbClr val="007A97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</a:rPr>
              <a:t>Cassandra is more popular in this segment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892634" y="3297151"/>
            <a:ext cx="4162321" cy="117959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 challenge</a:t>
            </a:r>
          </a:p>
          <a:p>
            <a:pPr indent="-285750" fontAlgn="auto">
              <a:spcAft>
                <a:spcPts val="0"/>
              </a:spcAft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Every database requires local O&amp;M expertise (to run a deployment seamlessly)</a:t>
            </a:r>
          </a:p>
          <a:p>
            <a:pPr indent="-285750" fontAlgn="auto">
              <a:spcAft>
                <a:spcPts val="0"/>
              </a:spcAft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Skillset for Cassandra administration is not easily available (unlike popular RDBMS)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800" y="92083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Productized</a:t>
            </a:r>
            <a:endParaRPr lang="en-US" sz="1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2700" y="891927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New-Age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sz="1400" b="1" dirty="0" smtClean="0">
                <a:solidFill>
                  <a:schemeClr val="tx2"/>
                </a:solidFill>
                <a:latin typeface="+mj-lt"/>
              </a:rPr>
              <a:t>Difficult to productize)</a:t>
            </a:r>
            <a:endParaRPr lang="en-US" sz="14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57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Typical New-Age Solution</a:t>
            </a:r>
            <a:endParaRPr lang="en-US" sz="3000" dirty="0"/>
          </a:p>
        </p:txBody>
      </p:sp>
      <p:sp>
        <p:nvSpPr>
          <p:cNvPr id="53" name="Block Arc 52"/>
          <p:cNvSpPr/>
          <p:nvPr/>
        </p:nvSpPr>
        <p:spPr>
          <a:xfrm rot="10800000">
            <a:off x="685801" y="1581150"/>
            <a:ext cx="1676400" cy="1752600"/>
          </a:xfrm>
          <a:prstGeom prst="blockArc">
            <a:avLst>
              <a:gd name="adj1" fmla="val 10844167"/>
              <a:gd name="adj2" fmla="val 21393128"/>
              <a:gd name="adj3" fmla="val 4907"/>
            </a:avLst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47799" y="3486150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55" name="Straight Connector 54"/>
          <p:cNvCxnSpPr>
            <a:stCxn id="54" idx="0"/>
          </p:cNvCxnSpPr>
          <p:nvPr/>
        </p:nvCxnSpPr>
        <p:spPr>
          <a:xfrm flipV="1">
            <a:off x="1523999" y="3333750"/>
            <a:ext cx="0" cy="152400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56" name="Rectangle 55"/>
          <p:cNvSpPr/>
          <p:nvPr/>
        </p:nvSpPr>
        <p:spPr>
          <a:xfrm rot="18300000">
            <a:off x="2454260" y="2800349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57" name="Straight Connector 56"/>
          <p:cNvCxnSpPr>
            <a:stCxn id="56" idx="0"/>
          </p:cNvCxnSpPr>
          <p:nvPr/>
        </p:nvCxnSpPr>
        <p:spPr>
          <a:xfrm flipH="1" flipV="1">
            <a:off x="2284143" y="2744564"/>
            <a:ext cx="152688" cy="104525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58" name="Rectangle 57"/>
          <p:cNvSpPr/>
          <p:nvPr/>
        </p:nvSpPr>
        <p:spPr>
          <a:xfrm rot="3300000">
            <a:off x="472264" y="2786670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59" name="Straight Connector 58"/>
          <p:cNvCxnSpPr>
            <a:stCxn id="58" idx="0"/>
          </p:cNvCxnSpPr>
          <p:nvPr/>
        </p:nvCxnSpPr>
        <p:spPr>
          <a:xfrm flipV="1">
            <a:off x="642093" y="2744564"/>
            <a:ext cx="96726" cy="90846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60" name="Rectangle 59"/>
          <p:cNvSpPr/>
          <p:nvPr/>
        </p:nvSpPr>
        <p:spPr>
          <a:xfrm rot="19200000">
            <a:off x="2077956" y="3311510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1981200" y="3181350"/>
            <a:ext cx="99485" cy="156901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62" name="Rectangle 61"/>
          <p:cNvSpPr/>
          <p:nvPr/>
        </p:nvSpPr>
        <p:spPr>
          <a:xfrm rot="2400000">
            <a:off x="858756" y="3279790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63" name="Straight Connector 62"/>
          <p:cNvCxnSpPr>
            <a:endCxn id="62" idx="0"/>
          </p:cNvCxnSpPr>
          <p:nvPr/>
        </p:nvCxnSpPr>
        <p:spPr>
          <a:xfrm flipH="1">
            <a:off x="1008427" y="3181350"/>
            <a:ext cx="134573" cy="125181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199993" y="2645076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t>Admin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5877" y="3790950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72C">
                    <a:lumMod val="50000"/>
                  </a:srgbClr>
                </a:solidFill>
                <a:effectLst/>
                <a:uLnTx/>
                <a:uFillTx/>
                <a:latin typeface="Times New Roman"/>
              </a:rPr>
              <a:t>Test cluster</a:t>
            </a:r>
          </a:p>
        </p:txBody>
      </p:sp>
      <p:sp>
        <p:nvSpPr>
          <p:cNvPr id="68" name="Block Arc 67"/>
          <p:cNvSpPr/>
          <p:nvPr/>
        </p:nvSpPr>
        <p:spPr>
          <a:xfrm rot="10800000">
            <a:off x="4580860" y="819150"/>
            <a:ext cx="3124200" cy="3276600"/>
          </a:xfrm>
          <a:prstGeom prst="blockArc">
            <a:avLst>
              <a:gd name="adj1" fmla="val 10844167"/>
              <a:gd name="adj2" fmla="val 21422267"/>
              <a:gd name="adj3" fmla="val 2310"/>
            </a:avLst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96000" y="4248150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71" name="Straight Connector 70"/>
          <p:cNvCxnSpPr>
            <a:stCxn id="70" idx="0"/>
          </p:cNvCxnSpPr>
          <p:nvPr/>
        </p:nvCxnSpPr>
        <p:spPr>
          <a:xfrm flipV="1">
            <a:off x="6172200" y="4095750"/>
            <a:ext cx="0" cy="152400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72" name="Rectangle 71"/>
          <p:cNvSpPr/>
          <p:nvPr/>
        </p:nvSpPr>
        <p:spPr>
          <a:xfrm rot="18300000">
            <a:off x="7711264" y="3243870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 flipH="1" flipV="1">
            <a:off x="7541147" y="3188085"/>
            <a:ext cx="152688" cy="104525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74" name="Rectangle 73"/>
          <p:cNvSpPr/>
          <p:nvPr/>
        </p:nvSpPr>
        <p:spPr>
          <a:xfrm rot="3300000">
            <a:off x="4361119" y="3243870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>
            <a:stCxn id="74" idx="0"/>
          </p:cNvCxnSpPr>
          <p:nvPr/>
        </p:nvCxnSpPr>
        <p:spPr>
          <a:xfrm flipV="1">
            <a:off x="4530948" y="3140210"/>
            <a:ext cx="193452" cy="152400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76" name="Rectangle 75"/>
          <p:cNvSpPr/>
          <p:nvPr/>
        </p:nvSpPr>
        <p:spPr>
          <a:xfrm rot="19200000">
            <a:off x="7064624" y="3976044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>
            <a:endCxn id="76" idx="0"/>
          </p:cNvCxnSpPr>
          <p:nvPr/>
        </p:nvCxnSpPr>
        <p:spPr>
          <a:xfrm>
            <a:off x="6967868" y="3845884"/>
            <a:ext cx="99485" cy="156901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78" name="Rectangle 77"/>
          <p:cNvSpPr/>
          <p:nvPr/>
        </p:nvSpPr>
        <p:spPr>
          <a:xfrm rot="2400000">
            <a:off x="5049756" y="3965590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>
            <a:endCxn id="78" idx="0"/>
          </p:cNvCxnSpPr>
          <p:nvPr/>
        </p:nvCxnSpPr>
        <p:spPr>
          <a:xfrm flipH="1">
            <a:off x="5199427" y="3845884"/>
            <a:ext cx="134573" cy="146447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80" name="Rectangle 79"/>
          <p:cNvSpPr/>
          <p:nvPr/>
        </p:nvSpPr>
        <p:spPr>
          <a:xfrm rot="4500000">
            <a:off x="4175936" y="2737830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 rot="2700000">
            <a:off x="4661312" y="3671423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 rot="18900000">
            <a:off x="7449904" y="3658954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 rot="17100000">
            <a:off x="7947072" y="2713037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 rot="1200000">
            <a:off x="5519129" y="4207715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 rot="20400000">
            <a:off x="6630230" y="4186449"/>
            <a:ext cx="152400" cy="228600"/>
          </a:xfrm>
          <a:prstGeom prst="rect">
            <a:avLst/>
          </a:pr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86" name="Straight Connector 85"/>
          <p:cNvCxnSpPr>
            <a:stCxn id="80" idx="0"/>
          </p:cNvCxnSpPr>
          <p:nvPr/>
        </p:nvCxnSpPr>
        <p:spPr>
          <a:xfrm flipV="1">
            <a:off x="4362541" y="2744564"/>
            <a:ext cx="265133" cy="77983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cxnSp>
        <p:nvCxnSpPr>
          <p:cNvPr id="87" name="Straight Connector 86"/>
          <p:cNvCxnSpPr>
            <a:endCxn id="81" idx="0"/>
          </p:cNvCxnSpPr>
          <p:nvPr/>
        </p:nvCxnSpPr>
        <p:spPr>
          <a:xfrm flipH="1">
            <a:off x="4818334" y="3530630"/>
            <a:ext cx="175778" cy="174271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cxnSp>
        <p:nvCxnSpPr>
          <p:cNvPr id="88" name="Straight Connector 87"/>
          <p:cNvCxnSpPr>
            <a:endCxn id="84" idx="0"/>
          </p:cNvCxnSpPr>
          <p:nvPr/>
        </p:nvCxnSpPr>
        <p:spPr>
          <a:xfrm flipH="1">
            <a:off x="5634422" y="3998284"/>
            <a:ext cx="69476" cy="216324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cxnSp>
        <p:nvCxnSpPr>
          <p:cNvPr id="89" name="Straight Connector 88"/>
          <p:cNvCxnSpPr>
            <a:endCxn id="85" idx="0"/>
          </p:cNvCxnSpPr>
          <p:nvPr/>
        </p:nvCxnSpPr>
        <p:spPr>
          <a:xfrm>
            <a:off x="6595732" y="3992331"/>
            <a:ext cx="71605" cy="201011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cxnSp>
        <p:nvCxnSpPr>
          <p:cNvPr id="90" name="Straight Connector 89"/>
          <p:cNvCxnSpPr>
            <a:stCxn id="82" idx="0"/>
          </p:cNvCxnSpPr>
          <p:nvPr/>
        </p:nvCxnSpPr>
        <p:spPr>
          <a:xfrm flipH="1" flipV="1">
            <a:off x="7272668" y="3486150"/>
            <a:ext cx="172614" cy="206282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cxnSp>
        <p:nvCxnSpPr>
          <p:cNvPr id="91" name="Straight Connector 90"/>
          <p:cNvCxnSpPr>
            <a:stCxn id="83" idx="0"/>
          </p:cNvCxnSpPr>
          <p:nvPr/>
        </p:nvCxnSpPr>
        <p:spPr>
          <a:xfrm flipH="1" flipV="1">
            <a:off x="7650128" y="2740382"/>
            <a:ext cx="262739" cy="57372"/>
          </a:xfrm>
          <a:prstGeom prst="line">
            <a:avLst/>
          </a:prstGeom>
          <a:noFill/>
          <a:ln w="28575" cap="flat" cmpd="sng" algn="ctr">
            <a:solidFill>
              <a:srgbClr val="FFCC00"/>
            </a:solidFill>
            <a:prstDash val="soli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815066" y="264497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t>Admin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64179" y="4549973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72C">
                    <a:lumMod val="50000"/>
                  </a:srgbClr>
                </a:solidFill>
                <a:effectLst/>
                <a:uLnTx/>
                <a:uFillTx/>
                <a:latin typeface="Times New Roman"/>
              </a:rPr>
              <a:t>Production cluster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492825" y="1047750"/>
            <a:ext cx="7812975" cy="1066799"/>
            <a:chOff x="492825" y="971551"/>
            <a:chExt cx="7812975" cy="1066799"/>
          </a:xfrm>
        </p:grpSpPr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492825" y="971551"/>
              <a:ext cx="3048000" cy="106679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4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2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1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05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»"/>
                <a:defRPr sz="105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Examples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Social media portal</a:t>
              </a:r>
            </a:p>
          </p:txBody>
        </p:sp>
        <p:sp>
          <p:nvSpPr>
            <p:cNvPr id="96" name="Content Placeholder 2"/>
            <p:cNvSpPr txBox="1">
              <a:spLocks/>
            </p:cNvSpPr>
            <p:nvPr/>
          </p:nvSpPr>
          <p:spPr>
            <a:xfrm>
              <a:off x="2626425" y="1314745"/>
              <a:ext cx="3048000" cy="59495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4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2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1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05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»"/>
                <a:defRPr sz="105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e-commerce portal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97" name="Content Placeholder 2"/>
            <p:cNvSpPr txBox="1">
              <a:spLocks/>
            </p:cNvSpPr>
            <p:nvPr/>
          </p:nvSpPr>
          <p:spPr>
            <a:xfrm>
              <a:off x="5257800" y="1314745"/>
              <a:ext cx="3048000" cy="59495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4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2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10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05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»"/>
                <a:defRPr sz="1050" b="0" i="0" kern="1200">
                  <a:solidFill>
                    <a:schemeClr val="tx2">
                      <a:lumMod val="50000"/>
                    </a:schemeClr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Multimedia content portal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25" y="1962149"/>
            <a:ext cx="421536" cy="65800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898" y="1962149"/>
            <a:ext cx="421536" cy="6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Productizing a New-Age solution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021278" y="2042556"/>
            <a:ext cx="522514" cy="8431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9000" y="967629"/>
            <a:ext cx="2133600" cy="1637875"/>
            <a:chOff x="3429000" y="967629"/>
            <a:chExt cx="2133600" cy="163787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615" y="1018417"/>
              <a:ext cx="1682902" cy="132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007527" y="2266950"/>
              <a:ext cx="976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R&amp;D lab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29000" y="967629"/>
              <a:ext cx="2133600" cy="163787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89015" y="918783"/>
            <a:ext cx="1682902" cy="1576767"/>
            <a:chOff x="6089015" y="918783"/>
            <a:chExt cx="1682902" cy="1576767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015" y="918783"/>
              <a:ext cx="1682902" cy="132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393332" y="2187773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7</a:t>
              </a:r>
              <a:endParaRPr lang="en-US" sz="1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" y="1594710"/>
            <a:ext cx="1143000" cy="1289895"/>
            <a:chOff x="76200" y="1594710"/>
            <a:chExt cx="1143000" cy="1289895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594710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09307" y="2576828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1</a:t>
              </a:r>
              <a:endParaRPr lang="en-US" sz="14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935416" y="1550332"/>
            <a:ext cx="1143000" cy="1329195"/>
            <a:chOff x="7935416" y="1550332"/>
            <a:chExt cx="1143000" cy="1329195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416" y="1550332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7969782" y="257175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2</a:t>
              </a:r>
              <a:endParaRPr lang="en-US" sz="14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898" y="2976150"/>
            <a:ext cx="1682902" cy="1549100"/>
            <a:chOff x="145898" y="2976150"/>
            <a:chExt cx="1682902" cy="154910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98" y="2976150"/>
              <a:ext cx="1682902" cy="132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25982" y="4217473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3</a:t>
              </a:r>
              <a:endParaRPr lang="en-US" sz="14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73962" y="2976150"/>
            <a:ext cx="1682902" cy="1547127"/>
            <a:chOff x="7173962" y="2976150"/>
            <a:chExt cx="1682902" cy="154712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62" y="2976150"/>
              <a:ext cx="1682902" cy="132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7455725" y="421550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4</a:t>
              </a:r>
              <a:endParaRPr lang="en-US" sz="1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43623" y="3253746"/>
            <a:ext cx="2296885" cy="1647554"/>
            <a:chOff x="3343623" y="3253746"/>
            <a:chExt cx="2296885" cy="1647554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623" y="3253746"/>
              <a:ext cx="2296885" cy="1420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954932" y="4593523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5</a:t>
              </a:r>
              <a:endParaRPr lang="en-US" sz="1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95400" y="967629"/>
            <a:ext cx="1682902" cy="1530898"/>
            <a:chOff x="1295400" y="967629"/>
            <a:chExt cx="1682902" cy="153089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967629"/>
              <a:ext cx="1682902" cy="132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592732" y="219075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6</a:t>
              </a:r>
              <a:endParaRPr lang="en-US" sz="1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08041" y="2454005"/>
            <a:ext cx="1143000" cy="1187522"/>
            <a:chOff x="2208041" y="2454005"/>
            <a:chExt cx="1143000" cy="1187522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041" y="2454005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2256757" y="333375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8</a:t>
              </a:r>
              <a:endParaRPr lang="en-US" sz="14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21216" y="2438013"/>
            <a:ext cx="1143000" cy="1203514"/>
            <a:chOff x="5621216" y="2438013"/>
            <a:chExt cx="1143000" cy="1203514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216" y="2438013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660575" y="3333750"/>
              <a:ext cx="1074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9</a:t>
              </a:r>
              <a:endParaRPr lang="en-US" sz="14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8800" y="3701339"/>
            <a:ext cx="1164037" cy="1249436"/>
            <a:chOff x="1828800" y="3701339"/>
            <a:chExt cx="1164037" cy="1249436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701339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28800" y="4642998"/>
              <a:ext cx="1164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10</a:t>
              </a:r>
              <a:endParaRPr lang="en-US" sz="1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19800" y="3748400"/>
            <a:ext cx="1154162" cy="1222177"/>
            <a:chOff x="6019800" y="3748400"/>
            <a:chExt cx="1154162" cy="1222177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962" y="3748400"/>
              <a:ext cx="1143000" cy="9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019800" y="4662800"/>
              <a:ext cx="115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 11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7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164995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3136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What is productizing?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1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A brief on the product – Voucher Server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Technical challenges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O&amp;M challenges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Voucher Server</a:t>
            </a:r>
            <a:endParaRPr lang="en-US" sz="3000" dirty="0"/>
          </a:p>
        </p:txBody>
      </p:sp>
      <p:pic>
        <p:nvPicPr>
          <p:cNvPr id="22" name="Picture 2" descr="http://www.in.techradar.com/photo/48266144.c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3261593"/>
            <a:ext cx="1524000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800600" y="3254449"/>
            <a:ext cx="1371600" cy="914400"/>
          </a:xfrm>
          <a:prstGeom prst="rect">
            <a:avLst/>
          </a:prstGeom>
          <a:solidFill>
            <a:srgbClr val="007A97"/>
          </a:solidFill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Subscribers Account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00" y="1352550"/>
            <a:ext cx="1371600" cy="914400"/>
          </a:xfrm>
          <a:prstGeom prst="rect">
            <a:avLst/>
          </a:prstGeom>
          <a:solidFill>
            <a:srgbClr val="007A97"/>
          </a:solidFill>
          <a:ln w="25400" cap="flat" cmpd="sng" algn="ctr">
            <a:solidFill>
              <a:srgbClr val="007A9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Voucher Server</a:t>
            </a:r>
          </a:p>
        </p:txBody>
      </p:sp>
      <p:cxnSp>
        <p:nvCxnSpPr>
          <p:cNvPr id="25" name="Straight Arrow Connector 24"/>
          <p:cNvCxnSpPr>
            <a:stCxn id="22" idx="1"/>
            <a:endCxn id="23" idx="1"/>
          </p:cNvCxnSpPr>
          <p:nvPr/>
        </p:nvCxnSpPr>
        <p:spPr>
          <a:xfrm flipV="1">
            <a:off x="2133600" y="3711649"/>
            <a:ext cx="2667000" cy="1"/>
          </a:xfrm>
          <a:prstGeom prst="straightConnector1">
            <a:avLst/>
          </a:prstGeom>
          <a:noFill/>
          <a:ln w="28575" cap="flat" cmpd="sng" algn="ctr">
            <a:solidFill>
              <a:srgbClr val="007A9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819400" y="3720040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Times New Roman"/>
              </a:rPr>
              <a:t>topup</a:t>
            </a:r>
            <a:r>
              <a:rPr lang="en-US" sz="1400" dirty="0" smtClean="0">
                <a:solidFill>
                  <a:prstClr val="black"/>
                </a:solidFill>
                <a:latin typeface="Times New Roman"/>
              </a:rPr>
              <a:t> request</a:t>
            </a:r>
            <a:endParaRPr lang="en-US" sz="14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45498" y="4005182"/>
            <a:ext cx="1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Times New Roman"/>
              </a:rPr>
              <a:t>(MSISDN, Activation code)</a:t>
            </a:r>
            <a:endParaRPr lang="en-US" sz="1200" dirty="0">
              <a:solidFill>
                <a:prstClr val="black"/>
              </a:solidFill>
              <a:latin typeface="Times New Roman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34979"/>
              </p:ext>
            </p:extLst>
          </p:nvPr>
        </p:nvGraphicFramePr>
        <p:xfrm>
          <a:off x="6324600" y="3354280"/>
          <a:ext cx="1943100" cy="73152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800100"/>
              </a:tblGrid>
              <a:tr h="220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MSISDN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Balance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/>
                    </a:solidFill>
                  </a:tcPr>
                </a:tc>
              </a:tr>
              <a:tr h="220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1-415-123-8289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USD 156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>
                        <a:tint val="40000"/>
                      </a:srgbClr>
                    </a:solidFill>
                  </a:tcPr>
                </a:tc>
              </a:tr>
              <a:tr h="220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1-422-567-6276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USD 54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6341852" y="3351002"/>
            <a:ext cx="1905000" cy="766801"/>
          </a:xfrm>
          <a:prstGeom prst="rect">
            <a:avLst/>
          </a:prstGeom>
          <a:noFill/>
          <a:ln w="25400" cap="flat" cmpd="sng" algn="ctr">
            <a:solidFill>
              <a:srgbClr val="007A97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30" name="Straight Arrow Connector 29"/>
          <p:cNvCxnSpPr>
            <a:stCxn id="23" idx="0"/>
            <a:endCxn id="24" idx="2"/>
          </p:cNvCxnSpPr>
          <p:nvPr/>
        </p:nvCxnSpPr>
        <p:spPr>
          <a:xfrm flipV="1">
            <a:off x="5486400" y="2266950"/>
            <a:ext cx="0" cy="987499"/>
          </a:xfrm>
          <a:prstGeom prst="straightConnector1">
            <a:avLst/>
          </a:prstGeom>
          <a:noFill/>
          <a:ln w="28575" cap="flat" cmpd="sng" algn="ctr">
            <a:solidFill>
              <a:srgbClr val="007A9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142896" y="24790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Times New Roman"/>
              </a:rPr>
              <a:t>voucher lookup</a:t>
            </a:r>
            <a:endParaRPr lang="en-US" sz="14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65651" y="2759557"/>
            <a:ext cx="1269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Times New Roman"/>
              </a:rPr>
              <a:t>(Activation code)</a:t>
            </a:r>
            <a:endParaRPr lang="en-US" sz="1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000" y="4167485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Times New Roman"/>
              </a:rPr>
              <a:t>Prepaid mobile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Times New Roman"/>
              </a:rPr>
              <a:t>subscriber</a:t>
            </a:r>
            <a:endParaRPr lang="en-US" sz="1200" dirty="0">
              <a:solidFill>
                <a:prstClr val="black"/>
              </a:solidFill>
              <a:latin typeface="Times New Roman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43272"/>
              </p:ext>
            </p:extLst>
          </p:nvPr>
        </p:nvGraphicFramePr>
        <p:xfrm>
          <a:off x="6324600" y="1428750"/>
          <a:ext cx="1943100" cy="7620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800100"/>
              </a:tblGrid>
              <a:tr h="220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Activation Code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/>
                    </a:solidFill>
                  </a:tcPr>
                </a:tc>
              </a:tr>
              <a:tr h="220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42356286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USD 80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>
                        <a:tint val="40000"/>
                      </a:srgbClr>
                    </a:solidFill>
                  </a:tcPr>
                </a:tc>
              </a:tr>
              <a:tr h="220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75631975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000" dirty="0" smtClean="0"/>
                        <a:t>USD 50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97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6341852" y="1415323"/>
            <a:ext cx="1905000" cy="766801"/>
          </a:xfrm>
          <a:prstGeom prst="rect">
            <a:avLst/>
          </a:prstGeom>
          <a:noFill/>
          <a:ln w="25400" cap="flat" cmpd="sng" algn="ctr">
            <a:solidFill>
              <a:srgbClr val="007A97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715000" y="2632907"/>
            <a:ext cx="0" cy="403649"/>
          </a:xfrm>
          <a:prstGeom prst="straightConnector1">
            <a:avLst/>
          </a:prstGeom>
          <a:noFill/>
          <a:ln w="12700" cap="flat" cmpd="sng" algn="ctr">
            <a:solidFill>
              <a:srgbClr val="007A9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704367" y="2699907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Times New Roman"/>
              </a:rPr>
              <a:t>value</a:t>
            </a:r>
            <a:endParaRPr lang="en-US" sz="1200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55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</TotalTime>
  <Words>1855</Words>
  <Application>Microsoft Office PowerPoint</Application>
  <PresentationFormat>On-screen Show (16:9)</PresentationFormat>
  <Paragraphs>516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Courier New</vt:lpstr>
      <vt:lpstr>Times New Roman</vt:lpstr>
      <vt:lpstr>Wingdings</vt:lpstr>
      <vt:lpstr>Ericsson Capital TT</vt:lpstr>
      <vt:lpstr>Calibri</vt:lpstr>
      <vt:lpstr>PresentationTemplate2011</vt:lpstr>
      <vt:lpstr>Productizing a Cassandra-based solution</vt:lpstr>
      <vt:lpstr>PowerPoint Presentation</vt:lpstr>
      <vt:lpstr>What is productizing?</vt:lpstr>
      <vt:lpstr>Productizing</vt:lpstr>
      <vt:lpstr>Examples</vt:lpstr>
      <vt:lpstr>Typical New-Age Solution</vt:lpstr>
      <vt:lpstr>Productizing a New-Age solution</vt:lpstr>
      <vt:lpstr>PowerPoint Presentation</vt:lpstr>
      <vt:lpstr>Voucher Server</vt:lpstr>
      <vt:lpstr>Voucher Server</vt:lpstr>
      <vt:lpstr>Why Cassandra?</vt:lpstr>
      <vt:lpstr>Why Cassandra?</vt:lpstr>
      <vt:lpstr>PowerPoint Presentation</vt:lpstr>
      <vt:lpstr>Quick Recap</vt:lpstr>
      <vt:lpstr>Key Technical Challenges</vt:lpstr>
      <vt:lpstr>Key Technical Challenges</vt:lpstr>
      <vt:lpstr>PowerPoint Presentation</vt:lpstr>
      <vt:lpstr>Nodetool repair - Dialog</vt:lpstr>
      <vt:lpstr>Nodetool repair</vt:lpstr>
      <vt:lpstr>Nodetool repair - Challenges</vt:lpstr>
      <vt:lpstr>Sstable compaction - Dialog</vt:lpstr>
      <vt:lpstr>Sstable compaction</vt:lpstr>
      <vt:lpstr>Sstable compaction - Challenges</vt:lpstr>
      <vt:lpstr>Life cycle management - Dialog</vt:lpstr>
      <vt:lpstr>Life cycle Mgmt. - Challenges</vt:lpstr>
      <vt:lpstr>PowerPoint Presentation</vt:lpstr>
      <vt:lpstr>Summary of challenges</vt:lpstr>
      <vt:lpstr>Active development</vt:lpstr>
      <vt:lpstr>Active Support</vt:lpstr>
      <vt:lpstr>Solution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Productization of a Cassandra-based solution</dc:title>
  <dc:creator>Brij Bhushan Ravat</dc:creator>
  <dc:description>Rev PA1</dc:description>
  <cp:lastModifiedBy>Brij Ravat</cp:lastModifiedBy>
  <cp:revision>161</cp:revision>
  <dcterms:created xsi:type="dcterms:W3CDTF">2011-05-24T09:22:48Z</dcterms:created>
  <dcterms:modified xsi:type="dcterms:W3CDTF">2016-09-08T22:41:51Z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R4A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Public</vt:lpwstr>
  </property>
  <property fmtid="{D5CDD505-2E9C-101B-9397-08002B2CF9AE}" pid="15" name="txtConfLabel">
    <vt:lpwstr>Public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false</vt:bool>
  </property>
  <property fmtid="{D5CDD505-2E9C-101B-9397-08002B2CF9AE}" pid="19" name="optFooterCVLCopyright">
    <vt:bool>true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>© Ericsson AB 2016</vt:lpwstr>
  </property>
  <property fmtid="{D5CDD505-2E9C-101B-9397-08002B2CF9AE}" pid="29" name="MiddleFooterField">
    <vt:lpwstr>Public</vt:lpwstr>
  </property>
  <property fmtid="{D5CDD505-2E9C-101B-9397-08002B2CF9AE}" pid="30" name="RightFooterField">
    <vt:lpwstr>Productization of a Cassandra-based solution</vt:lpwstr>
  </property>
  <property fmtid="{D5CDD505-2E9C-101B-9397-08002B2CF9AE}" pid="31" name="RightFooterField2">
    <vt:lpwstr>2016-09-04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Brij Bhushan Ravat</vt:lpwstr>
  </property>
  <property fmtid="{D5CDD505-2E9C-101B-9397-08002B2CF9AE}" pid="38" name="ApprovedBy">
    <vt:lpwstr>Brij Bhushan Ravat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CASSANDRA SUMMIT</vt:lpwstr>
  </property>
  <property fmtid="{D5CDD505-2E9C-101B-9397-08002B2CF9AE}" pid="43" name="Title">
    <vt:lpwstr>Productization of a Cassandra-based solution</vt:lpwstr>
  </property>
  <property fmtid="{D5CDD505-2E9C-101B-9397-08002B2CF9AE}" pid="44" name="Date">
    <vt:lpwstr>2016-09-04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