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embeddedFontLst>
    <p:embeddedFont>
      <p:font typeface="Helvetica Neue"/>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Radovan Zvonce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3F837AA-277B-4523-8D17-971EA5353BC3}">
  <a:tblStyle styleId="{53F837AA-277B-4523-8D17-971EA5353BC3}"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CEF"/>
          </a:solidFill>
        </a:fill>
      </a:tcStyle>
    </a:wholeTbl>
    <a:band1H>
      <a:tcStyle>
        <a:fill>
          <a:solidFill>
            <a:srgbClr val="CAD6DD"/>
          </a:solidFill>
        </a:fill>
      </a:tcStyle>
    </a:band1H>
    <a:band1V>
      <a:tcStyle>
        <a:fill>
          <a:solidFill>
            <a:srgbClr val="CAD6DD"/>
          </a:solidFill>
        </a:fill>
      </a:tcStyle>
    </a:band1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font" Target="fonts/HelveticaNeue-bold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regular.fntdata"/><Relationship Id="rId82" Type="http://schemas.openxmlformats.org/officeDocument/2006/relationships/font" Target="fonts/HelveticaNeue-italic.fntdata"/><Relationship Id="rId81"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Maybe don't disclose the number.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200" u="none" cap="none" strike="noStrike">
                <a:solidFill>
                  <a:schemeClr val="dk1"/>
                </a:solidFill>
                <a:latin typeface="Arial"/>
                <a:ea typeface="Arial"/>
                <a:cs typeface="Arial"/>
                <a:sym typeface="Arial"/>
              </a:defRPr>
            </a:lvl2pPr>
            <a:lvl3pPr indent="0" lvl="2" marL="914400" marR="0" rtl="0" algn="l">
              <a:spcBef>
                <a:spcPts val="0"/>
              </a:spcBef>
              <a:buNone/>
              <a:defRPr b="0" i="0" sz="1200" u="none" cap="none" strike="noStrike">
                <a:solidFill>
                  <a:schemeClr val="dk1"/>
                </a:solidFill>
                <a:latin typeface="Arial"/>
                <a:ea typeface="Arial"/>
                <a:cs typeface="Arial"/>
                <a:sym typeface="Arial"/>
              </a:defRPr>
            </a:lvl3pPr>
            <a:lvl4pPr indent="0" lvl="3" marL="1371600" marR="0" rtl="0" algn="l">
              <a:spcBef>
                <a:spcPts val="0"/>
              </a:spcBef>
              <a:buNone/>
              <a:defRPr b="0" i="0" sz="1200" u="none" cap="none" strike="noStrike">
                <a:solidFill>
                  <a:schemeClr val="dk1"/>
                </a:solidFill>
                <a:latin typeface="Arial"/>
                <a:ea typeface="Arial"/>
                <a:cs typeface="Arial"/>
                <a:sym typeface="Arial"/>
              </a:defRPr>
            </a:lvl4pPr>
            <a:lvl5pPr indent="0" lvl="4" marL="1828800" marR="0" rtl="0" algn="l">
              <a:spcBef>
                <a:spcPts val="0"/>
              </a:spcBef>
              <a:buNone/>
              <a:defRPr b="0" i="0" sz="12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Hello! I’m Radovan from Spotify and today I’m going to tell you about how we manage Cassandra clusters at Spotify.</a:t>
            </a:r>
          </a:p>
        </p:txBody>
      </p:sp>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However, it  was not always this big.</a:t>
            </a:r>
          </a:p>
          <a:p>
            <a:pPr lvl="0" rtl="0">
              <a:spcBef>
                <a:spcPts val="0"/>
              </a:spcBef>
              <a:buNone/>
            </a:pPr>
            <a:r>
              <a:t/>
            </a:r>
            <a:endParaRPr/>
          </a:p>
          <a:p>
            <a:pPr lvl="0" rtl="0">
              <a:spcBef>
                <a:spcPts val="0"/>
              </a:spcBef>
              <a:buNone/>
            </a:pPr>
            <a:r>
              <a:rPr lang="en-US"/>
              <a:t>Up until recently, the cluster had only 60 nodes. But the the Discover Weekly happened. </a:t>
            </a:r>
          </a:p>
          <a:p>
            <a:pPr lvl="0" rtl="0">
              <a:spcBef>
                <a:spcPts val="0"/>
              </a:spcBef>
              <a:buNone/>
            </a:pPr>
            <a:r>
              <a:t/>
            </a:r>
            <a:endParaRPr/>
          </a:p>
          <a:p>
            <a:pPr lvl="0" rtl="0">
              <a:spcBef>
                <a:spcPts val="0"/>
              </a:spcBef>
              <a:buNone/>
            </a:pPr>
            <a:r>
              <a:rPr lang="en-US"/>
              <a:t>Btw, Discover Weekly is a feature that generates a playlist full of literally ‘unheard of’ (but liked) music for every active user every week.</a:t>
            </a:r>
          </a:p>
          <a:p>
            <a:pPr lvl="0" rtl="0">
              <a:spcBef>
                <a:spcPts val="0"/>
              </a:spcBef>
              <a:buNone/>
            </a:pPr>
            <a:r>
              <a:t/>
            </a:r>
            <a:endParaRPr/>
          </a:p>
          <a:p>
            <a:pPr lvl="0" rtl="0">
              <a:spcBef>
                <a:spcPts val="0"/>
              </a:spcBef>
              <a:buNone/>
            </a:pPr>
            <a:r>
              <a:rPr lang="en-US"/>
              <a:t>While the Discover Weekly feature was rolling out the cluster was becoming unhappy and we had to expand it. And we decided to do this by adding 50% more nodes. So no doubling.</a:t>
            </a:r>
          </a:p>
          <a:p>
            <a:pPr lvl="0" rtl="0">
              <a:spcBef>
                <a:spcPts val="0"/>
              </a:spcBef>
              <a:buNone/>
            </a:pPr>
            <a:r>
              <a:t/>
            </a:r>
            <a:endParaRPr/>
          </a:p>
        </p:txBody>
      </p:sp>
      <p:sp>
        <p:nvSpPr>
          <p:cNvPr id="175" name="Shape 1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We have quite some bad experience with expanding large clusters. You know, the cases when one uninformed decision causes months of work.</a:t>
            </a:r>
          </a:p>
          <a:p>
            <a:pPr lvl="0">
              <a:spcBef>
                <a:spcPts val="0"/>
              </a:spcBef>
              <a:buNone/>
            </a:pPr>
            <a:r>
              <a:t/>
            </a:r>
            <a:endParaRPr/>
          </a:p>
          <a:p>
            <a:pPr lvl="0" rtl="0">
              <a:spcBef>
                <a:spcPts val="0"/>
              </a:spcBef>
              <a:buNone/>
            </a:pPr>
            <a:r>
              <a:rPr lang="en-US"/>
              <a:t>Not only because of this experience, but also because the guys running the playlist cluster are very mindful and careful, they came to me and my team asking some very hard questions.</a:t>
            </a:r>
          </a:p>
        </p:txBody>
      </p:sp>
      <p:sp>
        <p:nvSpPr>
          <p:cNvPr id="184" name="Shape 1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They basically wanted to know how exactly to do the expansion in the safest way possible.</a:t>
            </a:r>
          </a:p>
        </p:txBody>
      </p:sp>
      <p:sp>
        <p:nvSpPr>
          <p:cNvPr id="192" name="Shape 1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This included working out where in the ring should the 30 new nodes be and what should happen to the existing nodes. You probably know this is a lot of token calculation.</a:t>
            </a:r>
          </a:p>
        </p:txBody>
      </p:sp>
      <p:sp>
        <p:nvSpPr>
          <p:cNvPr id="200" name="Shape 2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Another question they asked was how exactly to bootstrap the nodes into the cluster. Throwing them all in at once is probably not a good idea.</a:t>
            </a:r>
          </a:p>
        </p:txBody>
      </p:sp>
      <p:sp>
        <p:nvSpPr>
          <p:cNvPr id="208" name="Shape 2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Well, as it turned out, we could tell them  they only needed to do one command. </a:t>
            </a:r>
          </a:p>
          <a:p>
            <a:pPr lvl="0">
              <a:spcBef>
                <a:spcPts val="0"/>
              </a:spcBef>
              <a:buNone/>
            </a:pPr>
            <a:r>
              <a:t/>
            </a:r>
            <a:endParaRPr/>
          </a:p>
          <a:p>
            <a:pPr lvl="0" rtl="0">
              <a:spcBef>
                <a:spcPts val="0"/>
              </a:spcBef>
              <a:buNone/>
            </a:pPr>
            <a:r>
              <a:rPr lang="en-US"/>
              <a:t>This command tells Hecuba2 to insert 15 new nodes to the cluster (because we expanded only one DC at first)</a:t>
            </a:r>
          </a:p>
        </p:txBody>
      </p:sp>
      <p:sp>
        <p:nvSpPr>
          <p:cNvPr id="216" name="Shape 2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After that, they were presented with a peer review showing them all the stuff they are adding. Which we all approved.</a:t>
            </a:r>
          </a:p>
        </p:txBody>
      </p:sp>
      <p:sp>
        <p:nvSpPr>
          <p:cNvPr id="225" name="Shape 22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And then just wait.</a:t>
            </a:r>
          </a:p>
          <a:p>
            <a:pPr lvl="0">
              <a:spcBef>
                <a:spcPts val="0"/>
              </a:spcBef>
              <a:buNone/>
            </a:pPr>
            <a:r>
              <a:t/>
            </a:r>
            <a:endParaRPr/>
          </a:p>
          <a:p>
            <a:pPr lvl="0" rtl="0">
              <a:spcBef>
                <a:spcPts val="0"/>
              </a:spcBef>
              <a:buNone/>
            </a:pPr>
            <a:r>
              <a:rPr lang="en-US"/>
              <a:t>Waiting is pretty useful: one can work on other projects, be in interviews, or do what we did</a:t>
            </a:r>
          </a:p>
        </p:txBody>
      </p:sp>
      <p:sp>
        <p:nvSpPr>
          <p:cNvPr id="234" name="Shape 2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244" name="Shape 24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But back to peace stories.</a:t>
            </a:r>
          </a:p>
          <a:p>
            <a:pPr lvl="0">
              <a:spcBef>
                <a:spcPts val="0"/>
              </a:spcBef>
              <a:buNone/>
            </a:pPr>
            <a:r>
              <a:t/>
            </a:r>
            <a:endParaRPr/>
          </a:p>
          <a:p>
            <a:pPr lvl="0" rtl="0">
              <a:spcBef>
                <a:spcPts val="0"/>
              </a:spcBef>
              <a:buNone/>
            </a:pPr>
            <a:r>
              <a:rPr lang="en-US"/>
              <a:t>The second peace story is actually an incident that happened to me.</a:t>
            </a:r>
          </a:p>
          <a:p>
            <a:pPr lvl="0" rtl="0">
              <a:spcBef>
                <a:spcPts val="0"/>
              </a:spcBef>
              <a:buNone/>
            </a:pPr>
            <a:r>
              <a:t/>
            </a:r>
            <a:endParaRPr/>
          </a:p>
          <a:p>
            <a:pPr lvl="0" rtl="0">
              <a:spcBef>
                <a:spcPts val="0"/>
              </a:spcBef>
              <a:buNone/>
            </a:pPr>
            <a:r>
              <a:rPr lang="en-US"/>
              <a:t>But before that. Let me explain what slush is (because here in California there’s probably not much of it).</a:t>
            </a:r>
          </a:p>
        </p:txBody>
      </p:sp>
      <p:sp>
        <p:nvSpPr>
          <p:cNvPr id="252" name="Shape 2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Here’s what I’ll talk about.</a:t>
            </a:r>
          </a:p>
          <a:p>
            <a:pPr lvl="0">
              <a:spcBef>
                <a:spcPts val="0"/>
              </a:spcBef>
              <a:buNone/>
            </a:pPr>
            <a:r>
              <a:t/>
            </a:r>
            <a:endParaRPr/>
          </a:p>
          <a:p>
            <a:pPr lvl="0">
              <a:spcBef>
                <a:spcPts val="0"/>
              </a:spcBef>
              <a:buNone/>
            </a:pPr>
            <a:r>
              <a:rPr lang="en-US"/>
              <a:t>I’ll open up with sharing two peace stories. Peace stories are like war stories, but not causing any drama and ending happily.</a:t>
            </a:r>
          </a:p>
          <a:p>
            <a:pPr lvl="0">
              <a:spcBef>
                <a:spcPts val="0"/>
              </a:spcBef>
              <a:buNone/>
            </a:pPr>
            <a:r>
              <a:t/>
            </a:r>
            <a:endParaRPr/>
          </a:p>
          <a:p>
            <a:pPr lvl="0">
              <a:spcBef>
                <a:spcPts val="0"/>
              </a:spcBef>
              <a:buNone/>
            </a:pPr>
            <a:r>
              <a:rPr lang="en-US"/>
              <a:t>I’ll be sharing these stories to get into the topic of C* infrastructure at Spotify and, more specifficaly, Hecuba2 and its place in the overall scheme of things.</a:t>
            </a:r>
          </a:p>
          <a:p>
            <a:pPr lvl="0">
              <a:spcBef>
                <a:spcPts val="0"/>
              </a:spcBef>
              <a:buNone/>
            </a:pPr>
            <a:r>
              <a:t/>
            </a:r>
            <a:endParaRPr/>
          </a:p>
          <a:p>
            <a:pPr lvl="0">
              <a:spcBef>
                <a:spcPts val="0"/>
              </a:spcBef>
              <a:buNone/>
            </a:pPr>
            <a:r>
              <a:rPr lang="en-US"/>
              <a:t>Finally, in the end I’ll try to draw some conclusions from all this.</a:t>
            </a:r>
          </a:p>
        </p:txBody>
      </p:sp>
      <p:sp>
        <p:nvSpPr>
          <p:cNvPr id="105" name="Shape 1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Slush is the snow that fall, and then melts a bit and turns grey.</a:t>
            </a:r>
          </a:p>
          <a:p>
            <a:pPr lvl="0">
              <a:spcBef>
                <a:spcPts val="0"/>
              </a:spcBef>
              <a:buNone/>
            </a:pPr>
            <a:r>
              <a:t/>
            </a:r>
            <a:endParaRPr/>
          </a:p>
          <a:p>
            <a:pPr lvl="0">
              <a:spcBef>
                <a:spcPts val="0"/>
              </a:spcBef>
              <a:buNone/>
            </a:pPr>
            <a:r>
              <a:rPr lang="en-US"/>
              <a:t>Now imagine a database like that: it starts with a simple idea of being a simple key-value store for user flags (like fresh snow) but then ends up accumulating a lot of dirt so it turns into slush.</a:t>
            </a:r>
          </a:p>
          <a:p>
            <a:pPr lvl="0">
              <a:spcBef>
                <a:spcPts val="0"/>
              </a:spcBef>
              <a:buNone/>
            </a:pPr>
            <a:r>
              <a:t/>
            </a:r>
            <a:endParaRPr/>
          </a:p>
          <a:p>
            <a:pPr lvl="0" rtl="0">
              <a:spcBef>
                <a:spcPts val="0"/>
              </a:spcBef>
              <a:buNone/>
            </a:pPr>
            <a:r>
              <a:rPr lang="en-US"/>
              <a:t>So we have a database like that.</a:t>
            </a:r>
          </a:p>
        </p:txBody>
      </p:sp>
      <p:sp>
        <p:nvSpPr>
          <p:cNvPr id="260" name="Shape 2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And this database broke and </a:t>
            </a:r>
            <a:r>
              <a:rPr lang="en-US"/>
              <a:t>I got paged because the cluster had 2 out of 3 nodes down (because of reasons).</a:t>
            </a:r>
          </a:p>
          <a:p>
            <a:pPr lvl="0" rtl="0">
              <a:spcBef>
                <a:spcPts val="0"/>
              </a:spcBef>
              <a:buNone/>
            </a:pPr>
            <a:r>
              <a:t/>
            </a:r>
            <a:endParaRPr/>
          </a:p>
          <a:p>
            <a:pPr lvl="0" rtl="0">
              <a:spcBef>
                <a:spcPts val="0"/>
              </a:spcBef>
              <a:buNone/>
            </a:pPr>
            <a:r>
              <a:rPr lang="en-US"/>
              <a:t>That’s massively scary.</a:t>
            </a:r>
          </a:p>
        </p:txBody>
      </p:sp>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However, it turned out to be quite okay.</a:t>
            </a:r>
          </a:p>
          <a:p>
            <a:pPr lvl="0">
              <a:spcBef>
                <a:spcPts val="0"/>
              </a:spcBef>
              <a:buNone/>
            </a:pPr>
            <a:r>
              <a:t/>
            </a:r>
            <a:endParaRPr/>
          </a:p>
          <a:p>
            <a:pPr lvl="0">
              <a:spcBef>
                <a:spcPts val="0"/>
              </a:spcBef>
              <a:buNone/>
            </a:pPr>
            <a:r>
              <a:rPr lang="en-US"/>
              <a:t>All I had to do was to issue two commands to replace the machines, and have my buddy review the changes.</a:t>
            </a:r>
          </a:p>
          <a:p>
            <a:pPr lvl="0">
              <a:spcBef>
                <a:spcPts val="0"/>
              </a:spcBef>
              <a:buNone/>
            </a:pPr>
            <a:r>
              <a:t/>
            </a:r>
            <a:endParaRPr/>
          </a:p>
          <a:p>
            <a:pPr lvl="0" rtl="0">
              <a:spcBef>
                <a:spcPts val="0"/>
              </a:spcBef>
              <a:buNone/>
            </a:pPr>
            <a:r>
              <a:t/>
            </a:r>
            <a:endParaRPr/>
          </a:p>
        </p:txBody>
      </p:sp>
      <p:sp>
        <p:nvSpPr>
          <p:cNvPr id="278" name="Shape 2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commands I did yielded some PRs.</a:t>
            </a:r>
          </a:p>
          <a:p>
            <a:pPr lvl="0">
              <a:spcBef>
                <a:spcPts val="0"/>
              </a:spcBef>
              <a:buNone/>
            </a:pPr>
            <a:r>
              <a:t/>
            </a:r>
            <a:endParaRPr/>
          </a:p>
          <a:p>
            <a:pPr lvl="0" rtl="0">
              <a:spcBef>
                <a:spcPts val="0"/>
              </a:spcBef>
              <a:buNone/>
            </a:pPr>
            <a:r>
              <a:rPr lang="en-US"/>
              <a:t>Here, for example, you can see one describing how a node got changed.</a:t>
            </a:r>
          </a:p>
        </p:txBody>
      </p:sp>
      <p:sp>
        <p:nvSpPr>
          <p:cNvPr id="287" name="Shape 28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Once the PRs got merged, we just waited a bit and cluster got all happy again.</a:t>
            </a:r>
          </a:p>
          <a:p>
            <a:pPr lvl="0">
              <a:spcBef>
                <a:spcPts val="0"/>
              </a:spcBef>
              <a:buNone/>
            </a:pPr>
            <a:r>
              <a:t/>
            </a:r>
            <a:endParaRPr/>
          </a:p>
          <a:p>
            <a:pPr lvl="0" rtl="0">
              <a:spcBef>
                <a:spcPts val="0"/>
              </a:spcBef>
              <a:buClr>
                <a:schemeClr val="dk1"/>
              </a:buClr>
              <a:buSzPct val="91666"/>
              <a:buFont typeface="Arial"/>
              <a:buNone/>
            </a:pPr>
            <a:r>
              <a:rPr lang="en-US"/>
              <a:t>We didn’t have to do anything else beyond merging the PR.</a:t>
            </a:r>
          </a:p>
        </p:txBody>
      </p:sp>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As you can see, operating Cassandra is quite a pleasant experience at Spotify.</a:t>
            </a:r>
          </a:p>
          <a:p>
            <a:pPr lvl="0">
              <a:spcBef>
                <a:spcPts val="0"/>
              </a:spcBef>
              <a:buNone/>
            </a:pPr>
            <a:r>
              <a:t/>
            </a:r>
            <a:endParaRPr/>
          </a:p>
          <a:p>
            <a:pPr lvl="0" rtl="0">
              <a:spcBef>
                <a:spcPts val="0"/>
              </a:spcBef>
              <a:buNone/>
            </a:pPr>
            <a:r>
              <a:rPr lang="en-US"/>
              <a:t>And this is all due to the infrastructure we’ve built. </a:t>
            </a:r>
          </a:p>
        </p:txBody>
      </p:sp>
      <p:sp>
        <p:nvSpPr>
          <p:cNvPr id="305" name="Shape 3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So lets have a closer look at what our infrastructure looks like.</a:t>
            </a:r>
          </a:p>
        </p:txBody>
      </p:sp>
      <p:sp>
        <p:nvSpPr>
          <p:cNvPr id="313" name="Shape 3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And to do this, let’s just imagine we’re a Spotifier going to create a Cassandra cluster.</a:t>
            </a:r>
          </a:p>
        </p:txBody>
      </p:sp>
      <p:sp>
        <p:nvSpPr>
          <p:cNvPr id="320" name="Shape 3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The first thing we need to do is to provision some machines.</a:t>
            </a:r>
          </a:p>
        </p:txBody>
      </p:sp>
      <p:sp>
        <p:nvSpPr>
          <p:cNvPr id="328" name="Shape 32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At spotify, we do this through a system-z</a:t>
            </a:r>
          </a:p>
          <a:p>
            <a:pPr lvl="0">
              <a:spcBef>
                <a:spcPts val="0"/>
              </a:spcBef>
              <a:buNone/>
            </a:pPr>
            <a:r>
              <a:t/>
            </a:r>
            <a:endParaRPr/>
          </a:p>
          <a:p>
            <a:pPr lvl="0">
              <a:spcBef>
                <a:spcPts val="0"/>
              </a:spcBef>
              <a:buNone/>
            </a:pPr>
            <a:r>
              <a:rPr lang="en-US"/>
              <a:t>system-z is many things. it looks like a webpage, that has many tabs that allow you to do many things. coolest of which the sysmap one that dynamically draws a map of microservices (even all of them at once).</a:t>
            </a:r>
          </a:p>
          <a:p>
            <a:pPr lvl="0">
              <a:spcBef>
                <a:spcPts val="0"/>
              </a:spcBef>
              <a:buNone/>
            </a:pPr>
            <a:r>
              <a:t/>
            </a:r>
            <a:endParaRPr/>
          </a:p>
          <a:p>
            <a:pPr lvl="0">
              <a:spcBef>
                <a:spcPts val="0"/>
              </a:spcBef>
              <a:buNone/>
            </a:pPr>
            <a:r>
              <a:t/>
            </a:r>
            <a:endParaRPr/>
          </a:p>
          <a:p>
            <a:pPr lvl="0" rtl="0">
              <a:spcBef>
                <a:spcPts val="0"/>
              </a:spcBef>
              <a:buClr>
                <a:schemeClr val="dk1"/>
              </a:buClr>
              <a:buSzPct val="91666"/>
              <a:buFont typeface="Arial"/>
              <a:buNone/>
            </a:pPr>
            <a:r>
              <a:t/>
            </a:r>
            <a:endParaRPr/>
          </a:p>
        </p:txBody>
      </p:sp>
      <p:sp>
        <p:nvSpPr>
          <p:cNvPr id="337" name="Shape 3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So, to get things moving, a bit about me.</a:t>
            </a:r>
          </a:p>
          <a:p>
            <a:pPr lvl="0">
              <a:spcBef>
                <a:spcPts val="0"/>
              </a:spcBef>
              <a:buNone/>
            </a:pPr>
            <a:r>
              <a:t/>
            </a:r>
            <a:endParaRPr/>
          </a:p>
          <a:p>
            <a:pPr lvl="0" rtl="0">
              <a:spcBef>
                <a:spcPts val="0"/>
              </a:spcBef>
              <a:buNone/>
            </a:pPr>
            <a:r>
              <a:rPr lang="en-US"/>
              <a:t>I was here last year, and nothing much has changed since: I still like pancakes. The french ones.</a:t>
            </a:r>
          </a:p>
        </p:txBody>
      </p:sp>
      <p:sp>
        <p:nvSpPr>
          <p:cNvPr id="112" name="Shape 1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That’s pretty cool thing actually, and there’s even a talk about it. </a:t>
            </a:r>
          </a:p>
          <a:p>
            <a:pPr lvl="0">
              <a:spcBef>
                <a:spcPts val="0"/>
              </a:spcBef>
              <a:buNone/>
            </a:pPr>
            <a:r>
              <a:t/>
            </a:r>
            <a:endParaRPr/>
          </a:p>
          <a:p>
            <a:pPr lvl="0" rtl="0">
              <a:spcBef>
                <a:spcPts val="0"/>
              </a:spcBef>
              <a:buClr>
                <a:schemeClr val="dk1"/>
              </a:buClr>
              <a:buSzPct val="91666"/>
              <a:buFont typeface="Arial"/>
              <a:buNone/>
            </a:pPr>
            <a:r>
              <a:rPr lang="en-US"/>
              <a:t>But system-z can also help you provision machines. You simply enter some info about the machines you want. This will get passed on to our provisioning system, and your machines will be up in no time.</a:t>
            </a:r>
          </a:p>
        </p:txBody>
      </p:sp>
      <p:sp>
        <p:nvSpPr>
          <p:cNvPr id="348" name="Shape 3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With the machines being provisioned, the next step is to install some operating system on them.</a:t>
            </a:r>
          </a:p>
        </p:txBody>
      </p:sp>
      <p:sp>
        <p:nvSpPr>
          <p:cNvPr id="359" name="Shape 35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However, that’s exactly what we’re not going to do.</a:t>
            </a:r>
          </a:p>
        </p:txBody>
      </p:sp>
      <p:sp>
        <p:nvSpPr>
          <p:cNvPr id="367" name="Shape 3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Because at Spotify, this happens automagically, and we can just focus on setting up the C* cluster.</a:t>
            </a:r>
          </a:p>
        </p:txBody>
      </p:sp>
      <p:sp>
        <p:nvSpPr>
          <p:cNvPr id="375" name="Shape 3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To setup a cluster, all what we do is we issue a create cluster command and pass it some basic information.</a:t>
            </a:r>
          </a:p>
        </p:txBody>
      </p:sp>
      <p:sp>
        <p:nvSpPr>
          <p:cNvPr id="383" name="Shape 3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Once we merge this PR, a lot of magic will happen.</a:t>
            </a:r>
          </a:p>
          <a:p>
            <a:pPr lvl="0">
              <a:spcBef>
                <a:spcPts val="0"/>
              </a:spcBef>
              <a:buNone/>
            </a:pPr>
            <a:r>
              <a:t/>
            </a:r>
            <a:endParaRPr/>
          </a:p>
          <a:p>
            <a:pPr lvl="0" rtl="0">
              <a:spcBef>
                <a:spcPts val="0"/>
              </a:spcBef>
              <a:buNone/>
            </a:pPr>
            <a:r>
              <a:t/>
            </a:r>
            <a:endParaRPr/>
          </a:p>
        </p:txBody>
      </p:sp>
      <p:sp>
        <p:nvSpPr>
          <p:cNvPr id="392" name="Shape 3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US"/>
              <a:t>Our conf. management system will detect that our machines are tagged with the cassandra class. that is why it will install the needed software (JVM, cassandra, and hecuba).</a:t>
            </a:r>
          </a:p>
          <a:p>
            <a:pPr lvl="0">
              <a:spcBef>
                <a:spcPts val="0"/>
              </a:spcBef>
              <a:buClr>
                <a:schemeClr val="dk1"/>
              </a:buClr>
              <a:buSzPct val="91666"/>
              <a:buFont typeface="Arial"/>
              <a:buNone/>
            </a:pPr>
            <a:r>
              <a:t/>
            </a:r>
            <a:endParaRPr/>
          </a:p>
          <a:p>
            <a:pPr lvl="0" rtl="0">
              <a:spcBef>
                <a:spcPts val="0"/>
              </a:spcBef>
              <a:buClr>
                <a:schemeClr val="dk1"/>
              </a:buClr>
              <a:buSzPct val="91666"/>
              <a:buFont typeface="Arial"/>
              <a:buNone/>
            </a:pPr>
            <a:r>
              <a:rPr lang="en-US"/>
              <a:t>It will also configure cassandra with all the machines.</a:t>
            </a:r>
          </a:p>
        </p:txBody>
      </p:sp>
      <p:sp>
        <p:nvSpPr>
          <p:cNvPr id="400" name="Shape 4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US"/>
              <a:t>Our conf. management system will detect that our machines are tagged with the cassandra class. that is why it will install the needed software (JVM, cassandra, and hecuba).</a:t>
            </a:r>
          </a:p>
          <a:p>
            <a:pPr lvl="0" rtl="0">
              <a:spcBef>
                <a:spcPts val="0"/>
              </a:spcBef>
              <a:buClr>
                <a:schemeClr val="dk1"/>
              </a:buClr>
              <a:buSzPct val="91666"/>
              <a:buFont typeface="Arial"/>
              <a:buNone/>
            </a:pPr>
            <a:r>
              <a:t/>
            </a:r>
            <a:endParaRPr/>
          </a:p>
          <a:p>
            <a:pPr lvl="0" rtl="0">
              <a:spcBef>
                <a:spcPts val="0"/>
              </a:spcBef>
              <a:buClr>
                <a:schemeClr val="dk1"/>
              </a:buClr>
              <a:buSzPct val="91666"/>
              <a:buFont typeface="Arial"/>
              <a:buNone/>
            </a:pPr>
            <a:r>
              <a:rPr lang="en-US"/>
              <a:t>It will also configure cassandra with all the machines.</a:t>
            </a:r>
          </a:p>
        </p:txBody>
      </p:sp>
      <p:sp>
        <p:nvSpPr>
          <p:cNvPr id="408" name="Shape 4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Configuring Cassandra is what we are interested in.</a:t>
            </a:r>
          </a:p>
          <a:p>
            <a:pPr lvl="0">
              <a:spcBef>
                <a:spcPts val="0"/>
              </a:spcBef>
              <a:buNone/>
            </a:pPr>
            <a:r>
              <a:t/>
            </a:r>
            <a:endParaRPr/>
          </a:p>
          <a:p>
            <a:pPr lvl="0" rtl="0">
              <a:spcBef>
                <a:spcPts val="0"/>
              </a:spcBef>
              <a:buNone/>
            </a:pPr>
            <a:r>
              <a:t/>
            </a:r>
            <a:endParaRPr/>
          </a:p>
        </p:txBody>
      </p:sp>
      <p:sp>
        <p:nvSpPr>
          <p:cNvPr id="416" name="Shape 41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Configuring cassandra is almost all about putting values into configuration files.</a:t>
            </a:r>
          </a:p>
        </p:txBody>
      </p:sp>
      <p:sp>
        <p:nvSpPr>
          <p:cNvPr id="424" name="Shape 4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Now though I know where to get the best ones. They are made by this guy who is an Italian running a creppe place in Linkoping, Sweden.</a:t>
            </a:r>
          </a:p>
        </p:txBody>
      </p:sp>
      <p:sp>
        <p:nvSpPr>
          <p:cNvPr id="121" name="Shape 1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There is a lot of values that can be configured this way, but for our sake, the most important ones are tokens because they are large clunky strings that are very cumbersome to work with.</a:t>
            </a:r>
          </a:p>
        </p:txBody>
      </p:sp>
      <p:sp>
        <p:nvSpPr>
          <p:cNvPr id="432" name="Shape 4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However, configuring Cassandra is not just about values in configuration files.</a:t>
            </a:r>
          </a:p>
          <a:p>
            <a:pPr lvl="0">
              <a:spcBef>
                <a:spcPts val="0"/>
              </a:spcBef>
              <a:buNone/>
            </a:pPr>
            <a:r>
              <a:t/>
            </a:r>
            <a:endParaRPr/>
          </a:p>
          <a:p>
            <a:pPr lvl="0">
              <a:spcBef>
                <a:spcPts val="0"/>
              </a:spcBef>
              <a:buNone/>
            </a:pPr>
            <a:r>
              <a:rPr lang="en-US"/>
              <a:t>This is because it’s not safe to consider a cluster configured while the nodes are not online and in the correct places. </a:t>
            </a:r>
          </a:p>
          <a:p>
            <a:pPr lvl="0">
              <a:spcBef>
                <a:spcPts val="0"/>
              </a:spcBef>
              <a:buNone/>
            </a:pPr>
            <a:r>
              <a:t/>
            </a:r>
            <a:endParaRPr/>
          </a:p>
          <a:p>
            <a:pPr lvl="0" rtl="0">
              <a:spcBef>
                <a:spcPts val="0"/>
              </a:spcBef>
              <a:buNone/>
            </a:pPr>
            <a:r>
              <a:rPr lang="en-US"/>
              <a:t>Changing a cluster topology is quite intensive operation which can have very bad impact on SLA.</a:t>
            </a:r>
          </a:p>
        </p:txBody>
      </p:sp>
      <p:sp>
        <p:nvSpPr>
          <p:cNvPr id="440" name="Shape 4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6" name="Shape 446"/>
        <p:cNvGrpSpPr/>
        <p:nvPr/>
      </p:nvGrpSpPr>
      <p:grpSpPr>
        <a:xfrm>
          <a:off x="0" y="0"/>
          <a:ext cx="0" cy="0"/>
          <a:chOff x="0" y="0"/>
          <a:chExt cx="0" cy="0"/>
        </a:xfrm>
      </p:grpSpPr>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Luckily for us, who are common Spotifiers and not Cassandra experts, both of these tricky and dangerous operations are managed by hecuba.</a:t>
            </a:r>
          </a:p>
        </p:txBody>
      </p:sp>
      <p:sp>
        <p:nvSpPr>
          <p:cNvPr id="448" name="Shape 4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So, what exactly is this hecuba thing.</a:t>
            </a:r>
          </a:p>
        </p:txBody>
      </p:sp>
      <p:sp>
        <p:nvSpPr>
          <p:cNvPr id="456" name="Shape 4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Hecuba is bunch of things.</a:t>
            </a:r>
          </a:p>
          <a:p>
            <a:pPr lvl="0">
              <a:spcBef>
                <a:spcPts val="0"/>
              </a:spcBef>
              <a:buNone/>
            </a:pPr>
            <a:r>
              <a:t/>
            </a:r>
            <a:endParaRPr/>
          </a:p>
          <a:p>
            <a:pPr lvl="0">
              <a:spcBef>
                <a:spcPts val="0"/>
              </a:spcBef>
              <a:buNone/>
            </a:pPr>
            <a:r>
              <a:rPr lang="en-US"/>
              <a:t>First, there are some things present on the cassandra node.</a:t>
            </a:r>
          </a:p>
          <a:p>
            <a:pPr lvl="0">
              <a:spcBef>
                <a:spcPts val="0"/>
              </a:spcBef>
              <a:buNone/>
            </a:pPr>
            <a:r>
              <a:t/>
            </a:r>
            <a:endParaRPr/>
          </a:p>
          <a:p>
            <a:pPr lvl="0" rtl="0">
              <a:spcBef>
                <a:spcPts val="0"/>
              </a:spcBef>
              <a:buNone/>
            </a:pPr>
            <a:r>
              <a:rPr lang="en-US"/>
              <a:t>Then there is some YAML file and some client library.</a:t>
            </a:r>
          </a:p>
        </p:txBody>
      </p:sp>
      <p:sp>
        <p:nvSpPr>
          <p:cNvPr id="463" name="Shape 4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The best place to start making sense of this all is the Hecuba YAML file because it’s simple and it’s the truth.</a:t>
            </a:r>
          </a:p>
        </p:txBody>
      </p:sp>
      <p:sp>
        <p:nvSpPr>
          <p:cNvPr id="481" name="Shape 4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hecuba yaml file describes the desired topology of the cluster.</a:t>
            </a:r>
          </a:p>
          <a:p>
            <a:pPr lvl="0">
              <a:spcBef>
                <a:spcPts val="0"/>
              </a:spcBef>
              <a:buNone/>
            </a:pPr>
            <a:r>
              <a:t/>
            </a:r>
            <a:endParaRPr/>
          </a:p>
          <a:p>
            <a:pPr lvl="0" rtl="0">
              <a:spcBef>
                <a:spcPts val="0"/>
              </a:spcBef>
              <a:buNone/>
            </a:pPr>
            <a:r>
              <a:rPr lang="en-US"/>
              <a:t>It’s a simple YAML map/dict, keyed by hostnames, and valued with cluster name and DC the host belongs to, whether the host is a seed or not, and what token the host occupies in its cluster.</a:t>
            </a:r>
          </a:p>
        </p:txBody>
      </p:sp>
      <p:sp>
        <p:nvSpPr>
          <p:cNvPr id="489" name="Shape 4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The second hecuba component is the client library.</a:t>
            </a:r>
          </a:p>
          <a:p>
            <a:pPr lvl="0" rtl="0">
              <a:spcBef>
                <a:spcPts val="0"/>
              </a:spcBef>
              <a:buNone/>
            </a:pPr>
            <a:r>
              <a:t/>
            </a:r>
            <a:endParaRPr/>
          </a:p>
          <a:p>
            <a:pPr lvl="0" rtl="0">
              <a:spcBef>
                <a:spcPts val="0"/>
              </a:spcBef>
              <a:buNone/>
            </a:pPr>
            <a:r>
              <a:rPr lang="en-US"/>
              <a:t>This is a piece of software that produces the YAML file.</a:t>
            </a:r>
          </a:p>
          <a:p>
            <a:pPr lvl="0" rtl="0">
              <a:spcBef>
                <a:spcPts val="0"/>
              </a:spcBef>
              <a:buNone/>
            </a:pPr>
            <a:r>
              <a:t/>
            </a:r>
            <a:endParaRPr/>
          </a:p>
          <a:p>
            <a:pPr lvl="0" rtl="0">
              <a:spcBef>
                <a:spcPts val="0"/>
              </a:spcBef>
              <a:buNone/>
            </a:pPr>
            <a:r>
              <a:rPr lang="en-US"/>
              <a:t>It has a lot of smartness in it.</a:t>
            </a:r>
          </a:p>
        </p:txBody>
      </p:sp>
      <p:sp>
        <p:nvSpPr>
          <p:cNvPr id="497" name="Shape 4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The second hecuba component is the client library.</a:t>
            </a:r>
          </a:p>
          <a:p>
            <a:pPr lvl="0" rtl="0">
              <a:spcBef>
                <a:spcPts val="0"/>
              </a:spcBef>
              <a:buNone/>
            </a:pPr>
            <a:r>
              <a:t/>
            </a:r>
            <a:endParaRPr/>
          </a:p>
          <a:p>
            <a:pPr lvl="0" rtl="0">
              <a:spcBef>
                <a:spcPts val="0"/>
              </a:spcBef>
              <a:buNone/>
            </a:pPr>
            <a:r>
              <a:rPr lang="en-US"/>
              <a:t>This is a piece of software that produces the YAML file.</a:t>
            </a:r>
          </a:p>
          <a:p>
            <a:pPr lvl="0" rtl="0">
              <a:spcBef>
                <a:spcPts val="0"/>
              </a:spcBef>
              <a:buNone/>
            </a:pPr>
            <a:r>
              <a:t/>
            </a:r>
            <a:endParaRPr/>
          </a:p>
          <a:p>
            <a:pPr lvl="0" rtl="0">
              <a:spcBef>
                <a:spcPts val="0"/>
              </a:spcBef>
              <a:buNone/>
            </a:pPr>
            <a:r>
              <a:rPr lang="en-US"/>
              <a:t>It has a lot of smartness in it.</a:t>
            </a:r>
          </a:p>
        </p:txBody>
      </p:sp>
      <p:sp>
        <p:nvSpPr>
          <p:cNvPr id="505" name="Shape 5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For example, it can double the cluster.</a:t>
            </a:r>
          </a:p>
          <a:p>
            <a:pPr lvl="0" rtl="0">
              <a:spcBef>
                <a:spcPts val="0"/>
              </a:spcBef>
              <a:buNone/>
            </a:pPr>
            <a:r>
              <a:t/>
            </a:r>
            <a:endParaRPr/>
          </a:p>
          <a:p>
            <a:pPr lvl="0" rtl="0">
              <a:spcBef>
                <a:spcPts val="0"/>
              </a:spcBef>
              <a:buNone/>
            </a:pPr>
            <a:r>
              <a:rPr lang="en-US"/>
              <a:t>As you’ve seen in the intro, it only needs to know the new hosts and figures everything else (ish). </a:t>
            </a:r>
          </a:p>
          <a:p>
            <a:pPr lvl="0" rtl="0">
              <a:spcBef>
                <a:spcPts val="0"/>
              </a:spcBef>
              <a:buNone/>
            </a:pPr>
            <a:r>
              <a:t/>
            </a:r>
            <a:endParaRPr/>
          </a:p>
          <a:p>
            <a:pPr lvl="0" rtl="0">
              <a:spcBef>
                <a:spcPts val="0"/>
              </a:spcBef>
              <a:buNone/>
            </a:pPr>
            <a:r>
              <a:rPr lang="en-US"/>
              <a:t>Then it inserts the new hosts exactly in the way that the old hosts don’t need to move, and the ring stays balanced.</a:t>
            </a:r>
          </a:p>
        </p:txBody>
      </p:sp>
      <p:sp>
        <p:nvSpPr>
          <p:cNvPr id="513" name="Shape 5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And I’ve been working at Spotify for 3 years now.</a:t>
            </a:r>
          </a:p>
        </p:txBody>
      </p:sp>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Since doubling is trivial, let me show you expanding by 50%.</a:t>
            </a:r>
          </a:p>
          <a:p>
            <a:pPr lvl="0">
              <a:spcBef>
                <a:spcPts val="0"/>
              </a:spcBef>
              <a:buNone/>
            </a:pPr>
            <a:r>
              <a:t/>
            </a:r>
            <a:endParaRPr/>
          </a:p>
          <a:p>
            <a:pPr lvl="0">
              <a:spcBef>
                <a:spcPts val="0"/>
              </a:spcBef>
              <a:buNone/>
            </a:pPr>
            <a:r>
              <a:rPr lang="en-US"/>
              <a:t>In this case, the client library will change the topology in such way that the minimal number of old nodes has to move.</a:t>
            </a:r>
          </a:p>
          <a:p>
            <a:pPr lvl="0">
              <a:spcBef>
                <a:spcPts val="0"/>
              </a:spcBef>
              <a:buNone/>
            </a:pPr>
            <a:r>
              <a:t/>
            </a:r>
            <a:endParaRPr/>
          </a:p>
          <a:p>
            <a:pPr lvl="0" rtl="0">
              <a:spcBef>
                <a:spcPts val="0"/>
              </a:spcBef>
              <a:buNone/>
            </a:pPr>
            <a:r>
              <a:rPr lang="en-US"/>
              <a:t>So, when moving 4-&gt;6 nodes, 2 old stay at their places, 2 old nodes move and 2 new nodes enter the ring.</a:t>
            </a:r>
          </a:p>
        </p:txBody>
      </p:sp>
      <p:sp>
        <p:nvSpPr>
          <p:cNvPr id="550" name="Shape 5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1" name="Shape 591"/>
        <p:cNvGrpSpPr/>
        <p:nvPr/>
      </p:nvGrpSpPr>
      <p:grpSpPr>
        <a:xfrm>
          <a:off x="0" y="0"/>
          <a:ext cx="0" cy="0"/>
          <a:chOff x="0" y="0"/>
          <a:chExt cx="0" cy="0"/>
        </a:xfrm>
      </p:grpSpPr>
      <p:sp>
        <p:nvSpPr>
          <p:cNvPr id="592" name="Shape 5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The last hecuba component, the server-side components, </a:t>
            </a:r>
          </a:p>
        </p:txBody>
      </p:sp>
      <p:sp>
        <p:nvSpPr>
          <p:cNvPr id="593" name="Shape 5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5" name="Shape 605"/>
        <p:cNvGrpSpPr/>
        <p:nvPr/>
      </p:nvGrpSpPr>
      <p:grpSpPr>
        <a:xfrm>
          <a:off x="0" y="0"/>
          <a:ext cx="0" cy="0"/>
          <a:chOff x="0" y="0"/>
          <a:chExt cx="0" cy="0"/>
        </a:xfrm>
      </p:grpSpPr>
      <p:sp>
        <p:nvSpPr>
          <p:cNvPr id="606" name="Shape 6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it’s actually a set of another three things.</a:t>
            </a:r>
          </a:p>
          <a:p>
            <a:pPr lvl="0" rtl="0">
              <a:spcBef>
                <a:spcPts val="0"/>
              </a:spcBef>
              <a:buNone/>
            </a:pPr>
            <a:r>
              <a:t/>
            </a:r>
            <a:endParaRPr/>
          </a:p>
          <a:p>
            <a:pPr lvl="0" rtl="0">
              <a:spcBef>
                <a:spcPts val="0"/>
              </a:spcBef>
              <a:buNone/>
            </a:pPr>
            <a:r>
              <a:rPr lang="en-US"/>
              <a:t>The largest is the hecuba2-agent which is a pure state machine responsible for manipulating the cassandra process.</a:t>
            </a:r>
          </a:p>
          <a:p>
            <a:pPr lvl="0" rtl="0">
              <a:spcBef>
                <a:spcPts val="0"/>
              </a:spcBef>
              <a:buNone/>
            </a:pPr>
            <a:r>
              <a:t/>
            </a:r>
            <a:endParaRPr/>
          </a:p>
        </p:txBody>
      </p:sp>
      <p:sp>
        <p:nvSpPr>
          <p:cNvPr id="607" name="Shape 60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When I said the hecuba2-agent is a state machine, I wasn’t kidding. </a:t>
            </a:r>
          </a:p>
          <a:p>
            <a:pPr lvl="0" rtl="0">
              <a:spcBef>
                <a:spcPts val="0"/>
              </a:spcBef>
              <a:buNone/>
            </a:pPr>
            <a:r>
              <a:t/>
            </a:r>
            <a:endParaRPr/>
          </a:p>
          <a:p>
            <a:pPr lvl="0" rtl="0">
              <a:spcBef>
                <a:spcPts val="0"/>
              </a:spcBef>
              <a:buNone/>
            </a:pPr>
            <a:r>
              <a:rPr lang="en-US"/>
              <a:t>We’ve implemented it so purely that it can even can draw itself. This is how it looks like.</a:t>
            </a:r>
          </a:p>
          <a:p>
            <a:pPr lvl="0" rtl="0">
              <a:spcBef>
                <a:spcPts val="0"/>
              </a:spcBef>
              <a:buNone/>
            </a:pPr>
            <a:r>
              <a:t/>
            </a:r>
            <a:endParaRPr/>
          </a:p>
          <a:p>
            <a:pPr lvl="0" rtl="0">
              <a:spcBef>
                <a:spcPts val="0"/>
              </a:spcBef>
              <a:buNone/>
            </a:pPr>
            <a:r>
              <a:rPr lang="en-US"/>
              <a:t>What you see here is a decision making process regarding what state should the cassandra be in the agent performs once executed.</a:t>
            </a:r>
          </a:p>
        </p:txBody>
      </p:sp>
      <p:sp>
        <p:nvSpPr>
          <p:cNvPr id="615" name="Shape 6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1" name="Shape 621"/>
        <p:cNvGrpSpPr/>
        <p:nvPr/>
      </p:nvGrpSpPr>
      <p:grpSpPr>
        <a:xfrm>
          <a:off x="0" y="0"/>
          <a:ext cx="0" cy="0"/>
          <a:chOff x="0" y="0"/>
          <a:chExt cx="0" cy="0"/>
        </a:xfrm>
      </p:grpSpPr>
      <p:sp>
        <p:nvSpPr>
          <p:cNvPr id="622" name="Shape 6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Zooming a bit it, you can see some of the stuff going on.</a:t>
            </a:r>
          </a:p>
          <a:p>
            <a:pPr lvl="0">
              <a:spcBef>
                <a:spcPts val="0"/>
              </a:spcBef>
              <a:buNone/>
            </a:pPr>
            <a:r>
              <a:t/>
            </a:r>
            <a:endParaRPr/>
          </a:p>
          <a:p>
            <a:pPr lvl="0">
              <a:spcBef>
                <a:spcPts val="0"/>
              </a:spcBef>
              <a:buNone/>
            </a:pPr>
            <a:r>
              <a:rPr lang="en-US"/>
              <a:t>If C* is locally running, the agent checks if the node is should or can be moving.</a:t>
            </a:r>
          </a:p>
          <a:p>
            <a:pPr lvl="0">
              <a:spcBef>
                <a:spcPts val="0"/>
              </a:spcBef>
              <a:buNone/>
            </a:pPr>
            <a:r>
              <a:t/>
            </a:r>
            <a:endParaRPr/>
          </a:p>
          <a:p>
            <a:pPr lvl="0">
              <a:spcBef>
                <a:spcPts val="0"/>
              </a:spcBef>
              <a:buNone/>
            </a:pPr>
            <a:r>
              <a:rPr lang="en-US"/>
              <a:t>If C* is not locally running, the agent checks if the node should just start as a seed, or wait for some other nodes to join first, or maybe replace some other node.</a:t>
            </a:r>
          </a:p>
          <a:p>
            <a:pPr lvl="0">
              <a:spcBef>
                <a:spcPts val="0"/>
              </a:spcBef>
              <a:buNone/>
            </a:pPr>
            <a:r>
              <a:t/>
            </a:r>
            <a:endParaRPr/>
          </a:p>
          <a:p>
            <a:pPr lvl="0" rtl="0">
              <a:spcBef>
                <a:spcPts val="0"/>
              </a:spcBef>
              <a:buNone/>
            </a:pPr>
            <a:r>
              <a:rPr lang="en-US"/>
              <a:t>Mention deadlock prevention</a:t>
            </a:r>
          </a:p>
        </p:txBody>
      </p:sp>
      <p:sp>
        <p:nvSpPr>
          <p:cNvPr id="623" name="Shape 6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0" name="Shape 630"/>
        <p:cNvGrpSpPr/>
        <p:nvPr/>
      </p:nvGrpSpPr>
      <p:grpSpPr>
        <a:xfrm>
          <a:off x="0" y="0"/>
          <a:ext cx="0" cy="0"/>
          <a:chOff x="0" y="0"/>
          <a:chExt cx="0" cy="0"/>
        </a:xfrm>
      </p:grpSpPr>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Then there is the hecuba2-jmxproxy which you can think of as a nodetool with JSON output.</a:t>
            </a:r>
          </a:p>
          <a:p>
            <a:pPr lvl="0" rtl="0">
              <a:spcBef>
                <a:spcPts val="0"/>
              </a:spcBef>
              <a:buNone/>
            </a:pPr>
            <a:r>
              <a:t/>
            </a:r>
            <a:endParaRPr/>
          </a:p>
        </p:txBody>
      </p:sp>
      <p:sp>
        <p:nvSpPr>
          <p:cNvPr id="632" name="Shape 6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Finally, there is a hecuba2-seed provider which picks seeds based on the hecuba YAML file.</a:t>
            </a:r>
          </a:p>
        </p:txBody>
      </p:sp>
      <p:sp>
        <p:nvSpPr>
          <p:cNvPr id="640" name="Shape 6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6" name="Shape 646"/>
        <p:cNvGrpSpPr/>
        <p:nvPr/>
      </p:nvGrpSpPr>
      <p:grpSpPr>
        <a:xfrm>
          <a:off x="0" y="0"/>
          <a:ext cx="0" cy="0"/>
          <a:chOff x="0" y="0"/>
          <a:chExt cx="0" cy="0"/>
        </a:xfrm>
      </p:grpSpPr>
      <p:sp>
        <p:nvSpPr>
          <p:cNvPr id="647" name="Shape 6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So, at this point you’re probably pretty confused about all the bits and pieces.</a:t>
            </a:r>
          </a:p>
          <a:p>
            <a:pPr lvl="0">
              <a:spcBef>
                <a:spcPts val="0"/>
              </a:spcBef>
              <a:buNone/>
            </a:pPr>
            <a:r>
              <a:t/>
            </a:r>
            <a:endParaRPr/>
          </a:p>
          <a:p>
            <a:pPr lvl="0" rtl="0">
              <a:spcBef>
                <a:spcPts val="0"/>
              </a:spcBef>
              <a:buNone/>
            </a:pPr>
            <a:r>
              <a:rPr lang="en-US"/>
              <a:t>So let me go through all of them once more and show you how they all interact with each other.</a:t>
            </a:r>
          </a:p>
        </p:txBody>
      </p:sp>
      <p:sp>
        <p:nvSpPr>
          <p:cNvPr id="648" name="Shape 64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To start with, we have the hecuba client library.</a:t>
            </a:r>
          </a:p>
        </p:txBody>
      </p:sp>
      <p:sp>
        <p:nvSpPr>
          <p:cNvPr id="655" name="Shape 6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1" name="Shape 661"/>
        <p:cNvGrpSpPr/>
        <p:nvPr/>
      </p:nvGrpSpPr>
      <p:grpSpPr>
        <a:xfrm>
          <a:off x="0" y="0"/>
          <a:ext cx="0" cy="0"/>
          <a:chOff x="0" y="0"/>
          <a:chExt cx="0" cy="0"/>
        </a:xfrm>
      </p:grpSpPr>
      <p:sp>
        <p:nvSpPr>
          <p:cNvPr id="662" name="Shape 6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This one creates the hecuba yaml file</a:t>
            </a:r>
          </a:p>
        </p:txBody>
      </p:sp>
      <p:sp>
        <p:nvSpPr>
          <p:cNvPr id="663" name="Shape 6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Spotify is, essentially, a music streaming service. </a:t>
            </a:r>
          </a:p>
          <a:p>
            <a:pPr lvl="0">
              <a:spcBef>
                <a:spcPts val="0"/>
              </a:spcBef>
              <a:buNone/>
            </a:pPr>
            <a:r>
              <a:t/>
            </a:r>
            <a:endParaRPr/>
          </a:p>
          <a:p>
            <a:pPr lvl="0" rtl="0">
              <a:spcBef>
                <a:spcPts val="0"/>
              </a:spcBef>
              <a:buNone/>
            </a:pPr>
            <a:r>
              <a:rPr lang="en-US"/>
              <a:t>We have about 100M monthly active users from 59 markets. Throughout the life of Spotify, these users created about 2bn playlists.</a:t>
            </a:r>
          </a:p>
        </p:txBody>
      </p:sp>
      <p:sp>
        <p:nvSpPr>
          <p:cNvPr id="140" name="Shape 14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3" name="Shape 673"/>
        <p:cNvGrpSpPr/>
        <p:nvPr/>
      </p:nvGrpSpPr>
      <p:grpSpPr>
        <a:xfrm>
          <a:off x="0" y="0"/>
          <a:ext cx="0" cy="0"/>
          <a:chOff x="0" y="0"/>
          <a:chExt cx="0" cy="0"/>
        </a:xfrm>
      </p:grpSpPr>
      <p:sp>
        <p:nvSpPr>
          <p:cNvPr id="674" name="Shape 6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however, because it’s just a yaml file, there are other ways of crafting it. like manually in the text editor (yuck).</a:t>
            </a:r>
          </a:p>
          <a:p>
            <a:pPr lvl="0">
              <a:spcBef>
                <a:spcPts val="0"/>
              </a:spcBef>
              <a:buNone/>
            </a:pPr>
            <a:r>
              <a:t/>
            </a:r>
            <a:endParaRPr/>
          </a:p>
          <a:p>
            <a:pPr lvl="0" rtl="0">
              <a:spcBef>
                <a:spcPts val="0"/>
              </a:spcBef>
              <a:buNone/>
            </a:pPr>
            <a:r>
              <a:rPr lang="en-US"/>
              <a:t>what’s important is the fact how exactly the file is created is not hecuba’s problem.</a:t>
            </a:r>
          </a:p>
        </p:txBody>
      </p:sp>
      <p:sp>
        <p:nvSpPr>
          <p:cNvPr id="675" name="Shape 67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7" name="Shape 687"/>
        <p:cNvGrpSpPr/>
        <p:nvPr/>
      </p:nvGrpSpPr>
      <p:grpSpPr>
        <a:xfrm>
          <a:off x="0" y="0"/>
          <a:ext cx="0" cy="0"/>
          <a:chOff x="0" y="0"/>
          <a:chExt cx="0" cy="0"/>
        </a:xfrm>
      </p:grpSpPr>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same way, distributing the yaml file to the actual cassandra nodes is none of hecuba’s concern. neither is installing C* itself for that matter.</a:t>
            </a:r>
          </a:p>
          <a:p>
            <a:pPr lvl="0">
              <a:spcBef>
                <a:spcPts val="0"/>
              </a:spcBef>
              <a:buNone/>
            </a:pPr>
            <a:r>
              <a:t/>
            </a:r>
            <a:endParaRPr/>
          </a:p>
          <a:p>
            <a:pPr lvl="0" rtl="0">
              <a:spcBef>
                <a:spcPts val="0"/>
              </a:spcBef>
              <a:buNone/>
            </a:pPr>
            <a:r>
              <a:t/>
            </a:r>
            <a:endParaRPr/>
          </a:p>
        </p:txBody>
      </p:sp>
      <p:sp>
        <p:nvSpPr>
          <p:cNvPr id="689" name="Shape 6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9" name="Shape 709"/>
        <p:cNvGrpSpPr/>
        <p:nvPr/>
      </p:nvGrpSpPr>
      <p:grpSpPr>
        <a:xfrm>
          <a:off x="0" y="0"/>
          <a:ext cx="0" cy="0"/>
          <a:chOff x="0" y="0"/>
          <a:chExt cx="0" cy="0"/>
        </a:xfrm>
      </p:grpSpPr>
      <p:sp>
        <p:nvSpPr>
          <p:cNvPr id="710" name="Shape 7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As far as the distribution is concerned, it can be done in any way.</a:t>
            </a:r>
          </a:p>
          <a:p>
            <a:pPr lvl="0">
              <a:spcBef>
                <a:spcPts val="0"/>
              </a:spcBef>
              <a:buNone/>
            </a:pPr>
            <a:r>
              <a:t/>
            </a:r>
            <a:endParaRPr/>
          </a:p>
          <a:p>
            <a:pPr lvl="0" rtl="0">
              <a:spcBef>
                <a:spcPts val="0"/>
              </a:spcBef>
              <a:buNone/>
            </a:pPr>
            <a:r>
              <a:rPr lang="en-US"/>
              <a:t>We could manually copy the files, or have a conf. management system do it for us.</a:t>
            </a:r>
          </a:p>
        </p:txBody>
      </p:sp>
      <p:sp>
        <p:nvSpPr>
          <p:cNvPr id="711" name="Shape 7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3" name="Shape 733"/>
        <p:cNvGrpSpPr/>
        <p:nvPr/>
      </p:nvGrpSpPr>
      <p:grpSpPr>
        <a:xfrm>
          <a:off x="0" y="0"/>
          <a:ext cx="0" cy="0"/>
          <a:chOff x="0" y="0"/>
          <a:chExt cx="0" cy="0"/>
        </a:xfrm>
      </p:grpSpPr>
      <p:sp>
        <p:nvSpPr>
          <p:cNvPr id="734" name="Shape 7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hecuba’s entry point on a C* machine is the agent. The agent is a one-pass state machine that it needs to be executed somehow.</a:t>
            </a:r>
          </a:p>
          <a:p>
            <a:pPr lvl="0">
              <a:spcBef>
                <a:spcPts val="0"/>
              </a:spcBef>
              <a:buNone/>
            </a:pPr>
            <a:r>
              <a:t/>
            </a:r>
            <a:endParaRPr/>
          </a:p>
          <a:p>
            <a:pPr lvl="0" rtl="0">
              <a:spcBef>
                <a:spcPts val="0"/>
              </a:spcBef>
              <a:buNone/>
            </a:pPr>
            <a:r>
              <a:rPr lang="en-US"/>
              <a:t>In our case, we use cron to run it every minute.</a:t>
            </a:r>
          </a:p>
        </p:txBody>
      </p:sp>
      <p:sp>
        <p:nvSpPr>
          <p:cNvPr id="735" name="Shape 7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what the agent does once started is to check the hecuba yaml file and potentially do a jmx-proxy call to discover the rest of the ring.</a:t>
            </a:r>
          </a:p>
        </p:txBody>
      </p:sp>
      <p:sp>
        <p:nvSpPr>
          <p:cNvPr id="762" name="Shape 7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1" name="Shape 791"/>
        <p:cNvGrpSpPr/>
        <p:nvPr/>
      </p:nvGrpSpPr>
      <p:grpSpPr>
        <a:xfrm>
          <a:off x="0" y="0"/>
          <a:ext cx="0" cy="0"/>
          <a:chOff x="0" y="0"/>
          <a:chExt cx="0" cy="0"/>
        </a:xfrm>
      </p:grpSpPr>
      <p:sp>
        <p:nvSpPr>
          <p:cNvPr id="792" name="Shape 7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agent then uses the information to do something with cassandra (start, stop, or move).</a:t>
            </a:r>
          </a:p>
          <a:p>
            <a:pPr lvl="0">
              <a:spcBef>
                <a:spcPts val="0"/>
              </a:spcBef>
              <a:buNone/>
            </a:pPr>
            <a:r>
              <a:t/>
            </a:r>
            <a:endParaRPr/>
          </a:p>
          <a:p>
            <a:pPr lvl="0" rtl="0">
              <a:spcBef>
                <a:spcPts val="0"/>
              </a:spcBef>
              <a:buNone/>
            </a:pPr>
            <a:r>
              <a:t/>
            </a:r>
            <a:endParaRPr/>
          </a:p>
        </p:txBody>
      </p:sp>
      <p:sp>
        <p:nvSpPr>
          <p:cNvPr id="793" name="Shape 7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4" name="Shape 824"/>
        <p:cNvGrpSpPr/>
        <p:nvPr/>
      </p:nvGrpSpPr>
      <p:grpSpPr>
        <a:xfrm>
          <a:off x="0" y="0"/>
          <a:ext cx="0" cy="0"/>
          <a:chOff x="0" y="0"/>
          <a:chExt cx="0" cy="0"/>
        </a:xfrm>
      </p:grpSpPr>
      <p:sp>
        <p:nvSpPr>
          <p:cNvPr id="825" name="Shape 8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In case of starting up, the C* process will load the hecuba2 agent (previously installed by the conf. management) </a:t>
            </a:r>
          </a:p>
        </p:txBody>
      </p:sp>
      <p:sp>
        <p:nvSpPr>
          <p:cNvPr id="826" name="Shape 8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3" name="Shape 863"/>
        <p:cNvGrpSpPr/>
        <p:nvPr/>
      </p:nvGrpSpPr>
      <p:grpSpPr>
        <a:xfrm>
          <a:off x="0" y="0"/>
          <a:ext cx="0" cy="0"/>
          <a:chOff x="0" y="0"/>
          <a:chExt cx="0" cy="0"/>
        </a:xfrm>
      </p:grpSpPr>
      <p:sp>
        <p:nvSpPr>
          <p:cNvPr id="864" name="Shape 8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and the seed provider will in turn read the information about seeds from the hecuba yaml file.</a:t>
            </a:r>
          </a:p>
          <a:p>
            <a:pPr lvl="0">
              <a:spcBef>
                <a:spcPts val="0"/>
              </a:spcBef>
              <a:buNone/>
            </a:pPr>
            <a:r>
              <a:t/>
            </a:r>
            <a:endParaRPr/>
          </a:p>
          <a:p>
            <a:pPr lvl="0" rtl="0">
              <a:spcBef>
                <a:spcPts val="0"/>
              </a:spcBef>
              <a:buNone/>
            </a:pPr>
            <a:r>
              <a:rPr lang="en-US"/>
              <a:t>and that’s about it.</a:t>
            </a:r>
          </a:p>
        </p:txBody>
      </p:sp>
      <p:sp>
        <p:nvSpPr>
          <p:cNvPr id="865" name="Shape 8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4" name="Shape 904"/>
        <p:cNvGrpSpPr/>
        <p:nvPr/>
      </p:nvGrpSpPr>
      <p:grpSpPr>
        <a:xfrm>
          <a:off x="0" y="0"/>
          <a:ext cx="0" cy="0"/>
          <a:chOff x="0" y="0"/>
          <a:chExt cx="0" cy="0"/>
        </a:xfrm>
      </p:grpSpPr>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So to recap,</a:t>
            </a:r>
          </a:p>
          <a:p>
            <a:pPr lvl="0">
              <a:spcBef>
                <a:spcPts val="0"/>
              </a:spcBef>
              <a:buNone/>
            </a:pPr>
            <a:r>
              <a:t/>
            </a:r>
            <a:endParaRPr/>
          </a:p>
          <a:p>
            <a:pPr lvl="0">
              <a:spcBef>
                <a:spcPts val="0"/>
              </a:spcBef>
              <a:buNone/>
            </a:pPr>
            <a:r>
              <a:rPr lang="en-US"/>
              <a:t>Hecuba2 is a tool to manage cassandra clusters (on the topology level)</a:t>
            </a:r>
          </a:p>
          <a:p>
            <a:pPr lvl="0">
              <a:spcBef>
                <a:spcPts val="0"/>
              </a:spcBef>
              <a:buNone/>
            </a:pPr>
            <a:r>
              <a:t/>
            </a:r>
            <a:endParaRPr/>
          </a:p>
          <a:p>
            <a:pPr lvl="0">
              <a:spcBef>
                <a:spcPts val="0"/>
              </a:spcBef>
              <a:buNone/>
            </a:pPr>
            <a:r>
              <a:rPr lang="en-US"/>
              <a:t>There are many things that are out of scope (like provisioning the machines, installing software, backups, etc) that will never become part of hecuba.</a:t>
            </a:r>
          </a:p>
          <a:p>
            <a:pPr lvl="0">
              <a:spcBef>
                <a:spcPts val="0"/>
              </a:spcBef>
              <a:buNone/>
            </a:pPr>
            <a:r>
              <a:t/>
            </a:r>
            <a:endParaRPr/>
          </a:p>
          <a:p>
            <a:pPr lvl="0" rtl="0">
              <a:spcBef>
                <a:spcPts val="0"/>
              </a:spcBef>
              <a:buNone/>
            </a:pPr>
            <a:r>
              <a:rPr lang="en-US"/>
              <a:t>There are also a few things that are just missing. these include cluster shrinkage (a thing we just don’t do at spotify) and certain parallelism at the agent (for now, only one topo change can be happening at a given time).</a:t>
            </a:r>
          </a:p>
        </p:txBody>
      </p:sp>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So, to wrap up</a:t>
            </a:r>
          </a:p>
        </p:txBody>
      </p:sp>
      <p:sp>
        <p:nvSpPr>
          <p:cNvPr id="914" name="Shape 91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We’re also quite big and quite happy C* user. We’re currently running something over 100 clusters or 1K nodes altogether.</a:t>
            </a:r>
          </a:p>
        </p:txBody>
      </p:sp>
      <p:sp>
        <p:nvSpPr>
          <p:cNvPr id="149" name="Shape 1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Our experience with hecuba2 has been extremely positive so far.</a:t>
            </a:r>
          </a:p>
          <a:p>
            <a:pPr lvl="0">
              <a:spcBef>
                <a:spcPts val="0"/>
              </a:spcBef>
              <a:buNone/>
            </a:pPr>
            <a:r>
              <a:t/>
            </a:r>
            <a:endParaRPr/>
          </a:p>
          <a:p>
            <a:pPr lvl="0">
              <a:spcBef>
                <a:spcPts val="0"/>
              </a:spcBef>
              <a:buNone/>
            </a:pPr>
            <a:r>
              <a:rPr lang="en-US"/>
              <a:t>We’ve been using it for more than a year to manage all of our clusters. </a:t>
            </a:r>
          </a:p>
          <a:p>
            <a:pPr lvl="0">
              <a:spcBef>
                <a:spcPts val="0"/>
              </a:spcBef>
              <a:buNone/>
            </a:pPr>
            <a:r>
              <a:t/>
            </a:r>
            <a:endParaRPr/>
          </a:p>
          <a:p>
            <a:pPr lvl="0">
              <a:spcBef>
                <a:spcPts val="0"/>
              </a:spcBef>
              <a:buNone/>
            </a:pPr>
            <a:r>
              <a:rPr lang="en-US"/>
              <a:t>During this time, we’ve not hit a single bug. We’ve even been surprised about how reliable the thing is.</a:t>
            </a:r>
          </a:p>
          <a:p>
            <a:pPr lvl="0">
              <a:spcBef>
                <a:spcPts val="0"/>
              </a:spcBef>
              <a:buNone/>
            </a:pPr>
            <a:r>
              <a:t/>
            </a:r>
            <a:endParaRPr/>
          </a:p>
          <a:p>
            <a:pPr lvl="0">
              <a:spcBef>
                <a:spcPts val="0"/>
              </a:spcBef>
              <a:buNone/>
            </a:pPr>
            <a:r>
              <a:rPr lang="en-US"/>
              <a:t>This is probably due to proper testing we’ve done on the agent, as well as on the client lib.</a:t>
            </a:r>
          </a:p>
          <a:p>
            <a:pPr lvl="0">
              <a:spcBef>
                <a:spcPts val="0"/>
              </a:spcBef>
              <a:buNone/>
            </a:pPr>
            <a:r>
              <a:t/>
            </a:r>
            <a:endParaRPr/>
          </a:p>
          <a:p>
            <a:pPr lvl="0" rtl="0">
              <a:spcBef>
                <a:spcPts val="0"/>
              </a:spcBef>
              <a:buNone/>
            </a:pPr>
            <a:r>
              <a:rPr lang="en-US"/>
              <a:t>And another thing we just can’t get enough of is the peer review possibility when changing cluster topologies.</a:t>
            </a:r>
          </a:p>
        </p:txBody>
      </p:sp>
      <p:sp>
        <p:nvSpPr>
          <p:cNvPr id="921" name="Shape 92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7" name="Shape 927"/>
        <p:cNvGrpSpPr/>
        <p:nvPr/>
      </p:nvGrpSpPr>
      <p:grpSpPr>
        <a:xfrm>
          <a:off x="0" y="0"/>
          <a:ext cx="0" cy="0"/>
          <a:chOff x="0" y="0"/>
          <a:chExt cx="0" cy="0"/>
        </a:xfrm>
      </p:grpSpPr>
      <p:sp>
        <p:nvSpPr>
          <p:cNvPr id="928" name="Shape 9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Now, let me try something and do a short FAQ session.</a:t>
            </a:r>
          </a:p>
          <a:p>
            <a:pPr lvl="0">
              <a:spcBef>
                <a:spcPts val="0"/>
              </a:spcBef>
              <a:buNone/>
            </a:pPr>
            <a:r>
              <a:rPr lang="en-US"/>
              <a:t>It’s called Hecuba 2 because (Netflix) Priam was Cassandra’s father, Hecuba her mother and we’ve already built and discontinued the first Hecuba.</a:t>
            </a:r>
          </a:p>
          <a:p>
            <a:pPr lvl="0">
              <a:spcBef>
                <a:spcPts val="0"/>
              </a:spcBef>
              <a:buNone/>
            </a:pPr>
            <a:r>
              <a:rPr lang="en-US"/>
              <a:t>We don’t use vnodes at Spotify and we have no clue what would happen if you’d use them with hecuba.</a:t>
            </a:r>
          </a:p>
          <a:p>
            <a:pPr lvl="0">
              <a:spcBef>
                <a:spcPts val="0"/>
              </a:spcBef>
              <a:buNone/>
            </a:pPr>
            <a:r>
              <a:rPr lang="en-US"/>
              <a:t>Because so many things are not in scope, it supports any cassandra version given that it doesn’t break the signature of the 2-3 MBeans jmxproxy uses</a:t>
            </a:r>
          </a:p>
          <a:p>
            <a:pPr lvl="0">
              <a:spcBef>
                <a:spcPts val="0"/>
              </a:spcBef>
              <a:buNone/>
            </a:pPr>
            <a:r>
              <a:rPr lang="en-US"/>
              <a:t>Again, for the limited scope, and java and python, you could probably run hecuba on anything.</a:t>
            </a:r>
          </a:p>
          <a:p>
            <a:pPr lvl="0" rtl="0">
              <a:spcBef>
                <a:spcPts val="0"/>
              </a:spcBef>
              <a:buNone/>
            </a:pPr>
            <a:r>
              <a:rPr lang="en-US"/>
              <a:t>And we’re working on FOSS.</a:t>
            </a:r>
          </a:p>
        </p:txBody>
      </p:sp>
      <p:sp>
        <p:nvSpPr>
          <p:cNvPr id="929" name="Shape 9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5" name="Shape 935"/>
        <p:cNvGrpSpPr/>
        <p:nvPr/>
      </p:nvGrpSpPr>
      <p:grpSpPr>
        <a:xfrm>
          <a:off x="0" y="0"/>
          <a:ext cx="0" cy="0"/>
          <a:chOff x="0" y="0"/>
          <a:chExt cx="0" cy="0"/>
        </a:xfrm>
      </p:grpSpPr>
      <p:sp>
        <p:nvSpPr>
          <p:cNvPr id="936" name="Shape 9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Now, if there are any actual questions, I’d be more than happy to answer.</a:t>
            </a:r>
          </a:p>
        </p:txBody>
      </p:sp>
      <p:sp>
        <p:nvSpPr>
          <p:cNvPr id="937" name="Shape 9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3" name="Shape 943"/>
        <p:cNvGrpSpPr/>
        <p:nvPr/>
      </p:nvGrpSpPr>
      <p:grpSpPr>
        <a:xfrm>
          <a:off x="0" y="0"/>
          <a:ext cx="0" cy="0"/>
          <a:chOff x="0" y="0"/>
          <a:chExt cx="0" cy="0"/>
        </a:xfrm>
      </p:grpSpPr>
      <p:sp>
        <p:nvSpPr>
          <p:cNvPr id="944" name="Shape 9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US"/>
              <a:t>And we’re out of time, so thank you for listening and feel free to find me sometime after.</a:t>
            </a:r>
          </a:p>
        </p:txBody>
      </p:sp>
      <p:sp>
        <p:nvSpPr>
          <p:cNvPr id="945" name="Shape 94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The largest cluster we have is (still) the playlist one. It’s the one that holds all the 2bn playlists.</a:t>
            </a:r>
          </a:p>
          <a:p>
            <a:pPr lvl="0">
              <a:spcBef>
                <a:spcPts val="0"/>
              </a:spcBef>
              <a:buNone/>
            </a:pPr>
            <a:r>
              <a:t/>
            </a:r>
            <a:endParaRPr/>
          </a:p>
          <a:p>
            <a:pPr lvl="0" rtl="0">
              <a:spcBef>
                <a:spcPts val="0"/>
              </a:spcBef>
              <a:buNone/>
            </a:pPr>
            <a:r>
              <a:rPr lang="en-US"/>
              <a:t>This cluster has nowadays 90 nodes with roughly a TB of data on each.</a:t>
            </a:r>
          </a:p>
        </p:txBody>
      </p:sp>
      <p:sp>
        <p:nvSpPr>
          <p:cNvPr id="158" name="Shape 1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However, it  was not always this big.</a:t>
            </a:r>
          </a:p>
          <a:p>
            <a:pPr lvl="0">
              <a:spcBef>
                <a:spcPts val="0"/>
              </a:spcBef>
              <a:buNone/>
            </a:pPr>
            <a:r>
              <a:t/>
            </a:r>
            <a:endParaRPr/>
          </a:p>
          <a:p>
            <a:pPr lvl="0">
              <a:spcBef>
                <a:spcPts val="0"/>
              </a:spcBef>
              <a:buNone/>
            </a:pPr>
            <a:r>
              <a:rPr lang="en-US"/>
              <a:t>Up until recently, the cluster had only 60 nodes. But the the Discover Weekly happened. </a:t>
            </a:r>
          </a:p>
          <a:p>
            <a:pPr lvl="0">
              <a:spcBef>
                <a:spcPts val="0"/>
              </a:spcBef>
              <a:buNone/>
            </a:pPr>
            <a:r>
              <a:t/>
            </a:r>
            <a:endParaRPr/>
          </a:p>
          <a:p>
            <a:pPr lvl="0">
              <a:spcBef>
                <a:spcPts val="0"/>
              </a:spcBef>
              <a:buNone/>
            </a:pPr>
            <a:r>
              <a:rPr lang="en-US"/>
              <a:t>Btw, Discover Weekly is a feature that generates a playlist full of literally ‘unheard of’ (but liked) music for every active user every week.</a:t>
            </a:r>
          </a:p>
          <a:p>
            <a:pPr lvl="0">
              <a:spcBef>
                <a:spcPts val="0"/>
              </a:spcBef>
              <a:buNone/>
            </a:pPr>
            <a:r>
              <a:t/>
            </a:r>
            <a:endParaRPr/>
          </a:p>
          <a:p>
            <a:pPr lvl="0">
              <a:spcBef>
                <a:spcPts val="0"/>
              </a:spcBef>
              <a:buClr>
                <a:schemeClr val="dk1"/>
              </a:buClr>
              <a:buSzPct val="91666"/>
              <a:buFont typeface="Arial"/>
              <a:buNone/>
            </a:pPr>
            <a:r>
              <a:rPr lang="en-US"/>
              <a:t>While the Discover Weekly feature was rolling out the cluster was becoming unhappy and we had to expand it. And we decided to do this by adding 50% more nodes. So no doubling.</a:t>
            </a:r>
          </a:p>
          <a:p>
            <a:pPr lvl="0" rtl="0">
              <a:spcBef>
                <a:spcPts val="0"/>
              </a:spcBef>
              <a:buNone/>
            </a:pPr>
            <a:r>
              <a:t/>
            </a:r>
            <a:endParaRPr/>
          </a:p>
        </p:txBody>
      </p:sp>
      <p:sp>
        <p:nvSpPr>
          <p:cNvPr id="166" name="Shape 16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0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ver">
    <p:spTree>
      <p:nvGrpSpPr>
        <p:cNvPr id="16" name="Shape 16"/>
        <p:cNvGrpSpPr/>
        <p:nvPr/>
      </p:nvGrpSpPr>
      <p:grpSpPr>
        <a:xfrm>
          <a:off x="0" y="0"/>
          <a:ext cx="0" cy="0"/>
          <a:chOff x="0" y="0"/>
          <a:chExt cx="0" cy="0"/>
        </a:xfrm>
      </p:grpSpPr>
      <p:pic>
        <p:nvPicPr>
          <p:cNvPr id="17" name="Shape 17"/>
          <p:cNvPicPr preferRelativeResize="0"/>
          <p:nvPr/>
        </p:nvPicPr>
        <p:blipFill rotWithShape="1">
          <a:blip r:embed="rId2">
            <a:alphaModFix/>
          </a:blip>
          <a:srcRect b="0" l="0" r="0" t="0"/>
          <a:stretch/>
        </p:blipFill>
        <p:spPr>
          <a:xfrm>
            <a:off x="0" y="0"/>
            <a:ext cx="9144000" cy="5127562"/>
          </a:xfrm>
          <a:prstGeom prst="rect">
            <a:avLst/>
          </a:prstGeom>
          <a:noFill/>
          <a:ln>
            <a:noFill/>
          </a:ln>
        </p:spPr>
      </p:pic>
      <p:sp>
        <p:nvSpPr>
          <p:cNvPr id="18" name="Shape 18"/>
          <p:cNvSpPr txBox="1"/>
          <p:nvPr>
            <p:ph type="title"/>
          </p:nvPr>
        </p:nvSpPr>
        <p:spPr>
          <a:xfrm>
            <a:off x="457200" y="2283717"/>
            <a:ext cx="8229600" cy="857250"/>
          </a:xfrm>
          <a:prstGeom prst="rect">
            <a:avLst/>
          </a:prstGeom>
          <a:noFill/>
          <a:ln>
            <a:noFill/>
          </a:ln>
        </p:spPr>
        <p:txBody>
          <a:bodyPr anchorCtr="0" anchor="ctr" bIns="91425" lIns="91425" rIns="91425" tIns="91425"/>
          <a:lstStyle>
            <a:lvl1pPr indent="0" lvl="0" marL="0" marR="0" rtl="0" algn="l">
              <a:spcBef>
                <a:spcPts val="0"/>
              </a:spcBef>
              <a:buClr>
                <a:schemeClr val="lt1"/>
              </a:buClr>
              <a:buFont typeface="Arial"/>
              <a:buNone/>
              <a:defRPr b="0" i="0" sz="32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68312" y="3291830"/>
            <a:ext cx="8229600" cy="576262"/>
          </a:xfrm>
          <a:prstGeom prst="rect">
            <a:avLst/>
          </a:prstGeom>
          <a:noFill/>
          <a:ln>
            <a:noFill/>
          </a:ln>
        </p:spPr>
        <p:txBody>
          <a:bodyPr anchorCtr="0" anchor="t" bIns="91425" lIns="91425" rIns="91425" tIns="91425"/>
          <a:lstStyle>
            <a:lvl1pPr indent="0" lvl="0" marL="0" marR="0" rtl="0" algn="l">
              <a:spcBef>
                <a:spcPts val="600"/>
              </a:spcBef>
              <a:buClr>
                <a:schemeClr val="lt1"/>
              </a:buClr>
              <a:buFont typeface="Arial"/>
              <a:buNone/>
              <a:defRPr b="0" i="0" sz="1800" u="none" cap="none" strike="noStrike">
                <a:solidFill>
                  <a:schemeClr val="lt1"/>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Helvetica Neue"/>
                <a:ea typeface="Helvetica Neue"/>
                <a:cs typeface="Helvetica Neue"/>
                <a:sym typeface="Helvetica Neue"/>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Helvetica Neue"/>
                <a:ea typeface="Helvetica Neue"/>
                <a:cs typeface="Helvetica Neue"/>
                <a:sym typeface="Helvetica Neue"/>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Helvetica Neue"/>
                <a:ea typeface="Helvetica Neue"/>
                <a:cs typeface="Helvetica Neue"/>
                <a:sym typeface="Helvetica Neue"/>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Helvetica Neue"/>
                <a:ea typeface="Helvetica Neue"/>
                <a:cs typeface="Helvetica Neue"/>
                <a:sym typeface="Helvetica Neue"/>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pic>
        <p:nvPicPr>
          <p:cNvPr id="20" name="Shape 20"/>
          <p:cNvPicPr preferRelativeResize="0"/>
          <p:nvPr/>
        </p:nvPicPr>
        <p:blipFill rotWithShape="1">
          <a:blip r:embed="rId3">
            <a:alphaModFix/>
          </a:blip>
          <a:srcRect b="0" l="0" r="0" t="0"/>
          <a:stretch/>
        </p:blipFill>
        <p:spPr>
          <a:xfrm>
            <a:off x="609600" y="913173"/>
            <a:ext cx="2057400" cy="111918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1" name="Shape 71"/>
        <p:cNvGrpSpPr/>
        <p:nvPr/>
      </p:nvGrpSpPr>
      <p:grpSpPr>
        <a:xfrm>
          <a:off x="0" y="0"/>
          <a:ext cx="0" cy="0"/>
          <a:chOff x="0" y="0"/>
          <a:chExt cx="0" cy="0"/>
        </a:xfrm>
      </p:grpSpPr>
      <p:sp>
        <p:nvSpPr>
          <p:cNvPr id="72" name="Shape 72"/>
          <p:cNvSpPr txBox="1"/>
          <p:nvPr>
            <p:ph type="title"/>
          </p:nvPr>
        </p:nvSpPr>
        <p:spPr>
          <a:xfrm>
            <a:off x="457204" y="204786"/>
            <a:ext cx="3008313" cy="871538"/>
          </a:xfrm>
          <a:prstGeom prst="rect">
            <a:avLst/>
          </a:prstGeom>
          <a:noFill/>
          <a:ln>
            <a:noFill/>
          </a:ln>
        </p:spPr>
        <p:txBody>
          <a:bodyPr anchorCtr="0" anchor="b" bIns="91425" lIns="91425" rIns="91425" tIns="91425"/>
          <a:lstStyle>
            <a:lvl1pPr indent="0" lvl="0" marL="0" marR="0" rtl="0" algn="l">
              <a:spcBef>
                <a:spcPts val="0"/>
              </a:spcBef>
              <a:buClr>
                <a:schemeClr val="accent2"/>
              </a:buClr>
              <a:buFont typeface="Arial"/>
              <a:buNone/>
              <a:defRPr b="1" i="0" sz="20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3" name="Shape 73"/>
          <p:cNvSpPr txBox="1"/>
          <p:nvPr>
            <p:ph idx="1" type="body"/>
          </p:nvPr>
        </p:nvSpPr>
        <p:spPr>
          <a:xfrm>
            <a:off x="3575050" y="204790"/>
            <a:ext cx="5111750" cy="4389834"/>
          </a:xfrm>
          <a:prstGeom prst="rect">
            <a:avLst/>
          </a:prstGeom>
          <a:noFill/>
          <a:ln>
            <a:noFill/>
          </a:ln>
        </p:spPr>
        <p:txBody>
          <a:bodyPr anchorCtr="0" anchor="t" bIns="91425" lIns="91425" rIns="91425" tIns="91425"/>
          <a:lstStyle>
            <a:lvl1pPr indent="-228600" lvl="0" marL="342900" marR="0" rtl="0" algn="l">
              <a:spcBef>
                <a:spcPts val="600"/>
              </a:spcBef>
              <a:buClr>
                <a:srgbClr val="4C5858"/>
              </a:buClr>
              <a:buSzPct val="100000"/>
              <a:buFont typeface="Arial"/>
              <a:buChar char="•"/>
              <a:defRPr b="0" i="0" sz="1800" u="none" cap="none" strike="noStrike">
                <a:solidFill>
                  <a:srgbClr val="4C5858"/>
                </a:solidFill>
                <a:latin typeface="Arial"/>
                <a:ea typeface="Arial"/>
                <a:cs typeface="Arial"/>
                <a:sym typeface="Arial"/>
              </a:defRPr>
            </a:lvl1pPr>
            <a:lvl2pPr indent="-184150" lvl="1" marL="742950" marR="0" rtl="0" algn="l">
              <a:spcBef>
                <a:spcPts val="600"/>
              </a:spcBef>
              <a:buClr>
                <a:srgbClr val="4C5858"/>
              </a:buClr>
              <a:buSzPct val="100000"/>
              <a:buFont typeface="Arial"/>
              <a:buChar char="–"/>
              <a:defRPr b="0" i="0" sz="1600" u="none" cap="none" strike="noStrike">
                <a:solidFill>
                  <a:srgbClr val="4C5858"/>
                </a:solidFill>
                <a:latin typeface="Arial"/>
                <a:ea typeface="Arial"/>
                <a:cs typeface="Arial"/>
                <a:sym typeface="Arial"/>
              </a:defRPr>
            </a:lvl2pPr>
            <a:lvl3pPr indent="-139700" lvl="2" marL="1143000" marR="0" rtl="0" algn="l">
              <a:spcBef>
                <a:spcPts val="600"/>
              </a:spcBef>
              <a:buClr>
                <a:srgbClr val="4C5858"/>
              </a:buClr>
              <a:buSzPct val="100000"/>
              <a:buFont typeface="Arial"/>
              <a:buChar char="•"/>
              <a:defRPr b="0" i="0" sz="1400" u="none" cap="none" strike="noStrike">
                <a:solidFill>
                  <a:srgbClr val="4C5858"/>
                </a:solidFill>
                <a:latin typeface="Arial"/>
                <a:ea typeface="Arial"/>
                <a:cs typeface="Arial"/>
                <a:sym typeface="Arial"/>
              </a:defRPr>
            </a:lvl3pPr>
            <a:lvl4pPr indent="-152400" lvl="3" marL="160020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4pPr>
            <a:lvl5pPr indent="-152400" lvl="4" marL="205740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4" name="Shape 74"/>
          <p:cNvSpPr txBox="1"/>
          <p:nvPr>
            <p:ph idx="2" type="body"/>
          </p:nvPr>
        </p:nvSpPr>
        <p:spPr>
          <a:xfrm>
            <a:off x="457204" y="1076328"/>
            <a:ext cx="3008313" cy="3518296"/>
          </a:xfrm>
          <a:prstGeom prst="rect">
            <a:avLst/>
          </a:prstGeom>
          <a:noFill/>
          <a:ln>
            <a:noFill/>
          </a:ln>
        </p:spPr>
        <p:txBody>
          <a:bodyPr anchorCtr="0" anchor="t" bIns="91425" lIns="91425" rIns="91425" tIns="91425"/>
          <a:lstStyle>
            <a:lvl1pPr indent="0" lvl="0" marL="0" marR="0" rtl="0" algn="l">
              <a:spcBef>
                <a:spcPts val="600"/>
              </a:spcBef>
              <a:buClr>
                <a:srgbClr val="4C5858"/>
              </a:buClr>
              <a:buFont typeface="Arial"/>
              <a:buNone/>
              <a:defRPr b="0" i="0" sz="1400" u="none" cap="none" strike="noStrike">
                <a:solidFill>
                  <a:srgbClr val="4C5858"/>
                </a:solidFill>
                <a:latin typeface="Arial"/>
                <a:ea typeface="Arial"/>
                <a:cs typeface="Arial"/>
                <a:sym typeface="Arial"/>
              </a:defRPr>
            </a:lvl1pPr>
            <a:lvl2pPr indent="0" lvl="1" marL="457200" marR="0" rtl="0" algn="l">
              <a:spcBef>
                <a:spcPts val="600"/>
              </a:spcBef>
              <a:buClr>
                <a:srgbClr val="4C5858"/>
              </a:buClr>
              <a:buFont typeface="Arial"/>
              <a:buNone/>
              <a:defRPr b="0" i="0" sz="1200" u="none" cap="none" strike="noStrike">
                <a:solidFill>
                  <a:srgbClr val="4C5858"/>
                </a:solidFill>
                <a:latin typeface="Arial"/>
                <a:ea typeface="Arial"/>
                <a:cs typeface="Arial"/>
                <a:sym typeface="Arial"/>
              </a:defRPr>
            </a:lvl2pPr>
            <a:lvl3pPr indent="0" lvl="2" marL="914400" marR="0" rtl="0" algn="l">
              <a:spcBef>
                <a:spcPts val="600"/>
              </a:spcBef>
              <a:buClr>
                <a:srgbClr val="4C5858"/>
              </a:buClr>
              <a:buFont typeface="Arial"/>
              <a:buNone/>
              <a:defRPr b="0" i="0" sz="1000" u="none" cap="none" strike="noStrike">
                <a:solidFill>
                  <a:srgbClr val="4C5858"/>
                </a:solidFill>
                <a:latin typeface="Arial"/>
                <a:ea typeface="Arial"/>
                <a:cs typeface="Arial"/>
                <a:sym typeface="Arial"/>
              </a:defRPr>
            </a:lvl3pPr>
            <a:lvl4pPr indent="0" lvl="3" marL="1371600" marR="0" rtl="0" algn="l">
              <a:spcBef>
                <a:spcPts val="600"/>
              </a:spcBef>
              <a:buClr>
                <a:srgbClr val="4C5858"/>
              </a:buClr>
              <a:buFont typeface="Arial"/>
              <a:buNone/>
              <a:defRPr b="0" i="0" sz="900" u="none" cap="none" strike="noStrike">
                <a:solidFill>
                  <a:srgbClr val="4C5858"/>
                </a:solidFill>
                <a:latin typeface="Arial"/>
                <a:ea typeface="Arial"/>
                <a:cs typeface="Arial"/>
                <a:sym typeface="Arial"/>
              </a:defRPr>
            </a:lvl4pPr>
            <a:lvl5pPr indent="0" lvl="4" marL="1828800" marR="0" rtl="0" algn="l">
              <a:spcBef>
                <a:spcPts val="600"/>
              </a:spcBef>
              <a:buClr>
                <a:srgbClr val="4C5858"/>
              </a:buClr>
              <a:buFont typeface="Arial"/>
              <a:buNone/>
              <a:defRPr b="0" i="0" sz="900" u="none" cap="none" strike="noStrike">
                <a:solidFill>
                  <a:srgbClr val="4C5858"/>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buClr>
                <a:schemeClr val="dk1"/>
              </a:buClr>
              <a:buFont typeface="Arial"/>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buClr>
                <a:schemeClr val="dk1"/>
              </a:buClr>
              <a:buFont typeface="Arial"/>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buClr>
                <a:schemeClr val="dk1"/>
              </a:buClr>
              <a:buFont typeface="Arial"/>
              <a:buNone/>
              <a:defRPr b="0" i="0" sz="900" u="none" cap="none" strike="noStrike">
                <a:solidFill>
                  <a:schemeClr val="dk1"/>
                </a:solidFill>
                <a:latin typeface="Times New Roman"/>
                <a:ea typeface="Times New Roman"/>
                <a:cs typeface="Times New Roman"/>
                <a:sym typeface="Times New Roman"/>
              </a:defRPr>
            </a:lvl9pPr>
          </a:lstStyle>
          <a:p/>
        </p:txBody>
      </p:sp>
      <p:sp>
        <p:nvSpPr>
          <p:cNvPr id="75" name="Shape 75"/>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6" name="Shape 76"/>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7" name="Shape 77"/>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8" name="Shape 78"/>
        <p:cNvGrpSpPr/>
        <p:nvPr/>
      </p:nvGrpSpPr>
      <p:grpSpPr>
        <a:xfrm>
          <a:off x="0" y="0"/>
          <a:ext cx="0" cy="0"/>
          <a:chOff x="0" y="0"/>
          <a:chExt cx="0" cy="0"/>
        </a:xfrm>
      </p:grpSpPr>
      <p:sp>
        <p:nvSpPr>
          <p:cNvPr id="79" name="Shape 79"/>
          <p:cNvSpPr txBox="1"/>
          <p:nvPr>
            <p:ph type="title"/>
          </p:nvPr>
        </p:nvSpPr>
        <p:spPr>
          <a:xfrm>
            <a:off x="1792288" y="3600451"/>
            <a:ext cx="5486399" cy="425053"/>
          </a:xfrm>
          <a:prstGeom prst="rect">
            <a:avLst/>
          </a:prstGeom>
          <a:noFill/>
          <a:ln>
            <a:noFill/>
          </a:ln>
        </p:spPr>
        <p:txBody>
          <a:bodyPr anchorCtr="0" anchor="b" bIns="91425" lIns="91425" rIns="91425" tIns="91425"/>
          <a:lstStyle>
            <a:lvl1pPr indent="0" lvl="0" marL="0" marR="0" rtl="0" algn="l">
              <a:spcBef>
                <a:spcPts val="0"/>
              </a:spcBef>
              <a:buClr>
                <a:schemeClr val="accent2"/>
              </a:buClr>
              <a:buFont typeface="Arial"/>
              <a:buNone/>
              <a:defRPr b="1" i="0" sz="20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0" name="Shape 80"/>
          <p:cNvSpPr/>
          <p:nvPr>
            <p:ph idx="2" type="pic"/>
          </p:nvPr>
        </p:nvSpPr>
        <p:spPr>
          <a:xfrm>
            <a:off x="1792288" y="459581"/>
            <a:ext cx="5486399" cy="3086099"/>
          </a:xfrm>
          <a:prstGeom prst="rect">
            <a:avLst/>
          </a:prstGeom>
          <a:noFill/>
          <a:ln>
            <a:noFill/>
          </a:ln>
        </p:spPr>
        <p:txBody>
          <a:bodyPr anchorCtr="0" anchor="t" bIns="91425" lIns="91425" rIns="91425" tIns="91425"/>
          <a:lstStyle>
            <a:lvl1pPr indent="0" lvl="0" marL="0" marR="0" rtl="0" algn="l">
              <a:spcBef>
                <a:spcPts val="600"/>
              </a:spcBef>
              <a:buClr>
                <a:srgbClr val="4C5858"/>
              </a:buClr>
              <a:buFont typeface="Arial"/>
              <a:buNone/>
              <a:defRPr b="0" i="0" sz="3200" u="none" cap="none" strike="noStrike">
                <a:solidFill>
                  <a:srgbClr val="4C5858"/>
                </a:solidFill>
                <a:latin typeface="Arial"/>
                <a:ea typeface="Arial"/>
                <a:cs typeface="Arial"/>
                <a:sym typeface="Arial"/>
              </a:defRPr>
            </a:lvl1pPr>
            <a:lvl2pPr indent="0" lvl="1" marL="457200" marR="0" rtl="0" algn="l">
              <a:spcBef>
                <a:spcPts val="600"/>
              </a:spcBef>
              <a:buClr>
                <a:srgbClr val="4C5858"/>
              </a:buClr>
              <a:buFont typeface="Arial"/>
              <a:buNone/>
              <a:defRPr b="0" i="0" sz="2800" u="none" cap="none" strike="noStrike">
                <a:solidFill>
                  <a:srgbClr val="4C5858"/>
                </a:solidFill>
                <a:latin typeface="Arial"/>
                <a:ea typeface="Arial"/>
                <a:cs typeface="Arial"/>
                <a:sym typeface="Arial"/>
              </a:defRPr>
            </a:lvl2pPr>
            <a:lvl3pPr indent="0" lvl="2" marL="914400" marR="0" rtl="0" algn="l">
              <a:spcBef>
                <a:spcPts val="600"/>
              </a:spcBef>
              <a:buClr>
                <a:srgbClr val="4C5858"/>
              </a:buClr>
              <a:buFont typeface="Arial"/>
              <a:buNone/>
              <a:defRPr b="0" i="0" sz="2400" u="none" cap="none" strike="noStrike">
                <a:solidFill>
                  <a:srgbClr val="4C5858"/>
                </a:solidFill>
                <a:latin typeface="Arial"/>
                <a:ea typeface="Arial"/>
                <a:cs typeface="Arial"/>
                <a:sym typeface="Arial"/>
              </a:defRPr>
            </a:lvl3pPr>
            <a:lvl4pPr indent="0" lvl="3" marL="1371600" marR="0" rtl="0" algn="l">
              <a:spcBef>
                <a:spcPts val="600"/>
              </a:spcBef>
              <a:buClr>
                <a:srgbClr val="4C5858"/>
              </a:buClr>
              <a:buFont typeface="Arial"/>
              <a:buNone/>
              <a:defRPr b="0" i="0" sz="2000" u="none" cap="none" strike="noStrike">
                <a:solidFill>
                  <a:srgbClr val="4C5858"/>
                </a:solidFill>
                <a:latin typeface="Arial"/>
                <a:ea typeface="Arial"/>
                <a:cs typeface="Arial"/>
                <a:sym typeface="Arial"/>
              </a:defRPr>
            </a:lvl4pPr>
            <a:lvl5pPr indent="0" lvl="4" marL="1828800" marR="0" rtl="0" algn="l">
              <a:spcBef>
                <a:spcPts val="600"/>
              </a:spcBef>
              <a:buClr>
                <a:srgbClr val="4C5858"/>
              </a:buClr>
              <a:buFont typeface="Arial"/>
              <a:buNone/>
              <a:defRPr b="0" i="0" sz="2000" u="none" cap="none" strike="noStrike">
                <a:solidFill>
                  <a:srgbClr val="4C5858"/>
                </a:solidFill>
                <a:latin typeface="Arial"/>
                <a:ea typeface="Arial"/>
                <a:cs typeface="Arial"/>
                <a:sym typeface="Arial"/>
              </a:defRPr>
            </a:lvl5pPr>
            <a:lvl6pPr indent="0" lvl="5" marL="2286000" marR="0" rtl="0" algn="l">
              <a:spcBef>
                <a:spcPts val="400"/>
              </a:spcBef>
              <a:buClr>
                <a:schemeClr val="dk1"/>
              </a:buClr>
              <a:buFont typeface="Arial"/>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buClr>
                <a:schemeClr val="dk1"/>
              </a:buClr>
              <a:buFont typeface="Arial"/>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buClr>
                <a:schemeClr val="dk1"/>
              </a:buClr>
              <a:buFont typeface="Arial"/>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buClr>
                <a:schemeClr val="dk1"/>
              </a:buClr>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81" name="Shape 81"/>
          <p:cNvSpPr txBox="1"/>
          <p:nvPr>
            <p:ph idx="1" type="body"/>
          </p:nvPr>
        </p:nvSpPr>
        <p:spPr>
          <a:xfrm>
            <a:off x="1792288" y="4025505"/>
            <a:ext cx="5486399" cy="603647"/>
          </a:xfrm>
          <a:prstGeom prst="rect">
            <a:avLst/>
          </a:prstGeom>
          <a:noFill/>
          <a:ln>
            <a:noFill/>
          </a:ln>
        </p:spPr>
        <p:txBody>
          <a:bodyPr anchorCtr="0" anchor="t" bIns="91425" lIns="91425" rIns="91425" tIns="91425"/>
          <a:lstStyle>
            <a:lvl1pPr indent="0" lvl="0" marL="0" marR="0" rtl="0" algn="l">
              <a:spcBef>
                <a:spcPts val="600"/>
              </a:spcBef>
              <a:buClr>
                <a:srgbClr val="4C5858"/>
              </a:buClr>
              <a:buFont typeface="Arial"/>
              <a:buNone/>
              <a:defRPr b="0" i="0" sz="1400" u="none" cap="none" strike="noStrike">
                <a:solidFill>
                  <a:srgbClr val="4C5858"/>
                </a:solidFill>
                <a:latin typeface="Arial"/>
                <a:ea typeface="Arial"/>
                <a:cs typeface="Arial"/>
                <a:sym typeface="Arial"/>
              </a:defRPr>
            </a:lvl1pPr>
            <a:lvl2pPr indent="0" lvl="1" marL="457200" marR="0" rtl="0" algn="l">
              <a:spcBef>
                <a:spcPts val="600"/>
              </a:spcBef>
              <a:buClr>
                <a:srgbClr val="4C5858"/>
              </a:buClr>
              <a:buFont typeface="Arial"/>
              <a:buNone/>
              <a:defRPr b="0" i="0" sz="1200" u="none" cap="none" strike="noStrike">
                <a:solidFill>
                  <a:srgbClr val="4C5858"/>
                </a:solidFill>
                <a:latin typeface="Arial"/>
                <a:ea typeface="Arial"/>
                <a:cs typeface="Arial"/>
                <a:sym typeface="Arial"/>
              </a:defRPr>
            </a:lvl2pPr>
            <a:lvl3pPr indent="0" lvl="2" marL="914400" marR="0" rtl="0" algn="l">
              <a:spcBef>
                <a:spcPts val="600"/>
              </a:spcBef>
              <a:buClr>
                <a:srgbClr val="4C5858"/>
              </a:buClr>
              <a:buFont typeface="Arial"/>
              <a:buNone/>
              <a:defRPr b="0" i="0" sz="1000" u="none" cap="none" strike="noStrike">
                <a:solidFill>
                  <a:srgbClr val="4C5858"/>
                </a:solidFill>
                <a:latin typeface="Arial"/>
                <a:ea typeface="Arial"/>
                <a:cs typeface="Arial"/>
                <a:sym typeface="Arial"/>
              </a:defRPr>
            </a:lvl3pPr>
            <a:lvl4pPr indent="0" lvl="3" marL="1371600" marR="0" rtl="0" algn="l">
              <a:spcBef>
                <a:spcPts val="600"/>
              </a:spcBef>
              <a:buClr>
                <a:srgbClr val="4C5858"/>
              </a:buClr>
              <a:buFont typeface="Arial"/>
              <a:buNone/>
              <a:defRPr b="0" i="0" sz="900" u="none" cap="none" strike="noStrike">
                <a:solidFill>
                  <a:srgbClr val="4C5858"/>
                </a:solidFill>
                <a:latin typeface="Arial"/>
                <a:ea typeface="Arial"/>
                <a:cs typeface="Arial"/>
                <a:sym typeface="Arial"/>
              </a:defRPr>
            </a:lvl4pPr>
            <a:lvl5pPr indent="0" lvl="4" marL="1828800" marR="0" rtl="0" algn="l">
              <a:spcBef>
                <a:spcPts val="600"/>
              </a:spcBef>
              <a:buClr>
                <a:srgbClr val="4C5858"/>
              </a:buClr>
              <a:buFont typeface="Arial"/>
              <a:buNone/>
              <a:defRPr b="0" i="0" sz="900" u="none" cap="none" strike="noStrike">
                <a:solidFill>
                  <a:srgbClr val="4C5858"/>
                </a:solidFill>
                <a:latin typeface="Arial"/>
                <a:ea typeface="Arial"/>
                <a:cs typeface="Arial"/>
                <a:sym typeface="Arial"/>
              </a:defRPr>
            </a:lvl5pPr>
            <a:lvl6pPr indent="0" lvl="5" marL="2286000" marR="0" rtl="0" algn="l">
              <a:spcBef>
                <a:spcPts val="180"/>
              </a:spcBef>
              <a:buClr>
                <a:schemeClr val="dk1"/>
              </a:buClr>
              <a:buFont typeface="Arial"/>
              <a:buNone/>
              <a:defRPr b="0" i="0" sz="900" u="none" cap="none" strike="noStrike">
                <a:solidFill>
                  <a:schemeClr val="dk1"/>
                </a:solidFill>
                <a:latin typeface="Times New Roman"/>
                <a:ea typeface="Times New Roman"/>
                <a:cs typeface="Times New Roman"/>
                <a:sym typeface="Times New Roman"/>
              </a:defRPr>
            </a:lvl6pPr>
            <a:lvl7pPr indent="0" lvl="6" marL="2743200" marR="0" rtl="0" algn="l">
              <a:spcBef>
                <a:spcPts val="180"/>
              </a:spcBef>
              <a:buClr>
                <a:schemeClr val="dk1"/>
              </a:buClr>
              <a:buFont typeface="Arial"/>
              <a:buNone/>
              <a:defRPr b="0" i="0" sz="900" u="none" cap="none" strike="noStrike">
                <a:solidFill>
                  <a:schemeClr val="dk1"/>
                </a:solidFill>
                <a:latin typeface="Times New Roman"/>
                <a:ea typeface="Times New Roman"/>
                <a:cs typeface="Times New Roman"/>
                <a:sym typeface="Times New Roman"/>
              </a:defRPr>
            </a:lvl7pPr>
            <a:lvl8pPr indent="0" lvl="7" marL="3200400" marR="0" rtl="0" algn="l">
              <a:spcBef>
                <a:spcPts val="180"/>
              </a:spcBef>
              <a:buClr>
                <a:schemeClr val="dk1"/>
              </a:buClr>
              <a:buFont typeface="Arial"/>
              <a:buNone/>
              <a:defRPr b="0" i="0" sz="900" u="none" cap="none" strike="noStrike">
                <a:solidFill>
                  <a:schemeClr val="dk1"/>
                </a:solidFill>
                <a:latin typeface="Times New Roman"/>
                <a:ea typeface="Times New Roman"/>
                <a:cs typeface="Times New Roman"/>
                <a:sym typeface="Times New Roman"/>
              </a:defRPr>
            </a:lvl8pPr>
            <a:lvl9pPr indent="0" lvl="8" marL="3657600" marR="0" rtl="0" algn="l">
              <a:spcBef>
                <a:spcPts val="180"/>
              </a:spcBef>
              <a:buClr>
                <a:schemeClr val="dk1"/>
              </a:buClr>
              <a:buFont typeface="Arial"/>
              <a:buNone/>
              <a:defRPr b="0" i="0" sz="900" u="none" cap="none" strike="noStrike">
                <a:solidFill>
                  <a:schemeClr val="dk1"/>
                </a:solidFill>
                <a:latin typeface="Times New Roman"/>
                <a:ea typeface="Times New Roman"/>
                <a:cs typeface="Times New Roman"/>
                <a:sym typeface="Times New Roman"/>
              </a:defRPr>
            </a:lvl9pPr>
          </a:lstStyle>
          <a:p/>
        </p:txBody>
      </p:sp>
      <p:sp>
        <p:nvSpPr>
          <p:cNvPr id="82" name="Shape 82"/>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3" name="Shape 83"/>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4" name="Shape 84"/>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5" name="Shape 85"/>
        <p:cNvGrpSpPr/>
        <p:nvPr/>
      </p:nvGrpSpPr>
      <p:grpSpPr>
        <a:xfrm>
          <a:off x="0" y="0"/>
          <a:ext cx="0" cy="0"/>
          <a:chOff x="0" y="0"/>
          <a:chExt cx="0" cy="0"/>
        </a:xfrm>
      </p:grpSpPr>
      <p:sp>
        <p:nvSpPr>
          <p:cNvPr id="86" name="Shape 86"/>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l">
              <a:spcBef>
                <a:spcPts val="0"/>
              </a:spcBef>
              <a:buClr>
                <a:schemeClr val="accent2"/>
              </a:buClr>
              <a:buFont typeface="Arial"/>
              <a:buNone/>
              <a:defRPr b="0" i="0" sz="32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7" name="Shape 87"/>
          <p:cNvSpPr txBox="1"/>
          <p:nvPr>
            <p:ph idx="1" type="body"/>
          </p:nvPr>
        </p:nvSpPr>
        <p:spPr>
          <a:xfrm rot="5400000">
            <a:off x="2971800" y="-1314449"/>
            <a:ext cx="3200398" cy="8229600"/>
          </a:xfrm>
          <a:prstGeom prst="rect">
            <a:avLst/>
          </a:prstGeom>
          <a:noFill/>
          <a:ln>
            <a:noFill/>
          </a:ln>
        </p:spPr>
        <p:txBody>
          <a:bodyPr anchorCtr="0" anchor="t" bIns="91425" lIns="91425" rIns="91425" tIns="91425"/>
          <a:lstStyle>
            <a:lvl1pPr indent="-254000" lvl="0" marL="342900" marR="0" rtl="0" algn="l">
              <a:spcBef>
                <a:spcPts val="600"/>
              </a:spcBef>
              <a:buClr>
                <a:srgbClr val="4C5858"/>
              </a:buClr>
              <a:buSzPct val="100000"/>
              <a:buFont typeface="Arial"/>
              <a:buChar char="•"/>
              <a:defRPr b="0" i="0" sz="1400" u="none" cap="none" strike="noStrike">
                <a:solidFill>
                  <a:srgbClr val="4C5858"/>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8" name="Shape 88"/>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89" name="Shape 89"/>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0" name="Shape 90"/>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1" name="Shape 91"/>
        <p:cNvGrpSpPr/>
        <p:nvPr/>
      </p:nvGrpSpPr>
      <p:grpSpPr>
        <a:xfrm>
          <a:off x="0" y="0"/>
          <a:ext cx="0" cy="0"/>
          <a:chOff x="0" y="0"/>
          <a:chExt cx="0" cy="0"/>
        </a:xfrm>
      </p:grpSpPr>
      <p:sp>
        <p:nvSpPr>
          <p:cNvPr id="92" name="Shape 92"/>
          <p:cNvSpPr txBox="1"/>
          <p:nvPr>
            <p:ph type="title"/>
          </p:nvPr>
        </p:nvSpPr>
        <p:spPr>
          <a:xfrm rot="5400000">
            <a:off x="6012655" y="771527"/>
            <a:ext cx="3290888" cy="2057400"/>
          </a:xfrm>
          <a:prstGeom prst="rect">
            <a:avLst/>
          </a:prstGeom>
          <a:noFill/>
          <a:ln>
            <a:noFill/>
          </a:ln>
        </p:spPr>
        <p:txBody>
          <a:bodyPr anchorCtr="0" anchor="ctr" bIns="91425" lIns="91425" rIns="91425" tIns="91425"/>
          <a:lstStyle>
            <a:lvl1pPr indent="0" lvl="0" marL="0" marR="0" rtl="0" algn="l">
              <a:spcBef>
                <a:spcPts val="0"/>
              </a:spcBef>
              <a:buClr>
                <a:schemeClr val="accent2"/>
              </a:buClr>
              <a:buFont typeface="Arial"/>
              <a:buNone/>
              <a:defRPr b="0" i="0" sz="32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3" name="Shape 93"/>
          <p:cNvSpPr txBox="1"/>
          <p:nvPr>
            <p:ph idx="1" type="body"/>
          </p:nvPr>
        </p:nvSpPr>
        <p:spPr>
          <a:xfrm rot="5400000">
            <a:off x="1821656" y="-1209672"/>
            <a:ext cx="3290888" cy="6019799"/>
          </a:xfrm>
          <a:prstGeom prst="rect">
            <a:avLst/>
          </a:prstGeom>
          <a:noFill/>
          <a:ln>
            <a:noFill/>
          </a:ln>
        </p:spPr>
        <p:txBody>
          <a:bodyPr anchorCtr="0" anchor="t" bIns="91425" lIns="91425" rIns="91425" tIns="91425"/>
          <a:lstStyle>
            <a:lvl1pPr indent="-254000" lvl="0" marL="342900" marR="0" rtl="0" algn="l">
              <a:spcBef>
                <a:spcPts val="600"/>
              </a:spcBef>
              <a:buClr>
                <a:srgbClr val="4C5858"/>
              </a:buClr>
              <a:buSzPct val="100000"/>
              <a:buFont typeface="Arial"/>
              <a:buChar char="•"/>
              <a:defRPr b="0" i="0" sz="1400" u="none" cap="none" strike="noStrike">
                <a:solidFill>
                  <a:srgbClr val="4C5858"/>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4" name="Shape 94"/>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5" name="Shape 95"/>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96" name="Shape 96"/>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21" name="Shape 21"/>
        <p:cNvGrpSpPr/>
        <p:nvPr/>
      </p:nvGrpSpPr>
      <p:grpSpPr>
        <a:xfrm>
          <a:off x="0" y="0"/>
          <a:ext cx="0" cy="0"/>
          <a:chOff x="0" y="0"/>
          <a:chExt cx="0" cy="0"/>
        </a:xfrm>
      </p:grpSpPr>
      <p:sp>
        <p:nvSpPr>
          <p:cNvPr id="22" name="Shape 22"/>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3" name="Shape 23"/>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4" name="Shape 24"/>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25" name="Shape 25"/>
          <p:cNvPicPr preferRelativeResize="0"/>
          <p:nvPr/>
        </p:nvPicPr>
        <p:blipFill rotWithShape="1">
          <a:blip r:embed="rId2">
            <a:alphaModFix/>
          </a:blip>
          <a:srcRect b="0" l="0" r="0" t="0"/>
          <a:stretch/>
        </p:blipFill>
        <p:spPr>
          <a:xfrm>
            <a:off x="8050110" y="4476750"/>
            <a:ext cx="941488" cy="5121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p:spTree>
      <p:nvGrpSpPr>
        <p:cNvPr id="26" name="Shape 26"/>
        <p:cNvGrpSpPr/>
        <p:nvPr/>
      </p:nvGrpSpPr>
      <p:grpSpPr>
        <a:xfrm>
          <a:off x="0" y="0"/>
          <a:ext cx="0" cy="0"/>
          <a:chOff x="0" y="0"/>
          <a:chExt cx="0" cy="0"/>
        </a:xfrm>
      </p:grpSpPr>
      <p:sp>
        <p:nvSpPr>
          <p:cNvPr id="27" name="Shape 27"/>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l">
              <a:spcBef>
                <a:spcPts val="0"/>
              </a:spcBef>
              <a:buClr>
                <a:schemeClr val="accent2"/>
              </a:buClr>
              <a:buFont typeface="Arial"/>
              <a:buNone/>
              <a:defRPr b="0" i="0" sz="32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29" name="Shape 29"/>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0" name="Shape 30"/>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 Content">
    <p:spTree>
      <p:nvGrpSpPr>
        <p:cNvPr id="31" name="Shape 31"/>
        <p:cNvGrpSpPr/>
        <p:nvPr/>
      </p:nvGrpSpPr>
      <p:grpSpPr>
        <a:xfrm>
          <a:off x="0" y="0"/>
          <a:ext cx="0" cy="0"/>
          <a:chOff x="0" y="0"/>
          <a:chExt cx="0" cy="0"/>
        </a:xfrm>
      </p:grpSpPr>
      <p:sp>
        <p:nvSpPr>
          <p:cNvPr id="32" name="Shape 32"/>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l">
              <a:spcBef>
                <a:spcPts val="0"/>
              </a:spcBef>
              <a:buClr>
                <a:schemeClr val="accent2"/>
              </a:buClr>
              <a:buFont typeface="Arial"/>
              <a:buNone/>
              <a:defRPr b="0" i="0" sz="32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3" name="Shape 33"/>
          <p:cNvSpPr txBox="1"/>
          <p:nvPr>
            <p:ph idx="1" type="body"/>
          </p:nvPr>
        </p:nvSpPr>
        <p:spPr>
          <a:xfrm>
            <a:off x="457200" y="1200150"/>
            <a:ext cx="8229600" cy="3200398"/>
          </a:xfrm>
          <a:prstGeom prst="rect">
            <a:avLst/>
          </a:prstGeom>
          <a:noFill/>
          <a:ln>
            <a:noFill/>
          </a:ln>
        </p:spPr>
        <p:txBody>
          <a:bodyPr anchorCtr="0" anchor="t" bIns="91425" lIns="91425" rIns="91425" tIns="91425"/>
          <a:lstStyle>
            <a:lvl1pPr indent="0" lvl="0" marL="0" marR="0" rtl="0" algn="l">
              <a:spcBef>
                <a:spcPts val="600"/>
              </a:spcBef>
              <a:buClr>
                <a:srgbClr val="4C5858"/>
              </a:buClr>
              <a:buFont typeface="Arial"/>
              <a:buNone/>
              <a:defRPr b="0" i="0" sz="1400" u="none" cap="none" strike="noStrike">
                <a:solidFill>
                  <a:srgbClr val="4C5858"/>
                </a:solidFill>
                <a:latin typeface="Arial"/>
                <a:ea typeface="Arial"/>
                <a:cs typeface="Arial"/>
                <a:sym typeface="Arial"/>
              </a:defRPr>
            </a:lvl1pPr>
            <a:lvl2pPr indent="0" lvl="1" marL="457200" marR="0" rtl="0" algn="l">
              <a:spcBef>
                <a:spcPts val="600"/>
              </a:spcBef>
              <a:buClr>
                <a:srgbClr val="4C5858"/>
              </a:buClr>
              <a:buFont typeface="Arial"/>
              <a:buNone/>
              <a:defRPr b="0" i="0" sz="1200" u="none" cap="none" strike="noStrike">
                <a:solidFill>
                  <a:srgbClr val="4C5858"/>
                </a:solidFill>
                <a:latin typeface="Arial"/>
                <a:ea typeface="Arial"/>
                <a:cs typeface="Arial"/>
                <a:sym typeface="Arial"/>
              </a:defRPr>
            </a:lvl2pPr>
            <a:lvl3pPr indent="0" lvl="2" marL="914400" marR="0" rtl="0" algn="l">
              <a:spcBef>
                <a:spcPts val="600"/>
              </a:spcBef>
              <a:buClr>
                <a:srgbClr val="4C5858"/>
              </a:buClr>
              <a:buFont typeface="Arial"/>
              <a:buNone/>
              <a:defRPr b="0" i="0" sz="1100" u="none" cap="none" strike="noStrike">
                <a:solidFill>
                  <a:srgbClr val="4C5858"/>
                </a:solidFill>
                <a:latin typeface="Arial"/>
                <a:ea typeface="Arial"/>
                <a:cs typeface="Arial"/>
                <a:sym typeface="Arial"/>
              </a:defRPr>
            </a:lvl3pPr>
            <a:lvl4pPr indent="0" lvl="3" marL="1371600" marR="0" rtl="0" algn="l">
              <a:spcBef>
                <a:spcPts val="600"/>
              </a:spcBef>
              <a:buClr>
                <a:srgbClr val="4C5858"/>
              </a:buClr>
              <a:buFont typeface="Arial"/>
              <a:buNone/>
              <a:defRPr b="0" i="0" sz="1050" u="none" cap="none" strike="noStrike">
                <a:solidFill>
                  <a:srgbClr val="4C5858"/>
                </a:solidFill>
                <a:latin typeface="Arial"/>
                <a:ea typeface="Arial"/>
                <a:cs typeface="Arial"/>
                <a:sym typeface="Arial"/>
              </a:defRPr>
            </a:lvl4pPr>
            <a:lvl5pPr indent="0" lvl="4" marL="1828800" marR="0" rtl="0" algn="l">
              <a:spcBef>
                <a:spcPts val="600"/>
              </a:spcBef>
              <a:buClr>
                <a:srgbClr val="4C5858"/>
              </a:buClr>
              <a:buFont typeface="Arial"/>
              <a:buNone/>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 name="Shape 34"/>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5" name="Shape 35"/>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36" name="Shape 36"/>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b="0" l="0" r="0" t="0"/>
          <a:stretch/>
        </p:blipFill>
        <p:spPr>
          <a:xfrm>
            <a:off x="0" y="0"/>
            <a:ext cx="9144000" cy="5127562"/>
          </a:xfrm>
          <a:prstGeom prst="rect">
            <a:avLst/>
          </a:prstGeom>
          <a:noFill/>
          <a:ln>
            <a:noFill/>
          </a:ln>
        </p:spPr>
      </p:pic>
      <p:sp>
        <p:nvSpPr>
          <p:cNvPr id="39" name="Shape 39"/>
          <p:cNvSpPr txBox="1"/>
          <p:nvPr>
            <p:ph type="title"/>
          </p:nvPr>
        </p:nvSpPr>
        <p:spPr>
          <a:xfrm>
            <a:off x="457200" y="1780033"/>
            <a:ext cx="8229600" cy="857250"/>
          </a:xfrm>
          <a:prstGeom prst="rect">
            <a:avLst/>
          </a:prstGeom>
          <a:noFill/>
          <a:ln>
            <a:noFill/>
          </a:ln>
        </p:spPr>
        <p:txBody>
          <a:bodyPr anchorCtr="0" anchor="ctr" bIns="91425" lIns="91425" rIns="91425" tIns="91425"/>
          <a:lstStyle>
            <a:lvl1pPr indent="0" lvl="0" marL="0" marR="0" rtl="0" algn="ctr">
              <a:spcBef>
                <a:spcPts val="0"/>
              </a:spcBef>
              <a:buClr>
                <a:schemeClr val="lt1"/>
              </a:buClr>
              <a:buFont typeface="Arial"/>
              <a:buNone/>
              <a:defRPr b="0" i="0" sz="32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body"/>
          </p:nvPr>
        </p:nvSpPr>
        <p:spPr>
          <a:xfrm>
            <a:off x="467543" y="2788146"/>
            <a:ext cx="8225526" cy="647700"/>
          </a:xfrm>
          <a:prstGeom prst="rect">
            <a:avLst/>
          </a:prstGeom>
          <a:noFill/>
          <a:ln>
            <a:noFill/>
          </a:ln>
        </p:spPr>
        <p:txBody>
          <a:bodyPr anchorCtr="0" anchor="t" bIns="91425" lIns="91425" rIns="91425" tIns="91425"/>
          <a:lstStyle>
            <a:lvl1pPr indent="0" lvl="0" marL="0" marR="0" rtl="0" algn="ctr">
              <a:spcBef>
                <a:spcPts val="600"/>
              </a:spcBef>
              <a:buClr>
                <a:srgbClr val="FFFFFF"/>
              </a:buClr>
              <a:buFont typeface="Arial"/>
              <a:buNone/>
              <a:defRPr b="0" i="0" sz="1400" u="none" cap="none" strike="noStrike">
                <a:solidFill>
                  <a:srgbClr val="FFFFFF"/>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pic>
        <p:nvPicPr>
          <p:cNvPr id="41" name="Shape 41"/>
          <p:cNvPicPr preferRelativeResize="0"/>
          <p:nvPr/>
        </p:nvPicPr>
        <p:blipFill rotWithShape="1">
          <a:blip r:embed="rId3">
            <a:alphaModFix/>
          </a:blip>
          <a:srcRect b="0" l="0" r="0" t="0"/>
          <a:stretch/>
        </p:blipFill>
        <p:spPr>
          <a:xfrm>
            <a:off x="3543300" y="330422"/>
            <a:ext cx="2057400" cy="111918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p:spTree>
      <p:nvGrpSpPr>
        <p:cNvPr id="42" name="Shape 42"/>
        <p:cNvGrpSpPr/>
        <p:nvPr/>
      </p:nvGrpSpPr>
      <p:grpSpPr>
        <a:xfrm>
          <a:off x="0" y="0"/>
          <a:ext cx="0" cy="0"/>
          <a:chOff x="0" y="0"/>
          <a:chExt cx="0" cy="0"/>
        </a:xfrm>
      </p:grpSpPr>
      <p:sp>
        <p:nvSpPr>
          <p:cNvPr id="43" name="Shape 43"/>
          <p:cNvSpPr/>
          <p:nvPr>
            <p:ph idx="2" type="pic"/>
          </p:nvPr>
        </p:nvSpPr>
        <p:spPr>
          <a:xfrm>
            <a:off x="0" y="0"/>
            <a:ext cx="9144000" cy="5143499"/>
          </a:xfrm>
          <a:prstGeom prst="rect">
            <a:avLst/>
          </a:prstGeom>
          <a:solidFill>
            <a:srgbClr val="BFBFBF"/>
          </a:solidFill>
          <a:ln>
            <a:noFill/>
          </a:ln>
        </p:spPr>
        <p:txBody>
          <a:bodyPr anchorCtr="0" anchor="t" bIns="91425" lIns="91425" rIns="91425" tIns="91425"/>
          <a:lstStyle>
            <a:lvl1pPr indent="0" lvl="0" marL="0" marR="0" rtl="0" algn="ctr">
              <a:spcBef>
                <a:spcPts val="600"/>
              </a:spcBef>
              <a:buClr>
                <a:srgbClr val="4C5858"/>
              </a:buClr>
              <a:buFont typeface="Arial"/>
              <a:buNone/>
              <a:defRPr b="0" i="0" sz="1400" u="none" cap="none" strike="noStrike">
                <a:solidFill>
                  <a:srgbClr val="4C5858"/>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 + Caption 1">
    <p:spTree>
      <p:nvGrpSpPr>
        <p:cNvPr id="44" name="Shape 44"/>
        <p:cNvGrpSpPr/>
        <p:nvPr/>
      </p:nvGrpSpPr>
      <p:grpSpPr>
        <a:xfrm>
          <a:off x="0" y="0"/>
          <a:ext cx="0" cy="0"/>
          <a:chOff x="0" y="0"/>
          <a:chExt cx="0" cy="0"/>
        </a:xfrm>
      </p:grpSpPr>
      <p:sp>
        <p:nvSpPr>
          <p:cNvPr id="45" name="Shape 45"/>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l">
              <a:spcBef>
                <a:spcPts val="0"/>
              </a:spcBef>
              <a:buClr>
                <a:schemeClr val="accent2"/>
              </a:buClr>
              <a:buFont typeface="Arial"/>
              <a:buNone/>
              <a:defRPr b="0" i="0" sz="32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7" name="Shape 47"/>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48" name="Shape 48"/>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49" name="Shape 49"/>
          <p:cNvSpPr/>
          <p:nvPr/>
        </p:nvSpPr>
        <p:spPr>
          <a:xfrm>
            <a:off x="6217919" y="1110425"/>
            <a:ext cx="2926079" cy="2918626"/>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0" name="Shape 50"/>
          <p:cNvSpPr/>
          <p:nvPr>
            <p:ph idx="2" type="pic"/>
          </p:nvPr>
        </p:nvSpPr>
        <p:spPr>
          <a:xfrm>
            <a:off x="0" y="1110425"/>
            <a:ext cx="6228183" cy="2922645"/>
          </a:xfrm>
          <a:prstGeom prst="rect">
            <a:avLst/>
          </a:prstGeom>
          <a:solidFill>
            <a:srgbClr val="BFBFBF"/>
          </a:solidFill>
          <a:ln>
            <a:noFill/>
          </a:ln>
        </p:spPr>
        <p:txBody>
          <a:bodyPr anchorCtr="0" anchor="t" bIns="91425" lIns="91425" rIns="91425" tIns="91425"/>
          <a:lstStyle>
            <a:lvl1pPr indent="0" lvl="0" marL="0" marR="0" rtl="0" algn="ctr">
              <a:spcBef>
                <a:spcPts val="600"/>
              </a:spcBef>
              <a:buClr>
                <a:srgbClr val="4C5858"/>
              </a:buClr>
              <a:buFont typeface="Arial"/>
              <a:buNone/>
              <a:defRPr b="0" i="0" sz="1400" u="none" cap="none" strike="noStrike">
                <a:solidFill>
                  <a:srgbClr val="4C5858"/>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1" name="Shape 51"/>
          <p:cNvSpPr txBox="1"/>
          <p:nvPr>
            <p:ph idx="1" type="body"/>
          </p:nvPr>
        </p:nvSpPr>
        <p:spPr>
          <a:xfrm>
            <a:off x="6420796" y="1419621"/>
            <a:ext cx="2520328" cy="358775"/>
          </a:xfrm>
          <a:prstGeom prst="rect">
            <a:avLst/>
          </a:prstGeom>
          <a:noFill/>
          <a:ln>
            <a:noFill/>
          </a:ln>
        </p:spPr>
        <p:txBody>
          <a:bodyPr anchorCtr="0" anchor="t" bIns="91425" lIns="91425" rIns="91425" tIns="91425"/>
          <a:lstStyle>
            <a:lvl1pPr indent="0" lvl="0" marL="0" marR="0" rtl="0" algn="l">
              <a:spcBef>
                <a:spcPts val="600"/>
              </a:spcBef>
              <a:buClr>
                <a:schemeClr val="lt1"/>
              </a:buClr>
              <a:buFont typeface="Arial"/>
              <a:buNone/>
              <a:defRPr b="0" i="0" sz="2000" u="none" cap="none" strike="noStrike">
                <a:solidFill>
                  <a:schemeClr val="lt1"/>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52" name="Shape 52"/>
          <p:cNvSpPr txBox="1"/>
          <p:nvPr>
            <p:ph idx="3" type="body"/>
          </p:nvPr>
        </p:nvSpPr>
        <p:spPr>
          <a:xfrm>
            <a:off x="6420819" y="1923677"/>
            <a:ext cx="2520279" cy="1871662"/>
          </a:xfrm>
          <a:prstGeom prst="rect">
            <a:avLst/>
          </a:prstGeom>
          <a:noFill/>
          <a:ln>
            <a:noFill/>
          </a:ln>
        </p:spPr>
        <p:txBody>
          <a:bodyPr anchorCtr="0" anchor="t" bIns="91425" lIns="91425" rIns="91425" tIns="91425"/>
          <a:lstStyle>
            <a:lvl1pPr indent="0" lvl="0" marL="0" marR="0" rtl="0" algn="l">
              <a:spcBef>
                <a:spcPts val="600"/>
              </a:spcBef>
              <a:buClr>
                <a:schemeClr val="lt1"/>
              </a:buClr>
              <a:buFont typeface="Arial"/>
              <a:buNone/>
              <a:defRPr b="0" i="0" sz="1000" u="none" cap="none" strike="noStrike">
                <a:solidFill>
                  <a:schemeClr val="lt1"/>
                </a:solidFill>
                <a:latin typeface="Arial"/>
                <a:ea typeface="Arial"/>
                <a:cs typeface="Arial"/>
                <a:sym typeface="Arial"/>
              </a:defRPr>
            </a:lvl1pPr>
            <a:lvl2pPr indent="0" lvl="1" marL="457200" marR="0" rtl="0" algn="l">
              <a:spcBef>
                <a:spcPts val="600"/>
              </a:spcBef>
              <a:buClr>
                <a:srgbClr val="4C5858"/>
              </a:buClr>
              <a:buFont typeface="Arial"/>
              <a:buNone/>
              <a:defRPr b="0" i="0" sz="1200" u="none" cap="none" strike="noStrike">
                <a:solidFill>
                  <a:srgbClr val="4C5858"/>
                </a:solidFill>
                <a:latin typeface="Arial"/>
                <a:ea typeface="Arial"/>
                <a:cs typeface="Arial"/>
                <a:sym typeface="Arial"/>
              </a:defRPr>
            </a:lvl2pPr>
            <a:lvl3pPr indent="0" lvl="2" marL="914400" marR="0" rtl="0" algn="l">
              <a:spcBef>
                <a:spcPts val="600"/>
              </a:spcBef>
              <a:buClr>
                <a:srgbClr val="4C5858"/>
              </a:buClr>
              <a:buFont typeface="Arial"/>
              <a:buNone/>
              <a:defRPr b="0" i="0" sz="1100" u="none" cap="none" strike="noStrike">
                <a:solidFill>
                  <a:srgbClr val="4C5858"/>
                </a:solidFill>
                <a:latin typeface="Arial"/>
                <a:ea typeface="Arial"/>
                <a:cs typeface="Arial"/>
                <a:sym typeface="Arial"/>
              </a:defRPr>
            </a:lvl3pPr>
            <a:lvl4pPr indent="0" lvl="3" marL="1371600" marR="0" rtl="0" algn="l">
              <a:spcBef>
                <a:spcPts val="600"/>
              </a:spcBef>
              <a:buClr>
                <a:srgbClr val="4C5858"/>
              </a:buClr>
              <a:buFont typeface="Arial"/>
              <a:buNone/>
              <a:defRPr b="0" i="0" sz="1050" u="none" cap="none" strike="noStrike">
                <a:solidFill>
                  <a:srgbClr val="4C5858"/>
                </a:solidFill>
                <a:latin typeface="Arial"/>
                <a:ea typeface="Arial"/>
                <a:cs typeface="Arial"/>
                <a:sym typeface="Arial"/>
              </a:defRPr>
            </a:lvl4pPr>
            <a:lvl5pPr indent="0" lvl="4" marL="1828800" marR="0" rtl="0" algn="l">
              <a:spcBef>
                <a:spcPts val="600"/>
              </a:spcBef>
              <a:buClr>
                <a:srgbClr val="4C5858"/>
              </a:buClr>
              <a:buFont typeface="Arial"/>
              <a:buNone/>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Image + Caption 2">
    <p:spTree>
      <p:nvGrpSpPr>
        <p:cNvPr id="53" name="Shape 53"/>
        <p:cNvGrpSpPr/>
        <p:nvPr/>
      </p:nvGrpSpPr>
      <p:grpSpPr>
        <a:xfrm>
          <a:off x="0" y="0"/>
          <a:ext cx="0" cy="0"/>
          <a:chOff x="0" y="0"/>
          <a:chExt cx="0" cy="0"/>
        </a:xfrm>
      </p:grpSpPr>
      <p:sp>
        <p:nvSpPr>
          <p:cNvPr id="54" name="Shape 54"/>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l">
              <a:spcBef>
                <a:spcPts val="0"/>
              </a:spcBef>
              <a:buClr>
                <a:schemeClr val="accent2"/>
              </a:buClr>
              <a:buFont typeface="Arial"/>
              <a:buNone/>
              <a:defRPr b="0" i="0" sz="32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5" name="Shape 55"/>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6" name="Shape 56"/>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57" name="Shape 57"/>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58" name="Shape 58"/>
          <p:cNvSpPr/>
          <p:nvPr/>
        </p:nvSpPr>
        <p:spPr>
          <a:xfrm>
            <a:off x="0" y="1110425"/>
            <a:ext cx="6236208" cy="2918626"/>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59" name="Shape 59"/>
          <p:cNvSpPr/>
          <p:nvPr>
            <p:ph idx="2" type="pic"/>
          </p:nvPr>
        </p:nvSpPr>
        <p:spPr>
          <a:xfrm>
            <a:off x="6217919" y="1110425"/>
            <a:ext cx="2926079" cy="2922645"/>
          </a:xfrm>
          <a:prstGeom prst="rect">
            <a:avLst/>
          </a:prstGeom>
          <a:solidFill>
            <a:srgbClr val="BFBFBF"/>
          </a:solidFill>
          <a:ln>
            <a:noFill/>
          </a:ln>
        </p:spPr>
        <p:txBody>
          <a:bodyPr anchorCtr="0" anchor="t" bIns="91425" lIns="91425" rIns="91425" tIns="91425"/>
          <a:lstStyle>
            <a:lvl1pPr indent="0" lvl="0" marL="0" marR="0" rtl="0" algn="ctr">
              <a:spcBef>
                <a:spcPts val="600"/>
              </a:spcBef>
              <a:buClr>
                <a:srgbClr val="4C5858"/>
              </a:buClr>
              <a:buFont typeface="Arial"/>
              <a:buNone/>
              <a:defRPr b="0" i="0" sz="1400" u="none" cap="none" strike="noStrike">
                <a:solidFill>
                  <a:srgbClr val="4C5858"/>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0" name="Shape 60"/>
          <p:cNvSpPr txBox="1"/>
          <p:nvPr>
            <p:ph idx="1" type="body"/>
          </p:nvPr>
        </p:nvSpPr>
        <p:spPr>
          <a:xfrm>
            <a:off x="457200" y="1419621"/>
            <a:ext cx="5267029" cy="358775"/>
          </a:xfrm>
          <a:prstGeom prst="rect">
            <a:avLst/>
          </a:prstGeom>
          <a:noFill/>
          <a:ln>
            <a:noFill/>
          </a:ln>
        </p:spPr>
        <p:txBody>
          <a:bodyPr anchorCtr="0" anchor="t" bIns="91425" lIns="91425" rIns="91425" tIns="91425"/>
          <a:lstStyle>
            <a:lvl1pPr indent="0" lvl="0" marL="0" marR="0" rtl="0" algn="l">
              <a:spcBef>
                <a:spcPts val="600"/>
              </a:spcBef>
              <a:buClr>
                <a:schemeClr val="lt1"/>
              </a:buClr>
              <a:buFont typeface="Arial"/>
              <a:buNone/>
              <a:defRPr b="0" i="0" sz="2000" u="none" cap="none" strike="noStrike">
                <a:solidFill>
                  <a:schemeClr val="lt1"/>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1" name="Shape 61"/>
          <p:cNvSpPr txBox="1"/>
          <p:nvPr>
            <p:ph idx="3" type="body"/>
          </p:nvPr>
        </p:nvSpPr>
        <p:spPr>
          <a:xfrm>
            <a:off x="457200" y="1923677"/>
            <a:ext cx="5266927" cy="1871662"/>
          </a:xfrm>
          <a:prstGeom prst="rect">
            <a:avLst/>
          </a:prstGeom>
          <a:noFill/>
          <a:ln>
            <a:noFill/>
          </a:ln>
        </p:spPr>
        <p:txBody>
          <a:bodyPr anchorCtr="0" anchor="t" bIns="91425" lIns="91425" rIns="91425" tIns="91425"/>
          <a:lstStyle>
            <a:lvl1pPr indent="0" lvl="0" marL="0" marR="0" rtl="0" algn="l">
              <a:spcBef>
                <a:spcPts val="600"/>
              </a:spcBef>
              <a:buClr>
                <a:schemeClr val="lt1"/>
              </a:buClr>
              <a:buFont typeface="Arial"/>
              <a:buNone/>
              <a:defRPr b="0" i="0" sz="1000" u="none" cap="none" strike="noStrike">
                <a:solidFill>
                  <a:schemeClr val="lt1"/>
                </a:solidFill>
                <a:latin typeface="Arial"/>
                <a:ea typeface="Arial"/>
                <a:cs typeface="Arial"/>
                <a:sym typeface="Arial"/>
              </a:defRPr>
            </a:lvl1pPr>
            <a:lvl2pPr indent="0" lvl="1" marL="457200" marR="0" rtl="0" algn="l">
              <a:spcBef>
                <a:spcPts val="600"/>
              </a:spcBef>
              <a:buClr>
                <a:srgbClr val="4C5858"/>
              </a:buClr>
              <a:buFont typeface="Arial"/>
              <a:buNone/>
              <a:defRPr b="0" i="0" sz="1200" u="none" cap="none" strike="noStrike">
                <a:solidFill>
                  <a:srgbClr val="4C5858"/>
                </a:solidFill>
                <a:latin typeface="Arial"/>
                <a:ea typeface="Arial"/>
                <a:cs typeface="Arial"/>
                <a:sym typeface="Arial"/>
              </a:defRPr>
            </a:lvl2pPr>
            <a:lvl3pPr indent="0" lvl="2" marL="914400" marR="0" rtl="0" algn="l">
              <a:spcBef>
                <a:spcPts val="600"/>
              </a:spcBef>
              <a:buClr>
                <a:srgbClr val="4C5858"/>
              </a:buClr>
              <a:buFont typeface="Arial"/>
              <a:buNone/>
              <a:defRPr b="0" i="0" sz="1100" u="none" cap="none" strike="noStrike">
                <a:solidFill>
                  <a:srgbClr val="4C5858"/>
                </a:solidFill>
                <a:latin typeface="Arial"/>
                <a:ea typeface="Arial"/>
                <a:cs typeface="Arial"/>
                <a:sym typeface="Arial"/>
              </a:defRPr>
            </a:lvl3pPr>
            <a:lvl4pPr indent="0" lvl="3" marL="1371600" marR="0" rtl="0" algn="l">
              <a:spcBef>
                <a:spcPts val="600"/>
              </a:spcBef>
              <a:buClr>
                <a:srgbClr val="4C5858"/>
              </a:buClr>
              <a:buFont typeface="Arial"/>
              <a:buNone/>
              <a:defRPr b="0" i="0" sz="1050" u="none" cap="none" strike="noStrike">
                <a:solidFill>
                  <a:srgbClr val="4C5858"/>
                </a:solidFill>
                <a:latin typeface="Arial"/>
                <a:ea typeface="Arial"/>
                <a:cs typeface="Arial"/>
                <a:sym typeface="Arial"/>
              </a:defRPr>
            </a:lvl4pPr>
            <a:lvl5pPr indent="0" lvl="4" marL="1828800" marR="0" rtl="0" algn="l">
              <a:spcBef>
                <a:spcPts val="600"/>
              </a:spcBef>
              <a:buClr>
                <a:srgbClr val="4C5858"/>
              </a:buClr>
              <a:buFont typeface="Arial"/>
              <a:buNone/>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2" name="Shape 62"/>
        <p:cNvGrpSpPr/>
        <p:nvPr/>
      </p:nvGrpSpPr>
      <p:grpSpPr>
        <a:xfrm>
          <a:off x="0" y="0"/>
          <a:ext cx="0" cy="0"/>
          <a:chOff x="0" y="0"/>
          <a:chExt cx="0" cy="0"/>
        </a:xfrm>
      </p:grpSpPr>
      <p:sp>
        <p:nvSpPr>
          <p:cNvPr id="63" name="Shape 63"/>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l">
              <a:spcBef>
                <a:spcPts val="0"/>
              </a:spcBef>
              <a:buClr>
                <a:schemeClr val="accent2"/>
              </a:buClr>
              <a:buFont typeface="Arial"/>
              <a:buNone/>
              <a:defRPr b="0" i="0" sz="32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4" name="Shape 64"/>
          <p:cNvSpPr txBox="1"/>
          <p:nvPr>
            <p:ph idx="1" type="body"/>
          </p:nvPr>
        </p:nvSpPr>
        <p:spPr>
          <a:xfrm>
            <a:off x="457200" y="1151334"/>
            <a:ext cx="4040187" cy="479821"/>
          </a:xfrm>
          <a:prstGeom prst="rect">
            <a:avLst/>
          </a:prstGeom>
          <a:noFill/>
          <a:ln>
            <a:noFill/>
          </a:ln>
        </p:spPr>
        <p:txBody>
          <a:bodyPr anchorCtr="0" anchor="b" bIns="91425" lIns="91425" rIns="91425" tIns="91425"/>
          <a:lstStyle>
            <a:lvl1pPr indent="0" lvl="0" marL="0" marR="0" rtl="0" algn="l">
              <a:spcBef>
                <a:spcPts val="600"/>
              </a:spcBef>
              <a:buClr>
                <a:srgbClr val="4C5858"/>
              </a:buClr>
              <a:buFont typeface="Arial"/>
              <a:buNone/>
              <a:defRPr b="0" i="0" sz="1600" u="none" cap="none" strike="noStrike">
                <a:solidFill>
                  <a:srgbClr val="4C5858"/>
                </a:solidFill>
                <a:latin typeface="Arial"/>
                <a:ea typeface="Arial"/>
                <a:cs typeface="Arial"/>
                <a:sym typeface="Arial"/>
              </a:defRPr>
            </a:lvl1pPr>
            <a:lvl2pPr indent="0" lvl="1" marL="457200" marR="0" rtl="0" algn="l">
              <a:spcBef>
                <a:spcPts val="600"/>
              </a:spcBef>
              <a:buClr>
                <a:srgbClr val="4C5858"/>
              </a:buClr>
              <a:buFont typeface="Arial"/>
              <a:buNone/>
              <a:defRPr b="1" i="0" sz="2000" u="none" cap="none" strike="noStrike">
                <a:solidFill>
                  <a:srgbClr val="4C5858"/>
                </a:solidFill>
                <a:latin typeface="Arial"/>
                <a:ea typeface="Arial"/>
                <a:cs typeface="Arial"/>
                <a:sym typeface="Arial"/>
              </a:defRPr>
            </a:lvl2pPr>
            <a:lvl3pPr indent="0" lvl="2" marL="914400" marR="0" rtl="0" algn="l">
              <a:spcBef>
                <a:spcPts val="600"/>
              </a:spcBef>
              <a:buClr>
                <a:srgbClr val="4C5858"/>
              </a:buClr>
              <a:buFont typeface="Arial"/>
              <a:buNone/>
              <a:defRPr b="1" i="0" sz="1800" u="none" cap="none" strike="noStrike">
                <a:solidFill>
                  <a:srgbClr val="4C5858"/>
                </a:solidFill>
                <a:latin typeface="Arial"/>
                <a:ea typeface="Arial"/>
                <a:cs typeface="Arial"/>
                <a:sym typeface="Arial"/>
              </a:defRPr>
            </a:lvl3pPr>
            <a:lvl4pPr indent="0" lvl="3" marL="1371600" marR="0" rtl="0" algn="l">
              <a:spcBef>
                <a:spcPts val="600"/>
              </a:spcBef>
              <a:buClr>
                <a:srgbClr val="4C5858"/>
              </a:buClr>
              <a:buFont typeface="Arial"/>
              <a:buNone/>
              <a:defRPr b="1" i="0" sz="1600" u="none" cap="none" strike="noStrike">
                <a:solidFill>
                  <a:srgbClr val="4C5858"/>
                </a:solidFill>
                <a:latin typeface="Arial"/>
                <a:ea typeface="Arial"/>
                <a:cs typeface="Arial"/>
                <a:sym typeface="Arial"/>
              </a:defRPr>
            </a:lvl4pPr>
            <a:lvl5pPr indent="0" lvl="4" marL="1828800" marR="0" rtl="0" algn="l">
              <a:spcBef>
                <a:spcPts val="600"/>
              </a:spcBef>
              <a:buClr>
                <a:srgbClr val="4C5858"/>
              </a:buClr>
              <a:buFont typeface="Arial"/>
              <a:buNone/>
              <a:defRPr b="1" i="0" sz="1600" u="none" cap="none" strike="noStrike">
                <a:solidFill>
                  <a:srgbClr val="4C5858"/>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9pPr>
          </a:lstStyle>
          <a:p/>
        </p:txBody>
      </p:sp>
      <p:sp>
        <p:nvSpPr>
          <p:cNvPr id="65" name="Shape 65"/>
          <p:cNvSpPr txBox="1"/>
          <p:nvPr>
            <p:ph idx="2" type="body"/>
          </p:nvPr>
        </p:nvSpPr>
        <p:spPr>
          <a:xfrm>
            <a:off x="457200" y="1631155"/>
            <a:ext cx="4040187" cy="2963465"/>
          </a:xfrm>
          <a:prstGeom prst="rect">
            <a:avLst/>
          </a:prstGeom>
          <a:noFill/>
          <a:ln>
            <a:noFill/>
          </a:ln>
        </p:spPr>
        <p:txBody>
          <a:bodyPr anchorCtr="0" anchor="t" bIns="91425" lIns="91425" rIns="91425" tIns="91425"/>
          <a:lstStyle>
            <a:lvl1pPr indent="-241300" lvl="0" marL="342900" marR="0" rtl="0" algn="l">
              <a:spcBef>
                <a:spcPts val="600"/>
              </a:spcBef>
              <a:buClr>
                <a:srgbClr val="4C5858"/>
              </a:buClr>
              <a:buSzPct val="100000"/>
              <a:buFont typeface="Arial"/>
              <a:buChar char="•"/>
              <a:defRPr b="0" i="0" sz="1600" u="none" cap="none" strike="noStrike">
                <a:solidFill>
                  <a:srgbClr val="4C5858"/>
                </a:solidFill>
                <a:latin typeface="Arial"/>
                <a:ea typeface="Arial"/>
                <a:cs typeface="Arial"/>
                <a:sym typeface="Arial"/>
              </a:defRPr>
            </a:lvl1pPr>
            <a:lvl2pPr indent="-196850" lvl="1" marL="742950" marR="0" rtl="0" algn="l">
              <a:spcBef>
                <a:spcPts val="600"/>
              </a:spcBef>
              <a:buClr>
                <a:srgbClr val="4C5858"/>
              </a:buClr>
              <a:buSzPct val="100000"/>
              <a:buFont typeface="Arial"/>
              <a:buChar char="–"/>
              <a:defRPr b="0" i="0" sz="1400" u="none" cap="none" strike="noStrike">
                <a:solidFill>
                  <a:srgbClr val="4C5858"/>
                </a:solidFill>
                <a:latin typeface="Arial"/>
                <a:ea typeface="Arial"/>
                <a:cs typeface="Arial"/>
                <a:sym typeface="Arial"/>
              </a:defRPr>
            </a:lvl2pPr>
            <a:lvl3pPr indent="-152400" lvl="2" marL="114300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3pPr>
            <a:lvl4pPr indent="-158750" lvl="3" marL="16002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4pPr>
            <a:lvl5pPr indent="-158750" lvl="4" marL="20574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66" name="Shape 66"/>
          <p:cNvSpPr txBox="1"/>
          <p:nvPr>
            <p:ph idx="3" type="body"/>
          </p:nvPr>
        </p:nvSpPr>
        <p:spPr>
          <a:xfrm>
            <a:off x="4645030" y="1151334"/>
            <a:ext cx="4041774" cy="479821"/>
          </a:xfrm>
          <a:prstGeom prst="rect">
            <a:avLst/>
          </a:prstGeom>
          <a:noFill/>
          <a:ln>
            <a:noFill/>
          </a:ln>
        </p:spPr>
        <p:txBody>
          <a:bodyPr anchorCtr="0" anchor="b" bIns="91425" lIns="91425" rIns="91425" tIns="91425"/>
          <a:lstStyle>
            <a:lvl1pPr indent="0" lvl="0" marL="0" marR="0" rtl="0" algn="l">
              <a:spcBef>
                <a:spcPts val="600"/>
              </a:spcBef>
              <a:buClr>
                <a:srgbClr val="4C5858"/>
              </a:buClr>
              <a:buFont typeface="Arial"/>
              <a:buNone/>
              <a:defRPr b="0" i="0" sz="1600" u="none" cap="none" strike="noStrike">
                <a:solidFill>
                  <a:srgbClr val="4C5858"/>
                </a:solidFill>
                <a:latin typeface="Arial"/>
                <a:ea typeface="Arial"/>
                <a:cs typeface="Arial"/>
                <a:sym typeface="Arial"/>
              </a:defRPr>
            </a:lvl1pPr>
            <a:lvl2pPr indent="0" lvl="1" marL="457200" marR="0" rtl="0" algn="l">
              <a:spcBef>
                <a:spcPts val="600"/>
              </a:spcBef>
              <a:buClr>
                <a:srgbClr val="4C5858"/>
              </a:buClr>
              <a:buFont typeface="Arial"/>
              <a:buNone/>
              <a:defRPr b="1" i="0" sz="2000" u="none" cap="none" strike="noStrike">
                <a:solidFill>
                  <a:srgbClr val="4C5858"/>
                </a:solidFill>
                <a:latin typeface="Arial"/>
                <a:ea typeface="Arial"/>
                <a:cs typeface="Arial"/>
                <a:sym typeface="Arial"/>
              </a:defRPr>
            </a:lvl2pPr>
            <a:lvl3pPr indent="0" lvl="2" marL="914400" marR="0" rtl="0" algn="l">
              <a:spcBef>
                <a:spcPts val="600"/>
              </a:spcBef>
              <a:buClr>
                <a:srgbClr val="4C5858"/>
              </a:buClr>
              <a:buFont typeface="Arial"/>
              <a:buNone/>
              <a:defRPr b="1" i="0" sz="1800" u="none" cap="none" strike="noStrike">
                <a:solidFill>
                  <a:srgbClr val="4C5858"/>
                </a:solidFill>
                <a:latin typeface="Arial"/>
                <a:ea typeface="Arial"/>
                <a:cs typeface="Arial"/>
                <a:sym typeface="Arial"/>
              </a:defRPr>
            </a:lvl3pPr>
            <a:lvl4pPr indent="0" lvl="3" marL="1371600" marR="0" rtl="0" algn="l">
              <a:spcBef>
                <a:spcPts val="600"/>
              </a:spcBef>
              <a:buClr>
                <a:srgbClr val="4C5858"/>
              </a:buClr>
              <a:buFont typeface="Arial"/>
              <a:buNone/>
              <a:defRPr b="1" i="0" sz="1600" u="none" cap="none" strike="noStrike">
                <a:solidFill>
                  <a:srgbClr val="4C5858"/>
                </a:solidFill>
                <a:latin typeface="Arial"/>
                <a:ea typeface="Arial"/>
                <a:cs typeface="Arial"/>
                <a:sym typeface="Arial"/>
              </a:defRPr>
            </a:lvl4pPr>
            <a:lvl5pPr indent="0" lvl="4" marL="1828800" marR="0" rtl="0" algn="l">
              <a:spcBef>
                <a:spcPts val="600"/>
              </a:spcBef>
              <a:buClr>
                <a:srgbClr val="4C5858"/>
              </a:buClr>
              <a:buFont typeface="Arial"/>
              <a:buNone/>
              <a:defRPr b="1" i="0" sz="1600" u="none" cap="none" strike="noStrike">
                <a:solidFill>
                  <a:srgbClr val="4C5858"/>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6pPr>
            <a:lvl7pPr indent="0" lvl="6" marL="2743200" marR="0" rtl="0" algn="l">
              <a:spcBef>
                <a:spcPts val="32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7pPr>
            <a:lvl8pPr indent="0" lvl="7" marL="3200400" marR="0" rtl="0" algn="l">
              <a:spcBef>
                <a:spcPts val="32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8pPr>
            <a:lvl9pPr indent="0" lvl="8" marL="3657600" marR="0" rtl="0" algn="l">
              <a:spcBef>
                <a:spcPts val="320"/>
              </a:spcBef>
              <a:buClr>
                <a:schemeClr val="dk1"/>
              </a:buClr>
              <a:buFont typeface="Arial"/>
              <a:buNone/>
              <a:defRPr b="1" i="0" sz="1600" u="none" cap="none" strike="noStrike">
                <a:solidFill>
                  <a:schemeClr val="dk1"/>
                </a:solidFill>
                <a:latin typeface="Times New Roman"/>
                <a:ea typeface="Times New Roman"/>
                <a:cs typeface="Times New Roman"/>
                <a:sym typeface="Times New Roman"/>
              </a:defRPr>
            </a:lvl9pPr>
          </a:lstStyle>
          <a:p/>
        </p:txBody>
      </p:sp>
      <p:sp>
        <p:nvSpPr>
          <p:cNvPr id="67" name="Shape 67"/>
          <p:cNvSpPr txBox="1"/>
          <p:nvPr>
            <p:ph idx="4" type="body"/>
          </p:nvPr>
        </p:nvSpPr>
        <p:spPr>
          <a:xfrm>
            <a:off x="4645030" y="1631155"/>
            <a:ext cx="4041774" cy="2963465"/>
          </a:xfrm>
          <a:prstGeom prst="rect">
            <a:avLst/>
          </a:prstGeom>
          <a:noFill/>
          <a:ln>
            <a:noFill/>
          </a:ln>
        </p:spPr>
        <p:txBody>
          <a:bodyPr anchorCtr="0" anchor="t" bIns="91425" lIns="91425" rIns="91425" tIns="91425"/>
          <a:lstStyle>
            <a:lvl1pPr indent="-241300" lvl="0" marL="342900" marR="0" rtl="0" algn="l">
              <a:spcBef>
                <a:spcPts val="600"/>
              </a:spcBef>
              <a:buClr>
                <a:srgbClr val="4C5858"/>
              </a:buClr>
              <a:buSzPct val="100000"/>
              <a:buFont typeface="Arial"/>
              <a:buChar char="•"/>
              <a:defRPr b="0" i="0" sz="1600" u="none" cap="none" strike="noStrike">
                <a:solidFill>
                  <a:srgbClr val="4C5858"/>
                </a:solidFill>
                <a:latin typeface="Arial"/>
                <a:ea typeface="Arial"/>
                <a:cs typeface="Arial"/>
                <a:sym typeface="Arial"/>
              </a:defRPr>
            </a:lvl1pPr>
            <a:lvl2pPr indent="-196850" lvl="1" marL="742950" marR="0" rtl="0" algn="l">
              <a:spcBef>
                <a:spcPts val="600"/>
              </a:spcBef>
              <a:buClr>
                <a:srgbClr val="4C5858"/>
              </a:buClr>
              <a:buSzPct val="100000"/>
              <a:buFont typeface="Arial"/>
              <a:buChar char="–"/>
              <a:defRPr b="0" i="0" sz="1400" u="none" cap="none" strike="noStrike">
                <a:solidFill>
                  <a:srgbClr val="4C5858"/>
                </a:solidFill>
                <a:latin typeface="Arial"/>
                <a:ea typeface="Arial"/>
                <a:cs typeface="Arial"/>
                <a:sym typeface="Arial"/>
              </a:defRPr>
            </a:lvl2pPr>
            <a:lvl3pPr indent="-152400" lvl="2" marL="114300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3pPr>
            <a:lvl4pPr indent="-158750" lvl="3" marL="16002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4pPr>
            <a:lvl5pPr indent="-158750" lvl="4" marL="20574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Times New Roman"/>
                <a:ea typeface="Times New Roman"/>
                <a:cs typeface="Times New Roman"/>
                <a:sym typeface="Times New Roman"/>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Times New Roman"/>
                <a:ea typeface="Times New Roman"/>
                <a:cs typeface="Times New Roman"/>
                <a:sym typeface="Times New Roman"/>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Times New Roman"/>
                <a:ea typeface="Times New Roman"/>
                <a:cs typeface="Times New Roman"/>
                <a:sym typeface="Times New Roman"/>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68" name="Shape 68"/>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69" name="Shape 69"/>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70" name="Shape 70"/>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05979"/>
            <a:ext cx="8229600" cy="857250"/>
          </a:xfrm>
          <a:prstGeom prst="rect">
            <a:avLst/>
          </a:prstGeom>
          <a:noFill/>
          <a:ln>
            <a:noFill/>
          </a:ln>
        </p:spPr>
        <p:txBody>
          <a:bodyPr anchorCtr="0" anchor="ctr" bIns="91425" lIns="91425" rIns="91425" tIns="91425"/>
          <a:lstStyle>
            <a:lvl1pPr indent="0" lvl="0" marL="0" marR="0" rtl="0" algn="l">
              <a:spcBef>
                <a:spcPts val="0"/>
              </a:spcBef>
              <a:buClr>
                <a:schemeClr val="accent2"/>
              </a:buClr>
              <a:buFont typeface="Arial"/>
              <a:buNone/>
              <a:defRPr b="0" i="0" sz="3200" u="none" cap="none" strike="noStrike">
                <a:solidFill>
                  <a:schemeClr val="accent2"/>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457200" y="1200150"/>
            <a:ext cx="8229600" cy="3200398"/>
          </a:xfrm>
          <a:prstGeom prst="rect">
            <a:avLst/>
          </a:prstGeom>
          <a:noFill/>
          <a:ln>
            <a:noFill/>
          </a:ln>
        </p:spPr>
        <p:txBody>
          <a:bodyPr anchorCtr="0" anchor="t" bIns="91425" lIns="91425" rIns="91425" tIns="91425"/>
          <a:lstStyle>
            <a:lvl1pPr indent="-254000" lvl="0" marL="342900" marR="0" rtl="0" algn="l">
              <a:spcBef>
                <a:spcPts val="600"/>
              </a:spcBef>
              <a:buClr>
                <a:srgbClr val="4C5858"/>
              </a:buClr>
              <a:buSzPct val="100000"/>
              <a:buFont typeface="Arial"/>
              <a:buChar char="•"/>
              <a:defRPr b="0" i="0" sz="1400" u="none" cap="none" strike="noStrike">
                <a:solidFill>
                  <a:srgbClr val="4C5858"/>
                </a:solidFill>
                <a:latin typeface="Arial"/>
                <a:ea typeface="Arial"/>
                <a:cs typeface="Arial"/>
                <a:sym typeface="Arial"/>
              </a:defRPr>
            </a:lvl1pPr>
            <a:lvl2pPr indent="-209550" lvl="1" marL="742950" marR="0" rtl="0" algn="l">
              <a:spcBef>
                <a:spcPts val="600"/>
              </a:spcBef>
              <a:buClr>
                <a:srgbClr val="4C5858"/>
              </a:buClr>
              <a:buSzPct val="100000"/>
              <a:buFont typeface="Arial"/>
              <a:buChar char="–"/>
              <a:defRPr b="0" i="0" sz="1200" u="none" cap="none" strike="noStrike">
                <a:solidFill>
                  <a:srgbClr val="4C5858"/>
                </a:solidFill>
                <a:latin typeface="Arial"/>
                <a:ea typeface="Arial"/>
                <a:cs typeface="Arial"/>
                <a:sym typeface="Arial"/>
              </a:defRPr>
            </a:lvl2pPr>
            <a:lvl3pPr indent="-158750" lvl="2" marL="1143000" marR="0" rtl="0" algn="l">
              <a:spcBef>
                <a:spcPts val="600"/>
              </a:spcBef>
              <a:buClr>
                <a:srgbClr val="4C5858"/>
              </a:buClr>
              <a:buSzPct val="100000"/>
              <a:buFont typeface="Arial"/>
              <a:buChar char="•"/>
              <a:defRPr b="0" i="0" sz="1100" u="none" cap="none" strike="noStrike">
                <a:solidFill>
                  <a:srgbClr val="4C5858"/>
                </a:solidFill>
                <a:latin typeface="Arial"/>
                <a:ea typeface="Arial"/>
                <a:cs typeface="Arial"/>
                <a:sym typeface="Arial"/>
              </a:defRPr>
            </a:lvl3pPr>
            <a:lvl4pPr indent="-161925" lvl="3" marL="16002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4pPr>
            <a:lvl5pPr indent="-161925" lvl="4" marL="2057400" marR="0" rtl="0" algn="l">
              <a:spcBef>
                <a:spcPts val="600"/>
              </a:spcBef>
              <a:buClr>
                <a:srgbClr val="4C5858"/>
              </a:buClr>
              <a:buSzPct val="95454"/>
              <a:buFont typeface="Arial"/>
              <a:buChar char="»"/>
              <a:defRPr b="0" i="0" sz="1050" u="none" cap="none" strike="noStrike">
                <a:solidFill>
                  <a:srgbClr val="4C5858"/>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Shape 12"/>
          <p:cNvSpPr txBox="1"/>
          <p:nvPr>
            <p:ph idx="10" type="dt"/>
          </p:nvPr>
        </p:nvSpPr>
        <p:spPr>
          <a:xfrm>
            <a:off x="2582416" y="4836826"/>
            <a:ext cx="213359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Shape 13"/>
          <p:cNvSpPr txBox="1"/>
          <p:nvPr>
            <p:ph idx="11" type="ftr"/>
          </p:nvPr>
        </p:nvSpPr>
        <p:spPr>
          <a:xfrm>
            <a:off x="457200" y="4836826"/>
            <a:ext cx="1594519" cy="273843"/>
          </a:xfrm>
          <a:prstGeom prst="rect">
            <a:avLst/>
          </a:prstGeom>
          <a:noFill/>
          <a:ln>
            <a:noFill/>
          </a:ln>
        </p:spPr>
        <p:txBody>
          <a:bodyPr anchorCtr="0" anchor="ctr" bIns="91425" lIns="91425" rIns="91425" tIns="91425"/>
          <a:lstStyle>
            <a:lvl1pPr indent="0" lvl="0" marL="0" marR="0" rtl="0" algn="l">
              <a:spcBef>
                <a:spcPts val="0"/>
              </a:spcBef>
              <a:buNone/>
              <a:defRPr b="0" i="0" sz="600" u="none" cap="none" strike="noStrike">
                <a:solidFill>
                  <a:srgbClr val="BFBFBF"/>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Times New Roman"/>
                <a:ea typeface="Times New Roman"/>
                <a:cs typeface="Times New Roman"/>
                <a:sym typeface="Times New Roman"/>
              </a:defRPr>
            </a:lvl2pPr>
            <a:lvl3pPr indent="0" lvl="2" marL="914400" marR="0" rtl="0" algn="l">
              <a:spcBef>
                <a:spcPts val="0"/>
              </a:spcBef>
              <a:buNone/>
              <a:defRPr b="0" i="0" sz="1800" u="none" cap="none" strike="noStrike">
                <a:solidFill>
                  <a:schemeClr val="dk1"/>
                </a:solidFill>
                <a:latin typeface="Times New Roman"/>
                <a:ea typeface="Times New Roman"/>
                <a:cs typeface="Times New Roman"/>
                <a:sym typeface="Times New Roman"/>
              </a:defRPr>
            </a:lvl3pPr>
            <a:lvl4pPr indent="0" lvl="3" marL="1371600" marR="0" rtl="0" algn="l">
              <a:spcBef>
                <a:spcPts val="0"/>
              </a:spcBef>
              <a:buNone/>
              <a:defRPr b="0" i="0" sz="1800" u="none" cap="none" strike="noStrike">
                <a:solidFill>
                  <a:schemeClr val="dk1"/>
                </a:solidFill>
                <a:latin typeface="Times New Roman"/>
                <a:ea typeface="Times New Roman"/>
                <a:cs typeface="Times New Roman"/>
                <a:sym typeface="Times New Roman"/>
              </a:defRPr>
            </a:lvl4pPr>
            <a:lvl5pPr indent="0" lvl="4" marL="1828800" marR="0" rtl="0" algn="l">
              <a:spcBef>
                <a:spcPts val="0"/>
              </a:spcBef>
              <a:buNone/>
              <a:defRPr b="0" i="0" sz="1800" u="none" cap="none" strike="noStrike">
                <a:solidFill>
                  <a:schemeClr val="dk1"/>
                </a:solidFill>
                <a:latin typeface="Times New Roman"/>
                <a:ea typeface="Times New Roman"/>
                <a:cs typeface="Times New Roman"/>
                <a:sym typeface="Times New Roman"/>
              </a:defRPr>
            </a:lvl5pPr>
            <a:lvl6pPr indent="0" lvl="5" marL="2286000" marR="0" rtl="0" algn="l">
              <a:spcBef>
                <a:spcPts val="0"/>
              </a:spcBef>
              <a:buNone/>
              <a:defRPr b="0" i="0" sz="1800" u="none" cap="none" strike="noStrike">
                <a:solidFill>
                  <a:schemeClr val="dk1"/>
                </a:solidFill>
                <a:latin typeface="Times New Roman"/>
                <a:ea typeface="Times New Roman"/>
                <a:cs typeface="Times New Roman"/>
                <a:sym typeface="Times New Roman"/>
              </a:defRPr>
            </a:lvl6pPr>
            <a:lvl7pPr indent="0" lvl="6" marL="2743200" marR="0" rtl="0" algn="l">
              <a:spcBef>
                <a:spcPts val="0"/>
              </a:spcBef>
              <a:buNone/>
              <a:defRPr b="0" i="0" sz="1800" u="none" cap="none" strike="noStrike">
                <a:solidFill>
                  <a:schemeClr val="dk1"/>
                </a:solidFill>
                <a:latin typeface="Times New Roman"/>
                <a:ea typeface="Times New Roman"/>
                <a:cs typeface="Times New Roman"/>
                <a:sym typeface="Times New Roman"/>
              </a:defRPr>
            </a:lvl7pPr>
            <a:lvl8pPr indent="0" lvl="7" marL="3200400" marR="0" rtl="0" algn="l">
              <a:spcBef>
                <a:spcPts val="0"/>
              </a:spcBef>
              <a:buNone/>
              <a:defRPr b="0" i="0" sz="1800" u="none" cap="none" strike="noStrike">
                <a:solidFill>
                  <a:schemeClr val="dk1"/>
                </a:solidFill>
                <a:latin typeface="Times New Roman"/>
                <a:ea typeface="Times New Roman"/>
                <a:cs typeface="Times New Roman"/>
                <a:sym typeface="Times New Roman"/>
              </a:defRPr>
            </a:lvl8pPr>
            <a:lvl9pPr indent="0" lvl="8" marL="3657600" marR="0" rtl="0" algn="l">
              <a:spcBef>
                <a:spcPts val="0"/>
              </a:spcBef>
              <a:buNone/>
              <a:defRPr b="0" i="0" sz="1800" u="none" cap="none" strike="noStrike">
                <a:solidFill>
                  <a:schemeClr val="dk1"/>
                </a:solidFill>
                <a:latin typeface="Times New Roman"/>
                <a:ea typeface="Times New Roman"/>
                <a:cs typeface="Times New Roman"/>
                <a:sym typeface="Times New Roman"/>
              </a:defRPr>
            </a:lvl9pPr>
          </a:lstStyle>
          <a:p/>
        </p:txBody>
      </p:sp>
      <p:sp>
        <p:nvSpPr>
          <p:cNvPr id="14" name="Shape 14"/>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15" name="Shape 15"/>
          <p:cNvPicPr preferRelativeResize="0"/>
          <p:nvPr/>
        </p:nvPicPr>
        <p:blipFill rotWithShape="1">
          <a:blip r:embed="rId1">
            <a:alphaModFix/>
          </a:blip>
          <a:srcRect b="0" l="0" r="0" t="0"/>
          <a:stretch/>
        </p:blipFill>
        <p:spPr>
          <a:xfrm>
            <a:off x="8050110" y="4476750"/>
            <a:ext cx="941488" cy="51215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hyperlink" Target="mailto:zvo@spotify.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0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08.png"/><Relationship Id="rId4" Type="http://schemas.openxmlformats.org/officeDocument/2006/relationships/image" Target="../media/image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08.png"/><Relationship Id="rId4" Type="http://schemas.openxmlformats.org/officeDocument/2006/relationships/image" Target="../media/image0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3.png"/><Relationship Id="rId4" Type="http://schemas.openxmlformats.org/officeDocument/2006/relationships/image" Target="../media/image0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0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0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hyperlink" Target="mailto:bases-ext@spotify.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1780033"/>
            <a:ext cx="8229600" cy="857400"/>
          </a:xfrm>
          <a:prstGeom prst="rect">
            <a:avLst/>
          </a:prstGeom>
          <a:noFill/>
          <a:ln>
            <a:noFill/>
          </a:ln>
        </p:spPr>
        <p:txBody>
          <a:bodyPr anchorCtr="0" anchor="ctr" bIns="45700" lIns="91425" rIns="91425" tIns="45700">
            <a:noAutofit/>
          </a:bodyPr>
          <a:lstStyle/>
          <a:p>
            <a:pPr lvl="0" rtl="0">
              <a:spcBef>
                <a:spcPts val="0"/>
              </a:spcBef>
              <a:buClr>
                <a:schemeClr val="lt1"/>
              </a:buClr>
              <a:buSzPct val="25000"/>
              <a:buFont typeface="Arial"/>
              <a:buNone/>
            </a:pPr>
            <a:r>
              <a:rPr lang="en-US"/>
              <a:t>Hecuba2</a:t>
            </a:r>
          </a:p>
          <a:p>
            <a:pPr lvl="0" rtl="0">
              <a:spcBef>
                <a:spcPts val="0"/>
              </a:spcBef>
              <a:buClr>
                <a:schemeClr val="lt1"/>
              </a:buClr>
              <a:buSzPct val="25000"/>
              <a:buFont typeface="Arial"/>
              <a:buNone/>
            </a:pPr>
            <a:r>
              <a:rPr lang="en-US"/>
              <a:t>Cassandra Operations Made Easy</a:t>
            </a:r>
          </a:p>
        </p:txBody>
      </p:sp>
      <p:sp>
        <p:nvSpPr>
          <p:cNvPr id="102" name="Shape 102"/>
          <p:cNvSpPr txBox="1"/>
          <p:nvPr>
            <p:ph idx="1" type="body"/>
          </p:nvPr>
        </p:nvSpPr>
        <p:spPr>
          <a:xfrm>
            <a:off x="467543" y="2788146"/>
            <a:ext cx="8225400" cy="647700"/>
          </a:xfrm>
          <a:prstGeom prst="rect">
            <a:avLst/>
          </a:prstGeom>
          <a:noFill/>
          <a:ln>
            <a:noFill/>
          </a:ln>
        </p:spPr>
        <p:txBody>
          <a:bodyPr anchorCtr="0" anchor="t" bIns="45700" lIns="91425" rIns="91425" tIns="45700">
            <a:noAutofit/>
          </a:bodyPr>
          <a:lstStyle/>
          <a:p>
            <a:pPr lvl="0" rtl="0">
              <a:spcBef>
                <a:spcPts val="0"/>
              </a:spcBef>
              <a:buClr>
                <a:schemeClr val="lt1"/>
              </a:buClr>
              <a:buSzPct val="25000"/>
              <a:buFont typeface="Arial"/>
              <a:buNone/>
            </a:pPr>
            <a:r>
              <a:t/>
            </a:r>
            <a:endParaRPr sz="1800">
              <a:solidFill>
                <a:schemeClr val="accent1"/>
              </a:solidFill>
            </a:endParaRPr>
          </a:p>
          <a:p>
            <a:pPr lvl="0" rtl="0">
              <a:spcBef>
                <a:spcPts val="0"/>
              </a:spcBef>
              <a:buClr>
                <a:schemeClr val="lt1"/>
              </a:buClr>
              <a:buSzPct val="25000"/>
              <a:buFont typeface="Arial"/>
              <a:buNone/>
            </a:pPr>
            <a:r>
              <a:rPr lang="en-US" sz="1800">
                <a:solidFill>
                  <a:schemeClr val="accent1"/>
                </a:solidFill>
              </a:rPr>
              <a:t>Radovan Zvoncek</a:t>
            </a:r>
          </a:p>
          <a:p>
            <a:pPr lvl="0" rtl="0">
              <a:spcBef>
                <a:spcPts val="0"/>
              </a:spcBef>
              <a:buClr>
                <a:schemeClr val="lt1"/>
              </a:buClr>
              <a:buSzPct val="25000"/>
              <a:buFont typeface="Arial"/>
              <a:buNone/>
            </a:pPr>
            <a:r>
              <a:rPr lang="en-US" sz="1800" u="sng">
                <a:solidFill>
                  <a:schemeClr val="accent1"/>
                </a:solidFill>
                <a:hlinkClick r:id="rId4"/>
              </a:rPr>
              <a:t>zvo@spotify.com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The Playlist Cluster</a:t>
            </a:r>
          </a:p>
        </p:txBody>
      </p:sp>
      <p:sp>
        <p:nvSpPr>
          <p:cNvPr id="178" name="Shape 178"/>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The largest cluster we have</a:t>
            </a:r>
          </a:p>
          <a:p>
            <a:pPr indent="-355600" lvl="0" marL="457200" marR="0" rtl="0" algn="l">
              <a:spcBef>
                <a:spcPts val="0"/>
              </a:spcBef>
              <a:buSzPct val="100000"/>
              <a:buChar char="●"/>
            </a:pPr>
            <a:r>
              <a:rPr lang="en-US" sz="2000"/>
              <a:t>2 x 45 nodes</a:t>
            </a:r>
          </a:p>
          <a:p>
            <a:pPr indent="-355600" lvl="0" marL="457200" marR="0" rtl="0" algn="l">
              <a:spcBef>
                <a:spcPts val="0"/>
              </a:spcBef>
              <a:buSzPct val="100000"/>
              <a:buChar char="●"/>
            </a:pPr>
            <a:r>
              <a:rPr lang="en-US" sz="2000"/>
              <a:t>~ 1TB of data on each node</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Had to expand by 50%</a:t>
            </a:r>
          </a:p>
        </p:txBody>
      </p:sp>
      <p:sp>
        <p:nvSpPr>
          <p:cNvPr id="179" name="Shape 179"/>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80" name="Shape 180"/>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181" name="Shape 181"/>
          <p:cNvPicPr preferRelativeResize="0"/>
          <p:nvPr/>
        </p:nvPicPr>
        <p:blipFill>
          <a:blip r:embed="rId3">
            <a:alphaModFix/>
          </a:blip>
          <a:stretch>
            <a:fillRect/>
          </a:stretch>
        </p:blipFill>
        <p:spPr>
          <a:xfrm>
            <a:off x="4527226" y="795899"/>
            <a:ext cx="3551700" cy="35683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The previous large cluster expansion went so wrong…</a:t>
            </a:r>
          </a:p>
          <a:p>
            <a:pPr lvl="0" rtl="0">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187" name="Shape 18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#1: The Playlist Expansion</a:t>
            </a:r>
          </a:p>
        </p:txBody>
      </p:sp>
      <p:sp>
        <p:nvSpPr>
          <p:cNvPr id="188" name="Shape 18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89" name="Shape 18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The previous large cluster expansion went so wrong…</a:t>
            </a:r>
          </a:p>
          <a:p>
            <a:pPr lvl="0" rtl="0">
              <a:spcBef>
                <a:spcPts val="0"/>
              </a:spcBef>
              <a:buClr>
                <a:srgbClr val="4C5858"/>
              </a:buClr>
              <a:buSzPct val="25000"/>
              <a:buFont typeface="Arial"/>
              <a:buNone/>
            </a:pPr>
            <a:r>
              <a:t/>
            </a:r>
            <a:endParaRPr sz="2000"/>
          </a:p>
          <a:p>
            <a:pPr lvl="0" rtl="0">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How exactly to do the expansion now?</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195" name="Shape 195"/>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#1: The Playlist Expansion</a:t>
            </a:r>
          </a:p>
        </p:txBody>
      </p:sp>
      <p:sp>
        <p:nvSpPr>
          <p:cNvPr id="196" name="Shape 19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97" name="Shape 19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The previous large cluster expansion went so wrong…</a:t>
            </a:r>
          </a:p>
          <a:p>
            <a:pPr lvl="0" rtl="0">
              <a:spcBef>
                <a:spcPts val="0"/>
              </a:spcBef>
              <a:buClr>
                <a:srgbClr val="4C5858"/>
              </a:buClr>
              <a:buSzPct val="25000"/>
              <a:buFont typeface="Arial"/>
              <a:buNone/>
            </a:pPr>
            <a:r>
              <a:t/>
            </a:r>
            <a:endParaRPr sz="2000"/>
          </a:p>
          <a:p>
            <a:pPr lvl="0" rtl="0">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How exactly to do the expansion now?</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What tokens should the new nodes have?</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203" name="Shape 203"/>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#1: The Playlist Expansion</a:t>
            </a:r>
          </a:p>
        </p:txBody>
      </p:sp>
      <p:sp>
        <p:nvSpPr>
          <p:cNvPr id="204" name="Shape 204"/>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05" name="Shape 20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#1: The Playlist Expansion</a:t>
            </a:r>
          </a:p>
        </p:txBody>
      </p:sp>
      <p:sp>
        <p:nvSpPr>
          <p:cNvPr id="211" name="Shape 211"/>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The previous large cluster expansion went so wrong…</a:t>
            </a:r>
          </a:p>
          <a:p>
            <a:pPr lvl="0" rtl="0">
              <a:spcBef>
                <a:spcPts val="0"/>
              </a:spcBef>
              <a:buClr>
                <a:srgbClr val="4C5858"/>
              </a:buClr>
              <a:buSzPct val="25000"/>
              <a:buFont typeface="Arial"/>
              <a:buNone/>
            </a:pPr>
            <a:r>
              <a:t/>
            </a:r>
            <a:endParaRPr sz="2000"/>
          </a:p>
          <a:p>
            <a:pPr lvl="0" rtl="0">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How exactly to do the expansion now?</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What tokens should the new nodes have?</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How to bootstrap the nodes?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212" name="Shape 212"/>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13" name="Shape 213"/>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#1: The Playlist Expansion</a:t>
            </a:r>
          </a:p>
        </p:txBody>
      </p:sp>
      <p:sp>
        <p:nvSpPr>
          <p:cNvPr id="219" name="Shape 219"/>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Turns out, we needed just one command:</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220" name="Shape 220"/>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21" name="Shape 221"/>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222" name="Shape 222"/>
          <p:cNvSpPr txBox="1"/>
          <p:nvPr/>
        </p:nvSpPr>
        <p:spPr>
          <a:xfrm>
            <a:off x="797025" y="1586125"/>
            <a:ext cx="7700700" cy="773100"/>
          </a:xfrm>
          <a:prstGeom prst="rect">
            <a:avLst/>
          </a:prstGeom>
          <a:solidFill>
            <a:schemeClr val="lt2"/>
          </a:solidFill>
          <a:ln>
            <a:noFill/>
          </a:ln>
        </p:spPr>
        <p:txBody>
          <a:bodyPr anchorCtr="0" anchor="t" bIns="91425" lIns="91425" rIns="91425" tIns="91425">
            <a:noAutofit/>
          </a:bodyPr>
          <a:lstStyle/>
          <a:p>
            <a:pPr lvl="0" rtl="0">
              <a:spcBef>
                <a:spcPts val="0"/>
              </a:spcBef>
              <a:buClr>
                <a:srgbClr val="4C5858"/>
              </a:buClr>
              <a:buSzPct val="25000"/>
              <a:buFont typeface="Arial"/>
              <a:buNone/>
            </a:pPr>
            <a:r>
              <a:rPr b="1" lang="en-US" sz="1800">
                <a:solidFill>
                  <a:srgbClr val="4C5858"/>
                </a:solidFill>
                <a:latin typeface="Courier New"/>
                <a:ea typeface="Courier New"/>
                <a:cs typeface="Courier New"/>
                <a:sym typeface="Courier New"/>
              </a:rPr>
              <a:t>hecuba2-cli </a:t>
            </a:r>
            <a:r>
              <a:rPr b="1" lang="en-US" sz="1800">
                <a:solidFill>
                  <a:schemeClr val="accent2"/>
                </a:solidFill>
                <a:latin typeface="Courier New"/>
                <a:ea typeface="Courier New"/>
                <a:cs typeface="Courier New"/>
                <a:sym typeface="Courier New"/>
              </a:rPr>
              <a:t>expand-cluster</a:t>
            </a:r>
            <a:r>
              <a:rPr b="1" lang="en-US" sz="1800">
                <a:solidFill>
                  <a:srgbClr val="4C5858"/>
                </a:solidFill>
                <a:latin typeface="Courier New"/>
                <a:ea typeface="Courier New"/>
                <a:cs typeface="Courier New"/>
                <a:sym typeface="Courier New"/>
              </a:rPr>
              <a:t> </a:t>
            </a:r>
          </a:p>
          <a:p>
            <a:pPr indent="0" lvl="0" marL="1371600" rtl="0">
              <a:spcBef>
                <a:spcPts val="0"/>
              </a:spcBef>
              <a:buNone/>
            </a:pPr>
            <a:r>
              <a:rPr b="1" lang="en-US" sz="1800">
                <a:solidFill>
                  <a:srgbClr val="4C5858"/>
                </a:solidFill>
                <a:latin typeface="Courier New"/>
                <a:ea typeface="Courier New"/>
                <a:cs typeface="Courier New"/>
                <a:sym typeface="Courier New"/>
              </a:rPr>
              <a:t>  dc1-playlistcassandra-a{31..45}.foo.net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#1: The Playlist Expansion</a:t>
            </a:r>
          </a:p>
        </p:txBody>
      </p:sp>
      <p:sp>
        <p:nvSpPr>
          <p:cNvPr id="228" name="Shape 228"/>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Turns out, we needed just one command:</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And one peer review</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229" name="Shape 229"/>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30" name="Shape 230"/>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231" name="Shape 231"/>
          <p:cNvSpPr txBox="1"/>
          <p:nvPr/>
        </p:nvSpPr>
        <p:spPr>
          <a:xfrm>
            <a:off x="797025" y="1586125"/>
            <a:ext cx="7700700" cy="773100"/>
          </a:xfrm>
          <a:prstGeom prst="rect">
            <a:avLst/>
          </a:prstGeom>
          <a:solidFill>
            <a:schemeClr val="lt2"/>
          </a:solidFill>
          <a:ln>
            <a:noFill/>
          </a:ln>
        </p:spPr>
        <p:txBody>
          <a:bodyPr anchorCtr="0" anchor="t" bIns="91425" lIns="91425" rIns="91425" tIns="91425">
            <a:noAutofit/>
          </a:bodyPr>
          <a:lstStyle/>
          <a:p>
            <a:pPr lvl="0" rtl="0">
              <a:spcBef>
                <a:spcPts val="0"/>
              </a:spcBef>
              <a:buClr>
                <a:srgbClr val="4C5858"/>
              </a:buClr>
              <a:buSzPct val="25000"/>
              <a:buFont typeface="Arial"/>
              <a:buNone/>
            </a:pPr>
            <a:r>
              <a:rPr b="1" lang="en-US" sz="1800">
                <a:solidFill>
                  <a:srgbClr val="4C5858"/>
                </a:solidFill>
                <a:latin typeface="Courier New"/>
                <a:ea typeface="Courier New"/>
                <a:cs typeface="Courier New"/>
                <a:sym typeface="Courier New"/>
              </a:rPr>
              <a:t>hecuba2-cli </a:t>
            </a:r>
            <a:r>
              <a:rPr b="1" lang="en-US" sz="1800">
                <a:solidFill>
                  <a:schemeClr val="accent2"/>
                </a:solidFill>
                <a:latin typeface="Courier New"/>
                <a:ea typeface="Courier New"/>
                <a:cs typeface="Courier New"/>
                <a:sym typeface="Courier New"/>
              </a:rPr>
              <a:t>expand-cluster</a:t>
            </a:r>
            <a:r>
              <a:rPr b="1" lang="en-US" sz="1800">
                <a:solidFill>
                  <a:srgbClr val="4C5858"/>
                </a:solidFill>
                <a:latin typeface="Courier New"/>
                <a:ea typeface="Courier New"/>
                <a:cs typeface="Courier New"/>
                <a:sym typeface="Courier New"/>
              </a:rPr>
              <a:t> </a:t>
            </a:r>
          </a:p>
          <a:p>
            <a:pPr indent="0" lvl="0" marL="1371600" rtl="0">
              <a:spcBef>
                <a:spcPts val="0"/>
              </a:spcBef>
              <a:buNone/>
            </a:pPr>
            <a:r>
              <a:rPr b="1" lang="en-US" sz="1800">
                <a:solidFill>
                  <a:srgbClr val="4C5858"/>
                </a:solidFill>
                <a:latin typeface="Courier New"/>
                <a:ea typeface="Courier New"/>
                <a:cs typeface="Courier New"/>
                <a:sym typeface="Courier New"/>
              </a:rPr>
              <a:t>  dc1-playlistcassandra-a{31..45}.foo.net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#1: The Playlist Expansion</a:t>
            </a:r>
          </a:p>
        </p:txBody>
      </p:sp>
      <p:sp>
        <p:nvSpPr>
          <p:cNvPr id="237" name="Shape 237"/>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Turns out, we needed just one command:</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And one peer review</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And then a week of waiting</a:t>
            </a:r>
          </a:p>
        </p:txBody>
      </p:sp>
      <p:sp>
        <p:nvSpPr>
          <p:cNvPr id="238" name="Shape 23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39" name="Shape 23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240" name="Shape 240"/>
          <p:cNvSpPr txBox="1"/>
          <p:nvPr/>
        </p:nvSpPr>
        <p:spPr>
          <a:xfrm>
            <a:off x="797025" y="1586125"/>
            <a:ext cx="7700700" cy="773100"/>
          </a:xfrm>
          <a:prstGeom prst="rect">
            <a:avLst/>
          </a:prstGeom>
          <a:solidFill>
            <a:schemeClr val="lt2"/>
          </a:solidFill>
          <a:ln>
            <a:noFill/>
          </a:ln>
        </p:spPr>
        <p:txBody>
          <a:bodyPr anchorCtr="0" anchor="t" bIns="91425" lIns="91425" rIns="91425" tIns="91425">
            <a:noAutofit/>
          </a:bodyPr>
          <a:lstStyle/>
          <a:p>
            <a:pPr lvl="0" rtl="0">
              <a:spcBef>
                <a:spcPts val="0"/>
              </a:spcBef>
              <a:buClr>
                <a:srgbClr val="4C5858"/>
              </a:buClr>
              <a:buSzPct val="25000"/>
              <a:buFont typeface="Arial"/>
              <a:buNone/>
            </a:pPr>
            <a:r>
              <a:rPr b="1" lang="en-US" sz="1800">
                <a:solidFill>
                  <a:schemeClr val="dk1"/>
                </a:solidFill>
                <a:latin typeface="Courier New"/>
                <a:ea typeface="Courier New"/>
                <a:cs typeface="Courier New"/>
                <a:sym typeface="Courier New"/>
              </a:rPr>
              <a:t>hecuba2-cli </a:t>
            </a:r>
            <a:r>
              <a:rPr b="1" lang="en-US" sz="1800">
                <a:solidFill>
                  <a:schemeClr val="accent2"/>
                </a:solidFill>
                <a:latin typeface="Courier New"/>
                <a:ea typeface="Courier New"/>
                <a:cs typeface="Courier New"/>
                <a:sym typeface="Courier New"/>
              </a:rPr>
              <a:t>expand-cluster</a:t>
            </a:r>
            <a:r>
              <a:rPr b="1" lang="en-US" sz="1800">
                <a:solidFill>
                  <a:schemeClr val="dk1"/>
                </a:solidFill>
                <a:latin typeface="Courier New"/>
                <a:ea typeface="Courier New"/>
                <a:cs typeface="Courier New"/>
                <a:sym typeface="Courier New"/>
              </a:rPr>
              <a:t> </a:t>
            </a:r>
          </a:p>
          <a:p>
            <a:pPr indent="0" lvl="0" marL="1371600" rtl="0">
              <a:spcBef>
                <a:spcPts val="0"/>
              </a:spcBef>
              <a:buNone/>
            </a:pPr>
            <a:r>
              <a:rPr b="1" lang="en-US" sz="1800">
                <a:solidFill>
                  <a:schemeClr val="dk1"/>
                </a:solidFill>
                <a:latin typeface="Courier New"/>
                <a:ea typeface="Courier New"/>
                <a:cs typeface="Courier New"/>
                <a:sym typeface="Courier New"/>
              </a:rPr>
              <a:t>  dc1-playlistcassandra-a{31..45}.foo.net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05979"/>
            <a:ext cx="8229600" cy="857400"/>
          </a:xfrm>
          <a:prstGeom prst="rect">
            <a:avLst/>
          </a:prstGeom>
        </p:spPr>
        <p:txBody>
          <a:bodyPr anchorCtr="0" anchor="ctr" bIns="91425" lIns="91425" rIns="91425" tIns="91425">
            <a:noAutofit/>
          </a:bodyPr>
          <a:lstStyle/>
          <a:p>
            <a:pPr lvl="0">
              <a:spcBef>
                <a:spcPts val="0"/>
              </a:spcBef>
              <a:buNone/>
            </a:pPr>
            <a:r>
              <a:rPr lang="en-US"/>
              <a:t>Peace Story #1: The Playlist Expansion</a:t>
            </a:r>
          </a:p>
        </p:txBody>
      </p:sp>
      <p:sp>
        <p:nvSpPr>
          <p:cNvPr id="247" name="Shape 247"/>
          <p:cNvSpPr txBox="1"/>
          <p:nvPr>
            <p:ph idx="1" type="body"/>
          </p:nvPr>
        </p:nvSpPr>
        <p:spPr>
          <a:xfrm>
            <a:off x="457200" y="1200150"/>
            <a:ext cx="8229600" cy="3200400"/>
          </a:xfrm>
          <a:prstGeom prst="rect">
            <a:avLst/>
          </a:prstGeom>
        </p:spPr>
        <p:txBody>
          <a:bodyPr anchorCtr="0" anchor="t" bIns="91425" lIns="91425" rIns="91425" tIns="91425">
            <a:noAutofit/>
          </a:bodyPr>
          <a:lstStyle/>
          <a:p>
            <a:pPr lvl="0">
              <a:spcBef>
                <a:spcPts val="0"/>
              </a:spcBef>
              <a:buNone/>
            </a:pPr>
            <a:r>
              <a:t/>
            </a:r>
            <a:endParaRPr/>
          </a:p>
        </p:txBody>
      </p:sp>
      <p:sp>
        <p:nvSpPr>
          <p:cNvPr id="248" name="Shape 248"/>
          <p:cNvSpPr txBox="1"/>
          <p:nvPr>
            <p:ph idx="12" type="sldNum"/>
          </p:nvPr>
        </p:nvSpPr>
        <p:spPr>
          <a:xfrm>
            <a:off x="2114364" y="4836826"/>
            <a:ext cx="405300" cy="273900"/>
          </a:xfrm>
          <a:prstGeom prst="rect">
            <a:avLst/>
          </a:prstGeom>
        </p:spPr>
        <p:txBody>
          <a:bodyPr anchorCtr="0" anchor="ctr"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pic>
        <p:nvPicPr>
          <p:cNvPr descr="IMG_20160901_125312.jpg" id="249" name="Shape 249"/>
          <p:cNvPicPr preferRelativeResize="0"/>
          <p:nvPr/>
        </p:nvPicPr>
        <p:blipFill>
          <a:blip r:embed="rId3">
            <a:alphaModFix/>
          </a:blip>
          <a:stretch>
            <a:fillRect/>
          </a:stretch>
        </p:blipFill>
        <p:spPr>
          <a:xfrm>
            <a:off x="2014062" y="1034300"/>
            <a:ext cx="5115873" cy="3836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#2: The Slush Incident</a:t>
            </a:r>
          </a:p>
        </p:txBody>
      </p:sp>
      <p:sp>
        <p:nvSpPr>
          <p:cNvPr id="255" name="Shape 255"/>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t/>
            </a:r>
            <a:endParaRPr sz="2000"/>
          </a:p>
        </p:txBody>
      </p:sp>
      <p:sp>
        <p:nvSpPr>
          <p:cNvPr id="256" name="Shape 25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57" name="Shape 25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graphicFrame>
        <p:nvGraphicFramePr>
          <p:cNvPr id="107" name="Shape 107"/>
          <p:cNvGraphicFramePr/>
          <p:nvPr/>
        </p:nvGraphicFramePr>
        <p:xfrm>
          <a:off x="452970" y="971550"/>
          <a:ext cx="3000000" cy="3000000"/>
        </p:xfrm>
        <a:graphic>
          <a:graphicData uri="http://schemas.openxmlformats.org/drawingml/2006/table">
            <a:tbl>
              <a:tblPr bandRow="1" firstRow="1">
                <a:noFill/>
                <a:tableStyleId>{53F837AA-277B-4523-8D17-971EA5353BC3}</a:tableStyleId>
              </a:tblPr>
              <a:tblGrid>
                <a:gridCol w="828550"/>
                <a:gridCol w="7409525"/>
              </a:tblGrid>
              <a:tr h="640075">
                <a:tc>
                  <a:txBody>
                    <a:bodyPr>
                      <a:noAutofit/>
                    </a:bodyPr>
                    <a:lstStyle/>
                    <a:p>
                      <a:pPr indent="0" lvl="0" marL="0" marR="0" rtl="0" algn="ctr">
                        <a:spcBef>
                          <a:spcPts val="0"/>
                        </a:spcBef>
                        <a:buSzPct val="25000"/>
                        <a:buNone/>
                      </a:pPr>
                      <a:r>
                        <a:t/>
                      </a:r>
                      <a:endParaRPr/>
                    </a:p>
                  </a:txBody>
                  <a:tcPr marT="45725" marB="45725" marR="91450" marL="91450">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accent2"/>
                          </a:solidFill>
                          <a:latin typeface="Arial"/>
                          <a:ea typeface="Arial"/>
                          <a:cs typeface="Arial"/>
                          <a:sym typeface="Arial"/>
                        </a:rPr>
                        <a:t>Agenda</a:t>
                      </a:r>
                    </a:p>
                  </a:txBody>
                  <a:tcPr marT="45725" marB="45725" marR="91450" marL="182875" anchor="ctr">
                    <a:lnL cap="flat" cmpd="sng" w="9525">
                      <a:solidFill>
                        <a:srgbClr val="000000"/>
                      </a:solidFill>
                      <a:prstDash val="solid"/>
                      <a:round/>
                      <a:headEnd len="med" w="med" type="none"/>
                      <a:tailEnd len="med" w="med" type="none"/>
                    </a:lnL>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accent2"/>
                          </a:solidFill>
                          <a:latin typeface="Arial"/>
                          <a:ea typeface="Arial"/>
                          <a:cs typeface="Arial"/>
                          <a:sym typeface="Arial"/>
                        </a:rPr>
                        <a:t>1</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rgbClr val="4C5958"/>
                          </a:solidFill>
                          <a:latin typeface="Arial"/>
                          <a:ea typeface="Arial"/>
                          <a:cs typeface="Arial"/>
                          <a:sym typeface="Arial"/>
                        </a:rPr>
                        <a:t>Two peace stories</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accent2"/>
                          </a:solidFill>
                          <a:latin typeface="Arial"/>
                          <a:ea typeface="Arial"/>
                          <a:cs typeface="Arial"/>
                          <a:sym typeface="Arial"/>
                        </a:rPr>
                        <a:t>2</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rgbClr val="4C5958"/>
                          </a:solidFill>
                          <a:latin typeface="Arial"/>
                          <a:ea typeface="Arial"/>
                          <a:cs typeface="Arial"/>
                          <a:sym typeface="Arial"/>
                        </a:rPr>
                        <a:t>Cassandra infrastructure at Spotify</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accent2"/>
                          </a:solidFill>
                          <a:latin typeface="Arial"/>
                          <a:ea typeface="Arial"/>
                          <a:cs typeface="Arial"/>
                          <a:sym typeface="Arial"/>
                        </a:rPr>
                        <a:t>3</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rgbClr val="4C5958"/>
                          </a:solidFill>
                          <a:latin typeface="Arial"/>
                          <a:ea typeface="Arial"/>
                          <a:cs typeface="Arial"/>
                          <a:sym typeface="Arial"/>
                        </a:rPr>
                        <a:t>What exactly is Hecuba2?</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accent2"/>
                          </a:solidFill>
                          <a:latin typeface="Arial"/>
                          <a:ea typeface="Arial"/>
                          <a:cs typeface="Arial"/>
                          <a:sym typeface="Arial"/>
                        </a:rPr>
                        <a:t>4</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tcPr>
                </a:tc>
                <a:tc>
                  <a:txBody>
                    <a:bodyPr>
                      <a:noAutofit/>
                    </a:bodyPr>
                    <a:lstStyle/>
                    <a:p>
                      <a:pPr indent="0" lvl="0" marL="0" marR="0" rtl="0" algn="l">
                        <a:spcBef>
                          <a:spcPts val="0"/>
                        </a:spcBef>
                        <a:buSzPct val="25000"/>
                        <a:buNone/>
                      </a:pPr>
                      <a:r>
                        <a:rPr lang="en-US" sz="2400">
                          <a:solidFill>
                            <a:srgbClr val="4C5958"/>
                          </a:solidFill>
                          <a:latin typeface="Arial"/>
                          <a:ea typeface="Arial"/>
                          <a:cs typeface="Arial"/>
                          <a:sym typeface="Arial"/>
                        </a:rPr>
                        <a:t>Wrap up</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tcPr>
                </a:tc>
              </a:tr>
            </a:tbl>
          </a:graphicData>
        </a:graphic>
      </p:graphicFrame>
      <p:sp>
        <p:nvSpPr>
          <p:cNvPr id="108" name="Shape 108"/>
          <p:cNvSpPr txBox="1"/>
          <p:nvPr>
            <p:ph idx="12" type="sldNum"/>
          </p:nvPr>
        </p:nvSpPr>
        <p:spPr>
          <a:xfrm>
            <a:off x="2114364" y="4836826"/>
            <a:ext cx="405407" cy="273843"/>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109" name="Shape 109"/>
          <p:cNvSpPr txBox="1"/>
          <p:nvPr>
            <p:ph idx="11" type="ftr"/>
          </p:nvPr>
        </p:nvSpPr>
        <p:spPr>
          <a:xfrm>
            <a:off x="457200" y="4836826"/>
            <a:ext cx="1594519" cy="273843"/>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#2: The Slush Incident</a:t>
            </a:r>
          </a:p>
        </p:txBody>
      </p:sp>
      <p:sp>
        <p:nvSpPr>
          <p:cNvPr id="263" name="Shape 263"/>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t/>
            </a:r>
            <a:endParaRPr sz="2000"/>
          </a:p>
        </p:txBody>
      </p:sp>
      <p:sp>
        <p:nvSpPr>
          <p:cNvPr id="264" name="Shape 264"/>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65" name="Shape 26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266" name="Shape 266"/>
          <p:cNvPicPr preferRelativeResize="0"/>
          <p:nvPr/>
        </p:nvPicPr>
        <p:blipFill>
          <a:blip r:embed="rId3">
            <a:alphaModFix/>
          </a:blip>
          <a:stretch>
            <a:fillRect/>
          </a:stretch>
        </p:blipFill>
        <p:spPr>
          <a:xfrm>
            <a:off x="2143412" y="978912"/>
            <a:ext cx="4857173" cy="3642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#2: The Slush Incident</a:t>
            </a:r>
          </a:p>
        </p:txBody>
      </p:sp>
      <p:sp>
        <p:nvSpPr>
          <p:cNvPr id="272" name="Shape 272"/>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Got paged with 2 out of 3 nodes being down</a:t>
            </a:r>
          </a:p>
          <a:p>
            <a:pPr indent="0" lvl="0" marL="0" marR="0" rtl="0" algn="l">
              <a:spcBef>
                <a:spcPts val="0"/>
              </a:spcBef>
              <a:buClr>
                <a:srgbClr val="4C5858"/>
              </a:buClr>
              <a:buSzPct val="25000"/>
              <a:buFont typeface="Arial"/>
              <a:buNone/>
            </a:pPr>
            <a:r>
              <a:t/>
            </a:r>
            <a:endParaRPr sz="2000"/>
          </a:p>
        </p:txBody>
      </p:sp>
      <p:sp>
        <p:nvSpPr>
          <p:cNvPr id="273" name="Shape 273"/>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74" name="Shape 274"/>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275" name="Shape 275"/>
          <p:cNvSpPr txBox="1"/>
          <p:nvPr/>
        </p:nvSpPr>
        <p:spPr>
          <a:xfrm>
            <a:off x="797025" y="1586125"/>
            <a:ext cx="7700700" cy="2709900"/>
          </a:xfrm>
          <a:prstGeom prst="rect">
            <a:avLst/>
          </a:prstGeom>
          <a:solidFill>
            <a:schemeClr val="lt2"/>
          </a:solidFill>
          <a:ln>
            <a:noFill/>
          </a:ln>
        </p:spPr>
        <p:txBody>
          <a:bodyPr anchorCtr="0" anchor="t" bIns="91425" lIns="91425" rIns="91425" tIns="91425">
            <a:noAutofit/>
          </a:bodyPr>
          <a:lstStyle/>
          <a:p>
            <a:pPr lvl="0" rtl="0">
              <a:spcBef>
                <a:spcPts val="0"/>
              </a:spcBef>
              <a:buClr>
                <a:schemeClr val="dk1"/>
              </a:buClr>
              <a:buFont typeface="Arial"/>
              <a:buNone/>
            </a:pPr>
            <a:r>
              <a:rPr b="1" lang="en-US">
                <a:solidFill>
                  <a:srgbClr val="4C5858"/>
                </a:solidFill>
                <a:latin typeface="Courier New"/>
                <a:ea typeface="Courier New"/>
                <a:cs typeface="Courier New"/>
                <a:sym typeface="Courier New"/>
              </a:rPr>
              <a:t>Datacenter: dc1</a:t>
            </a:r>
          </a:p>
          <a:p>
            <a:pPr lvl="0" rtl="0">
              <a:spcBef>
                <a:spcPts val="0"/>
              </a:spcBef>
              <a:buClr>
                <a:schemeClr val="dk1"/>
              </a:buClr>
              <a:buFont typeface="Arial"/>
              <a:buNone/>
            </a:pPr>
            <a:r>
              <a:rPr b="1" lang="en-US">
                <a:solidFill>
                  <a:srgbClr val="4C5858"/>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4C5858"/>
              </a:buClr>
              <a:buFont typeface="Arial"/>
              <a:buNone/>
            </a:pPr>
            <a:r>
              <a:rPr b="1" lang="en-US">
                <a:solidFill>
                  <a:srgbClr val="4C5858"/>
                </a:solidFill>
                <a:latin typeface="Courier New"/>
                <a:ea typeface="Courier New"/>
                <a:cs typeface="Courier New"/>
                <a:sym typeface="Courier New"/>
              </a:rPr>
              <a:t>Address</a:t>
            </a:r>
            <a:r>
              <a:rPr b="1" lang="en-US">
                <a:solidFill>
                  <a:schemeClr val="dk1"/>
                </a:solidFill>
                <a:latin typeface="Courier New"/>
                <a:ea typeface="Courier New"/>
                <a:cs typeface="Courier New"/>
                <a:sym typeface="Courier New"/>
              </a:rPr>
              <a:t>              </a:t>
            </a:r>
            <a:r>
              <a:rPr b="1" lang="en-US">
                <a:solidFill>
                  <a:srgbClr val="4C5858"/>
                </a:solidFill>
                <a:latin typeface="Courier New"/>
                <a:ea typeface="Courier New"/>
                <a:cs typeface="Courier New"/>
                <a:sym typeface="Courier New"/>
              </a:rPr>
              <a:t>Rack  Status       Load       Owns     Token</a:t>
            </a:r>
          </a:p>
          <a:p>
            <a:pPr indent="0" lvl="0" marL="0" marR="0" rtl="0" algn="l">
              <a:lnSpc>
                <a:spcPct val="100000"/>
              </a:lnSpc>
              <a:spcBef>
                <a:spcPts val="0"/>
              </a:spcBef>
              <a:spcAft>
                <a:spcPts val="0"/>
              </a:spcAft>
              <a:buClr>
                <a:srgbClr val="4C5858"/>
              </a:buClr>
              <a:buFont typeface="Arial"/>
              <a:buNone/>
            </a:pPr>
            <a:r>
              <a:t/>
            </a:r>
            <a:endParaRPr b="1">
              <a:solidFill>
                <a:srgbClr val="4C5858"/>
              </a:solidFill>
              <a:latin typeface="Courier New"/>
              <a:ea typeface="Courier New"/>
              <a:cs typeface="Courier New"/>
              <a:sym typeface="Courier New"/>
            </a:endParaRPr>
          </a:p>
          <a:p>
            <a:pPr lvl="0" rtl="0">
              <a:spcBef>
                <a:spcPts val="0"/>
              </a:spcBef>
              <a:buClr>
                <a:schemeClr val="dk1"/>
              </a:buClr>
              <a:buFont typeface="Arial"/>
              <a:buNone/>
            </a:pPr>
            <a:r>
              <a:rPr b="1" lang="en-US">
                <a:solidFill>
                  <a:srgbClr val="4C5858"/>
                </a:solidFill>
                <a:latin typeface="Courier New"/>
                <a:ea typeface="Courier New"/>
                <a:cs typeface="Courier New"/>
                <a:sym typeface="Courier New"/>
              </a:rPr>
              <a:t>dc1-slush-1.foo.net  rac1  Up</a:t>
            </a:r>
            <a:r>
              <a:rPr b="1" lang="en-US">
                <a:solidFill>
                  <a:srgbClr val="4C5858"/>
                </a:solidFill>
                <a:latin typeface="Courier New"/>
                <a:ea typeface="Courier New"/>
                <a:cs typeface="Courier New"/>
                <a:sym typeface="Courier New"/>
              </a:rPr>
              <a:t>   Normal  797.27 GB  33.33%   0</a:t>
            </a:r>
          </a:p>
          <a:p>
            <a:pPr lvl="0" rtl="0">
              <a:spcBef>
                <a:spcPts val="0"/>
              </a:spcBef>
              <a:buClr>
                <a:schemeClr val="dk1"/>
              </a:buClr>
              <a:buFont typeface="Arial"/>
              <a:buNone/>
            </a:pPr>
            <a:r>
              <a:rPr b="1" lang="en-US">
                <a:solidFill>
                  <a:schemeClr val="accent5"/>
                </a:solidFill>
                <a:latin typeface="Courier New"/>
                <a:ea typeface="Courier New"/>
                <a:cs typeface="Courier New"/>
                <a:sym typeface="Courier New"/>
              </a:rPr>
              <a:t>dc1-slush-2.foo.net</a:t>
            </a:r>
            <a:r>
              <a:rPr b="1" lang="en-US">
                <a:solidFill>
                  <a:srgbClr val="4C5858"/>
                </a:solidFill>
                <a:latin typeface="Courier New"/>
                <a:ea typeface="Courier New"/>
                <a:cs typeface="Courier New"/>
                <a:sym typeface="Courier New"/>
              </a:rPr>
              <a:t>  rac1  Down Normal  798.58 GB  33.33%   56...</a:t>
            </a:r>
          </a:p>
          <a:p>
            <a:pPr lvl="0" rtl="0">
              <a:spcBef>
                <a:spcPts val="0"/>
              </a:spcBef>
              <a:buClr>
                <a:schemeClr val="dk1"/>
              </a:buClr>
              <a:buFont typeface="Arial"/>
              <a:buNone/>
            </a:pPr>
            <a:r>
              <a:rPr b="1" lang="en-US">
                <a:solidFill>
                  <a:schemeClr val="accent6"/>
                </a:solidFill>
                <a:latin typeface="Courier New"/>
                <a:ea typeface="Courier New"/>
                <a:cs typeface="Courier New"/>
                <a:sym typeface="Courier New"/>
              </a:rPr>
              <a:t>dc1-slush-3.foo.net</a:t>
            </a:r>
            <a:r>
              <a:rPr b="1" lang="en-US">
                <a:solidFill>
                  <a:srgbClr val="4C5858"/>
                </a:solidFill>
                <a:latin typeface="Courier New"/>
                <a:ea typeface="Courier New"/>
                <a:cs typeface="Courier New"/>
                <a:sym typeface="Courier New"/>
              </a:rPr>
              <a:t>  rac1  Down Normal  797.58 GB  33.33%   11...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#2: The Slush Incident</a:t>
            </a:r>
          </a:p>
        </p:txBody>
      </p:sp>
      <p:sp>
        <p:nvSpPr>
          <p:cNvPr id="281" name="Shape 281"/>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Turns out, we needed just two commands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282" name="Shape 282"/>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83" name="Shape 283"/>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284" name="Shape 284"/>
          <p:cNvSpPr txBox="1"/>
          <p:nvPr/>
        </p:nvSpPr>
        <p:spPr>
          <a:xfrm>
            <a:off x="797025" y="1586125"/>
            <a:ext cx="7700700" cy="2690100"/>
          </a:xfrm>
          <a:prstGeom prst="rect">
            <a:avLst/>
          </a:prstGeom>
          <a:solidFill>
            <a:schemeClr val="lt2"/>
          </a:solid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b="1" lang="en-US" sz="1800">
                <a:solidFill>
                  <a:srgbClr val="4C5858"/>
                </a:solidFill>
                <a:latin typeface="Courier New"/>
                <a:ea typeface="Courier New"/>
                <a:cs typeface="Courier New"/>
                <a:sym typeface="Courier New"/>
              </a:rPr>
              <a:t>hecuba2-cli </a:t>
            </a:r>
            <a:r>
              <a:rPr b="1" lang="en-US" sz="1800">
                <a:solidFill>
                  <a:schemeClr val="accent2"/>
                </a:solidFill>
                <a:latin typeface="Courier New"/>
                <a:ea typeface="Courier New"/>
                <a:cs typeface="Courier New"/>
                <a:sym typeface="Courier New"/>
              </a:rPr>
              <a:t>replace-nodes</a:t>
            </a:r>
            <a:r>
              <a:rPr b="1" lang="en-US" sz="1800">
                <a:solidFill>
                  <a:srgbClr val="4C5858"/>
                </a:solidFill>
                <a:latin typeface="Courier New"/>
                <a:ea typeface="Courier New"/>
                <a:cs typeface="Courier New"/>
                <a:sym typeface="Courier New"/>
              </a:rPr>
              <a:t> </a:t>
            </a:r>
          </a:p>
          <a:p>
            <a:pPr indent="457200" lvl="0" marL="0" marR="0" rtl="0" algn="l">
              <a:lnSpc>
                <a:spcPct val="100000"/>
              </a:lnSpc>
              <a:spcBef>
                <a:spcPts val="0"/>
              </a:spcBef>
              <a:spcAft>
                <a:spcPts val="0"/>
              </a:spcAft>
              <a:buNone/>
            </a:pPr>
            <a:r>
              <a:rPr b="1" lang="en-US" sz="1800">
                <a:solidFill>
                  <a:srgbClr val="4C5858"/>
                </a:solidFill>
                <a:latin typeface="Courier New"/>
                <a:ea typeface="Courier New"/>
                <a:cs typeface="Courier New"/>
                <a:sym typeface="Courier New"/>
              </a:rPr>
              <a:t>--old-host </a:t>
            </a:r>
            <a:r>
              <a:rPr b="1" lang="en-US" sz="1800">
                <a:solidFill>
                  <a:schemeClr val="accent5"/>
                </a:solidFill>
                <a:latin typeface="Courier New"/>
                <a:ea typeface="Courier New"/>
                <a:cs typeface="Courier New"/>
                <a:sym typeface="Courier New"/>
              </a:rPr>
              <a:t>dc1-slush-2.foo.net </a:t>
            </a:r>
          </a:p>
          <a:p>
            <a:pPr indent="457200" lvl="0" marL="0" marR="0" rtl="0" algn="l">
              <a:lnSpc>
                <a:spcPct val="100000"/>
              </a:lnSpc>
              <a:spcBef>
                <a:spcPts val="0"/>
              </a:spcBef>
              <a:spcAft>
                <a:spcPts val="0"/>
              </a:spcAft>
              <a:buClr>
                <a:srgbClr val="4C5858"/>
              </a:buClr>
              <a:buSzPct val="25000"/>
              <a:buFont typeface="Arial"/>
              <a:buNone/>
            </a:pPr>
            <a:r>
              <a:rPr b="1" lang="en-US" sz="1800">
                <a:solidFill>
                  <a:srgbClr val="4C5858"/>
                </a:solidFill>
                <a:latin typeface="Courier New"/>
                <a:ea typeface="Courier New"/>
                <a:cs typeface="Courier New"/>
                <a:sym typeface="Courier New"/>
              </a:rPr>
              <a:t>--new-host </a:t>
            </a:r>
            <a:r>
              <a:rPr b="1" lang="en-US" sz="1800">
                <a:solidFill>
                  <a:schemeClr val="accent5"/>
                </a:solidFill>
                <a:latin typeface="Courier New"/>
                <a:ea typeface="Courier New"/>
                <a:cs typeface="Courier New"/>
                <a:sym typeface="Courier New"/>
              </a:rPr>
              <a:t>dc1-slush-4.foo.net</a:t>
            </a:r>
          </a:p>
          <a:p>
            <a:pPr indent="0" lvl="0" marL="0" marR="0" rtl="0" algn="l">
              <a:lnSpc>
                <a:spcPct val="100000"/>
              </a:lnSpc>
              <a:spcBef>
                <a:spcPts val="0"/>
              </a:spcBef>
              <a:spcAft>
                <a:spcPts val="0"/>
              </a:spcAft>
              <a:buClr>
                <a:srgbClr val="4C5858"/>
              </a:buClr>
              <a:buFont typeface="Arial"/>
              <a:buNone/>
            </a:pPr>
            <a:r>
              <a:t/>
            </a:r>
            <a:endParaRPr b="1" sz="1800">
              <a:solidFill>
                <a:srgbClr val="4C5858"/>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US" sz="1800">
                <a:solidFill>
                  <a:srgbClr val="4C5858"/>
                </a:solidFill>
                <a:latin typeface="Courier New"/>
                <a:ea typeface="Courier New"/>
                <a:cs typeface="Courier New"/>
                <a:sym typeface="Courier New"/>
              </a:rPr>
              <a:t>hecuba2-cli </a:t>
            </a:r>
            <a:r>
              <a:rPr b="1" lang="en-US" sz="1800">
                <a:solidFill>
                  <a:schemeClr val="accent2"/>
                </a:solidFill>
                <a:latin typeface="Courier New"/>
                <a:ea typeface="Courier New"/>
                <a:cs typeface="Courier New"/>
                <a:sym typeface="Courier New"/>
              </a:rPr>
              <a:t>replace-nodes</a:t>
            </a:r>
            <a:r>
              <a:rPr b="1" lang="en-US" sz="1800">
                <a:solidFill>
                  <a:srgbClr val="4C5858"/>
                </a:solidFill>
                <a:latin typeface="Courier New"/>
                <a:ea typeface="Courier New"/>
                <a:cs typeface="Courier New"/>
                <a:sym typeface="Courier New"/>
              </a:rPr>
              <a:t> </a:t>
            </a:r>
          </a:p>
          <a:p>
            <a:pPr indent="457200" lvl="0" marL="0" marR="0" rtl="0" algn="l">
              <a:lnSpc>
                <a:spcPct val="100000"/>
              </a:lnSpc>
              <a:spcBef>
                <a:spcPts val="0"/>
              </a:spcBef>
              <a:spcAft>
                <a:spcPts val="0"/>
              </a:spcAft>
              <a:buNone/>
            </a:pPr>
            <a:r>
              <a:rPr b="1" lang="en-US" sz="1800">
                <a:solidFill>
                  <a:srgbClr val="4C5858"/>
                </a:solidFill>
                <a:latin typeface="Courier New"/>
                <a:ea typeface="Courier New"/>
                <a:cs typeface="Courier New"/>
                <a:sym typeface="Courier New"/>
              </a:rPr>
              <a:t>--old-host </a:t>
            </a:r>
            <a:r>
              <a:rPr b="1" lang="en-US" sz="1800">
                <a:solidFill>
                  <a:schemeClr val="accent6"/>
                </a:solidFill>
                <a:latin typeface="Courier New"/>
                <a:ea typeface="Courier New"/>
                <a:cs typeface="Courier New"/>
                <a:sym typeface="Courier New"/>
              </a:rPr>
              <a:t>dc1-slush-3.foo.net</a:t>
            </a:r>
            <a:r>
              <a:rPr b="1" lang="en-US" sz="1800">
                <a:solidFill>
                  <a:srgbClr val="4C5858"/>
                </a:solidFill>
                <a:latin typeface="Courier New"/>
                <a:ea typeface="Courier New"/>
                <a:cs typeface="Courier New"/>
                <a:sym typeface="Courier New"/>
              </a:rPr>
              <a:t> </a:t>
            </a:r>
          </a:p>
          <a:p>
            <a:pPr indent="0" lvl="0" marL="457200" marR="0" rtl="0" algn="l">
              <a:lnSpc>
                <a:spcPct val="100000"/>
              </a:lnSpc>
              <a:spcBef>
                <a:spcPts val="0"/>
              </a:spcBef>
              <a:spcAft>
                <a:spcPts val="0"/>
              </a:spcAft>
              <a:buClr>
                <a:srgbClr val="4C5858"/>
              </a:buClr>
              <a:buSzPct val="25000"/>
              <a:buFont typeface="Arial"/>
              <a:buNone/>
            </a:pPr>
            <a:r>
              <a:rPr b="1" lang="en-US" sz="1800">
                <a:solidFill>
                  <a:srgbClr val="4C5858"/>
                </a:solidFill>
                <a:latin typeface="Courier New"/>
                <a:ea typeface="Courier New"/>
                <a:cs typeface="Courier New"/>
                <a:sym typeface="Courier New"/>
              </a:rPr>
              <a:t>--new-host </a:t>
            </a:r>
            <a:r>
              <a:rPr b="1" lang="en-US" sz="1800">
                <a:solidFill>
                  <a:schemeClr val="accent6"/>
                </a:solidFill>
                <a:latin typeface="Courier New"/>
                <a:ea typeface="Courier New"/>
                <a:cs typeface="Courier New"/>
                <a:sym typeface="Courier New"/>
              </a:rPr>
              <a:t>dc1-slush-5.foo.net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#2: The Slush Incident</a:t>
            </a:r>
          </a:p>
        </p:txBody>
      </p:sp>
      <p:sp>
        <p:nvSpPr>
          <p:cNvPr id="290" name="Shape 290"/>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What gave us two peer reviews, such as:</a:t>
            </a:r>
          </a:p>
          <a:p>
            <a:pPr indent="0" lvl="0" marL="0" marR="0" rtl="0" algn="l">
              <a:spcBef>
                <a:spcPts val="0"/>
              </a:spcBef>
              <a:buClr>
                <a:srgbClr val="4C5858"/>
              </a:buClr>
              <a:buSzPct val="25000"/>
              <a:buFont typeface="Arial"/>
              <a:buNone/>
            </a:pPr>
            <a:r>
              <a:t/>
            </a:r>
            <a:endParaRPr sz="2000"/>
          </a:p>
        </p:txBody>
      </p:sp>
      <p:sp>
        <p:nvSpPr>
          <p:cNvPr id="291" name="Shape 291"/>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292" name="Shape 292"/>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293" name="Shape 293"/>
          <p:cNvPicPr preferRelativeResize="0"/>
          <p:nvPr/>
        </p:nvPicPr>
        <p:blipFill>
          <a:blip r:embed="rId3">
            <a:alphaModFix/>
          </a:blip>
          <a:stretch>
            <a:fillRect/>
          </a:stretch>
        </p:blipFill>
        <p:spPr>
          <a:xfrm>
            <a:off x="2050175" y="1636421"/>
            <a:ext cx="5043639" cy="3200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Peace Story #2: The Slush Incident</a:t>
            </a:r>
          </a:p>
        </p:txBody>
      </p:sp>
      <p:sp>
        <p:nvSpPr>
          <p:cNvPr id="299" name="Shape 299"/>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After a while, we ended up with</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300" name="Shape 300"/>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01" name="Shape 301"/>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302" name="Shape 302"/>
          <p:cNvSpPr txBox="1"/>
          <p:nvPr/>
        </p:nvSpPr>
        <p:spPr>
          <a:xfrm>
            <a:off x="797025" y="1586125"/>
            <a:ext cx="7700700" cy="2709900"/>
          </a:xfrm>
          <a:prstGeom prst="rect">
            <a:avLst/>
          </a:prstGeom>
          <a:solidFill>
            <a:schemeClr val="lt2"/>
          </a:solidFill>
          <a:ln>
            <a:noFill/>
          </a:ln>
        </p:spPr>
        <p:txBody>
          <a:bodyPr anchorCtr="0" anchor="t" bIns="91425" lIns="91425" rIns="91425" tIns="91425">
            <a:noAutofit/>
          </a:bodyPr>
          <a:lstStyle/>
          <a:p>
            <a:pPr lvl="0" rtl="0">
              <a:spcBef>
                <a:spcPts val="0"/>
              </a:spcBef>
              <a:buClr>
                <a:schemeClr val="dk1"/>
              </a:buClr>
              <a:buFont typeface="Arial"/>
              <a:buNone/>
            </a:pPr>
            <a:r>
              <a:rPr b="1" lang="en-US">
                <a:solidFill>
                  <a:srgbClr val="4C5858"/>
                </a:solidFill>
                <a:latin typeface="Courier New"/>
                <a:ea typeface="Courier New"/>
                <a:cs typeface="Courier New"/>
                <a:sym typeface="Courier New"/>
              </a:rPr>
              <a:t>Datacenter: dc1</a:t>
            </a:r>
          </a:p>
          <a:p>
            <a:pPr lvl="0" rtl="0">
              <a:spcBef>
                <a:spcPts val="0"/>
              </a:spcBef>
              <a:buClr>
                <a:schemeClr val="dk1"/>
              </a:buClr>
              <a:buFont typeface="Arial"/>
              <a:buNone/>
            </a:pPr>
            <a:r>
              <a:rPr b="1" lang="en-US">
                <a:solidFill>
                  <a:srgbClr val="4C5858"/>
                </a:solidFill>
                <a:latin typeface="Courier New"/>
                <a:ea typeface="Courier New"/>
                <a:cs typeface="Courier New"/>
                <a:sym typeface="Courier New"/>
              </a:rPr>
              <a:t>==========</a:t>
            </a:r>
          </a:p>
          <a:p>
            <a:pPr indent="0" lvl="0" marL="0" marR="0" rtl="0" algn="l">
              <a:lnSpc>
                <a:spcPct val="100000"/>
              </a:lnSpc>
              <a:spcBef>
                <a:spcPts val="0"/>
              </a:spcBef>
              <a:spcAft>
                <a:spcPts val="0"/>
              </a:spcAft>
              <a:buClr>
                <a:srgbClr val="4C5858"/>
              </a:buClr>
              <a:buFont typeface="Arial"/>
              <a:buNone/>
            </a:pPr>
            <a:r>
              <a:rPr b="1" lang="en-US">
                <a:solidFill>
                  <a:srgbClr val="4C5858"/>
                </a:solidFill>
                <a:latin typeface="Courier New"/>
                <a:ea typeface="Courier New"/>
                <a:cs typeface="Courier New"/>
                <a:sym typeface="Courier New"/>
              </a:rPr>
              <a:t>Address</a:t>
            </a:r>
            <a:r>
              <a:rPr b="1" lang="en-US">
                <a:solidFill>
                  <a:schemeClr val="dk1"/>
                </a:solidFill>
                <a:latin typeface="Courier New"/>
                <a:ea typeface="Courier New"/>
                <a:cs typeface="Courier New"/>
                <a:sym typeface="Courier New"/>
              </a:rPr>
              <a:t>              </a:t>
            </a:r>
            <a:r>
              <a:rPr b="1" lang="en-US">
                <a:solidFill>
                  <a:srgbClr val="4C5858"/>
                </a:solidFill>
                <a:latin typeface="Courier New"/>
                <a:ea typeface="Courier New"/>
                <a:cs typeface="Courier New"/>
                <a:sym typeface="Courier New"/>
              </a:rPr>
              <a:t>Rack  Status       Load       Owns     Token</a:t>
            </a:r>
          </a:p>
          <a:p>
            <a:pPr indent="0" lvl="0" marL="0" marR="0" rtl="0" algn="l">
              <a:lnSpc>
                <a:spcPct val="100000"/>
              </a:lnSpc>
              <a:spcBef>
                <a:spcPts val="0"/>
              </a:spcBef>
              <a:spcAft>
                <a:spcPts val="0"/>
              </a:spcAft>
              <a:buClr>
                <a:srgbClr val="4C5858"/>
              </a:buClr>
              <a:buFont typeface="Arial"/>
              <a:buNone/>
            </a:pPr>
            <a:r>
              <a:t/>
            </a:r>
            <a:endParaRPr b="1">
              <a:solidFill>
                <a:srgbClr val="4C5858"/>
              </a:solidFill>
              <a:latin typeface="Courier New"/>
              <a:ea typeface="Courier New"/>
              <a:cs typeface="Courier New"/>
              <a:sym typeface="Courier New"/>
            </a:endParaRPr>
          </a:p>
          <a:p>
            <a:pPr lvl="0" rtl="0">
              <a:spcBef>
                <a:spcPts val="0"/>
              </a:spcBef>
              <a:buClr>
                <a:schemeClr val="dk1"/>
              </a:buClr>
              <a:buFont typeface="Arial"/>
              <a:buNone/>
            </a:pPr>
            <a:r>
              <a:rPr b="1" lang="en-US">
                <a:solidFill>
                  <a:srgbClr val="4C5858"/>
                </a:solidFill>
                <a:latin typeface="Courier New"/>
                <a:ea typeface="Courier New"/>
                <a:cs typeface="Courier New"/>
                <a:sym typeface="Courier New"/>
              </a:rPr>
              <a:t>dc1-slush-1.foo.net  rac1  Up   Normal  797.27 GB  33.33%   0</a:t>
            </a:r>
          </a:p>
          <a:p>
            <a:pPr lvl="0" rtl="0">
              <a:spcBef>
                <a:spcPts val="0"/>
              </a:spcBef>
              <a:buClr>
                <a:schemeClr val="dk1"/>
              </a:buClr>
              <a:buFont typeface="Arial"/>
              <a:buNone/>
            </a:pPr>
            <a:r>
              <a:rPr b="1" lang="en-US">
                <a:solidFill>
                  <a:schemeClr val="accent5"/>
                </a:solidFill>
                <a:latin typeface="Courier New"/>
                <a:ea typeface="Courier New"/>
                <a:cs typeface="Courier New"/>
                <a:sym typeface="Courier New"/>
              </a:rPr>
              <a:t>dc1-slush-4.foo.net</a:t>
            </a:r>
            <a:r>
              <a:rPr b="1" lang="en-US">
                <a:solidFill>
                  <a:srgbClr val="4C5858"/>
                </a:solidFill>
                <a:latin typeface="Courier New"/>
                <a:ea typeface="Courier New"/>
                <a:cs typeface="Courier New"/>
                <a:sym typeface="Courier New"/>
              </a:rPr>
              <a:t>  rac1  Up   Normal  798.58 GB  33.33%   56...</a:t>
            </a:r>
          </a:p>
          <a:p>
            <a:pPr lvl="0" rtl="0">
              <a:spcBef>
                <a:spcPts val="0"/>
              </a:spcBef>
              <a:buClr>
                <a:schemeClr val="dk1"/>
              </a:buClr>
              <a:buFont typeface="Arial"/>
              <a:buNone/>
            </a:pPr>
            <a:r>
              <a:rPr b="1" lang="en-US">
                <a:solidFill>
                  <a:schemeClr val="accent6"/>
                </a:solidFill>
                <a:latin typeface="Courier New"/>
                <a:ea typeface="Courier New"/>
                <a:cs typeface="Courier New"/>
                <a:sym typeface="Courier New"/>
              </a:rPr>
              <a:t>dc1-slush-5.foo.net</a:t>
            </a:r>
            <a:r>
              <a:rPr b="1" lang="en-US">
                <a:solidFill>
                  <a:srgbClr val="4C5858"/>
                </a:solidFill>
                <a:latin typeface="Courier New"/>
                <a:ea typeface="Courier New"/>
                <a:cs typeface="Courier New"/>
                <a:sym typeface="Courier New"/>
              </a:rPr>
              <a:t>  rac1  Up   Normal  797.58 GB  33.33%   11...</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The Peace Stories</a:t>
            </a:r>
          </a:p>
        </p:txBody>
      </p:sp>
      <p:sp>
        <p:nvSpPr>
          <p:cNvPr id="308" name="Shape 308"/>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Very pleasant experience operating Cassandra @ Spotify</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All because our infrastructure</a:t>
            </a:r>
          </a:p>
        </p:txBody>
      </p:sp>
      <p:sp>
        <p:nvSpPr>
          <p:cNvPr id="309" name="Shape 309"/>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10" name="Shape 310"/>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graphicFrame>
        <p:nvGraphicFramePr>
          <p:cNvPr id="315" name="Shape 315"/>
          <p:cNvGraphicFramePr/>
          <p:nvPr/>
        </p:nvGraphicFramePr>
        <p:xfrm>
          <a:off x="452970" y="971550"/>
          <a:ext cx="3000000" cy="3000000"/>
        </p:xfrm>
        <a:graphic>
          <a:graphicData uri="http://schemas.openxmlformats.org/drawingml/2006/table">
            <a:tbl>
              <a:tblPr bandRow="1" firstRow="1">
                <a:noFill/>
                <a:tableStyleId>{53F837AA-277B-4523-8D17-971EA5353BC3}</a:tableStyleId>
              </a:tblPr>
              <a:tblGrid>
                <a:gridCol w="828550"/>
                <a:gridCol w="7409525"/>
              </a:tblGrid>
              <a:tr h="640075">
                <a:tc>
                  <a:txBody>
                    <a:bodyPr>
                      <a:noAutofit/>
                    </a:bodyPr>
                    <a:lstStyle/>
                    <a:p>
                      <a:pPr indent="0" lvl="0" marL="0" marR="0" rtl="0" algn="ctr">
                        <a:spcBef>
                          <a:spcPts val="0"/>
                        </a:spcBef>
                        <a:buSzPct val="25000"/>
                        <a:buNone/>
                      </a:pPr>
                      <a:r>
                        <a:t/>
                      </a:r>
                      <a:endParaRPr/>
                    </a:p>
                  </a:txBody>
                  <a:tcPr marT="45725" marB="45725" marR="91450" marL="91450">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accent2"/>
                          </a:solidFill>
                          <a:latin typeface="Arial"/>
                          <a:ea typeface="Arial"/>
                          <a:cs typeface="Arial"/>
                          <a:sym typeface="Arial"/>
                        </a:rPr>
                        <a:t>Agenda</a:t>
                      </a:r>
                    </a:p>
                  </a:txBody>
                  <a:tcPr marT="45725" marB="45725" marR="91450" marL="182875" anchor="ctr">
                    <a:lnL cap="flat" cmpd="sng" w="9525">
                      <a:solidFill>
                        <a:srgbClr val="000000"/>
                      </a:solidFill>
                      <a:prstDash val="solid"/>
                      <a:round/>
                      <a:headEnd len="med" w="med" type="none"/>
                      <a:tailEnd len="med" w="med" type="none"/>
                    </a:lnL>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dk2"/>
                          </a:solidFill>
                          <a:latin typeface="Arial"/>
                          <a:ea typeface="Arial"/>
                          <a:cs typeface="Arial"/>
                          <a:sym typeface="Arial"/>
                        </a:rPr>
                        <a:t>1</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Two peace stories</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accent2"/>
                          </a:solidFill>
                          <a:latin typeface="Arial"/>
                          <a:ea typeface="Arial"/>
                          <a:cs typeface="Arial"/>
                          <a:sym typeface="Arial"/>
                        </a:rPr>
                        <a:t>2</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rgbClr val="4C5958"/>
                          </a:solidFill>
                          <a:latin typeface="Arial"/>
                          <a:ea typeface="Arial"/>
                          <a:cs typeface="Arial"/>
                          <a:sym typeface="Arial"/>
                        </a:rPr>
                        <a:t>Cassandra infrastructure at Spotify</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dk2"/>
                          </a:solidFill>
                          <a:latin typeface="Arial"/>
                          <a:ea typeface="Arial"/>
                          <a:cs typeface="Arial"/>
                          <a:sym typeface="Arial"/>
                        </a:rPr>
                        <a:t>3</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What exactly is Hecuba2?</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dk2"/>
                          </a:solidFill>
                          <a:latin typeface="Arial"/>
                          <a:ea typeface="Arial"/>
                          <a:cs typeface="Arial"/>
                          <a:sym typeface="Arial"/>
                        </a:rPr>
                        <a:t>4</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tcPr>
                </a:tc>
                <a:tc>
                  <a:txBody>
                    <a:bodyPr>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Wrap up</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tcPr>
                </a:tc>
              </a:tr>
            </a:tbl>
          </a:graphicData>
        </a:graphic>
      </p:graphicFrame>
      <p:sp>
        <p:nvSpPr>
          <p:cNvPr id="316" name="Shape 316"/>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317" name="Shape 317"/>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Cassandra Infrastructure @ Spotify</a:t>
            </a:r>
          </a:p>
        </p:txBody>
      </p:sp>
      <p:sp>
        <p:nvSpPr>
          <p:cNvPr id="323" name="Shape 323"/>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Let’s just create a Cassandra cluster like a Spotifier</a:t>
            </a:r>
          </a:p>
        </p:txBody>
      </p:sp>
      <p:sp>
        <p:nvSpPr>
          <p:cNvPr id="324" name="Shape 324"/>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25" name="Shape 32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331" name="Shape 331"/>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Step 1: Get some machines</a:t>
            </a:r>
          </a:p>
        </p:txBody>
      </p:sp>
      <p:sp>
        <p:nvSpPr>
          <p:cNvPr id="332" name="Shape 332"/>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33" name="Shape 333"/>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334" name="Shape 334"/>
          <p:cNvSpPr/>
          <p:nvPr/>
        </p:nvSpPr>
        <p:spPr>
          <a:xfrm>
            <a:off x="8720125" y="2055700"/>
            <a:ext cx="405300" cy="2373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340" name="Shape 340"/>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Step 1: Get some machines</a:t>
            </a:r>
          </a:p>
        </p:txBody>
      </p:sp>
      <p:sp>
        <p:nvSpPr>
          <p:cNvPr id="341" name="Shape 341"/>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42" name="Shape 342"/>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343" name="Shape 343"/>
          <p:cNvPicPr preferRelativeResize="0"/>
          <p:nvPr/>
        </p:nvPicPr>
        <p:blipFill>
          <a:blip r:embed="rId3">
            <a:alphaModFix/>
          </a:blip>
          <a:stretch>
            <a:fillRect/>
          </a:stretch>
        </p:blipFill>
        <p:spPr>
          <a:xfrm>
            <a:off x="3926688" y="1200150"/>
            <a:ext cx="4826775" cy="3133025"/>
          </a:xfrm>
          <a:prstGeom prst="rect">
            <a:avLst/>
          </a:prstGeom>
          <a:noFill/>
          <a:ln>
            <a:noFill/>
          </a:ln>
        </p:spPr>
      </p:pic>
      <p:pic>
        <p:nvPicPr>
          <p:cNvPr id="344" name="Shape 344"/>
          <p:cNvPicPr preferRelativeResize="0"/>
          <p:nvPr/>
        </p:nvPicPr>
        <p:blipFill>
          <a:blip r:embed="rId4">
            <a:alphaModFix/>
          </a:blip>
          <a:stretch>
            <a:fillRect/>
          </a:stretch>
        </p:blipFill>
        <p:spPr>
          <a:xfrm>
            <a:off x="3960037" y="2033750"/>
            <a:ext cx="4760098" cy="2299429"/>
          </a:xfrm>
          <a:prstGeom prst="rect">
            <a:avLst/>
          </a:prstGeom>
          <a:noFill/>
          <a:ln>
            <a:noFill/>
          </a:ln>
        </p:spPr>
      </p:pic>
      <p:sp>
        <p:nvSpPr>
          <p:cNvPr id="345" name="Shape 345"/>
          <p:cNvSpPr/>
          <p:nvPr/>
        </p:nvSpPr>
        <p:spPr>
          <a:xfrm>
            <a:off x="8720125" y="2055700"/>
            <a:ext cx="405300" cy="2373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About Radovan</a:t>
            </a:r>
          </a:p>
        </p:txBody>
      </p:sp>
      <p:sp>
        <p:nvSpPr>
          <p:cNvPr id="115" name="Shape 115"/>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Likes pancakes</a:t>
            </a:r>
          </a:p>
        </p:txBody>
      </p:sp>
      <p:sp>
        <p:nvSpPr>
          <p:cNvPr id="116" name="Shape 11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17" name="Shape 11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118" name="Shape 118"/>
          <p:cNvPicPr preferRelativeResize="0"/>
          <p:nvPr/>
        </p:nvPicPr>
        <p:blipFill>
          <a:blip r:embed="rId3">
            <a:alphaModFix/>
          </a:blip>
          <a:stretch>
            <a:fillRect/>
          </a:stretch>
        </p:blipFill>
        <p:spPr>
          <a:xfrm>
            <a:off x="4574224" y="2588349"/>
            <a:ext cx="2554750" cy="191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351" name="Shape 351"/>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Step 1: Get some machines</a:t>
            </a:r>
          </a:p>
          <a:p>
            <a:pPr lvl="0" rtl="0">
              <a:spcBef>
                <a:spcPts val="0"/>
              </a:spcBef>
              <a:buNone/>
            </a:pPr>
            <a:r>
              <a:t/>
            </a:r>
            <a:endParaRPr sz="2000">
              <a:solidFill>
                <a:schemeClr val="accent2"/>
              </a:solidFill>
            </a:endParaRPr>
          </a:p>
          <a:p>
            <a:pPr lvl="0" rtl="0">
              <a:spcBef>
                <a:spcPts val="0"/>
              </a:spcBef>
              <a:buNone/>
            </a:pPr>
            <a:r>
              <a:t/>
            </a:r>
            <a:endParaRPr sz="2000">
              <a:solidFill>
                <a:schemeClr val="accent2"/>
              </a:solidFill>
            </a:endParaRPr>
          </a:p>
          <a:p>
            <a:pPr lvl="0" rtl="0">
              <a:spcBef>
                <a:spcPts val="0"/>
              </a:spcBef>
              <a:buNone/>
            </a:pPr>
            <a:r>
              <a:t/>
            </a:r>
            <a:endParaRPr sz="2000">
              <a:solidFill>
                <a:schemeClr val="accent2"/>
              </a:solidFill>
            </a:endParaRPr>
          </a:p>
          <a:p>
            <a:pPr lvl="0" rtl="0">
              <a:spcBef>
                <a:spcPts val="0"/>
              </a:spcBef>
              <a:buNone/>
            </a:pPr>
            <a:r>
              <a:t/>
            </a:r>
            <a:endParaRPr sz="2000">
              <a:solidFill>
                <a:schemeClr val="accent2"/>
              </a:solidFill>
            </a:endParaRPr>
          </a:p>
          <a:p>
            <a:pPr lvl="0" rtl="0">
              <a:spcBef>
                <a:spcPts val="0"/>
              </a:spcBef>
              <a:buNone/>
            </a:pPr>
            <a:r>
              <a:t/>
            </a:r>
            <a:endParaRPr sz="1600">
              <a:solidFill>
                <a:schemeClr val="accent2"/>
              </a:solidFill>
            </a:endParaRPr>
          </a:p>
          <a:p>
            <a:pPr lvl="0" rtl="0">
              <a:spcBef>
                <a:spcPts val="0"/>
              </a:spcBef>
              <a:buNone/>
            </a:pPr>
            <a:r>
              <a:rPr lang="en-US" sz="1600">
                <a:solidFill>
                  <a:srgbClr val="4C5858"/>
                </a:solidFill>
              </a:rPr>
              <a:t>More info about System-Z</a:t>
            </a:r>
          </a:p>
          <a:p>
            <a:pPr lvl="0" rtl="0">
              <a:spcBef>
                <a:spcPts val="0"/>
              </a:spcBef>
              <a:buNone/>
            </a:pPr>
            <a:r>
              <a:t/>
            </a:r>
            <a:endParaRPr sz="1600">
              <a:solidFill>
                <a:schemeClr val="accent2"/>
              </a:solidFill>
            </a:endParaRPr>
          </a:p>
          <a:p>
            <a:pPr lvl="0" rtl="0">
              <a:spcBef>
                <a:spcPts val="0"/>
              </a:spcBef>
              <a:buNone/>
            </a:pPr>
            <a:r>
              <a:rPr lang="en-US" sz="1600">
                <a:solidFill>
                  <a:schemeClr val="accent2"/>
                </a:solidFill>
              </a:rPr>
              <a:t>Modelling Microservices at Spotify</a:t>
            </a:r>
          </a:p>
          <a:p>
            <a:pPr lvl="0" rtl="0">
              <a:spcBef>
                <a:spcPts val="0"/>
              </a:spcBef>
              <a:buNone/>
            </a:pPr>
            <a:r>
              <a:rPr lang="en-US" sz="1600"/>
              <a:t>by Petter Måhlén</a:t>
            </a:r>
          </a:p>
          <a:p>
            <a:pPr lvl="0" rtl="0">
              <a:spcBef>
                <a:spcPts val="0"/>
              </a:spcBef>
              <a:buNone/>
            </a:pPr>
            <a:r>
              <a:t/>
            </a:r>
            <a:endParaRPr sz="1600">
              <a:solidFill>
                <a:schemeClr val="accent1"/>
              </a:solidFill>
            </a:endParaRPr>
          </a:p>
          <a:p>
            <a:pPr lvl="0" rtl="0">
              <a:spcBef>
                <a:spcPts val="0"/>
              </a:spcBef>
              <a:buNone/>
            </a:pPr>
            <a:r>
              <a:rPr lang="en-US" sz="1600">
                <a:solidFill>
                  <a:schemeClr val="accent1"/>
                </a:solidFill>
              </a:rPr>
              <a:t>https://youtu.be/7XDA044tl8k</a:t>
            </a:r>
          </a:p>
        </p:txBody>
      </p:sp>
      <p:sp>
        <p:nvSpPr>
          <p:cNvPr id="352" name="Shape 352"/>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53" name="Shape 353"/>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354" name="Shape 354"/>
          <p:cNvPicPr preferRelativeResize="0"/>
          <p:nvPr/>
        </p:nvPicPr>
        <p:blipFill>
          <a:blip r:embed="rId3">
            <a:alphaModFix/>
          </a:blip>
          <a:stretch>
            <a:fillRect/>
          </a:stretch>
        </p:blipFill>
        <p:spPr>
          <a:xfrm>
            <a:off x="3926688" y="1200150"/>
            <a:ext cx="4826775" cy="3133025"/>
          </a:xfrm>
          <a:prstGeom prst="rect">
            <a:avLst/>
          </a:prstGeom>
          <a:noFill/>
          <a:ln>
            <a:noFill/>
          </a:ln>
        </p:spPr>
      </p:pic>
      <p:pic>
        <p:nvPicPr>
          <p:cNvPr id="355" name="Shape 355"/>
          <p:cNvPicPr preferRelativeResize="0"/>
          <p:nvPr/>
        </p:nvPicPr>
        <p:blipFill>
          <a:blip r:embed="rId4">
            <a:alphaModFix/>
          </a:blip>
          <a:stretch>
            <a:fillRect/>
          </a:stretch>
        </p:blipFill>
        <p:spPr>
          <a:xfrm>
            <a:off x="3960037" y="2033750"/>
            <a:ext cx="4760098" cy="2299429"/>
          </a:xfrm>
          <a:prstGeom prst="rect">
            <a:avLst/>
          </a:prstGeom>
          <a:noFill/>
          <a:ln>
            <a:noFill/>
          </a:ln>
        </p:spPr>
      </p:pic>
      <p:sp>
        <p:nvSpPr>
          <p:cNvPr id="356" name="Shape 356"/>
          <p:cNvSpPr/>
          <p:nvPr/>
        </p:nvSpPr>
        <p:spPr>
          <a:xfrm>
            <a:off x="8720125" y="2055700"/>
            <a:ext cx="405300" cy="2373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362" name="Shape 362"/>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Step 1: Get some machines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Step 2: Install the operating system</a:t>
            </a:r>
          </a:p>
        </p:txBody>
      </p:sp>
      <p:sp>
        <p:nvSpPr>
          <p:cNvPr id="363" name="Shape 363"/>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64" name="Shape 364"/>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370" name="Shape 370"/>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Step 1: Get some machines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strike="sngStrike"/>
              <a:t>Step 2: Install the operating system</a:t>
            </a:r>
          </a:p>
        </p:txBody>
      </p:sp>
      <p:sp>
        <p:nvSpPr>
          <p:cNvPr id="371" name="Shape 371"/>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72" name="Shape 372"/>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378" name="Shape 378"/>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Step 1: Get some machines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Step 2: Setup the cluster</a:t>
            </a:r>
          </a:p>
        </p:txBody>
      </p:sp>
      <p:sp>
        <p:nvSpPr>
          <p:cNvPr id="379" name="Shape 379"/>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80" name="Shape 380"/>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386" name="Shape 386"/>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Step 1: Get some machines</a:t>
            </a:r>
          </a:p>
          <a:p>
            <a:pPr lvl="0" rtl="0">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Step 2: Setup the cluster</a:t>
            </a:r>
          </a:p>
        </p:txBody>
      </p:sp>
      <p:sp>
        <p:nvSpPr>
          <p:cNvPr id="387" name="Shape 387"/>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88" name="Shape 388"/>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389" name="Shape 389"/>
          <p:cNvSpPr txBox="1"/>
          <p:nvPr/>
        </p:nvSpPr>
        <p:spPr>
          <a:xfrm>
            <a:off x="793075" y="2300200"/>
            <a:ext cx="7700700" cy="2100300"/>
          </a:xfrm>
          <a:prstGeom prst="rect">
            <a:avLst/>
          </a:prstGeom>
          <a:solidFill>
            <a:schemeClr val="lt2"/>
          </a:solidFill>
          <a:ln>
            <a:noFill/>
          </a:ln>
        </p:spPr>
        <p:txBody>
          <a:bodyPr anchorCtr="0" anchor="t" bIns="91425" lIns="91425" rIns="91425" tIns="91425">
            <a:noAutofit/>
          </a:bodyPr>
          <a:lstStyle/>
          <a:p>
            <a:pPr lvl="0" rtl="0">
              <a:spcBef>
                <a:spcPts val="0"/>
              </a:spcBef>
              <a:buNone/>
            </a:pPr>
            <a:r>
              <a:rPr b="1" lang="en-US" sz="1800">
                <a:solidFill>
                  <a:srgbClr val="4C5858"/>
                </a:solidFill>
                <a:latin typeface="Courier New"/>
                <a:ea typeface="Courier New"/>
                <a:cs typeface="Courier New"/>
                <a:sym typeface="Courier New"/>
              </a:rPr>
              <a:t>hecuba2-cli </a:t>
            </a:r>
            <a:r>
              <a:rPr b="1" lang="en-US" sz="1800">
                <a:solidFill>
                  <a:schemeClr val="accent2"/>
                </a:solidFill>
                <a:latin typeface="Courier New"/>
                <a:ea typeface="Courier New"/>
                <a:cs typeface="Courier New"/>
                <a:sym typeface="Courier New"/>
              </a:rPr>
              <a:t>create-cluster</a:t>
            </a:r>
            <a:r>
              <a:rPr b="1" lang="en-US" sz="1800">
                <a:solidFill>
                  <a:srgbClr val="4C5858"/>
                </a:solidFill>
                <a:latin typeface="Courier New"/>
                <a:ea typeface="Courier New"/>
                <a:cs typeface="Courier New"/>
                <a:sym typeface="Courier New"/>
              </a:rPr>
              <a:t> </a:t>
            </a:r>
          </a:p>
          <a:p>
            <a:pPr indent="0" lvl="0" marL="457200" rtl="0">
              <a:spcBef>
                <a:spcPts val="0"/>
              </a:spcBef>
              <a:buNone/>
            </a:pPr>
            <a:r>
              <a:rPr b="1" lang="en-US" sz="1800">
                <a:solidFill>
                  <a:srgbClr val="4C5858"/>
                </a:solidFill>
                <a:latin typeface="Courier New"/>
                <a:ea typeface="Courier New"/>
                <a:cs typeface="Courier New"/>
                <a:sym typeface="Courier New"/>
              </a:rPr>
              <a:t>--cluster-name "My new cluster"</a:t>
            </a:r>
          </a:p>
          <a:p>
            <a:pPr indent="0" lvl="0" marL="457200" rtl="0">
              <a:spcBef>
                <a:spcPts val="0"/>
              </a:spcBef>
              <a:buNone/>
            </a:pPr>
            <a:r>
              <a:rPr b="1" lang="en-US" sz="1800">
                <a:solidFill>
                  <a:srgbClr val="4C5858"/>
                </a:solidFill>
                <a:latin typeface="Courier New"/>
                <a:ea typeface="Courier New"/>
                <a:cs typeface="Courier New"/>
                <a:sym typeface="Courier New"/>
              </a:rPr>
              <a:t>--owner mySquad         dc1-userdatacass-{1..3}.foo.net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a:t>
            </a:r>
            <a:r>
              <a:rPr lang="en-US"/>
              <a:t>r</a:t>
            </a:r>
          </a:p>
        </p:txBody>
      </p:sp>
      <p:sp>
        <p:nvSpPr>
          <p:cNvPr id="395" name="Shape 395"/>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396" name="Shape 396"/>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Step 1: Get some machines</a:t>
            </a:r>
          </a:p>
          <a:p>
            <a:pPr lvl="0" rtl="0">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Step 2: Setup the cluster</a:t>
            </a:r>
          </a:p>
          <a:p>
            <a:pPr indent="0" lvl="0" marL="0" marR="0" rtl="0" algn="l">
              <a:spcBef>
                <a:spcPts val="0"/>
              </a:spcBef>
              <a:buClr>
                <a:srgbClr val="4C5858"/>
              </a:buClr>
              <a:buSzPct val="25000"/>
              <a:buFont typeface="Arial"/>
              <a:buNone/>
            </a:pPr>
            <a:r>
              <a:t/>
            </a:r>
            <a:endParaRPr sz="2000"/>
          </a:p>
          <a:p>
            <a:pPr lvl="0" rtl="0">
              <a:spcBef>
                <a:spcPts val="0"/>
              </a:spcBef>
              <a:buClr>
                <a:schemeClr val="dk1"/>
              </a:buClr>
              <a:buSzPct val="55000"/>
              <a:buFont typeface="Arial"/>
              <a:buNone/>
            </a:pPr>
            <a:r>
              <a:rPr lang="en-US" sz="2000"/>
              <a:t>Step 3: Check PR</a:t>
            </a:r>
          </a:p>
          <a:p>
            <a:pPr lvl="0" marR="0" rtl="0" algn="l">
              <a:spcBef>
                <a:spcPts val="0"/>
              </a:spcBef>
              <a:buNone/>
            </a:pPr>
            <a:r>
              <a:t/>
            </a:r>
            <a:endParaRPr sz="2000"/>
          </a:p>
        </p:txBody>
      </p:sp>
      <p:sp>
        <p:nvSpPr>
          <p:cNvPr id="397" name="Shape 39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403" name="Shape 403"/>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04" name="Shape 404"/>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Step 1: Get some machines</a:t>
            </a:r>
          </a:p>
          <a:p>
            <a:pPr lvl="0" rtl="0">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Step 2: Setup the cluster</a:t>
            </a:r>
          </a:p>
          <a:p>
            <a:pPr indent="0" lvl="0" marL="0" marR="0" rtl="0" algn="l">
              <a:spcBef>
                <a:spcPts val="0"/>
              </a:spcBef>
              <a:buClr>
                <a:srgbClr val="4C5858"/>
              </a:buClr>
              <a:buSzPct val="25000"/>
              <a:buFont typeface="Arial"/>
              <a:buNone/>
            </a:pPr>
            <a:r>
              <a:t/>
            </a:r>
            <a:endParaRPr sz="2000"/>
          </a:p>
          <a:p>
            <a:pPr lvl="0" rtl="0">
              <a:spcBef>
                <a:spcPts val="0"/>
              </a:spcBef>
              <a:buClr>
                <a:schemeClr val="dk1"/>
              </a:buClr>
              <a:buSzPct val="55000"/>
              <a:buFont typeface="Arial"/>
              <a:buNone/>
            </a:pPr>
            <a:r>
              <a:rPr lang="en-US" sz="2000"/>
              <a:t>Step 3: Check PR</a:t>
            </a:r>
          </a:p>
          <a:p>
            <a:pPr lvl="0" rtl="0">
              <a:spcBef>
                <a:spcPts val="0"/>
              </a:spcBef>
              <a:buClr>
                <a:schemeClr val="dk1"/>
              </a:buClr>
              <a:buSzPct val="55000"/>
              <a:buFont typeface="Arial"/>
              <a:buNone/>
            </a:pPr>
            <a:r>
              <a:t/>
            </a:r>
            <a:endParaRPr sz="2000"/>
          </a:p>
          <a:p>
            <a:pPr lvl="0" rtl="0">
              <a:spcBef>
                <a:spcPts val="0"/>
              </a:spcBef>
              <a:buClr>
                <a:schemeClr val="dk1"/>
              </a:buClr>
              <a:buSzPct val="55000"/>
              <a:buFont typeface="Arial"/>
              <a:buNone/>
            </a:pPr>
            <a:r>
              <a:rPr lang="en-US" sz="2000"/>
              <a:t>Step 4: Wait</a:t>
            </a:r>
          </a:p>
          <a:p>
            <a:pPr lvl="0" marR="0" rtl="0" algn="l">
              <a:spcBef>
                <a:spcPts val="0"/>
              </a:spcBef>
              <a:buNone/>
            </a:pPr>
            <a:r>
              <a:t/>
            </a:r>
            <a:endParaRPr sz="2000"/>
          </a:p>
        </p:txBody>
      </p:sp>
      <p:sp>
        <p:nvSpPr>
          <p:cNvPr id="405" name="Shape 40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Creating C* Cluster Like A Spotifier</a:t>
            </a:r>
          </a:p>
        </p:txBody>
      </p:sp>
      <p:sp>
        <p:nvSpPr>
          <p:cNvPr id="411" name="Shape 411"/>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12" name="Shape 412"/>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Step 1: Get some machines</a:t>
            </a:r>
          </a:p>
          <a:p>
            <a:pPr lvl="0" rtl="0">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Step 2: Setup the cluster</a:t>
            </a:r>
          </a:p>
          <a:p>
            <a:pPr indent="0" lvl="0" marL="0" marR="0" rtl="0" algn="l">
              <a:spcBef>
                <a:spcPts val="0"/>
              </a:spcBef>
              <a:buClr>
                <a:srgbClr val="4C5858"/>
              </a:buClr>
              <a:buSzPct val="25000"/>
              <a:buFont typeface="Arial"/>
              <a:buNone/>
            </a:pPr>
            <a:r>
              <a:t/>
            </a:r>
            <a:endParaRPr sz="2000"/>
          </a:p>
          <a:p>
            <a:pPr lvl="0" rtl="0">
              <a:spcBef>
                <a:spcPts val="0"/>
              </a:spcBef>
              <a:buClr>
                <a:schemeClr val="dk1"/>
              </a:buClr>
              <a:buSzPct val="55000"/>
              <a:buFont typeface="Arial"/>
              <a:buNone/>
            </a:pPr>
            <a:r>
              <a:rPr lang="en-US" sz="2000"/>
              <a:t>Step 3: Check PR</a:t>
            </a:r>
          </a:p>
          <a:p>
            <a:pPr lvl="0" rtl="0">
              <a:spcBef>
                <a:spcPts val="0"/>
              </a:spcBef>
              <a:buClr>
                <a:schemeClr val="dk1"/>
              </a:buClr>
              <a:buSzPct val="55000"/>
              <a:buFont typeface="Arial"/>
              <a:buNone/>
            </a:pPr>
            <a:r>
              <a:t/>
            </a:r>
            <a:endParaRPr sz="2000"/>
          </a:p>
          <a:p>
            <a:pPr lvl="0" rtl="0">
              <a:spcBef>
                <a:spcPts val="0"/>
              </a:spcBef>
              <a:buClr>
                <a:schemeClr val="dk1"/>
              </a:buClr>
              <a:buSzPct val="55000"/>
              <a:buFont typeface="Arial"/>
              <a:buNone/>
            </a:pPr>
            <a:r>
              <a:rPr lang="en-US" sz="2000"/>
              <a:t>Step 4: Wait</a:t>
            </a:r>
          </a:p>
          <a:p>
            <a:pPr lvl="0" rtl="0">
              <a:spcBef>
                <a:spcPts val="0"/>
              </a:spcBef>
              <a:buClr>
                <a:schemeClr val="dk1"/>
              </a:buClr>
              <a:buSzPct val="55000"/>
              <a:buFont typeface="Arial"/>
              <a:buNone/>
            </a:pPr>
            <a:r>
              <a:t/>
            </a:r>
            <a:endParaRPr sz="2000"/>
          </a:p>
          <a:p>
            <a:pPr indent="0" lvl="0" marL="0" marR="0" rtl="0" algn="l">
              <a:spcBef>
                <a:spcPts val="0"/>
              </a:spcBef>
              <a:buClr>
                <a:srgbClr val="4C5858"/>
              </a:buClr>
              <a:buSzPct val="25000"/>
              <a:buFont typeface="Arial"/>
              <a:buNone/>
            </a:pPr>
            <a:r>
              <a:rPr lang="en-US" sz="2000"/>
              <a:t>This will get picked up by our conf. management system and</a:t>
            </a:r>
          </a:p>
          <a:p>
            <a:pPr indent="-355600" lvl="0" marL="457200" marR="0" rtl="0" algn="l">
              <a:spcBef>
                <a:spcPts val="0"/>
              </a:spcBef>
              <a:buSzPct val="100000"/>
              <a:buChar char="●"/>
            </a:pPr>
            <a:r>
              <a:rPr lang="en-US" sz="2000"/>
              <a:t>Install software</a:t>
            </a:r>
          </a:p>
          <a:p>
            <a:pPr indent="-355600" lvl="0" marL="457200" marR="0" rtl="0" algn="l">
              <a:spcBef>
                <a:spcPts val="0"/>
              </a:spcBef>
              <a:buSzPct val="100000"/>
              <a:buChar char="●"/>
            </a:pPr>
            <a:r>
              <a:rPr lang="en-US" sz="2000">
                <a:solidFill>
                  <a:schemeClr val="accent2"/>
                </a:solidFill>
              </a:rPr>
              <a:t>Configure Cassandra</a:t>
            </a:r>
          </a:p>
          <a:p>
            <a:pPr lvl="0" marR="0" rtl="0" algn="l">
              <a:spcBef>
                <a:spcPts val="0"/>
              </a:spcBef>
              <a:buNone/>
            </a:pPr>
            <a:r>
              <a:t/>
            </a:r>
            <a:endParaRPr sz="2000"/>
          </a:p>
          <a:p>
            <a:pPr lvl="0" marR="0" rtl="0" algn="l">
              <a:spcBef>
                <a:spcPts val="0"/>
              </a:spcBef>
              <a:buNone/>
            </a:pPr>
            <a:r>
              <a:t/>
            </a:r>
            <a:endParaRPr sz="2000"/>
          </a:p>
        </p:txBody>
      </p:sp>
      <p:sp>
        <p:nvSpPr>
          <p:cNvPr id="413" name="Shape 413"/>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Configuring Cassandra</a:t>
            </a:r>
          </a:p>
        </p:txBody>
      </p:sp>
      <p:sp>
        <p:nvSpPr>
          <p:cNvPr id="419" name="Shape 419"/>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t/>
            </a:r>
            <a:endParaRPr sz="2000">
              <a:solidFill>
                <a:schemeClr val="accent2"/>
              </a:solidFill>
            </a:endParaRPr>
          </a:p>
        </p:txBody>
      </p:sp>
      <p:sp>
        <p:nvSpPr>
          <p:cNvPr id="420" name="Shape 420"/>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21" name="Shape 421"/>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Configuring Cassandra</a:t>
            </a:r>
          </a:p>
        </p:txBody>
      </p:sp>
      <p:sp>
        <p:nvSpPr>
          <p:cNvPr id="427" name="Shape 427"/>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Is (almost) all about putting things into config files</a:t>
            </a:r>
          </a:p>
          <a:p>
            <a:pPr indent="0" lvl="0" marL="0" marR="0" rtl="0" algn="l">
              <a:spcBef>
                <a:spcPts val="0"/>
              </a:spcBef>
              <a:buClr>
                <a:srgbClr val="4C5858"/>
              </a:buClr>
              <a:buSzPct val="25000"/>
              <a:buFont typeface="Arial"/>
              <a:buNone/>
            </a:pPr>
            <a:r>
              <a:t/>
            </a:r>
            <a:endParaRPr sz="2000"/>
          </a:p>
          <a:p>
            <a:pPr lvl="0" marR="0" rtl="0" algn="l">
              <a:spcBef>
                <a:spcPts val="0"/>
              </a:spcBef>
              <a:buNone/>
            </a:pPr>
            <a:r>
              <a:t/>
            </a:r>
            <a:endParaRPr sz="2000">
              <a:solidFill>
                <a:schemeClr val="accent2"/>
              </a:solidFill>
            </a:endParaRPr>
          </a:p>
        </p:txBody>
      </p:sp>
      <p:sp>
        <p:nvSpPr>
          <p:cNvPr id="428" name="Shape 42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29" name="Shape 42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About Radovan</a:t>
            </a:r>
          </a:p>
        </p:txBody>
      </p:sp>
      <p:sp>
        <p:nvSpPr>
          <p:cNvPr id="124" name="Shape 124"/>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Likes pancakes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Now knows where to get them</a:t>
            </a:r>
          </a:p>
        </p:txBody>
      </p:sp>
      <p:sp>
        <p:nvSpPr>
          <p:cNvPr id="125" name="Shape 125"/>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26" name="Shape 126"/>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127" name="Shape 127"/>
          <p:cNvPicPr preferRelativeResize="0"/>
          <p:nvPr/>
        </p:nvPicPr>
        <p:blipFill>
          <a:blip r:embed="rId3">
            <a:alphaModFix/>
          </a:blip>
          <a:stretch>
            <a:fillRect/>
          </a:stretch>
        </p:blipFill>
        <p:spPr>
          <a:xfrm>
            <a:off x="4574224" y="2588349"/>
            <a:ext cx="2554750" cy="1913750"/>
          </a:xfrm>
          <a:prstGeom prst="rect">
            <a:avLst/>
          </a:prstGeom>
          <a:noFill/>
          <a:ln>
            <a:noFill/>
          </a:ln>
        </p:spPr>
      </p:pic>
      <p:pic>
        <p:nvPicPr>
          <p:cNvPr id="128" name="Shape 128"/>
          <p:cNvPicPr preferRelativeResize="0"/>
          <p:nvPr/>
        </p:nvPicPr>
        <p:blipFill>
          <a:blip r:embed="rId4">
            <a:alphaModFix/>
          </a:blip>
          <a:stretch>
            <a:fillRect/>
          </a:stretch>
        </p:blipFill>
        <p:spPr>
          <a:xfrm>
            <a:off x="6508112" y="284825"/>
            <a:ext cx="2164624" cy="2881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Configuring Cassandra</a:t>
            </a:r>
          </a:p>
        </p:txBody>
      </p:sp>
      <p:sp>
        <p:nvSpPr>
          <p:cNvPr id="435" name="Shape 435"/>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Is (almost) all about putting things into config files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Mostly </a:t>
            </a:r>
            <a:r>
              <a:rPr b="1" lang="en-US" sz="2000">
                <a:solidFill>
                  <a:schemeClr val="accent2"/>
                </a:solidFill>
              </a:rPr>
              <a:t>tokens</a:t>
            </a:r>
            <a:r>
              <a:rPr lang="en-US" sz="2000"/>
              <a:t> and seeds</a:t>
            </a:r>
          </a:p>
          <a:p>
            <a:pPr indent="-355600" lvl="0" marL="457200" marR="0" rtl="0" algn="l">
              <a:spcBef>
                <a:spcPts val="0"/>
              </a:spcBef>
              <a:buSzPct val="100000"/>
              <a:buChar char="●"/>
            </a:pPr>
            <a:r>
              <a:rPr lang="en-US" sz="2000"/>
              <a:t>Tokens are clunky large strings</a:t>
            </a:r>
          </a:p>
          <a:p>
            <a:pPr indent="-355600" lvl="0" marL="457200" marR="0" rtl="0" algn="l">
              <a:spcBef>
                <a:spcPts val="0"/>
              </a:spcBef>
              <a:buSzPct val="100000"/>
              <a:buChar char="●"/>
            </a:pPr>
            <a:r>
              <a:rPr lang="en-US" sz="2000"/>
              <a:t>V-nodes would help, but...</a:t>
            </a:r>
          </a:p>
          <a:p>
            <a:pPr indent="0" lvl="0" marL="0" marR="0" rtl="0" algn="l">
              <a:spcBef>
                <a:spcPts val="0"/>
              </a:spcBef>
              <a:buClr>
                <a:srgbClr val="4C5858"/>
              </a:buClr>
              <a:buSzPct val="25000"/>
              <a:buFont typeface="Arial"/>
              <a:buNone/>
            </a:pPr>
            <a:r>
              <a:t/>
            </a:r>
            <a:endParaRPr sz="2000"/>
          </a:p>
          <a:p>
            <a:pPr lvl="0" marR="0" rtl="0" algn="l">
              <a:spcBef>
                <a:spcPts val="0"/>
              </a:spcBef>
              <a:buNone/>
            </a:pPr>
            <a:r>
              <a:t/>
            </a:r>
            <a:endParaRPr sz="2000">
              <a:solidFill>
                <a:schemeClr val="accent2"/>
              </a:solidFill>
            </a:endParaRPr>
          </a:p>
        </p:txBody>
      </p:sp>
      <p:sp>
        <p:nvSpPr>
          <p:cNvPr id="436" name="Shape 43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37" name="Shape 43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Configuring Cassandra</a:t>
            </a:r>
          </a:p>
        </p:txBody>
      </p:sp>
      <p:sp>
        <p:nvSpPr>
          <p:cNvPr id="443" name="Shape 443"/>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rgbClr val="4C5858"/>
              </a:buClr>
              <a:buSzPct val="25000"/>
              <a:buFont typeface="Arial"/>
              <a:buNone/>
            </a:pPr>
            <a:r>
              <a:rPr lang="en-US" sz="2000"/>
              <a:t>Is (almost) all about putting things into config files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Mostly </a:t>
            </a:r>
            <a:r>
              <a:rPr b="1" lang="en-US" sz="2000">
                <a:solidFill>
                  <a:schemeClr val="accent2"/>
                </a:solidFill>
              </a:rPr>
              <a:t>tokens</a:t>
            </a:r>
            <a:r>
              <a:rPr lang="en-US" sz="2000"/>
              <a:t> and seeds</a:t>
            </a:r>
          </a:p>
          <a:p>
            <a:pPr indent="-355600" lvl="0" marL="457200" marR="0" rtl="0" algn="l">
              <a:spcBef>
                <a:spcPts val="0"/>
              </a:spcBef>
              <a:buSzPct val="100000"/>
              <a:buChar char="●"/>
            </a:pPr>
            <a:r>
              <a:rPr lang="en-US" sz="2000"/>
              <a:t>Tokens are clunky large strings</a:t>
            </a:r>
          </a:p>
          <a:p>
            <a:pPr indent="-355600" lvl="0" marL="457200" rtl="0">
              <a:spcBef>
                <a:spcPts val="0"/>
              </a:spcBef>
              <a:buSzPct val="100000"/>
              <a:buChar char="●"/>
            </a:pPr>
            <a:r>
              <a:rPr lang="en-US" sz="2000"/>
              <a:t>V-nodes would help, but...</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Also node </a:t>
            </a:r>
            <a:r>
              <a:rPr b="1" lang="en-US" sz="2000">
                <a:solidFill>
                  <a:schemeClr val="accent2"/>
                </a:solidFill>
              </a:rPr>
              <a:t>bootstrap</a:t>
            </a:r>
          </a:p>
          <a:p>
            <a:pPr indent="-355600" lvl="0" marL="457200" marR="0" rtl="0" algn="l">
              <a:spcBef>
                <a:spcPts val="0"/>
              </a:spcBef>
              <a:buSzPct val="100000"/>
              <a:buChar char="●"/>
            </a:pPr>
            <a:r>
              <a:rPr lang="en-US" sz="2000"/>
              <a:t>All nodes joining at once is not desired</a:t>
            </a:r>
          </a:p>
          <a:p>
            <a:pPr lvl="0" marR="0" rtl="0" algn="l">
              <a:spcBef>
                <a:spcPts val="0"/>
              </a:spcBef>
              <a:buNone/>
            </a:pPr>
            <a:r>
              <a:t/>
            </a:r>
            <a:endParaRPr sz="2000"/>
          </a:p>
          <a:p>
            <a:pPr lvl="0" marR="0" rtl="0" algn="l">
              <a:spcBef>
                <a:spcPts val="0"/>
              </a:spcBef>
              <a:buNone/>
            </a:pPr>
            <a:r>
              <a:t/>
            </a:r>
            <a:endParaRPr sz="2000">
              <a:solidFill>
                <a:schemeClr val="accent2"/>
              </a:solidFill>
            </a:endParaRPr>
          </a:p>
        </p:txBody>
      </p:sp>
      <p:sp>
        <p:nvSpPr>
          <p:cNvPr id="444" name="Shape 444"/>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45" name="Shape 44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9" name="Shape 449"/>
        <p:cNvGrpSpPr/>
        <p:nvPr/>
      </p:nvGrpSpPr>
      <p:grpSpPr>
        <a:xfrm>
          <a:off x="0" y="0"/>
          <a:ext cx="0" cy="0"/>
          <a:chOff x="0" y="0"/>
          <a:chExt cx="0" cy="0"/>
        </a:xfrm>
      </p:grpSpPr>
      <p:sp>
        <p:nvSpPr>
          <p:cNvPr id="450" name="Shape 450"/>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Configuring Cassandra</a:t>
            </a:r>
          </a:p>
        </p:txBody>
      </p:sp>
      <p:sp>
        <p:nvSpPr>
          <p:cNvPr id="451" name="Shape 451"/>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Is (almost) all about putting things into config files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Mostly </a:t>
            </a:r>
            <a:r>
              <a:rPr b="1" lang="en-US" sz="2000">
                <a:solidFill>
                  <a:schemeClr val="accent2"/>
                </a:solidFill>
              </a:rPr>
              <a:t>tokens</a:t>
            </a:r>
            <a:r>
              <a:rPr lang="en-US" sz="2000"/>
              <a:t> and seeds</a:t>
            </a:r>
          </a:p>
          <a:p>
            <a:pPr indent="-355600" lvl="0" marL="457200" marR="0" rtl="0" algn="l">
              <a:spcBef>
                <a:spcPts val="0"/>
              </a:spcBef>
              <a:buSzPct val="100000"/>
              <a:buChar char="●"/>
            </a:pPr>
            <a:r>
              <a:rPr lang="en-US" sz="2000"/>
              <a:t>Tokens are clunky large strings</a:t>
            </a:r>
          </a:p>
          <a:p>
            <a:pPr indent="-355600" lvl="0" marL="457200" rtl="0">
              <a:spcBef>
                <a:spcPts val="0"/>
              </a:spcBef>
              <a:buSzPct val="100000"/>
              <a:buChar char="●"/>
            </a:pPr>
            <a:r>
              <a:rPr lang="en-US" sz="2000"/>
              <a:t>V-nodes would help, but...</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Also node </a:t>
            </a:r>
            <a:r>
              <a:rPr b="1" lang="en-US" sz="2000">
                <a:solidFill>
                  <a:schemeClr val="accent2"/>
                </a:solidFill>
              </a:rPr>
              <a:t>bootstrap</a:t>
            </a:r>
          </a:p>
          <a:p>
            <a:pPr indent="-355600" lvl="0" marL="457200" marR="0" rtl="0" algn="l">
              <a:spcBef>
                <a:spcPts val="0"/>
              </a:spcBef>
              <a:buSzPct val="100000"/>
              <a:buChar char="●"/>
            </a:pPr>
            <a:r>
              <a:rPr lang="en-US" sz="2000"/>
              <a:t>All nodes joining at once is not desired</a:t>
            </a:r>
          </a:p>
          <a:p>
            <a:pPr lvl="0" marR="0" rtl="0" algn="l">
              <a:spcBef>
                <a:spcPts val="0"/>
              </a:spcBef>
              <a:buNone/>
            </a:pPr>
            <a:r>
              <a:t/>
            </a:r>
            <a:endParaRPr sz="2000"/>
          </a:p>
          <a:p>
            <a:pPr lvl="0" marR="0" rtl="0" algn="l">
              <a:spcBef>
                <a:spcPts val="0"/>
              </a:spcBef>
              <a:buNone/>
            </a:pPr>
            <a:r>
              <a:rPr lang="en-US" sz="2000"/>
              <a:t>Both are handled by </a:t>
            </a:r>
            <a:r>
              <a:rPr b="1" lang="en-US" sz="2000">
                <a:solidFill>
                  <a:schemeClr val="accent2"/>
                </a:solidFill>
              </a:rPr>
              <a:t>Hecuba2</a:t>
            </a:r>
          </a:p>
        </p:txBody>
      </p:sp>
      <p:sp>
        <p:nvSpPr>
          <p:cNvPr id="452" name="Shape 452"/>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53" name="Shape 453"/>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graphicFrame>
        <p:nvGraphicFramePr>
          <p:cNvPr id="458" name="Shape 458"/>
          <p:cNvGraphicFramePr/>
          <p:nvPr/>
        </p:nvGraphicFramePr>
        <p:xfrm>
          <a:off x="452970" y="971550"/>
          <a:ext cx="3000000" cy="3000000"/>
        </p:xfrm>
        <a:graphic>
          <a:graphicData uri="http://schemas.openxmlformats.org/drawingml/2006/table">
            <a:tbl>
              <a:tblPr bandRow="1" firstRow="1">
                <a:noFill/>
                <a:tableStyleId>{53F837AA-277B-4523-8D17-971EA5353BC3}</a:tableStyleId>
              </a:tblPr>
              <a:tblGrid>
                <a:gridCol w="828550"/>
                <a:gridCol w="7409525"/>
              </a:tblGrid>
              <a:tr h="640075">
                <a:tc>
                  <a:txBody>
                    <a:bodyPr>
                      <a:noAutofit/>
                    </a:bodyPr>
                    <a:lstStyle/>
                    <a:p>
                      <a:pPr indent="0" lvl="0" marL="0" marR="0" rtl="0" algn="ctr">
                        <a:spcBef>
                          <a:spcPts val="0"/>
                        </a:spcBef>
                        <a:buSzPct val="25000"/>
                        <a:buNone/>
                      </a:pPr>
                      <a:r>
                        <a:t/>
                      </a:r>
                      <a:endParaRPr/>
                    </a:p>
                  </a:txBody>
                  <a:tcPr marT="45725" marB="45725" marR="91450" marL="91450">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accent2"/>
                          </a:solidFill>
                          <a:latin typeface="Arial"/>
                          <a:ea typeface="Arial"/>
                          <a:cs typeface="Arial"/>
                          <a:sym typeface="Arial"/>
                        </a:rPr>
                        <a:t>Agenda</a:t>
                      </a:r>
                    </a:p>
                  </a:txBody>
                  <a:tcPr marT="45725" marB="45725" marR="91450" marL="182875" anchor="ctr">
                    <a:lnL cap="flat" cmpd="sng" w="9525">
                      <a:solidFill>
                        <a:srgbClr val="000000"/>
                      </a:solidFill>
                      <a:prstDash val="solid"/>
                      <a:round/>
                      <a:headEnd len="med" w="med" type="none"/>
                      <a:tailEnd len="med" w="med" type="none"/>
                    </a:lnL>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dk2"/>
                          </a:solidFill>
                          <a:latin typeface="Arial"/>
                          <a:ea typeface="Arial"/>
                          <a:cs typeface="Arial"/>
                          <a:sym typeface="Arial"/>
                        </a:rPr>
                        <a:t>1</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Two peace stories</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lnSpc>
                          <a:spcPct val="100000"/>
                        </a:lnSpc>
                        <a:spcBef>
                          <a:spcPts val="0"/>
                        </a:spcBef>
                        <a:spcAft>
                          <a:spcPts val="0"/>
                        </a:spcAft>
                        <a:buSzPct val="25000"/>
                        <a:buNone/>
                      </a:pPr>
                      <a:r>
                        <a:rPr lang="en-US" sz="3600">
                          <a:solidFill>
                            <a:schemeClr val="dk2"/>
                          </a:solidFill>
                          <a:latin typeface="Arial"/>
                          <a:ea typeface="Arial"/>
                          <a:cs typeface="Arial"/>
                          <a:sym typeface="Arial"/>
                        </a:rPr>
                        <a:t>2</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lang="en-US" sz="2400">
                          <a:solidFill>
                            <a:schemeClr val="dk2"/>
                          </a:solidFill>
                          <a:latin typeface="Arial"/>
                          <a:ea typeface="Arial"/>
                          <a:cs typeface="Arial"/>
                          <a:sym typeface="Arial"/>
                        </a:rPr>
                        <a:t>Cassandra infrastructure at Spotify</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accent2"/>
                          </a:solidFill>
                          <a:latin typeface="Arial"/>
                          <a:ea typeface="Arial"/>
                          <a:cs typeface="Arial"/>
                          <a:sym typeface="Arial"/>
                        </a:rPr>
                        <a:t>3</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rgbClr val="4C5958"/>
                          </a:solidFill>
                          <a:latin typeface="Arial"/>
                          <a:ea typeface="Arial"/>
                          <a:cs typeface="Arial"/>
                          <a:sym typeface="Arial"/>
                        </a:rPr>
                        <a:t>What exactly is Hecuba2?</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dk2"/>
                          </a:solidFill>
                          <a:latin typeface="Arial"/>
                          <a:ea typeface="Arial"/>
                          <a:cs typeface="Arial"/>
                          <a:sym typeface="Arial"/>
                        </a:rPr>
                        <a:t>4</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tcPr>
                </a:tc>
                <a:tc>
                  <a:txBody>
                    <a:bodyPr>
                      <a:noAutofit/>
                    </a:bodyPr>
                    <a:lstStyle/>
                    <a:p>
                      <a:pPr indent="0" lvl="0" marL="0" marR="0" rtl="0" algn="l">
                        <a:lnSpc>
                          <a:spcPct val="100000"/>
                        </a:lnSpc>
                        <a:spcBef>
                          <a:spcPts val="0"/>
                        </a:spcBef>
                        <a:spcAft>
                          <a:spcPts val="0"/>
                        </a:spcAft>
                        <a:buSzPct val="25000"/>
                        <a:buNone/>
                      </a:pPr>
                      <a:r>
                        <a:rPr lang="en-US" sz="2400">
                          <a:solidFill>
                            <a:schemeClr val="dk2"/>
                          </a:solidFill>
                          <a:latin typeface="Arial"/>
                          <a:ea typeface="Arial"/>
                          <a:cs typeface="Arial"/>
                          <a:sym typeface="Arial"/>
                        </a:rPr>
                        <a:t>Wrap</a:t>
                      </a:r>
                      <a:r>
                        <a:rPr lang="en-US" sz="2400">
                          <a:solidFill>
                            <a:schemeClr val="dk2"/>
                          </a:solidFill>
                          <a:latin typeface="Arial"/>
                          <a:ea typeface="Arial"/>
                          <a:cs typeface="Arial"/>
                          <a:sym typeface="Arial"/>
                        </a:rPr>
                        <a:t> up</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tcPr>
                </a:tc>
              </a:tr>
            </a:tbl>
          </a:graphicData>
        </a:graphic>
      </p:graphicFrame>
      <p:sp>
        <p:nvSpPr>
          <p:cNvPr id="459" name="Shape 45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460" name="Shape 460"/>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What Exactly is Hecuba2</a:t>
            </a:r>
          </a:p>
        </p:txBody>
      </p:sp>
      <p:sp>
        <p:nvSpPr>
          <p:cNvPr id="466" name="Shape 46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67" name="Shape 46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468" name="Shape 468"/>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69" name="Shape 469"/>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470" name="Shape 470"/>
          <p:cNvSpPr/>
          <p:nvPr/>
        </p:nvSpPr>
        <p:spPr>
          <a:xfrm>
            <a:off x="6324205" y="2768933"/>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Agent</a:t>
            </a:r>
          </a:p>
        </p:txBody>
      </p:sp>
      <p:sp>
        <p:nvSpPr>
          <p:cNvPr id="471" name="Shape 471"/>
          <p:cNvSpPr/>
          <p:nvPr/>
        </p:nvSpPr>
        <p:spPr>
          <a:xfrm>
            <a:off x="4912507" y="2768916"/>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jmx-proxy</a:t>
            </a:r>
          </a:p>
        </p:txBody>
      </p:sp>
      <p:sp>
        <p:nvSpPr>
          <p:cNvPr id="472" name="Shape 472"/>
          <p:cNvSpPr/>
          <p:nvPr/>
        </p:nvSpPr>
        <p:spPr>
          <a:xfrm>
            <a:off x="4912507" y="3986007"/>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SeedProvider</a:t>
            </a:r>
          </a:p>
        </p:txBody>
      </p:sp>
      <p:sp>
        <p:nvSpPr>
          <p:cNvPr id="473" name="Shape 473"/>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474" name="Shape 474"/>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475" name="Shape 475"/>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
        <p:nvSpPr>
          <p:cNvPr id="476" name="Shape 476"/>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477" name="Shape 477"/>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478" name="Shape 478"/>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 YAML File</a:t>
            </a:r>
          </a:p>
        </p:txBody>
      </p:sp>
      <p:sp>
        <p:nvSpPr>
          <p:cNvPr id="484" name="Shape 484"/>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Represents the truth about the cluster</a:t>
            </a:r>
          </a:p>
        </p:txBody>
      </p:sp>
      <p:sp>
        <p:nvSpPr>
          <p:cNvPr id="485" name="Shape 485"/>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86" name="Shape 486"/>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 YAML File</a:t>
            </a:r>
          </a:p>
        </p:txBody>
      </p:sp>
      <p:sp>
        <p:nvSpPr>
          <p:cNvPr id="492" name="Shape 492"/>
          <p:cNvSpPr txBox="1"/>
          <p:nvPr>
            <p:ph idx="1" type="body"/>
          </p:nvPr>
        </p:nvSpPr>
        <p:spPr>
          <a:xfrm>
            <a:off x="457200" y="1200150"/>
            <a:ext cx="8229600" cy="3200400"/>
          </a:xfrm>
          <a:prstGeom prst="rect">
            <a:avLst/>
          </a:prstGeom>
          <a:solidFill>
            <a:schemeClr val="lt2"/>
          </a:solidFill>
          <a:ln>
            <a:noFill/>
          </a:ln>
        </p:spPr>
        <p:txBody>
          <a:bodyPr anchorCtr="0" anchor="t" bIns="45700" lIns="91425" rIns="91425" tIns="45700">
            <a:noAutofit/>
          </a:bodyPr>
          <a:lstStyle/>
          <a:p>
            <a:pPr lvl="0" marR="0" rtl="0" algn="l">
              <a:spcBef>
                <a:spcPts val="0"/>
              </a:spcBef>
              <a:buClr>
                <a:schemeClr val="dk1"/>
              </a:buClr>
              <a:buSzPct val="61111"/>
              <a:buFont typeface="Arial"/>
              <a:buNone/>
            </a:pPr>
            <a:r>
              <a:rPr b="1" lang="en-US" sz="1800">
                <a:solidFill>
                  <a:schemeClr val="accent2"/>
                </a:solidFill>
                <a:latin typeface="Courier New"/>
                <a:ea typeface="Courier New"/>
                <a:cs typeface="Courier New"/>
                <a:sym typeface="Courier New"/>
              </a:rPr>
              <a:t>dc1-mytestcass-1.foo.net</a:t>
            </a:r>
            <a:r>
              <a:rPr lang="en-US" sz="1800">
                <a:latin typeface="Courier New"/>
                <a:ea typeface="Courier New"/>
                <a:cs typeface="Courier New"/>
                <a:sym typeface="Courier New"/>
              </a:rPr>
              <a:t>:</a:t>
            </a:r>
          </a:p>
          <a:p>
            <a:pPr lvl="0" marR="0" rtl="0" algn="l">
              <a:spcBef>
                <a:spcPts val="0"/>
              </a:spcBef>
              <a:buClr>
                <a:schemeClr val="dk1"/>
              </a:buClr>
              <a:buSzPct val="61111"/>
              <a:buFont typeface="Arial"/>
              <a:buNone/>
            </a:pPr>
            <a:r>
              <a:rPr lang="en-US" sz="1800">
                <a:latin typeface="Courier New"/>
                <a:ea typeface="Courier New"/>
                <a:cs typeface="Courier New"/>
                <a:sym typeface="Courier New"/>
              </a:rPr>
              <a:t>  </a:t>
            </a:r>
            <a:r>
              <a:rPr b="1" lang="en-US" sz="1800">
                <a:solidFill>
                  <a:schemeClr val="accent2"/>
                </a:solidFill>
                <a:latin typeface="Courier New"/>
                <a:ea typeface="Courier New"/>
                <a:cs typeface="Courier New"/>
                <a:sym typeface="Courier New"/>
              </a:rPr>
              <a:t>cluster_name</a:t>
            </a:r>
            <a:r>
              <a:rPr lang="en-US" sz="1800">
                <a:latin typeface="Courier New"/>
                <a:ea typeface="Courier New"/>
                <a:cs typeface="Courier New"/>
                <a:sym typeface="Courier New"/>
              </a:rPr>
              <a:t>: </a:t>
            </a:r>
            <a:r>
              <a:rPr b="1" lang="en-US" sz="1800">
                <a:latin typeface="Courier New"/>
                <a:ea typeface="Courier New"/>
                <a:cs typeface="Courier New"/>
                <a:sym typeface="Courier New"/>
              </a:rPr>
              <a:t>mytestcass</a:t>
            </a:r>
          </a:p>
          <a:p>
            <a:pPr lvl="0" marR="0" rtl="0" algn="l">
              <a:spcBef>
                <a:spcPts val="0"/>
              </a:spcBef>
              <a:buClr>
                <a:schemeClr val="dk1"/>
              </a:buClr>
              <a:buSzPct val="61111"/>
              <a:buFont typeface="Arial"/>
              <a:buNone/>
            </a:pPr>
            <a:r>
              <a:rPr lang="en-US" sz="1800">
                <a:latin typeface="Courier New"/>
                <a:ea typeface="Courier New"/>
                <a:cs typeface="Courier New"/>
                <a:sym typeface="Courier New"/>
              </a:rPr>
              <a:t>  </a:t>
            </a:r>
            <a:r>
              <a:rPr b="1" lang="en-US" sz="1800">
                <a:solidFill>
                  <a:schemeClr val="accent2"/>
                </a:solidFill>
                <a:latin typeface="Courier New"/>
                <a:ea typeface="Courier New"/>
                <a:cs typeface="Courier New"/>
                <a:sym typeface="Courier New"/>
              </a:rPr>
              <a:t>dc</a:t>
            </a:r>
            <a:r>
              <a:rPr b="1" lang="en-US" sz="1800">
                <a:latin typeface="Courier New"/>
                <a:ea typeface="Courier New"/>
                <a:cs typeface="Courier New"/>
                <a:sym typeface="Courier New"/>
              </a:rPr>
              <a:t>:</a:t>
            </a:r>
            <a:r>
              <a:rPr lang="en-US" sz="1800">
                <a:latin typeface="Courier New"/>
                <a:ea typeface="Courier New"/>
                <a:cs typeface="Courier New"/>
                <a:sym typeface="Courier New"/>
              </a:rPr>
              <a:t> </a:t>
            </a:r>
            <a:r>
              <a:rPr b="1" lang="en-US" sz="1800">
                <a:latin typeface="Courier New"/>
                <a:ea typeface="Courier New"/>
                <a:cs typeface="Courier New"/>
                <a:sym typeface="Courier New"/>
              </a:rPr>
              <a:t>dc1</a:t>
            </a:r>
          </a:p>
          <a:p>
            <a:pPr lvl="0" marR="0" rtl="0" algn="l">
              <a:spcBef>
                <a:spcPts val="0"/>
              </a:spcBef>
              <a:buClr>
                <a:schemeClr val="dk1"/>
              </a:buClr>
              <a:buSzPct val="61111"/>
              <a:buFont typeface="Arial"/>
              <a:buNone/>
            </a:pPr>
            <a:r>
              <a:rPr lang="en-US" sz="1800">
                <a:latin typeface="Courier New"/>
                <a:ea typeface="Courier New"/>
                <a:cs typeface="Courier New"/>
                <a:sym typeface="Courier New"/>
              </a:rPr>
              <a:t>  </a:t>
            </a:r>
            <a:r>
              <a:rPr b="1" lang="en-US" sz="1800">
                <a:solidFill>
                  <a:schemeClr val="accent2"/>
                </a:solidFill>
                <a:latin typeface="Courier New"/>
                <a:ea typeface="Courier New"/>
                <a:cs typeface="Courier New"/>
                <a:sym typeface="Courier New"/>
              </a:rPr>
              <a:t>seed</a:t>
            </a:r>
            <a:r>
              <a:rPr lang="en-US" sz="1800">
                <a:latin typeface="Courier New"/>
                <a:ea typeface="Courier New"/>
                <a:cs typeface="Courier New"/>
                <a:sym typeface="Courier New"/>
              </a:rPr>
              <a:t>: </a:t>
            </a:r>
            <a:r>
              <a:rPr b="1" lang="en-US" sz="1800">
                <a:latin typeface="Courier New"/>
                <a:ea typeface="Courier New"/>
                <a:cs typeface="Courier New"/>
                <a:sym typeface="Courier New"/>
              </a:rPr>
              <a:t>true</a:t>
            </a:r>
          </a:p>
          <a:p>
            <a:pPr lvl="0" marR="0" rtl="0" algn="l">
              <a:spcBef>
                <a:spcPts val="0"/>
              </a:spcBef>
              <a:buClr>
                <a:schemeClr val="dk1"/>
              </a:buClr>
              <a:buSzPct val="61111"/>
              <a:buFont typeface="Arial"/>
              <a:buNone/>
            </a:pPr>
            <a:r>
              <a:rPr lang="en-US" sz="1800">
                <a:latin typeface="Courier New"/>
                <a:ea typeface="Courier New"/>
                <a:cs typeface="Courier New"/>
                <a:sym typeface="Courier New"/>
              </a:rPr>
              <a:t>  </a:t>
            </a:r>
            <a:r>
              <a:rPr b="1" lang="en-US" sz="1800">
                <a:solidFill>
                  <a:schemeClr val="accent2"/>
                </a:solidFill>
                <a:latin typeface="Courier New"/>
                <a:ea typeface="Courier New"/>
                <a:cs typeface="Courier New"/>
                <a:sym typeface="Courier New"/>
              </a:rPr>
              <a:t>token</a:t>
            </a:r>
            <a:r>
              <a:rPr lang="en-US" sz="1800">
                <a:latin typeface="Courier New"/>
                <a:ea typeface="Courier New"/>
                <a:cs typeface="Courier New"/>
                <a:sym typeface="Courier New"/>
              </a:rPr>
              <a:t>: </a:t>
            </a:r>
            <a:r>
              <a:rPr b="1" lang="en-US" sz="1800">
                <a:solidFill>
                  <a:schemeClr val="accent1"/>
                </a:solidFill>
                <a:latin typeface="Courier New"/>
                <a:ea typeface="Courier New"/>
                <a:cs typeface="Courier New"/>
                <a:sym typeface="Courier New"/>
              </a:rPr>
              <a:t>0</a:t>
            </a:r>
          </a:p>
          <a:p>
            <a:pPr lvl="0" marR="0" rtl="0" algn="l">
              <a:spcBef>
                <a:spcPts val="0"/>
              </a:spcBef>
              <a:buClr>
                <a:schemeClr val="dk1"/>
              </a:buClr>
              <a:buSzPct val="61111"/>
              <a:buFont typeface="Arial"/>
              <a:buNone/>
            </a:pPr>
            <a:r>
              <a:rPr b="1" lang="en-US" sz="1800">
                <a:solidFill>
                  <a:schemeClr val="accent2"/>
                </a:solidFill>
                <a:latin typeface="Courier New"/>
                <a:ea typeface="Courier New"/>
                <a:cs typeface="Courier New"/>
                <a:sym typeface="Courier New"/>
              </a:rPr>
              <a:t>dc1-mytestcass-2.foo.net</a:t>
            </a:r>
            <a:r>
              <a:rPr lang="en-US" sz="1800">
                <a:latin typeface="Courier New"/>
                <a:ea typeface="Courier New"/>
                <a:cs typeface="Courier New"/>
                <a:sym typeface="Courier New"/>
              </a:rPr>
              <a:t>:</a:t>
            </a:r>
          </a:p>
          <a:p>
            <a:pPr lvl="0" marR="0" rtl="0" algn="l">
              <a:spcBef>
                <a:spcPts val="0"/>
              </a:spcBef>
              <a:buClr>
                <a:schemeClr val="dk1"/>
              </a:buClr>
              <a:buSzPct val="61111"/>
              <a:buFont typeface="Arial"/>
              <a:buNone/>
            </a:pPr>
            <a:r>
              <a:rPr lang="en-US" sz="1800">
                <a:latin typeface="Courier New"/>
                <a:ea typeface="Courier New"/>
                <a:cs typeface="Courier New"/>
                <a:sym typeface="Courier New"/>
              </a:rPr>
              <a:t>  </a:t>
            </a:r>
            <a:r>
              <a:rPr b="1" lang="en-US" sz="1800">
                <a:solidFill>
                  <a:schemeClr val="accent2"/>
                </a:solidFill>
                <a:latin typeface="Courier New"/>
                <a:ea typeface="Courier New"/>
                <a:cs typeface="Courier New"/>
                <a:sym typeface="Courier New"/>
              </a:rPr>
              <a:t>cluster_name</a:t>
            </a:r>
            <a:r>
              <a:rPr lang="en-US" sz="1800">
                <a:latin typeface="Courier New"/>
                <a:ea typeface="Courier New"/>
                <a:cs typeface="Courier New"/>
                <a:sym typeface="Courier New"/>
              </a:rPr>
              <a:t>: </a:t>
            </a:r>
            <a:r>
              <a:rPr b="1" lang="en-US" sz="1800">
                <a:latin typeface="Courier New"/>
                <a:ea typeface="Courier New"/>
                <a:cs typeface="Courier New"/>
                <a:sym typeface="Courier New"/>
              </a:rPr>
              <a:t>mytestcass</a:t>
            </a:r>
          </a:p>
          <a:p>
            <a:pPr lvl="0" marR="0" rtl="0" algn="l">
              <a:spcBef>
                <a:spcPts val="0"/>
              </a:spcBef>
              <a:buClr>
                <a:schemeClr val="dk1"/>
              </a:buClr>
              <a:buSzPct val="61111"/>
              <a:buFont typeface="Arial"/>
              <a:buNone/>
            </a:pPr>
            <a:r>
              <a:rPr lang="en-US" sz="1800">
                <a:latin typeface="Courier New"/>
                <a:ea typeface="Courier New"/>
                <a:cs typeface="Courier New"/>
                <a:sym typeface="Courier New"/>
              </a:rPr>
              <a:t>  </a:t>
            </a:r>
            <a:r>
              <a:rPr b="1" lang="en-US" sz="1800">
                <a:solidFill>
                  <a:schemeClr val="accent2"/>
                </a:solidFill>
                <a:latin typeface="Courier New"/>
                <a:ea typeface="Courier New"/>
                <a:cs typeface="Courier New"/>
                <a:sym typeface="Courier New"/>
              </a:rPr>
              <a:t>dc</a:t>
            </a:r>
            <a:r>
              <a:rPr lang="en-US" sz="1800">
                <a:latin typeface="Courier New"/>
                <a:ea typeface="Courier New"/>
                <a:cs typeface="Courier New"/>
                <a:sym typeface="Courier New"/>
              </a:rPr>
              <a:t>: </a:t>
            </a:r>
            <a:r>
              <a:rPr b="1" lang="en-US" sz="1800">
                <a:latin typeface="Courier New"/>
                <a:ea typeface="Courier New"/>
                <a:cs typeface="Courier New"/>
                <a:sym typeface="Courier New"/>
              </a:rPr>
              <a:t>dc1</a:t>
            </a:r>
          </a:p>
          <a:p>
            <a:pPr lvl="0" marR="0" rtl="0" algn="l">
              <a:spcBef>
                <a:spcPts val="0"/>
              </a:spcBef>
              <a:buClr>
                <a:schemeClr val="dk1"/>
              </a:buClr>
              <a:buSzPct val="61111"/>
              <a:buFont typeface="Arial"/>
              <a:buNone/>
            </a:pPr>
            <a:r>
              <a:rPr lang="en-US" sz="1800">
                <a:latin typeface="Courier New"/>
                <a:ea typeface="Courier New"/>
                <a:cs typeface="Courier New"/>
                <a:sym typeface="Courier New"/>
              </a:rPr>
              <a:t>  </a:t>
            </a:r>
            <a:r>
              <a:rPr b="1" lang="en-US" sz="1800">
                <a:solidFill>
                  <a:schemeClr val="accent2"/>
                </a:solidFill>
                <a:latin typeface="Courier New"/>
                <a:ea typeface="Courier New"/>
                <a:cs typeface="Courier New"/>
                <a:sym typeface="Courier New"/>
              </a:rPr>
              <a:t>seed</a:t>
            </a:r>
            <a:r>
              <a:rPr lang="en-US" sz="1800">
                <a:latin typeface="Courier New"/>
                <a:ea typeface="Courier New"/>
                <a:cs typeface="Courier New"/>
                <a:sym typeface="Courier New"/>
              </a:rPr>
              <a:t>: </a:t>
            </a:r>
            <a:r>
              <a:rPr b="1" lang="en-US" sz="1800">
                <a:latin typeface="Courier New"/>
                <a:ea typeface="Courier New"/>
                <a:cs typeface="Courier New"/>
                <a:sym typeface="Courier New"/>
              </a:rPr>
              <a:t>false</a:t>
            </a:r>
          </a:p>
          <a:p>
            <a:pPr lvl="0" marR="0" rtl="0" algn="l">
              <a:spcBef>
                <a:spcPts val="0"/>
              </a:spcBef>
              <a:buClr>
                <a:schemeClr val="dk1"/>
              </a:buClr>
              <a:buSzPct val="61111"/>
              <a:buFont typeface="Arial"/>
              <a:buNone/>
            </a:pPr>
            <a:r>
              <a:rPr lang="en-US" sz="1800">
                <a:latin typeface="Courier New"/>
                <a:ea typeface="Courier New"/>
                <a:cs typeface="Courier New"/>
                <a:sym typeface="Courier New"/>
              </a:rPr>
              <a:t>  </a:t>
            </a:r>
            <a:r>
              <a:rPr b="1" lang="en-US" sz="1800">
                <a:solidFill>
                  <a:schemeClr val="accent2"/>
                </a:solidFill>
                <a:latin typeface="Courier New"/>
                <a:ea typeface="Courier New"/>
                <a:cs typeface="Courier New"/>
                <a:sym typeface="Courier New"/>
              </a:rPr>
              <a:t>token</a:t>
            </a:r>
            <a:r>
              <a:rPr lang="en-US" sz="1800">
                <a:latin typeface="Courier New"/>
                <a:ea typeface="Courier New"/>
                <a:cs typeface="Courier New"/>
                <a:sym typeface="Courier New"/>
              </a:rPr>
              <a:t>: </a:t>
            </a:r>
            <a:r>
              <a:rPr b="1" lang="en-US" sz="1800">
                <a:solidFill>
                  <a:schemeClr val="accent1"/>
                </a:solidFill>
                <a:latin typeface="Courier New"/>
                <a:ea typeface="Courier New"/>
                <a:cs typeface="Courier New"/>
                <a:sym typeface="Courier New"/>
              </a:rPr>
              <a:t>56713727820156410577229101238628035242</a:t>
            </a:r>
          </a:p>
          <a:p>
            <a:pPr lvl="0" marR="0" rtl="0" algn="l">
              <a:spcBef>
                <a:spcPts val="0"/>
              </a:spcBef>
              <a:buNone/>
            </a:pPr>
            <a:r>
              <a:t/>
            </a:r>
            <a:endParaRPr sz="1800">
              <a:latin typeface="Courier New"/>
              <a:ea typeface="Courier New"/>
              <a:cs typeface="Courier New"/>
              <a:sym typeface="Courier New"/>
            </a:endParaRPr>
          </a:p>
        </p:txBody>
      </p:sp>
      <p:sp>
        <p:nvSpPr>
          <p:cNvPr id="493" name="Shape 493"/>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494" name="Shape 494"/>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 Client Library</a:t>
            </a:r>
          </a:p>
        </p:txBody>
      </p:sp>
      <p:sp>
        <p:nvSpPr>
          <p:cNvPr id="500" name="Shape 500"/>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Manipulates the Hecuba YAML file</a:t>
            </a:r>
          </a:p>
        </p:txBody>
      </p:sp>
      <p:sp>
        <p:nvSpPr>
          <p:cNvPr id="501" name="Shape 501"/>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502" name="Shape 502"/>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 Client Library</a:t>
            </a:r>
          </a:p>
        </p:txBody>
      </p:sp>
      <p:sp>
        <p:nvSpPr>
          <p:cNvPr id="508" name="Shape 508"/>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Manipulates the Hecuba YAML file</a:t>
            </a:r>
          </a:p>
          <a:p>
            <a:pPr lvl="0" marR="0" rtl="0" algn="l">
              <a:spcBef>
                <a:spcPts val="0"/>
              </a:spcBef>
              <a:buNone/>
            </a:pPr>
            <a:r>
              <a:t/>
            </a:r>
            <a:endParaRPr sz="2000"/>
          </a:p>
          <a:p>
            <a:pPr lvl="0" marR="0" rtl="0" algn="l">
              <a:spcBef>
                <a:spcPts val="0"/>
              </a:spcBef>
              <a:buNone/>
            </a:pPr>
            <a:r>
              <a:t/>
            </a:r>
            <a:endParaRPr sz="2000"/>
          </a:p>
          <a:p>
            <a:pPr lvl="0" marR="0" rtl="0" algn="l">
              <a:spcBef>
                <a:spcPts val="0"/>
              </a:spcBef>
              <a:buNone/>
            </a:pPr>
            <a:r>
              <a:rPr lang="en-US" sz="2000"/>
              <a:t>Does this in a smart way</a:t>
            </a:r>
          </a:p>
        </p:txBody>
      </p:sp>
      <p:sp>
        <p:nvSpPr>
          <p:cNvPr id="509" name="Shape 509"/>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510" name="Shape 510"/>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 Client Library</a:t>
            </a:r>
          </a:p>
        </p:txBody>
      </p:sp>
      <p:sp>
        <p:nvSpPr>
          <p:cNvPr id="516" name="Shape 516"/>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Manipulates the Hecuba YAML file</a:t>
            </a:r>
          </a:p>
          <a:p>
            <a:pPr lvl="0" marR="0" rtl="0" algn="l">
              <a:spcBef>
                <a:spcPts val="0"/>
              </a:spcBef>
              <a:buNone/>
            </a:pPr>
            <a:r>
              <a:t/>
            </a:r>
            <a:endParaRPr sz="2000"/>
          </a:p>
          <a:p>
            <a:pPr lvl="0" marR="0" rtl="0" algn="l">
              <a:spcBef>
                <a:spcPts val="0"/>
              </a:spcBef>
              <a:buNone/>
            </a:pPr>
            <a:r>
              <a:t/>
            </a:r>
            <a:endParaRPr sz="2000"/>
          </a:p>
          <a:p>
            <a:pPr lvl="0" rtl="0">
              <a:spcBef>
                <a:spcPts val="0"/>
              </a:spcBef>
              <a:buNone/>
            </a:pPr>
            <a:r>
              <a:rPr lang="en-US" sz="2000"/>
              <a:t>Does this in a smart way</a:t>
            </a:r>
          </a:p>
          <a:p>
            <a:pPr lvl="0" rtl="0">
              <a:spcBef>
                <a:spcPts val="0"/>
              </a:spcBef>
              <a:buClr>
                <a:schemeClr val="dk1"/>
              </a:buClr>
              <a:buSzPct val="55000"/>
              <a:buFont typeface="Arial"/>
              <a:buNone/>
            </a:pPr>
            <a:r>
              <a:t/>
            </a:r>
            <a:endParaRPr sz="2000"/>
          </a:p>
          <a:p>
            <a:pPr lvl="0" marR="0" rtl="0" algn="l">
              <a:spcBef>
                <a:spcPts val="0"/>
              </a:spcBef>
              <a:buNone/>
            </a:pPr>
            <a:r>
              <a:t/>
            </a:r>
            <a:endParaRPr sz="2000"/>
          </a:p>
          <a:p>
            <a:pPr lvl="0" marR="0" rtl="0" algn="l">
              <a:spcBef>
                <a:spcPts val="0"/>
              </a:spcBef>
              <a:buNone/>
            </a:pPr>
            <a:r>
              <a:rPr lang="en-US" sz="2000"/>
              <a:t>Doubling the cluster</a:t>
            </a:r>
          </a:p>
        </p:txBody>
      </p:sp>
      <p:sp>
        <p:nvSpPr>
          <p:cNvPr id="517" name="Shape 517"/>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518" name="Shape 518"/>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519" name="Shape 519"/>
          <p:cNvSpPr/>
          <p:nvPr/>
        </p:nvSpPr>
        <p:spPr>
          <a:xfrm>
            <a:off x="4283756" y="3554305"/>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20" name="Shape 520"/>
          <p:cNvSpPr/>
          <p:nvPr/>
        </p:nvSpPr>
        <p:spPr>
          <a:xfrm>
            <a:off x="3469312" y="2773838"/>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21" name="Shape 521"/>
          <p:cNvSpPr/>
          <p:nvPr/>
        </p:nvSpPr>
        <p:spPr>
          <a:xfrm>
            <a:off x="7553006" y="3564405"/>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22" name="Shape 522"/>
          <p:cNvSpPr/>
          <p:nvPr/>
        </p:nvSpPr>
        <p:spPr>
          <a:xfrm>
            <a:off x="8373186" y="2783934"/>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23" name="Shape 523"/>
          <p:cNvSpPr/>
          <p:nvPr/>
        </p:nvSpPr>
        <p:spPr>
          <a:xfrm>
            <a:off x="6738562" y="2783938"/>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24" name="Shape 524"/>
          <p:cNvSpPr/>
          <p:nvPr/>
        </p:nvSpPr>
        <p:spPr>
          <a:xfrm>
            <a:off x="8166657" y="3363949"/>
            <a:ext cx="206400" cy="200400"/>
          </a:xfrm>
          <a:prstGeom prst="ellipse">
            <a:avLst/>
          </a:prstGeom>
          <a:solidFill>
            <a:schemeClr val="accen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solidFill>
                <a:srgbClr val="B6D7A8"/>
              </a:solidFill>
            </a:endParaRPr>
          </a:p>
        </p:txBody>
      </p:sp>
      <p:sp>
        <p:nvSpPr>
          <p:cNvPr id="525" name="Shape 525"/>
          <p:cNvSpPr/>
          <p:nvPr/>
        </p:nvSpPr>
        <p:spPr>
          <a:xfrm>
            <a:off x="6945092" y="2183743"/>
            <a:ext cx="206400" cy="200400"/>
          </a:xfrm>
          <a:prstGeom prst="ellipse">
            <a:avLst/>
          </a:prstGeom>
          <a:solidFill>
            <a:schemeClr val="accen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solidFill>
                <a:srgbClr val="B6D7A8"/>
              </a:solidFill>
            </a:endParaRPr>
          </a:p>
        </p:txBody>
      </p:sp>
      <p:sp>
        <p:nvSpPr>
          <p:cNvPr id="526" name="Shape 526"/>
          <p:cNvSpPr/>
          <p:nvPr/>
        </p:nvSpPr>
        <p:spPr>
          <a:xfrm>
            <a:off x="8166657" y="2183743"/>
            <a:ext cx="206400" cy="200400"/>
          </a:xfrm>
          <a:prstGeom prst="ellipse">
            <a:avLst/>
          </a:prstGeom>
          <a:solidFill>
            <a:schemeClr val="accen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solidFill>
                <a:srgbClr val="B6D7A8"/>
              </a:solidFill>
            </a:endParaRPr>
          </a:p>
        </p:txBody>
      </p:sp>
      <p:sp>
        <p:nvSpPr>
          <p:cNvPr id="527" name="Shape 527"/>
          <p:cNvSpPr/>
          <p:nvPr/>
        </p:nvSpPr>
        <p:spPr>
          <a:xfrm>
            <a:off x="6945092" y="3363949"/>
            <a:ext cx="206400" cy="200400"/>
          </a:xfrm>
          <a:prstGeom prst="ellipse">
            <a:avLst/>
          </a:prstGeom>
          <a:solidFill>
            <a:schemeClr val="accen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solidFill>
                <a:srgbClr val="B6D7A8"/>
              </a:solidFill>
            </a:endParaRPr>
          </a:p>
        </p:txBody>
      </p:sp>
      <p:cxnSp>
        <p:nvCxnSpPr>
          <p:cNvPr id="528" name="Shape 528"/>
          <p:cNvCxnSpPr>
            <a:stCxn id="523" idx="0"/>
            <a:endCxn id="525" idx="3"/>
          </p:cNvCxnSpPr>
          <p:nvPr/>
        </p:nvCxnSpPr>
        <p:spPr>
          <a:xfrm flipH="1" rot="10800000">
            <a:off x="6841762" y="2354938"/>
            <a:ext cx="133500" cy="429000"/>
          </a:xfrm>
          <a:prstGeom prst="straightConnector1">
            <a:avLst/>
          </a:prstGeom>
          <a:noFill/>
          <a:ln cap="flat" cmpd="sng" w="38100">
            <a:solidFill>
              <a:srgbClr val="000000"/>
            </a:solidFill>
            <a:prstDash val="solid"/>
            <a:round/>
            <a:headEnd len="lg" w="lg" type="none"/>
            <a:tailEnd len="lg" w="lg" type="none"/>
          </a:ln>
        </p:spPr>
      </p:cxnSp>
      <p:cxnSp>
        <p:nvCxnSpPr>
          <p:cNvPr id="529" name="Shape 529"/>
          <p:cNvCxnSpPr>
            <a:stCxn id="525" idx="7"/>
            <a:endCxn id="530" idx="2"/>
          </p:cNvCxnSpPr>
          <p:nvPr/>
        </p:nvCxnSpPr>
        <p:spPr>
          <a:xfrm flipH="1" rot="10800000">
            <a:off x="7121265" y="2083491"/>
            <a:ext cx="431700" cy="129600"/>
          </a:xfrm>
          <a:prstGeom prst="straightConnector1">
            <a:avLst/>
          </a:prstGeom>
          <a:noFill/>
          <a:ln cap="flat" cmpd="sng" w="38100">
            <a:solidFill>
              <a:srgbClr val="000000"/>
            </a:solidFill>
            <a:prstDash val="solid"/>
            <a:round/>
            <a:headEnd len="lg" w="lg" type="none"/>
            <a:tailEnd len="lg" w="lg" type="none"/>
          </a:ln>
        </p:spPr>
      </p:cxnSp>
      <p:cxnSp>
        <p:nvCxnSpPr>
          <p:cNvPr id="531" name="Shape 531"/>
          <p:cNvCxnSpPr>
            <a:stCxn id="530" idx="6"/>
            <a:endCxn id="526" idx="1"/>
          </p:cNvCxnSpPr>
          <p:nvPr/>
        </p:nvCxnSpPr>
        <p:spPr>
          <a:xfrm>
            <a:off x="7759406" y="2083487"/>
            <a:ext cx="437400" cy="129600"/>
          </a:xfrm>
          <a:prstGeom prst="straightConnector1">
            <a:avLst/>
          </a:prstGeom>
          <a:noFill/>
          <a:ln cap="flat" cmpd="sng" w="38100">
            <a:solidFill>
              <a:srgbClr val="000000"/>
            </a:solidFill>
            <a:prstDash val="solid"/>
            <a:round/>
            <a:headEnd len="lg" w="lg" type="none"/>
            <a:tailEnd len="lg" w="lg" type="none"/>
          </a:ln>
        </p:spPr>
      </p:cxnSp>
      <p:cxnSp>
        <p:nvCxnSpPr>
          <p:cNvPr id="532" name="Shape 532"/>
          <p:cNvCxnSpPr>
            <a:stCxn id="526" idx="5"/>
            <a:endCxn id="522" idx="0"/>
          </p:cNvCxnSpPr>
          <p:nvPr/>
        </p:nvCxnSpPr>
        <p:spPr>
          <a:xfrm>
            <a:off x="8342830" y="2354795"/>
            <a:ext cx="133500" cy="429000"/>
          </a:xfrm>
          <a:prstGeom prst="straightConnector1">
            <a:avLst/>
          </a:prstGeom>
          <a:noFill/>
          <a:ln cap="flat" cmpd="sng" w="38100">
            <a:solidFill>
              <a:srgbClr val="000000"/>
            </a:solidFill>
            <a:prstDash val="solid"/>
            <a:round/>
            <a:headEnd len="lg" w="lg" type="none"/>
            <a:tailEnd len="lg" w="lg" type="none"/>
          </a:ln>
        </p:spPr>
      </p:cxnSp>
      <p:cxnSp>
        <p:nvCxnSpPr>
          <p:cNvPr id="533" name="Shape 533"/>
          <p:cNvCxnSpPr>
            <a:stCxn id="522" idx="4"/>
            <a:endCxn id="524" idx="7"/>
          </p:cNvCxnSpPr>
          <p:nvPr/>
        </p:nvCxnSpPr>
        <p:spPr>
          <a:xfrm flipH="1">
            <a:off x="8342886" y="2984334"/>
            <a:ext cx="133500" cy="408900"/>
          </a:xfrm>
          <a:prstGeom prst="straightConnector1">
            <a:avLst/>
          </a:prstGeom>
          <a:noFill/>
          <a:ln cap="flat" cmpd="sng" w="38100">
            <a:solidFill>
              <a:srgbClr val="000000"/>
            </a:solidFill>
            <a:prstDash val="solid"/>
            <a:round/>
            <a:headEnd len="lg" w="lg" type="none"/>
            <a:tailEnd len="lg" w="lg" type="none"/>
          </a:ln>
        </p:spPr>
      </p:cxnSp>
      <p:cxnSp>
        <p:nvCxnSpPr>
          <p:cNvPr id="534" name="Shape 534"/>
          <p:cNvCxnSpPr>
            <a:stCxn id="524" idx="3"/>
            <a:endCxn id="521" idx="6"/>
          </p:cNvCxnSpPr>
          <p:nvPr/>
        </p:nvCxnSpPr>
        <p:spPr>
          <a:xfrm flipH="1">
            <a:off x="7759483" y="3535001"/>
            <a:ext cx="437400" cy="129600"/>
          </a:xfrm>
          <a:prstGeom prst="straightConnector1">
            <a:avLst/>
          </a:prstGeom>
          <a:noFill/>
          <a:ln cap="flat" cmpd="sng" w="38100">
            <a:solidFill>
              <a:srgbClr val="000000"/>
            </a:solidFill>
            <a:prstDash val="solid"/>
            <a:round/>
            <a:headEnd len="lg" w="lg" type="none"/>
            <a:tailEnd len="lg" w="lg" type="none"/>
          </a:ln>
        </p:spPr>
      </p:cxnSp>
      <p:cxnSp>
        <p:nvCxnSpPr>
          <p:cNvPr id="535" name="Shape 535"/>
          <p:cNvCxnSpPr>
            <a:stCxn id="521" idx="2"/>
            <a:endCxn id="527" idx="5"/>
          </p:cNvCxnSpPr>
          <p:nvPr/>
        </p:nvCxnSpPr>
        <p:spPr>
          <a:xfrm rot="10800000">
            <a:off x="7121306" y="3535005"/>
            <a:ext cx="431700" cy="129600"/>
          </a:xfrm>
          <a:prstGeom prst="straightConnector1">
            <a:avLst/>
          </a:prstGeom>
          <a:noFill/>
          <a:ln cap="flat" cmpd="sng" w="38100">
            <a:solidFill>
              <a:srgbClr val="000000"/>
            </a:solidFill>
            <a:prstDash val="solid"/>
            <a:round/>
            <a:headEnd len="lg" w="lg" type="none"/>
            <a:tailEnd len="lg" w="lg" type="none"/>
          </a:ln>
        </p:spPr>
      </p:cxnSp>
      <p:cxnSp>
        <p:nvCxnSpPr>
          <p:cNvPr id="536" name="Shape 536"/>
          <p:cNvCxnSpPr>
            <a:stCxn id="527" idx="1"/>
            <a:endCxn id="523" idx="4"/>
          </p:cNvCxnSpPr>
          <p:nvPr/>
        </p:nvCxnSpPr>
        <p:spPr>
          <a:xfrm rot="10800000">
            <a:off x="6841818" y="2984397"/>
            <a:ext cx="133500" cy="408900"/>
          </a:xfrm>
          <a:prstGeom prst="straightConnector1">
            <a:avLst/>
          </a:prstGeom>
          <a:noFill/>
          <a:ln cap="flat" cmpd="sng" w="38100">
            <a:solidFill>
              <a:srgbClr val="000000"/>
            </a:solidFill>
            <a:prstDash val="solid"/>
            <a:round/>
            <a:headEnd len="lg" w="lg" type="none"/>
            <a:tailEnd len="lg" w="lg" type="none"/>
          </a:ln>
        </p:spPr>
      </p:cxnSp>
      <p:sp>
        <p:nvSpPr>
          <p:cNvPr id="530" name="Shape 530"/>
          <p:cNvSpPr/>
          <p:nvPr/>
        </p:nvSpPr>
        <p:spPr>
          <a:xfrm>
            <a:off x="7553006" y="1983287"/>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b="1" sz="1000"/>
          </a:p>
        </p:txBody>
      </p:sp>
      <p:cxnSp>
        <p:nvCxnSpPr>
          <p:cNvPr id="537" name="Shape 537"/>
          <p:cNvCxnSpPr>
            <a:stCxn id="520" idx="7"/>
            <a:endCxn id="538" idx="3"/>
          </p:cNvCxnSpPr>
          <p:nvPr/>
        </p:nvCxnSpPr>
        <p:spPr>
          <a:xfrm flipH="1" rot="10800000">
            <a:off x="3645485" y="2144386"/>
            <a:ext cx="668400" cy="658800"/>
          </a:xfrm>
          <a:prstGeom prst="straightConnector1">
            <a:avLst/>
          </a:prstGeom>
          <a:noFill/>
          <a:ln cap="flat" cmpd="sng" w="38100">
            <a:solidFill>
              <a:srgbClr val="000000"/>
            </a:solidFill>
            <a:prstDash val="solid"/>
            <a:round/>
            <a:headEnd len="lg" w="lg" type="none"/>
            <a:tailEnd len="lg" w="lg" type="none"/>
          </a:ln>
        </p:spPr>
      </p:cxnSp>
      <p:sp>
        <p:nvSpPr>
          <p:cNvPr id="538" name="Shape 538"/>
          <p:cNvSpPr/>
          <p:nvPr/>
        </p:nvSpPr>
        <p:spPr>
          <a:xfrm>
            <a:off x="4283756" y="1973187"/>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b="1" sz="800"/>
          </a:p>
        </p:txBody>
      </p:sp>
      <p:cxnSp>
        <p:nvCxnSpPr>
          <p:cNvPr id="539" name="Shape 539"/>
          <p:cNvCxnSpPr>
            <a:stCxn id="538" idx="5"/>
            <a:endCxn id="540" idx="1"/>
          </p:cNvCxnSpPr>
          <p:nvPr/>
        </p:nvCxnSpPr>
        <p:spPr>
          <a:xfrm>
            <a:off x="4459929" y="2144239"/>
            <a:ext cx="674100" cy="658800"/>
          </a:xfrm>
          <a:prstGeom prst="straightConnector1">
            <a:avLst/>
          </a:prstGeom>
          <a:noFill/>
          <a:ln cap="flat" cmpd="sng" w="38100">
            <a:solidFill>
              <a:srgbClr val="000000"/>
            </a:solidFill>
            <a:prstDash val="solid"/>
            <a:round/>
            <a:headEnd len="lg" w="lg" type="none"/>
            <a:tailEnd len="lg" w="lg" type="none"/>
          </a:ln>
        </p:spPr>
      </p:cxnSp>
      <p:sp>
        <p:nvSpPr>
          <p:cNvPr id="540" name="Shape 540"/>
          <p:cNvSpPr/>
          <p:nvPr/>
        </p:nvSpPr>
        <p:spPr>
          <a:xfrm>
            <a:off x="5103936" y="2773834"/>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541" name="Shape 541"/>
          <p:cNvCxnSpPr>
            <a:stCxn id="520" idx="5"/>
            <a:endCxn id="519" idx="1"/>
          </p:cNvCxnSpPr>
          <p:nvPr/>
        </p:nvCxnSpPr>
        <p:spPr>
          <a:xfrm>
            <a:off x="3645485" y="2944890"/>
            <a:ext cx="668400" cy="638700"/>
          </a:xfrm>
          <a:prstGeom prst="straightConnector1">
            <a:avLst/>
          </a:prstGeom>
          <a:noFill/>
          <a:ln cap="flat" cmpd="sng" w="38100">
            <a:solidFill>
              <a:srgbClr val="000000"/>
            </a:solidFill>
            <a:prstDash val="solid"/>
            <a:round/>
            <a:headEnd len="lg" w="lg" type="none"/>
            <a:tailEnd len="lg" w="lg" type="none"/>
          </a:ln>
        </p:spPr>
      </p:cxnSp>
      <p:cxnSp>
        <p:nvCxnSpPr>
          <p:cNvPr id="542" name="Shape 542"/>
          <p:cNvCxnSpPr>
            <a:stCxn id="519" idx="7"/>
            <a:endCxn id="540" idx="3"/>
          </p:cNvCxnSpPr>
          <p:nvPr/>
        </p:nvCxnSpPr>
        <p:spPr>
          <a:xfrm flipH="1" rot="10800000">
            <a:off x="4459929" y="2944953"/>
            <a:ext cx="674100" cy="638700"/>
          </a:xfrm>
          <a:prstGeom prst="straightConnector1">
            <a:avLst/>
          </a:prstGeom>
          <a:noFill/>
          <a:ln cap="flat" cmpd="sng" w="38100">
            <a:solidFill>
              <a:srgbClr val="000000"/>
            </a:solidFill>
            <a:prstDash val="solid"/>
            <a:round/>
            <a:headEnd len="lg" w="lg" type="none"/>
            <a:tailEnd len="lg" w="lg" type="none"/>
          </a:ln>
        </p:spPr>
      </p:cxnSp>
      <p:sp>
        <p:nvSpPr>
          <p:cNvPr id="543" name="Shape 543"/>
          <p:cNvSpPr/>
          <p:nvPr/>
        </p:nvSpPr>
        <p:spPr>
          <a:xfrm>
            <a:off x="5414562" y="2694200"/>
            <a:ext cx="1279800" cy="359700"/>
          </a:xfrm>
          <a:prstGeom prst="rightArrow">
            <a:avLst>
              <a:gd fmla="val 50000" name="adj1"/>
              <a:gd fmla="val 50000" name="adj2"/>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Double the size</a:t>
            </a:r>
          </a:p>
        </p:txBody>
      </p:sp>
      <p:sp>
        <p:nvSpPr>
          <p:cNvPr id="544" name="Shape 544"/>
          <p:cNvSpPr/>
          <p:nvPr/>
        </p:nvSpPr>
        <p:spPr>
          <a:xfrm>
            <a:off x="5101074" y="3554321"/>
            <a:ext cx="206400" cy="200400"/>
          </a:xfrm>
          <a:prstGeom prst="ellipse">
            <a:avLst/>
          </a:prstGeom>
          <a:solidFill>
            <a:schemeClr val="accen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t/>
            </a:r>
            <a:endParaRPr b="1" sz="1000">
              <a:solidFill>
                <a:srgbClr val="B6D7A8"/>
              </a:solidFill>
            </a:endParaRPr>
          </a:p>
        </p:txBody>
      </p:sp>
      <p:sp>
        <p:nvSpPr>
          <p:cNvPr id="545" name="Shape 545"/>
          <p:cNvSpPr/>
          <p:nvPr/>
        </p:nvSpPr>
        <p:spPr>
          <a:xfrm>
            <a:off x="5101074" y="3916871"/>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46" name="Shape 546"/>
          <p:cNvSpPr txBox="1"/>
          <p:nvPr/>
        </p:nvSpPr>
        <p:spPr>
          <a:xfrm>
            <a:off x="5390137" y="3470912"/>
            <a:ext cx="1279800" cy="333600"/>
          </a:xfrm>
          <a:prstGeom prst="rect">
            <a:avLst/>
          </a:prstGeom>
          <a:noFill/>
          <a:ln>
            <a:noFill/>
          </a:ln>
        </p:spPr>
        <p:txBody>
          <a:bodyPr anchorCtr="0" anchor="ctr" bIns="91425" lIns="91425" rIns="91425" tIns="91425">
            <a:noAutofit/>
          </a:bodyPr>
          <a:lstStyle/>
          <a:p>
            <a:pPr lvl="0" rtl="0">
              <a:spcBef>
                <a:spcPts val="0"/>
              </a:spcBef>
              <a:buNone/>
            </a:pPr>
            <a:r>
              <a:rPr lang="en-US" sz="1000"/>
              <a:t>New node</a:t>
            </a:r>
          </a:p>
        </p:txBody>
      </p:sp>
      <p:sp>
        <p:nvSpPr>
          <p:cNvPr id="547" name="Shape 547"/>
          <p:cNvSpPr txBox="1"/>
          <p:nvPr/>
        </p:nvSpPr>
        <p:spPr>
          <a:xfrm>
            <a:off x="5390137" y="3850262"/>
            <a:ext cx="1870500" cy="333600"/>
          </a:xfrm>
          <a:prstGeom prst="rect">
            <a:avLst/>
          </a:prstGeom>
          <a:noFill/>
          <a:ln>
            <a:noFill/>
          </a:ln>
        </p:spPr>
        <p:txBody>
          <a:bodyPr anchorCtr="0" anchor="ctr" bIns="91425" lIns="91425" rIns="91425" tIns="91425">
            <a:noAutofit/>
          </a:bodyPr>
          <a:lstStyle/>
          <a:p>
            <a:pPr lvl="0" rtl="0">
              <a:spcBef>
                <a:spcPts val="0"/>
              </a:spcBef>
              <a:buNone/>
            </a:pPr>
            <a:r>
              <a:rPr lang="en-US" sz="1000"/>
              <a:t>Existing node stayed in place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About Radovan</a:t>
            </a:r>
          </a:p>
        </p:txBody>
      </p:sp>
      <p:sp>
        <p:nvSpPr>
          <p:cNvPr id="134" name="Shape 134"/>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Likes pancakes</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lvl="0" rtl="0">
              <a:spcBef>
                <a:spcPts val="0"/>
              </a:spcBef>
              <a:buClr>
                <a:srgbClr val="4C5858"/>
              </a:buClr>
              <a:buSzPct val="25000"/>
              <a:buFont typeface="Arial"/>
              <a:buNone/>
            </a:pPr>
            <a:r>
              <a:rPr lang="en-US" sz="2000"/>
              <a:t>Now knows where to get them</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rPr lang="en-US" sz="2000"/>
              <a:t>Works at Spotify</a:t>
            </a:r>
          </a:p>
        </p:txBody>
      </p:sp>
      <p:sp>
        <p:nvSpPr>
          <p:cNvPr id="135" name="Shape 135"/>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36" name="Shape 136"/>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137" name="Shape 137"/>
          <p:cNvPicPr preferRelativeResize="0"/>
          <p:nvPr/>
        </p:nvPicPr>
        <p:blipFill>
          <a:blip r:embed="rId3">
            <a:alphaModFix/>
          </a:blip>
          <a:stretch>
            <a:fillRect/>
          </a:stretch>
        </p:blipFill>
        <p:spPr>
          <a:xfrm>
            <a:off x="4527225" y="795900"/>
            <a:ext cx="3551700" cy="35517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Manipulates the Hecuba YAML file</a:t>
            </a:r>
          </a:p>
          <a:p>
            <a:pPr lvl="0" marR="0" rtl="0" algn="l">
              <a:spcBef>
                <a:spcPts val="0"/>
              </a:spcBef>
              <a:buNone/>
            </a:pPr>
            <a:r>
              <a:t/>
            </a:r>
            <a:endParaRPr sz="2000"/>
          </a:p>
          <a:p>
            <a:pPr lvl="0" marR="0" rtl="0" algn="l">
              <a:spcBef>
                <a:spcPts val="0"/>
              </a:spcBef>
              <a:buNone/>
            </a:pPr>
            <a:r>
              <a:t/>
            </a:r>
            <a:endParaRPr sz="2000"/>
          </a:p>
          <a:p>
            <a:pPr lvl="0" rtl="0">
              <a:spcBef>
                <a:spcPts val="0"/>
              </a:spcBef>
              <a:buNone/>
            </a:pPr>
            <a:r>
              <a:rPr lang="en-US" sz="2000"/>
              <a:t>Does this in a smart way</a:t>
            </a:r>
          </a:p>
          <a:p>
            <a:pPr lvl="0" rtl="0">
              <a:spcBef>
                <a:spcPts val="0"/>
              </a:spcBef>
              <a:buNone/>
            </a:pPr>
            <a:r>
              <a:t/>
            </a:r>
            <a:endParaRPr sz="2000"/>
          </a:p>
          <a:p>
            <a:pPr lvl="0" rtl="0">
              <a:spcBef>
                <a:spcPts val="0"/>
              </a:spcBef>
              <a:buClr>
                <a:schemeClr val="dk1"/>
              </a:buClr>
              <a:buSzPct val="55000"/>
              <a:buFont typeface="Arial"/>
              <a:buNone/>
            </a:pPr>
            <a:r>
              <a:t/>
            </a:r>
            <a:endParaRPr sz="2000"/>
          </a:p>
          <a:p>
            <a:pPr lvl="0" marR="0" rtl="0" algn="l">
              <a:spcBef>
                <a:spcPts val="0"/>
              </a:spcBef>
              <a:buNone/>
            </a:pPr>
            <a:r>
              <a:rPr lang="en-US" sz="2000"/>
              <a:t>Doubling the cluster</a:t>
            </a:r>
          </a:p>
          <a:p>
            <a:pPr lvl="0" marR="0" rtl="0" algn="l">
              <a:spcBef>
                <a:spcPts val="0"/>
              </a:spcBef>
              <a:buNone/>
            </a:pPr>
            <a:r>
              <a:t/>
            </a:r>
            <a:endParaRPr sz="2000"/>
          </a:p>
          <a:p>
            <a:pPr lvl="0" marR="0" rtl="0" algn="l">
              <a:spcBef>
                <a:spcPts val="0"/>
              </a:spcBef>
              <a:buNone/>
            </a:pPr>
            <a:r>
              <a:t/>
            </a:r>
            <a:endParaRPr sz="2000"/>
          </a:p>
          <a:p>
            <a:pPr lvl="0" marR="0" rtl="0" algn="l">
              <a:spcBef>
                <a:spcPts val="0"/>
              </a:spcBef>
              <a:buNone/>
            </a:pPr>
            <a:r>
              <a:rPr lang="en-US" sz="2000"/>
              <a:t>Expand by 50%</a:t>
            </a:r>
          </a:p>
        </p:txBody>
      </p:sp>
      <p:sp>
        <p:nvSpPr>
          <p:cNvPr id="553" name="Shape 553"/>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 Client Library</a:t>
            </a:r>
          </a:p>
        </p:txBody>
      </p:sp>
      <p:sp>
        <p:nvSpPr>
          <p:cNvPr id="554" name="Shape 554"/>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555" name="Shape 55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556" name="Shape 556"/>
          <p:cNvSpPr/>
          <p:nvPr/>
        </p:nvSpPr>
        <p:spPr>
          <a:xfrm>
            <a:off x="4283756" y="3554305"/>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57" name="Shape 557"/>
          <p:cNvSpPr/>
          <p:nvPr/>
        </p:nvSpPr>
        <p:spPr>
          <a:xfrm>
            <a:off x="3469312" y="2773838"/>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558" name="Shape 558"/>
          <p:cNvCxnSpPr>
            <a:stCxn id="557" idx="7"/>
            <a:endCxn id="559" idx="3"/>
          </p:cNvCxnSpPr>
          <p:nvPr/>
        </p:nvCxnSpPr>
        <p:spPr>
          <a:xfrm flipH="1" rot="10800000">
            <a:off x="3645485" y="2144386"/>
            <a:ext cx="668400" cy="658800"/>
          </a:xfrm>
          <a:prstGeom prst="straightConnector1">
            <a:avLst/>
          </a:prstGeom>
          <a:noFill/>
          <a:ln cap="flat" cmpd="sng" w="38100">
            <a:solidFill>
              <a:srgbClr val="000000"/>
            </a:solidFill>
            <a:prstDash val="solid"/>
            <a:round/>
            <a:headEnd len="lg" w="lg" type="none"/>
            <a:tailEnd len="lg" w="lg" type="none"/>
          </a:ln>
        </p:spPr>
      </p:cxnSp>
      <p:sp>
        <p:nvSpPr>
          <p:cNvPr id="559" name="Shape 559"/>
          <p:cNvSpPr/>
          <p:nvPr/>
        </p:nvSpPr>
        <p:spPr>
          <a:xfrm>
            <a:off x="4283756" y="1973187"/>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b="1" sz="800"/>
          </a:p>
        </p:txBody>
      </p:sp>
      <p:cxnSp>
        <p:nvCxnSpPr>
          <p:cNvPr id="560" name="Shape 560"/>
          <p:cNvCxnSpPr>
            <a:stCxn id="559" idx="5"/>
            <a:endCxn id="561" idx="1"/>
          </p:cNvCxnSpPr>
          <p:nvPr/>
        </p:nvCxnSpPr>
        <p:spPr>
          <a:xfrm>
            <a:off x="4459929" y="2144239"/>
            <a:ext cx="674100" cy="658800"/>
          </a:xfrm>
          <a:prstGeom prst="straightConnector1">
            <a:avLst/>
          </a:prstGeom>
          <a:noFill/>
          <a:ln cap="flat" cmpd="sng" w="38100">
            <a:solidFill>
              <a:srgbClr val="000000"/>
            </a:solidFill>
            <a:prstDash val="solid"/>
            <a:round/>
            <a:headEnd len="lg" w="lg" type="none"/>
            <a:tailEnd len="lg" w="lg" type="none"/>
          </a:ln>
        </p:spPr>
      </p:cxnSp>
      <p:sp>
        <p:nvSpPr>
          <p:cNvPr id="561" name="Shape 561"/>
          <p:cNvSpPr/>
          <p:nvPr/>
        </p:nvSpPr>
        <p:spPr>
          <a:xfrm>
            <a:off x="5103936" y="2773834"/>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562" name="Shape 562"/>
          <p:cNvCxnSpPr>
            <a:stCxn id="557" idx="5"/>
            <a:endCxn id="556" idx="1"/>
          </p:cNvCxnSpPr>
          <p:nvPr/>
        </p:nvCxnSpPr>
        <p:spPr>
          <a:xfrm>
            <a:off x="3645485" y="2944890"/>
            <a:ext cx="668400" cy="638700"/>
          </a:xfrm>
          <a:prstGeom prst="straightConnector1">
            <a:avLst/>
          </a:prstGeom>
          <a:noFill/>
          <a:ln cap="flat" cmpd="sng" w="38100">
            <a:solidFill>
              <a:srgbClr val="000000"/>
            </a:solidFill>
            <a:prstDash val="solid"/>
            <a:round/>
            <a:headEnd len="lg" w="lg" type="none"/>
            <a:tailEnd len="lg" w="lg" type="none"/>
          </a:ln>
        </p:spPr>
      </p:cxnSp>
      <p:cxnSp>
        <p:nvCxnSpPr>
          <p:cNvPr id="563" name="Shape 563"/>
          <p:cNvCxnSpPr>
            <a:stCxn id="556" idx="7"/>
            <a:endCxn id="561" idx="3"/>
          </p:cNvCxnSpPr>
          <p:nvPr/>
        </p:nvCxnSpPr>
        <p:spPr>
          <a:xfrm flipH="1" rot="10800000">
            <a:off x="4459929" y="2944953"/>
            <a:ext cx="674100" cy="638700"/>
          </a:xfrm>
          <a:prstGeom prst="straightConnector1">
            <a:avLst/>
          </a:prstGeom>
          <a:noFill/>
          <a:ln cap="flat" cmpd="sng" w="38100">
            <a:solidFill>
              <a:srgbClr val="000000"/>
            </a:solidFill>
            <a:prstDash val="solid"/>
            <a:round/>
            <a:headEnd len="lg" w="lg" type="none"/>
            <a:tailEnd len="lg" w="lg" type="none"/>
          </a:ln>
        </p:spPr>
      </p:cxnSp>
      <p:sp>
        <p:nvSpPr>
          <p:cNvPr id="564" name="Shape 564"/>
          <p:cNvSpPr/>
          <p:nvPr/>
        </p:nvSpPr>
        <p:spPr>
          <a:xfrm>
            <a:off x="4283756" y="3554292"/>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65" name="Shape 565"/>
          <p:cNvSpPr/>
          <p:nvPr/>
        </p:nvSpPr>
        <p:spPr>
          <a:xfrm>
            <a:off x="3469312" y="2773826"/>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566" name="Shape 566"/>
          <p:cNvCxnSpPr>
            <a:stCxn id="565" idx="7"/>
            <a:endCxn id="567" idx="3"/>
          </p:cNvCxnSpPr>
          <p:nvPr/>
        </p:nvCxnSpPr>
        <p:spPr>
          <a:xfrm flipH="1" rot="10800000">
            <a:off x="3645485" y="2144374"/>
            <a:ext cx="668400" cy="658800"/>
          </a:xfrm>
          <a:prstGeom prst="straightConnector1">
            <a:avLst/>
          </a:prstGeom>
          <a:noFill/>
          <a:ln cap="flat" cmpd="sng" w="38100">
            <a:solidFill>
              <a:srgbClr val="000000"/>
            </a:solidFill>
            <a:prstDash val="solid"/>
            <a:round/>
            <a:headEnd len="lg" w="lg" type="none"/>
            <a:tailEnd len="lg" w="lg" type="none"/>
          </a:ln>
        </p:spPr>
      </p:cxnSp>
      <p:sp>
        <p:nvSpPr>
          <p:cNvPr id="567" name="Shape 567"/>
          <p:cNvSpPr/>
          <p:nvPr/>
        </p:nvSpPr>
        <p:spPr>
          <a:xfrm>
            <a:off x="4283756" y="1973174"/>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b="1" sz="1000"/>
          </a:p>
        </p:txBody>
      </p:sp>
      <p:cxnSp>
        <p:nvCxnSpPr>
          <p:cNvPr id="568" name="Shape 568"/>
          <p:cNvCxnSpPr>
            <a:stCxn id="567" idx="5"/>
            <a:endCxn id="569" idx="1"/>
          </p:cNvCxnSpPr>
          <p:nvPr/>
        </p:nvCxnSpPr>
        <p:spPr>
          <a:xfrm>
            <a:off x="4459929" y="2144227"/>
            <a:ext cx="674100" cy="658800"/>
          </a:xfrm>
          <a:prstGeom prst="straightConnector1">
            <a:avLst/>
          </a:prstGeom>
          <a:noFill/>
          <a:ln cap="flat" cmpd="sng" w="38100">
            <a:solidFill>
              <a:srgbClr val="000000"/>
            </a:solidFill>
            <a:prstDash val="solid"/>
            <a:round/>
            <a:headEnd len="lg" w="lg" type="none"/>
            <a:tailEnd len="lg" w="lg" type="none"/>
          </a:ln>
        </p:spPr>
      </p:cxnSp>
      <p:sp>
        <p:nvSpPr>
          <p:cNvPr id="569" name="Shape 569"/>
          <p:cNvSpPr/>
          <p:nvPr/>
        </p:nvSpPr>
        <p:spPr>
          <a:xfrm>
            <a:off x="5103936" y="2773821"/>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570" name="Shape 570"/>
          <p:cNvCxnSpPr>
            <a:stCxn id="565" idx="5"/>
            <a:endCxn id="564" idx="1"/>
          </p:cNvCxnSpPr>
          <p:nvPr/>
        </p:nvCxnSpPr>
        <p:spPr>
          <a:xfrm>
            <a:off x="3645485" y="2944878"/>
            <a:ext cx="668400" cy="638700"/>
          </a:xfrm>
          <a:prstGeom prst="straightConnector1">
            <a:avLst/>
          </a:prstGeom>
          <a:noFill/>
          <a:ln cap="flat" cmpd="sng" w="38100">
            <a:solidFill>
              <a:srgbClr val="000000"/>
            </a:solidFill>
            <a:prstDash val="solid"/>
            <a:round/>
            <a:headEnd len="lg" w="lg" type="none"/>
            <a:tailEnd len="lg" w="lg" type="none"/>
          </a:ln>
        </p:spPr>
      </p:cxnSp>
      <p:cxnSp>
        <p:nvCxnSpPr>
          <p:cNvPr id="571" name="Shape 571"/>
          <p:cNvCxnSpPr>
            <a:stCxn id="564" idx="7"/>
            <a:endCxn id="569" idx="3"/>
          </p:cNvCxnSpPr>
          <p:nvPr/>
        </p:nvCxnSpPr>
        <p:spPr>
          <a:xfrm flipH="1" rot="10800000">
            <a:off x="4459929" y="2944940"/>
            <a:ext cx="674100" cy="638700"/>
          </a:xfrm>
          <a:prstGeom prst="straightConnector1">
            <a:avLst/>
          </a:prstGeom>
          <a:noFill/>
          <a:ln cap="flat" cmpd="sng" w="38100">
            <a:solidFill>
              <a:srgbClr val="000000"/>
            </a:solidFill>
            <a:prstDash val="solid"/>
            <a:round/>
            <a:headEnd len="lg" w="lg" type="none"/>
            <a:tailEnd len="lg" w="lg" type="none"/>
          </a:ln>
        </p:spPr>
      </p:cxnSp>
      <p:sp>
        <p:nvSpPr>
          <p:cNvPr id="572" name="Shape 572"/>
          <p:cNvSpPr/>
          <p:nvPr/>
        </p:nvSpPr>
        <p:spPr>
          <a:xfrm>
            <a:off x="7555881" y="3554305"/>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73" name="Shape 573"/>
          <p:cNvSpPr/>
          <p:nvPr/>
        </p:nvSpPr>
        <p:spPr>
          <a:xfrm>
            <a:off x="6741412" y="2433563"/>
            <a:ext cx="206400" cy="200400"/>
          </a:xfrm>
          <a:prstGeom prst="ellipse">
            <a:avLst/>
          </a:prstGeom>
          <a:solidFill>
            <a:schemeClr val="accent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74" name="Shape 574"/>
          <p:cNvSpPr/>
          <p:nvPr/>
        </p:nvSpPr>
        <p:spPr>
          <a:xfrm>
            <a:off x="7555881" y="1973187"/>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b="1" sz="1000"/>
          </a:p>
        </p:txBody>
      </p:sp>
      <p:sp>
        <p:nvSpPr>
          <p:cNvPr id="575" name="Shape 575"/>
          <p:cNvSpPr/>
          <p:nvPr/>
        </p:nvSpPr>
        <p:spPr>
          <a:xfrm>
            <a:off x="8376061" y="3164109"/>
            <a:ext cx="206400" cy="200400"/>
          </a:xfrm>
          <a:prstGeom prst="ellipse">
            <a:avLst/>
          </a:prstGeom>
          <a:solidFill>
            <a:schemeClr val="accent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76" name="Shape 576"/>
          <p:cNvSpPr/>
          <p:nvPr/>
        </p:nvSpPr>
        <p:spPr>
          <a:xfrm>
            <a:off x="8376061" y="2433584"/>
            <a:ext cx="206400" cy="200400"/>
          </a:xfrm>
          <a:prstGeom prst="ellipse">
            <a:avLst/>
          </a:prstGeom>
          <a:solidFill>
            <a:schemeClr val="accen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t/>
            </a:r>
            <a:endParaRPr b="1" sz="1000">
              <a:solidFill>
                <a:srgbClr val="B6D7A8"/>
              </a:solidFill>
            </a:endParaRPr>
          </a:p>
        </p:txBody>
      </p:sp>
      <p:sp>
        <p:nvSpPr>
          <p:cNvPr id="577" name="Shape 577"/>
          <p:cNvSpPr/>
          <p:nvPr/>
        </p:nvSpPr>
        <p:spPr>
          <a:xfrm>
            <a:off x="6741436" y="3164109"/>
            <a:ext cx="206400" cy="200400"/>
          </a:xfrm>
          <a:prstGeom prst="ellipse">
            <a:avLst/>
          </a:prstGeom>
          <a:solidFill>
            <a:schemeClr val="accen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t/>
            </a:r>
            <a:endParaRPr b="1" sz="1000">
              <a:solidFill>
                <a:srgbClr val="B6D7A8"/>
              </a:solidFill>
            </a:endParaRPr>
          </a:p>
        </p:txBody>
      </p:sp>
      <p:cxnSp>
        <p:nvCxnSpPr>
          <p:cNvPr id="578" name="Shape 578"/>
          <p:cNvCxnSpPr>
            <a:stCxn id="573" idx="7"/>
            <a:endCxn id="574" idx="3"/>
          </p:cNvCxnSpPr>
          <p:nvPr/>
        </p:nvCxnSpPr>
        <p:spPr>
          <a:xfrm flipH="1" rot="10800000">
            <a:off x="6917585" y="2144311"/>
            <a:ext cx="668400" cy="318600"/>
          </a:xfrm>
          <a:prstGeom prst="straightConnector1">
            <a:avLst/>
          </a:prstGeom>
          <a:noFill/>
          <a:ln cap="flat" cmpd="sng" w="38100">
            <a:solidFill>
              <a:srgbClr val="000000"/>
            </a:solidFill>
            <a:prstDash val="solid"/>
            <a:round/>
            <a:headEnd len="lg" w="lg" type="none"/>
            <a:tailEnd len="lg" w="lg" type="none"/>
          </a:ln>
        </p:spPr>
      </p:cxnSp>
      <p:cxnSp>
        <p:nvCxnSpPr>
          <p:cNvPr id="579" name="Shape 579"/>
          <p:cNvCxnSpPr>
            <a:stCxn id="577" idx="0"/>
            <a:endCxn id="573" idx="4"/>
          </p:cNvCxnSpPr>
          <p:nvPr/>
        </p:nvCxnSpPr>
        <p:spPr>
          <a:xfrm rot="10800000">
            <a:off x="6844636" y="2634009"/>
            <a:ext cx="0" cy="530100"/>
          </a:xfrm>
          <a:prstGeom prst="straightConnector1">
            <a:avLst/>
          </a:prstGeom>
          <a:noFill/>
          <a:ln cap="flat" cmpd="sng" w="38100">
            <a:solidFill>
              <a:srgbClr val="000000"/>
            </a:solidFill>
            <a:prstDash val="solid"/>
            <a:round/>
            <a:headEnd len="lg" w="lg" type="none"/>
            <a:tailEnd len="lg" w="lg" type="none"/>
          </a:ln>
        </p:spPr>
      </p:cxnSp>
      <p:cxnSp>
        <p:nvCxnSpPr>
          <p:cNvPr id="580" name="Shape 580"/>
          <p:cNvCxnSpPr>
            <a:stCxn id="572" idx="2"/>
            <a:endCxn id="577" idx="5"/>
          </p:cNvCxnSpPr>
          <p:nvPr/>
        </p:nvCxnSpPr>
        <p:spPr>
          <a:xfrm rot="10800000">
            <a:off x="6917481" y="3335305"/>
            <a:ext cx="638400" cy="319200"/>
          </a:xfrm>
          <a:prstGeom prst="straightConnector1">
            <a:avLst/>
          </a:prstGeom>
          <a:noFill/>
          <a:ln cap="flat" cmpd="sng" w="38100">
            <a:solidFill>
              <a:srgbClr val="000000"/>
            </a:solidFill>
            <a:prstDash val="solid"/>
            <a:round/>
            <a:headEnd len="lg" w="lg" type="none"/>
            <a:tailEnd len="lg" w="lg" type="none"/>
          </a:ln>
        </p:spPr>
      </p:cxnSp>
      <p:cxnSp>
        <p:nvCxnSpPr>
          <p:cNvPr id="581" name="Shape 581"/>
          <p:cNvCxnSpPr>
            <a:stCxn id="572" idx="6"/>
            <a:endCxn id="575" idx="3"/>
          </p:cNvCxnSpPr>
          <p:nvPr/>
        </p:nvCxnSpPr>
        <p:spPr>
          <a:xfrm flipH="1" rot="10800000">
            <a:off x="7762281" y="3335305"/>
            <a:ext cx="644100" cy="319200"/>
          </a:xfrm>
          <a:prstGeom prst="straightConnector1">
            <a:avLst/>
          </a:prstGeom>
          <a:noFill/>
          <a:ln cap="flat" cmpd="sng" w="38100">
            <a:solidFill>
              <a:srgbClr val="000000"/>
            </a:solidFill>
            <a:prstDash val="solid"/>
            <a:round/>
            <a:headEnd len="lg" w="lg" type="none"/>
            <a:tailEnd len="lg" w="lg" type="none"/>
          </a:ln>
        </p:spPr>
      </p:cxnSp>
      <p:cxnSp>
        <p:nvCxnSpPr>
          <p:cNvPr id="582" name="Shape 582"/>
          <p:cNvCxnSpPr>
            <a:stCxn id="575" idx="0"/>
            <a:endCxn id="576" idx="4"/>
          </p:cNvCxnSpPr>
          <p:nvPr/>
        </p:nvCxnSpPr>
        <p:spPr>
          <a:xfrm rot="10800000">
            <a:off x="8479261" y="2634009"/>
            <a:ext cx="0" cy="530100"/>
          </a:xfrm>
          <a:prstGeom prst="straightConnector1">
            <a:avLst/>
          </a:prstGeom>
          <a:noFill/>
          <a:ln cap="flat" cmpd="sng" w="38100">
            <a:solidFill>
              <a:srgbClr val="000000"/>
            </a:solidFill>
            <a:prstDash val="solid"/>
            <a:round/>
            <a:headEnd len="lg" w="lg" type="none"/>
            <a:tailEnd len="lg" w="lg" type="none"/>
          </a:ln>
        </p:spPr>
      </p:cxnSp>
      <p:cxnSp>
        <p:nvCxnSpPr>
          <p:cNvPr id="583" name="Shape 583"/>
          <p:cNvCxnSpPr>
            <a:stCxn id="576" idx="1"/>
            <a:endCxn id="574" idx="5"/>
          </p:cNvCxnSpPr>
          <p:nvPr/>
        </p:nvCxnSpPr>
        <p:spPr>
          <a:xfrm rot="10800000">
            <a:off x="7732188" y="2144332"/>
            <a:ext cx="674100" cy="318600"/>
          </a:xfrm>
          <a:prstGeom prst="straightConnector1">
            <a:avLst/>
          </a:prstGeom>
          <a:noFill/>
          <a:ln cap="flat" cmpd="sng" w="38100">
            <a:solidFill>
              <a:srgbClr val="000000"/>
            </a:solidFill>
            <a:prstDash val="solid"/>
            <a:round/>
            <a:headEnd len="lg" w="lg" type="none"/>
            <a:tailEnd len="lg" w="lg" type="none"/>
          </a:ln>
        </p:spPr>
      </p:cxnSp>
      <p:sp>
        <p:nvSpPr>
          <p:cNvPr id="584" name="Shape 584"/>
          <p:cNvSpPr/>
          <p:nvPr/>
        </p:nvSpPr>
        <p:spPr>
          <a:xfrm>
            <a:off x="5417425" y="2694162"/>
            <a:ext cx="1279800" cy="359700"/>
          </a:xfrm>
          <a:prstGeom prst="rightArrow">
            <a:avLst>
              <a:gd fmla="val 50000" name="adj1"/>
              <a:gd fmla="val 50000" name="adj2"/>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Add 2 nodes</a:t>
            </a:r>
          </a:p>
        </p:txBody>
      </p:sp>
      <p:sp>
        <p:nvSpPr>
          <p:cNvPr id="585" name="Shape 585"/>
          <p:cNvSpPr/>
          <p:nvPr/>
        </p:nvSpPr>
        <p:spPr>
          <a:xfrm>
            <a:off x="5101074" y="3554321"/>
            <a:ext cx="206400" cy="200400"/>
          </a:xfrm>
          <a:prstGeom prst="ellipse">
            <a:avLst/>
          </a:prstGeom>
          <a:solidFill>
            <a:schemeClr val="accen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t/>
            </a:r>
            <a:endParaRPr b="1" sz="1000">
              <a:solidFill>
                <a:srgbClr val="B6D7A8"/>
              </a:solidFill>
            </a:endParaRPr>
          </a:p>
        </p:txBody>
      </p:sp>
      <p:sp>
        <p:nvSpPr>
          <p:cNvPr id="586" name="Shape 586"/>
          <p:cNvSpPr/>
          <p:nvPr/>
        </p:nvSpPr>
        <p:spPr>
          <a:xfrm>
            <a:off x="5101074" y="3916871"/>
            <a:ext cx="206400" cy="200400"/>
          </a:xfrm>
          <a:prstGeom prst="ellipse">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587" name="Shape 587"/>
          <p:cNvSpPr txBox="1"/>
          <p:nvPr/>
        </p:nvSpPr>
        <p:spPr>
          <a:xfrm>
            <a:off x="5390137" y="3470912"/>
            <a:ext cx="1279800" cy="333600"/>
          </a:xfrm>
          <a:prstGeom prst="rect">
            <a:avLst/>
          </a:prstGeom>
          <a:noFill/>
          <a:ln>
            <a:noFill/>
          </a:ln>
        </p:spPr>
        <p:txBody>
          <a:bodyPr anchorCtr="0" anchor="ctr" bIns="91425" lIns="91425" rIns="91425" tIns="91425">
            <a:noAutofit/>
          </a:bodyPr>
          <a:lstStyle/>
          <a:p>
            <a:pPr lvl="0" rtl="0">
              <a:spcBef>
                <a:spcPts val="0"/>
              </a:spcBef>
              <a:buNone/>
            </a:pPr>
            <a:r>
              <a:rPr lang="en-US" sz="1000"/>
              <a:t>New node</a:t>
            </a:r>
          </a:p>
        </p:txBody>
      </p:sp>
      <p:sp>
        <p:nvSpPr>
          <p:cNvPr id="588" name="Shape 588"/>
          <p:cNvSpPr txBox="1"/>
          <p:nvPr/>
        </p:nvSpPr>
        <p:spPr>
          <a:xfrm>
            <a:off x="5390137" y="3850262"/>
            <a:ext cx="1870500" cy="333600"/>
          </a:xfrm>
          <a:prstGeom prst="rect">
            <a:avLst/>
          </a:prstGeom>
          <a:noFill/>
          <a:ln>
            <a:noFill/>
          </a:ln>
        </p:spPr>
        <p:txBody>
          <a:bodyPr anchorCtr="0" anchor="ctr" bIns="91425" lIns="91425" rIns="91425" tIns="91425">
            <a:noAutofit/>
          </a:bodyPr>
          <a:lstStyle/>
          <a:p>
            <a:pPr lvl="0" rtl="0">
              <a:spcBef>
                <a:spcPts val="0"/>
              </a:spcBef>
              <a:buNone/>
            </a:pPr>
            <a:r>
              <a:rPr lang="en-US" sz="1000"/>
              <a:t>Existing node stayed in place</a:t>
            </a:r>
          </a:p>
        </p:txBody>
      </p:sp>
      <p:sp>
        <p:nvSpPr>
          <p:cNvPr id="589" name="Shape 589"/>
          <p:cNvSpPr/>
          <p:nvPr/>
        </p:nvSpPr>
        <p:spPr>
          <a:xfrm>
            <a:off x="5101081" y="4279424"/>
            <a:ext cx="206400" cy="200400"/>
          </a:xfrm>
          <a:prstGeom prst="ellipse">
            <a:avLst/>
          </a:prstGeom>
          <a:solidFill>
            <a:schemeClr val="accent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t/>
            </a:r>
            <a:endParaRPr b="1" sz="1000"/>
          </a:p>
        </p:txBody>
      </p:sp>
      <p:sp>
        <p:nvSpPr>
          <p:cNvPr id="590" name="Shape 590"/>
          <p:cNvSpPr txBox="1"/>
          <p:nvPr/>
        </p:nvSpPr>
        <p:spPr>
          <a:xfrm>
            <a:off x="5390150" y="4229625"/>
            <a:ext cx="1786500" cy="333600"/>
          </a:xfrm>
          <a:prstGeom prst="rect">
            <a:avLst/>
          </a:prstGeom>
          <a:noFill/>
          <a:ln>
            <a:noFill/>
          </a:ln>
        </p:spPr>
        <p:txBody>
          <a:bodyPr anchorCtr="0" anchor="ctr" bIns="91425" lIns="91425" rIns="91425" tIns="91425">
            <a:noAutofit/>
          </a:bodyPr>
          <a:lstStyle/>
          <a:p>
            <a:pPr lvl="0" rtl="0">
              <a:spcBef>
                <a:spcPts val="0"/>
              </a:spcBef>
              <a:buNone/>
            </a:pPr>
            <a:r>
              <a:rPr lang="en-US" sz="1000"/>
              <a:t>Existing node moved</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4" name="Shape 594"/>
        <p:cNvGrpSpPr/>
        <p:nvPr/>
      </p:nvGrpSpPr>
      <p:grpSpPr>
        <a:xfrm>
          <a:off x="0" y="0"/>
          <a:ext cx="0" cy="0"/>
          <a:chOff x="0" y="0"/>
          <a:chExt cx="0" cy="0"/>
        </a:xfrm>
      </p:grpSpPr>
      <p:sp>
        <p:nvSpPr>
          <p:cNvPr id="595" name="Shape 595"/>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 Server-Side Components</a:t>
            </a:r>
          </a:p>
        </p:txBody>
      </p:sp>
      <p:sp>
        <p:nvSpPr>
          <p:cNvPr id="596" name="Shape 596"/>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lnSpc>
                <a:spcPct val="100000"/>
              </a:lnSpc>
              <a:spcBef>
                <a:spcPts val="0"/>
              </a:spcBef>
              <a:spcAft>
                <a:spcPts val="0"/>
              </a:spcAft>
              <a:buNone/>
            </a:pPr>
            <a:r>
              <a:t/>
            </a:r>
            <a:endParaRPr sz="2000"/>
          </a:p>
        </p:txBody>
      </p:sp>
      <p:sp>
        <p:nvSpPr>
          <p:cNvPr id="597" name="Shape 597"/>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598" name="Shape 598"/>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599" name="Shape 599"/>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601" name="Shape 601"/>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602" name="Shape 602"/>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
        <p:nvSpPr>
          <p:cNvPr id="603" name="Shape 603"/>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604" name="Shape 604"/>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8" name="Shape 608"/>
        <p:cNvGrpSpPr/>
        <p:nvPr/>
      </p:nvGrpSpPr>
      <p:grpSpPr>
        <a:xfrm>
          <a:off x="0" y="0"/>
          <a:ext cx="0" cy="0"/>
          <a:chOff x="0" y="0"/>
          <a:chExt cx="0" cy="0"/>
        </a:xfrm>
      </p:grpSpPr>
      <p:sp>
        <p:nvSpPr>
          <p:cNvPr id="609" name="Shape 609"/>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 Server-Side Components</a:t>
            </a:r>
          </a:p>
        </p:txBody>
      </p:sp>
      <p:sp>
        <p:nvSpPr>
          <p:cNvPr id="610" name="Shape 610"/>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Again, three things:</a:t>
            </a:r>
          </a:p>
          <a:p>
            <a:pPr lvl="0" marR="0" rtl="0" algn="l">
              <a:spcBef>
                <a:spcPts val="0"/>
              </a:spcBef>
              <a:buNone/>
            </a:pPr>
            <a:r>
              <a:t/>
            </a:r>
            <a:endParaRPr sz="2000"/>
          </a:p>
          <a:p>
            <a:pPr indent="-355600" lvl="0" marL="457200" marR="0" rtl="0" algn="l">
              <a:spcBef>
                <a:spcPts val="0"/>
              </a:spcBef>
              <a:buClr>
                <a:schemeClr val="accent2"/>
              </a:buClr>
              <a:buSzPct val="100000"/>
              <a:buChar char="●"/>
            </a:pPr>
            <a:r>
              <a:rPr b="1" lang="en-US" sz="2000">
                <a:solidFill>
                  <a:schemeClr val="accent2"/>
                </a:solidFill>
              </a:rPr>
              <a:t>hecuba2-agent</a:t>
            </a:r>
          </a:p>
          <a:p>
            <a:pPr indent="-355600" lvl="1" marL="914400" marR="0" rtl="0" algn="l">
              <a:spcBef>
                <a:spcPts val="0"/>
              </a:spcBef>
              <a:buSzPct val="100000"/>
              <a:buChar char="○"/>
            </a:pPr>
            <a:r>
              <a:rPr lang="en-US" sz="2000"/>
              <a:t>State machine managing the C* process</a:t>
            </a:r>
          </a:p>
          <a:p>
            <a:pPr lvl="0" marR="0" rtl="0" algn="l">
              <a:lnSpc>
                <a:spcPct val="100000"/>
              </a:lnSpc>
              <a:spcBef>
                <a:spcPts val="0"/>
              </a:spcBef>
              <a:spcAft>
                <a:spcPts val="0"/>
              </a:spcAft>
              <a:buNone/>
            </a:pPr>
            <a:r>
              <a:t/>
            </a:r>
            <a:endParaRPr sz="2000"/>
          </a:p>
        </p:txBody>
      </p:sp>
      <p:sp>
        <p:nvSpPr>
          <p:cNvPr id="611" name="Shape 611"/>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12" name="Shape 612"/>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sp>
        <p:nvSpPr>
          <p:cNvPr id="617" name="Shape 61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hecuba2-agent</a:t>
            </a:r>
          </a:p>
        </p:txBody>
      </p:sp>
      <p:sp>
        <p:nvSpPr>
          <p:cNvPr id="618" name="Shape 61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19" name="Shape 61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620" name="Shape 620"/>
          <p:cNvPicPr preferRelativeResize="0"/>
          <p:nvPr/>
        </p:nvPicPr>
        <p:blipFill>
          <a:blip r:embed="rId3">
            <a:alphaModFix/>
          </a:blip>
          <a:stretch>
            <a:fillRect/>
          </a:stretch>
        </p:blipFill>
        <p:spPr>
          <a:xfrm>
            <a:off x="2870624" y="1200149"/>
            <a:ext cx="3402743" cy="3200398"/>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4" name="Shape 624"/>
        <p:cNvGrpSpPr/>
        <p:nvPr/>
      </p:nvGrpSpPr>
      <p:grpSpPr>
        <a:xfrm>
          <a:off x="0" y="0"/>
          <a:ext cx="0" cy="0"/>
          <a:chOff x="0" y="0"/>
          <a:chExt cx="0" cy="0"/>
        </a:xfrm>
      </p:grpSpPr>
      <p:sp>
        <p:nvSpPr>
          <p:cNvPr id="625" name="Shape 625"/>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hecuba2-agent</a:t>
            </a:r>
          </a:p>
        </p:txBody>
      </p:sp>
      <p:sp>
        <p:nvSpPr>
          <p:cNvPr id="626" name="Shape 62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27" name="Shape 62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628" name="Shape 628"/>
          <p:cNvPicPr preferRelativeResize="0"/>
          <p:nvPr/>
        </p:nvPicPr>
        <p:blipFill rotWithShape="1">
          <a:blip r:embed="rId3">
            <a:alphaModFix/>
          </a:blip>
          <a:srcRect b="22839" l="0" r="51844" t="0"/>
          <a:stretch/>
        </p:blipFill>
        <p:spPr>
          <a:xfrm>
            <a:off x="3083763" y="1022400"/>
            <a:ext cx="2976475" cy="3814424"/>
          </a:xfrm>
          <a:prstGeom prst="rect">
            <a:avLst/>
          </a:prstGeom>
          <a:noFill/>
          <a:ln>
            <a:noFill/>
          </a:ln>
        </p:spPr>
      </p:pic>
      <p:sp>
        <p:nvSpPr>
          <p:cNvPr id="629" name="Shape 629"/>
          <p:cNvSpPr/>
          <p:nvPr/>
        </p:nvSpPr>
        <p:spPr>
          <a:xfrm>
            <a:off x="5564525" y="4113700"/>
            <a:ext cx="878700" cy="8787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3" name="Shape 633"/>
        <p:cNvGrpSpPr/>
        <p:nvPr/>
      </p:nvGrpSpPr>
      <p:grpSpPr>
        <a:xfrm>
          <a:off x="0" y="0"/>
          <a:ext cx="0" cy="0"/>
          <a:chOff x="0" y="0"/>
          <a:chExt cx="0" cy="0"/>
        </a:xfrm>
      </p:grpSpPr>
      <p:sp>
        <p:nvSpPr>
          <p:cNvPr id="634" name="Shape 634"/>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 Server-Side Components</a:t>
            </a:r>
          </a:p>
        </p:txBody>
      </p:sp>
      <p:sp>
        <p:nvSpPr>
          <p:cNvPr id="635" name="Shape 635"/>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Again, three things:</a:t>
            </a:r>
          </a:p>
          <a:p>
            <a:pPr lvl="0" marR="0" rtl="0" algn="l">
              <a:spcBef>
                <a:spcPts val="0"/>
              </a:spcBef>
              <a:buNone/>
            </a:pPr>
            <a:r>
              <a:t/>
            </a:r>
            <a:endParaRPr sz="2000"/>
          </a:p>
          <a:p>
            <a:pPr indent="-355600" lvl="0" marL="457200" marR="0" rtl="0" algn="l">
              <a:spcBef>
                <a:spcPts val="0"/>
              </a:spcBef>
              <a:buClr>
                <a:schemeClr val="accent2"/>
              </a:buClr>
              <a:buSzPct val="100000"/>
              <a:buChar char="●"/>
            </a:pPr>
            <a:r>
              <a:rPr b="1" lang="en-US" sz="2000">
                <a:solidFill>
                  <a:schemeClr val="accent2"/>
                </a:solidFill>
              </a:rPr>
              <a:t>hecuba2-agent</a:t>
            </a:r>
          </a:p>
          <a:p>
            <a:pPr indent="-355600" lvl="1" marL="914400" marR="0" rtl="0" algn="l">
              <a:spcBef>
                <a:spcPts val="0"/>
              </a:spcBef>
              <a:buSzPct val="100000"/>
              <a:buChar char="○"/>
            </a:pPr>
            <a:r>
              <a:rPr lang="en-US" sz="2000"/>
              <a:t>State machine managing the C* process</a:t>
            </a:r>
          </a:p>
          <a:p>
            <a:pPr lvl="0" marR="0" rtl="0" algn="l">
              <a:spcBef>
                <a:spcPts val="0"/>
              </a:spcBef>
              <a:buNone/>
            </a:pPr>
            <a:r>
              <a:t/>
            </a:r>
            <a:endParaRPr sz="2000"/>
          </a:p>
          <a:p>
            <a:pPr indent="-355600" lvl="0" marL="457200" marR="0" rtl="0" algn="l">
              <a:spcBef>
                <a:spcPts val="0"/>
              </a:spcBef>
              <a:buClr>
                <a:schemeClr val="accent2"/>
              </a:buClr>
              <a:buSzPct val="100000"/>
              <a:buChar char="●"/>
            </a:pPr>
            <a:r>
              <a:rPr b="1" lang="en-US" sz="2000">
                <a:solidFill>
                  <a:schemeClr val="accent2"/>
                </a:solidFill>
              </a:rPr>
              <a:t>hecuba2-jmxproxy</a:t>
            </a:r>
          </a:p>
          <a:p>
            <a:pPr indent="-355600" lvl="1" marL="914400" marR="0" rtl="0" algn="l">
              <a:spcBef>
                <a:spcPts val="0"/>
              </a:spcBef>
              <a:buSzPct val="100000"/>
              <a:buChar char="○"/>
            </a:pPr>
            <a:r>
              <a:rPr lang="en-US" sz="2000"/>
              <a:t>nodetool with JSON output</a:t>
            </a:r>
          </a:p>
          <a:p>
            <a:pPr lvl="0" marR="0" rtl="0" algn="l">
              <a:lnSpc>
                <a:spcPct val="100000"/>
              </a:lnSpc>
              <a:spcBef>
                <a:spcPts val="0"/>
              </a:spcBef>
              <a:spcAft>
                <a:spcPts val="0"/>
              </a:spcAft>
              <a:buNone/>
            </a:pPr>
            <a:r>
              <a:t/>
            </a:r>
            <a:endParaRPr sz="2000"/>
          </a:p>
        </p:txBody>
      </p:sp>
      <p:sp>
        <p:nvSpPr>
          <p:cNvPr id="636" name="Shape 63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37" name="Shape 63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Hecuba2 Server-Side Components</a:t>
            </a:r>
          </a:p>
        </p:txBody>
      </p:sp>
      <p:sp>
        <p:nvSpPr>
          <p:cNvPr id="643" name="Shape 643"/>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Again, three things:</a:t>
            </a:r>
          </a:p>
          <a:p>
            <a:pPr lvl="0" marR="0" rtl="0" algn="l">
              <a:spcBef>
                <a:spcPts val="0"/>
              </a:spcBef>
              <a:buNone/>
            </a:pPr>
            <a:r>
              <a:t/>
            </a:r>
            <a:endParaRPr sz="2000"/>
          </a:p>
          <a:p>
            <a:pPr indent="-355600" lvl="0" marL="457200" marR="0" rtl="0" algn="l">
              <a:spcBef>
                <a:spcPts val="0"/>
              </a:spcBef>
              <a:buClr>
                <a:schemeClr val="accent2"/>
              </a:buClr>
              <a:buSzPct val="100000"/>
              <a:buChar char="●"/>
            </a:pPr>
            <a:r>
              <a:rPr b="1" lang="en-US" sz="2000">
                <a:solidFill>
                  <a:schemeClr val="accent2"/>
                </a:solidFill>
              </a:rPr>
              <a:t>hecuba2-agent</a:t>
            </a:r>
          </a:p>
          <a:p>
            <a:pPr indent="-355600" lvl="1" marL="914400" marR="0" rtl="0" algn="l">
              <a:spcBef>
                <a:spcPts val="0"/>
              </a:spcBef>
              <a:buSzPct val="100000"/>
              <a:buChar char="○"/>
            </a:pPr>
            <a:r>
              <a:rPr lang="en-US" sz="2000"/>
              <a:t>State machine managing the C* process</a:t>
            </a:r>
          </a:p>
          <a:p>
            <a:pPr lvl="0" marR="0" rtl="0" algn="l">
              <a:spcBef>
                <a:spcPts val="0"/>
              </a:spcBef>
              <a:buNone/>
            </a:pPr>
            <a:r>
              <a:t/>
            </a:r>
            <a:endParaRPr sz="2000"/>
          </a:p>
          <a:p>
            <a:pPr indent="-355600" lvl="0" marL="457200" marR="0" rtl="0" algn="l">
              <a:spcBef>
                <a:spcPts val="0"/>
              </a:spcBef>
              <a:buClr>
                <a:schemeClr val="accent2"/>
              </a:buClr>
              <a:buSzPct val="100000"/>
              <a:buChar char="●"/>
            </a:pPr>
            <a:r>
              <a:rPr b="1" lang="en-US" sz="2000">
                <a:solidFill>
                  <a:schemeClr val="accent2"/>
                </a:solidFill>
              </a:rPr>
              <a:t>hecuba2-jmxproxy</a:t>
            </a:r>
          </a:p>
          <a:p>
            <a:pPr indent="-355600" lvl="1" marL="914400" marR="0" rtl="0" algn="l">
              <a:spcBef>
                <a:spcPts val="0"/>
              </a:spcBef>
              <a:buSzPct val="100000"/>
              <a:buChar char="○"/>
            </a:pPr>
            <a:r>
              <a:rPr lang="en-US" sz="2000"/>
              <a:t>nodetool with JSON output</a:t>
            </a:r>
          </a:p>
          <a:p>
            <a:pPr lvl="0" marR="0" rtl="0" algn="l">
              <a:spcBef>
                <a:spcPts val="0"/>
              </a:spcBef>
              <a:buNone/>
            </a:pPr>
            <a:r>
              <a:t/>
            </a:r>
            <a:endParaRPr sz="2000"/>
          </a:p>
          <a:p>
            <a:pPr indent="-355600" lvl="0" marL="457200" marR="0" rtl="0" algn="l">
              <a:spcBef>
                <a:spcPts val="0"/>
              </a:spcBef>
              <a:buClr>
                <a:schemeClr val="accent2"/>
              </a:buClr>
              <a:buSzPct val="100000"/>
              <a:buChar char="●"/>
            </a:pPr>
            <a:r>
              <a:rPr b="1" lang="en-US" sz="2000">
                <a:solidFill>
                  <a:schemeClr val="accent2"/>
                </a:solidFill>
              </a:rPr>
              <a:t>hecuba2-seedprovider</a:t>
            </a:r>
          </a:p>
          <a:p>
            <a:pPr indent="-355600" lvl="1" marL="914400" marR="0" rtl="0" algn="l">
              <a:spcBef>
                <a:spcPts val="0"/>
              </a:spcBef>
              <a:buSzPct val="100000"/>
              <a:buChar char="○"/>
            </a:pPr>
            <a:r>
              <a:rPr lang="en-US" sz="2000"/>
              <a:t>Picks seeds from Hecuba YAML</a:t>
            </a:r>
          </a:p>
        </p:txBody>
      </p:sp>
      <p:sp>
        <p:nvSpPr>
          <p:cNvPr id="644" name="Shape 644"/>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45" name="Shape 64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9" name="Shape 649"/>
        <p:cNvGrpSpPr/>
        <p:nvPr/>
      </p:nvGrpSpPr>
      <p:grpSpPr>
        <a:xfrm>
          <a:off x="0" y="0"/>
          <a:ext cx="0" cy="0"/>
          <a:chOff x="0" y="0"/>
          <a:chExt cx="0" cy="0"/>
        </a:xfrm>
      </p:grpSpPr>
      <p:sp>
        <p:nvSpPr>
          <p:cNvPr id="650" name="Shape 650"/>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651" name="Shape 651"/>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52" name="Shape 652"/>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x="0" y="0"/>
          <a:ext cx="0" cy="0"/>
          <a:chOff x="0" y="0"/>
          <a:chExt cx="0" cy="0"/>
        </a:xfrm>
      </p:grpSpPr>
      <p:sp>
        <p:nvSpPr>
          <p:cNvPr id="657" name="Shape 65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658" name="Shape 65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59" name="Shape 65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660" name="Shape 660"/>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4" name="Shape 664"/>
        <p:cNvGrpSpPr/>
        <p:nvPr/>
      </p:nvGrpSpPr>
      <p:grpSpPr>
        <a:xfrm>
          <a:off x="0" y="0"/>
          <a:ext cx="0" cy="0"/>
          <a:chOff x="0" y="0"/>
          <a:chExt cx="0" cy="0"/>
        </a:xfrm>
      </p:grpSpPr>
      <p:sp>
        <p:nvSpPr>
          <p:cNvPr id="665" name="Shape 665"/>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666" name="Shape 66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67" name="Shape 66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668" name="Shape 668"/>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669" name="Shape 669"/>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670" name="Shape 670"/>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
        <p:nvSpPr>
          <p:cNvPr id="671" name="Shape 671"/>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672" name="Shape 672"/>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Spotify</a:t>
            </a:r>
          </a:p>
        </p:txBody>
      </p:sp>
      <p:sp>
        <p:nvSpPr>
          <p:cNvPr id="143" name="Shape 143"/>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Music streaming service</a:t>
            </a:r>
          </a:p>
          <a:p>
            <a:pPr indent="-355600" lvl="0" marL="457200" marR="0" rtl="0" algn="l">
              <a:spcBef>
                <a:spcPts val="0"/>
              </a:spcBef>
              <a:buSzPct val="100000"/>
              <a:buChar char="●"/>
            </a:pPr>
            <a:r>
              <a:rPr lang="en-US" sz="2000"/>
              <a:t>~ 100 million active users</a:t>
            </a:r>
          </a:p>
          <a:p>
            <a:pPr indent="-355600" lvl="0" marL="457200" marR="0" rtl="0" algn="l">
              <a:spcBef>
                <a:spcPts val="0"/>
              </a:spcBef>
              <a:buSzPct val="100000"/>
              <a:buChar char="●"/>
            </a:pPr>
            <a:r>
              <a:rPr lang="en-US" sz="2000"/>
              <a:t>~ 2 billion playlists</a:t>
            </a:r>
          </a:p>
          <a:p>
            <a:pPr indent="0" lvl="0" marL="0" marR="0" rtl="0" algn="l">
              <a:spcBef>
                <a:spcPts val="0"/>
              </a:spcBef>
              <a:buClr>
                <a:srgbClr val="4C5858"/>
              </a:buClr>
              <a:buSzPct val="25000"/>
              <a:buFont typeface="Arial"/>
              <a:buNone/>
            </a:pPr>
            <a:r>
              <a:t/>
            </a:r>
            <a:endParaRPr sz="2000"/>
          </a:p>
        </p:txBody>
      </p:sp>
      <p:sp>
        <p:nvSpPr>
          <p:cNvPr id="144" name="Shape 144"/>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45" name="Shape 14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146" name="Shape 146"/>
          <p:cNvPicPr preferRelativeResize="0"/>
          <p:nvPr/>
        </p:nvPicPr>
        <p:blipFill>
          <a:blip r:embed="rId3">
            <a:alphaModFix/>
          </a:blip>
          <a:stretch>
            <a:fillRect/>
          </a:stretch>
        </p:blipFill>
        <p:spPr>
          <a:xfrm>
            <a:off x="4527225" y="795900"/>
            <a:ext cx="3551700" cy="35517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6" name="Shape 676"/>
        <p:cNvGrpSpPr/>
        <p:nvPr/>
      </p:nvGrpSpPr>
      <p:grpSpPr>
        <a:xfrm>
          <a:off x="0" y="0"/>
          <a:ext cx="0" cy="0"/>
          <a:chOff x="0" y="0"/>
          <a:chExt cx="0" cy="0"/>
        </a:xfrm>
      </p:grpSpPr>
      <p:sp>
        <p:nvSpPr>
          <p:cNvPr id="677" name="Shape 67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678" name="Shape 67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79" name="Shape 67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680" name="Shape 680"/>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681" name="Shape 681"/>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682" name="Shape 682"/>
          <p:cNvSpPr/>
          <p:nvPr/>
        </p:nvSpPr>
        <p:spPr>
          <a:xfrm>
            <a:off x="2486847" y="1063375"/>
            <a:ext cx="895200" cy="686400"/>
          </a:xfrm>
          <a:prstGeom prst="roundRect">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200"/>
              <a:t>Text Editor</a:t>
            </a:r>
          </a:p>
        </p:txBody>
      </p:sp>
      <p:sp>
        <p:nvSpPr>
          <p:cNvPr id="683" name="Shape 683"/>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684" name="Shape 684"/>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
        <p:nvSpPr>
          <p:cNvPr id="685" name="Shape 685"/>
          <p:cNvSpPr/>
          <p:nvPr/>
        </p:nvSpPr>
        <p:spPr>
          <a:xfrm>
            <a:off x="1530971" y="4078498"/>
            <a:ext cx="1193400" cy="232200"/>
          </a:xfrm>
          <a:prstGeom prst="rect">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US" sz="1200"/>
              <a:t>Alternative</a:t>
            </a:r>
          </a:p>
        </p:txBody>
      </p:sp>
      <p:sp>
        <p:nvSpPr>
          <p:cNvPr id="686" name="Shape 686"/>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0" name="Shape 690"/>
        <p:cNvGrpSpPr/>
        <p:nvPr/>
      </p:nvGrpSpPr>
      <p:grpSpPr>
        <a:xfrm>
          <a:off x="0" y="0"/>
          <a:ext cx="0" cy="0"/>
          <a:chOff x="0" y="0"/>
          <a:chExt cx="0" cy="0"/>
        </a:xfrm>
      </p:grpSpPr>
      <p:sp>
        <p:nvSpPr>
          <p:cNvPr id="691" name="Shape 691"/>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692" name="Shape 692"/>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693" name="Shape 693"/>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694" name="Shape 694"/>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5" name="Shape 695"/>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696" name="Shape 696"/>
          <p:cNvSpPr/>
          <p:nvPr/>
        </p:nvSpPr>
        <p:spPr>
          <a:xfrm>
            <a:off x="5034050" y="153995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697" name="Shape 697"/>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698" name="Shape 698"/>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699" name="Shape 699"/>
          <p:cNvSpPr/>
          <p:nvPr/>
        </p:nvSpPr>
        <p:spPr>
          <a:xfrm>
            <a:off x="2486847" y="1063375"/>
            <a:ext cx="895200" cy="686400"/>
          </a:xfrm>
          <a:prstGeom prst="roundRect">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200"/>
              <a:t>Text Editor</a:t>
            </a:r>
          </a:p>
        </p:txBody>
      </p:sp>
      <p:sp>
        <p:nvSpPr>
          <p:cNvPr id="700" name="Shape 700"/>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701" name="Shape 701"/>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
        <p:nvSpPr>
          <p:cNvPr id="702" name="Shape 702"/>
          <p:cNvSpPr/>
          <p:nvPr/>
        </p:nvSpPr>
        <p:spPr>
          <a:xfrm>
            <a:off x="1530971" y="4078498"/>
            <a:ext cx="1193400" cy="232200"/>
          </a:xfrm>
          <a:prstGeom prst="rect">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US" sz="1200"/>
              <a:t>Alternative</a:t>
            </a:r>
          </a:p>
        </p:txBody>
      </p:sp>
      <p:sp>
        <p:nvSpPr>
          <p:cNvPr id="703" name="Shape 703"/>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
        <p:nvSpPr>
          <p:cNvPr id="704" name="Shape 704"/>
          <p:cNvSpPr/>
          <p:nvPr/>
        </p:nvSpPr>
        <p:spPr>
          <a:xfrm>
            <a:off x="2302603" y="2686100"/>
            <a:ext cx="1974900" cy="2535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Distribution</a:t>
            </a:r>
          </a:p>
        </p:txBody>
      </p:sp>
      <p:sp>
        <p:nvSpPr>
          <p:cNvPr id="705" name="Shape 705"/>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
        <p:nvSpPr>
          <p:cNvPr id="706" name="Shape 706"/>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707" name="Shape 707"/>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708" name="Shape 708"/>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2" name="Shape 712"/>
        <p:cNvGrpSpPr/>
        <p:nvPr/>
      </p:nvGrpSpPr>
      <p:grpSpPr>
        <a:xfrm>
          <a:off x="0" y="0"/>
          <a:ext cx="0" cy="0"/>
          <a:chOff x="0" y="0"/>
          <a:chExt cx="0" cy="0"/>
        </a:xfrm>
      </p:grpSpPr>
      <p:sp>
        <p:nvSpPr>
          <p:cNvPr id="713" name="Shape 713"/>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714" name="Shape 714"/>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715" name="Shape 715"/>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716" name="Shape 716"/>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7" name="Shape 717"/>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718" name="Shape 718"/>
          <p:cNvSpPr/>
          <p:nvPr/>
        </p:nvSpPr>
        <p:spPr>
          <a:xfrm>
            <a:off x="5034050" y="153995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719" name="Shape 719"/>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720" name="Shape 720"/>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721" name="Shape 721"/>
          <p:cNvSpPr/>
          <p:nvPr/>
        </p:nvSpPr>
        <p:spPr>
          <a:xfrm>
            <a:off x="2486847" y="1063375"/>
            <a:ext cx="895200" cy="686400"/>
          </a:xfrm>
          <a:prstGeom prst="roundRect">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200"/>
              <a:t>Text Editor</a:t>
            </a:r>
          </a:p>
        </p:txBody>
      </p:sp>
      <p:sp>
        <p:nvSpPr>
          <p:cNvPr id="722" name="Shape 722"/>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723" name="Shape 723"/>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
        <p:nvSpPr>
          <p:cNvPr id="724" name="Shape 724"/>
          <p:cNvSpPr/>
          <p:nvPr/>
        </p:nvSpPr>
        <p:spPr>
          <a:xfrm>
            <a:off x="1530971" y="4078498"/>
            <a:ext cx="1193400" cy="232200"/>
          </a:xfrm>
          <a:prstGeom prst="rect">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US" sz="1200"/>
              <a:t>Alternative</a:t>
            </a:r>
          </a:p>
        </p:txBody>
      </p:sp>
      <p:sp>
        <p:nvSpPr>
          <p:cNvPr id="725" name="Shape 725"/>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
        <p:nvSpPr>
          <p:cNvPr id="726" name="Shape 726"/>
          <p:cNvSpPr/>
          <p:nvPr/>
        </p:nvSpPr>
        <p:spPr>
          <a:xfrm>
            <a:off x="2302603" y="2686100"/>
            <a:ext cx="1974900" cy="2535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Distribution</a:t>
            </a:r>
          </a:p>
        </p:txBody>
      </p:sp>
      <p:sp>
        <p:nvSpPr>
          <p:cNvPr id="727" name="Shape 727"/>
          <p:cNvSpPr/>
          <p:nvPr/>
        </p:nvSpPr>
        <p:spPr>
          <a:xfrm>
            <a:off x="2302686" y="2947375"/>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Manual</a:t>
            </a:r>
          </a:p>
        </p:txBody>
      </p:sp>
      <p:sp>
        <p:nvSpPr>
          <p:cNvPr id="728" name="Shape 728"/>
          <p:cNvSpPr/>
          <p:nvPr/>
        </p:nvSpPr>
        <p:spPr>
          <a:xfrm>
            <a:off x="2302661" y="3208650"/>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Puppet</a:t>
            </a:r>
          </a:p>
        </p:txBody>
      </p:sp>
      <p:sp>
        <p:nvSpPr>
          <p:cNvPr id="729" name="Shape 729"/>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
        <p:nvSpPr>
          <p:cNvPr id="730" name="Shape 730"/>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731" name="Shape 731"/>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732" name="Shape 732"/>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6" name="Shape 736"/>
        <p:cNvGrpSpPr/>
        <p:nvPr/>
      </p:nvGrpSpPr>
      <p:grpSpPr>
        <a:xfrm>
          <a:off x="0" y="0"/>
          <a:ext cx="0" cy="0"/>
          <a:chOff x="0" y="0"/>
          <a:chExt cx="0" cy="0"/>
        </a:xfrm>
      </p:grpSpPr>
      <p:sp>
        <p:nvSpPr>
          <p:cNvPr id="737" name="Shape 73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738" name="Shape 73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739" name="Shape 73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740" name="Shape 740"/>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41" name="Shape 741"/>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742" name="Shape 742"/>
          <p:cNvSpPr/>
          <p:nvPr/>
        </p:nvSpPr>
        <p:spPr>
          <a:xfrm>
            <a:off x="5034050" y="153995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743" name="Shape 743"/>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744" name="Shape 744"/>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745" name="Shape 745"/>
          <p:cNvSpPr/>
          <p:nvPr/>
        </p:nvSpPr>
        <p:spPr>
          <a:xfrm>
            <a:off x="2486847" y="1063375"/>
            <a:ext cx="895200" cy="686400"/>
          </a:xfrm>
          <a:prstGeom prst="roundRect">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200"/>
              <a:t>Text Editor</a:t>
            </a:r>
          </a:p>
        </p:txBody>
      </p:sp>
      <p:sp>
        <p:nvSpPr>
          <p:cNvPr id="746" name="Shape 746"/>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747" name="Shape 747"/>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
        <p:nvSpPr>
          <p:cNvPr id="748" name="Shape 748"/>
          <p:cNvSpPr/>
          <p:nvPr/>
        </p:nvSpPr>
        <p:spPr>
          <a:xfrm>
            <a:off x="1530971" y="4078498"/>
            <a:ext cx="1193400" cy="232200"/>
          </a:xfrm>
          <a:prstGeom prst="rect">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US" sz="1200"/>
              <a:t>Alternative</a:t>
            </a:r>
          </a:p>
        </p:txBody>
      </p:sp>
      <p:sp>
        <p:nvSpPr>
          <p:cNvPr id="749" name="Shape 749"/>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
        <p:nvSpPr>
          <p:cNvPr id="750" name="Shape 750"/>
          <p:cNvSpPr/>
          <p:nvPr/>
        </p:nvSpPr>
        <p:spPr>
          <a:xfrm>
            <a:off x="2302603" y="2686100"/>
            <a:ext cx="1974900" cy="2535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Distribution</a:t>
            </a:r>
          </a:p>
        </p:txBody>
      </p:sp>
      <p:sp>
        <p:nvSpPr>
          <p:cNvPr id="751" name="Shape 751"/>
          <p:cNvSpPr/>
          <p:nvPr/>
        </p:nvSpPr>
        <p:spPr>
          <a:xfrm>
            <a:off x="2302686" y="2947375"/>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Manual</a:t>
            </a:r>
          </a:p>
        </p:txBody>
      </p:sp>
      <p:sp>
        <p:nvSpPr>
          <p:cNvPr id="752" name="Shape 752"/>
          <p:cNvSpPr/>
          <p:nvPr/>
        </p:nvSpPr>
        <p:spPr>
          <a:xfrm>
            <a:off x="2302661" y="3208650"/>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Puppet</a:t>
            </a:r>
          </a:p>
        </p:txBody>
      </p:sp>
      <p:sp>
        <p:nvSpPr>
          <p:cNvPr id="753" name="Shape 753"/>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754" name="Shape 754"/>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755" name="Shape 755"/>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
        <p:nvSpPr>
          <p:cNvPr id="756" name="Shape 756"/>
          <p:cNvSpPr/>
          <p:nvPr/>
        </p:nvSpPr>
        <p:spPr>
          <a:xfrm>
            <a:off x="6324205" y="1551842"/>
            <a:ext cx="895200" cy="686399"/>
          </a:xfrm>
          <a:prstGeom prst="plaque">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Cron</a:t>
            </a:r>
          </a:p>
        </p:txBody>
      </p:sp>
      <p:sp>
        <p:nvSpPr>
          <p:cNvPr id="757" name="Shape 757"/>
          <p:cNvSpPr txBox="1"/>
          <p:nvPr/>
        </p:nvSpPr>
        <p:spPr>
          <a:xfrm rot="-5400000">
            <a:off x="6520356" y="2397317"/>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executes</a:t>
            </a:r>
          </a:p>
        </p:txBody>
      </p:sp>
      <p:cxnSp>
        <p:nvCxnSpPr>
          <p:cNvPr id="758" name="Shape 758"/>
          <p:cNvCxnSpPr>
            <a:stCxn id="756" idx="2"/>
          </p:cNvCxnSpPr>
          <p:nvPr/>
        </p:nvCxnSpPr>
        <p:spPr>
          <a:xfrm>
            <a:off x="6771805" y="2238242"/>
            <a:ext cx="0" cy="530700"/>
          </a:xfrm>
          <a:prstGeom prst="straightConnector1">
            <a:avLst/>
          </a:prstGeom>
          <a:noFill/>
          <a:ln cap="flat" cmpd="sng" w="9525">
            <a:solidFill>
              <a:srgbClr val="000000"/>
            </a:solidFill>
            <a:prstDash val="solid"/>
            <a:round/>
            <a:headEnd len="lg" w="lg" type="none"/>
            <a:tailEnd len="lg" w="lg" type="triangle"/>
          </a:ln>
        </p:spPr>
      </p:cxnSp>
      <p:sp>
        <p:nvSpPr>
          <p:cNvPr id="759" name="Shape 759"/>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x="0" y="0"/>
          <a:ext cx="0" cy="0"/>
          <a:chOff x="0" y="0"/>
          <a:chExt cx="0" cy="0"/>
        </a:xfrm>
      </p:grpSpPr>
      <p:sp>
        <p:nvSpPr>
          <p:cNvPr id="764" name="Shape 764"/>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765" name="Shape 765"/>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766" name="Shape 766"/>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767" name="Shape 767"/>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8" name="Shape 768"/>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769" name="Shape 769"/>
          <p:cNvSpPr/>
          <p:nvPr/>
        </p:nvSpPr>
        <p:spPr>
          <a:xfrm>
            <a:off x="5034050" y="153995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770" name="Shape 770"/>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771" name="Shape 771"/>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772" name="Shape 772"/>
          <p:cNvSpPr/>
          <p:nvPr/>
        </p:nvSpPr>
        <p:spPr>
          <a:xfrm>
            <a:off x="2486847" y="1063375"/>
            <a:ext cx="895200" cy="686400"/>
          </a:xfrm>
          <a:prstGeom prst="roundRect">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200"/>
              <a:t>Text Editor</a:t>
            </a:r>
          </a:p>
        </p:txBody>
      </p:sp>
      <p:sp>
        <p:nvSpPr>
          <p:cNvPr id="773" name="Shape 773"/>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774" name="Shape 774"/>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
        <p:nvSpPr>
          <p:cNvPr id="775" name="Shape 775"/>
          <p:cNvSpPr/>
          <p:nvPr/>
        </p:nvSpPr>
        <p:spPr>
          <a:xfrm>
            <a:off x="1530971" y="4078498"/>
            <a:ext cx="1193400" cy="232200"/>
          </a:xfrm>
          <a:prstGeom prst="rect">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US" sz="1200"/>
              <a:t>Alternative</a:t>
            </a:r>
          </a:p>
        </p:txBody>
      </p:sp>
      <p:sp>
        <p:nvSpPr>
          <p:cNvPr id="776" name="Shape 776"/>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
        <p:nvSpPr>
          <p:cNvPr id="777" name="Shape 777"/>
          <p:cNvSpPr/>
          <p:nvPr/>
        </p:nvSpPr>
        <p:spPr>
          <a:xfrm>
            <a:off x="2302603" y="2686100"/>
            <a:ext cx="1974900" cy="2535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Distribution</a:t>
            </a:r>
          </a:p>
        </p:txBody>
      </p:sp>
      <p:sp>
        <p:nvSpPr>
          <p:cNvPr id="778" name="Shape 778"/>
          <p:cNvSpPr/>
          <p:nvPr/>
        </p:nvSpPr>
        <p:spPr>
          <a:xfrm>
            <a:off x="2302686" y="2947375"/>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Manual</a:t>
            </a:r>
          </a:p>
        </p:txBody>
      </p:sp>
      <p:sp>
        <p:nvSpPr>
          <p:cNvPr id="779" name="Shape 779"/>
          <p:cNvSpPr/>
          <p:nvPr/>
        </p:nvSpPr>
        <p:spPr>
          <a:xfrm>
            <a:off x="2302661" y="3208650"/>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Puppet</a:t>
            </a:r>
          </a:p>
        </p:txBody>
      </p:sp>
      <p:sp>
        <p:nvSpPr>
          <p:cNvPr id="780" name="Shape 780"/>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781" name="Shape 781"/>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782" name="Shape 782"/>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
        <p:nvSpPr>
          <p:cNvPr id="783" name="Shape 783"/>
          <p:cNvSpPr/>
          <p:nvPr/>
        </p:nvSpPr>
        <p:spPr>
          <a:xfrm>
            <a:off x="6324205" y="1551842"/>
            <a:ext cx="895200" cy="686399"/>
          </a:xfrm>
          <a:prstGeom prst="plaque">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Cron</a:t>
            </a:r>
          </a:p>
        </p:txBody>
      </p:sp>
      <p:sp>
        <p:nvSpPr>
          <p:cNvPr id="784" name="Shape 784"/>
          <p:cNvSpPr txBox="1"/>
          <p:nvPr/>
        </p:nvSpPr>
        <p:spPr>
          <a:xfrm rot="-5400000">
            <a:off x="6520356" y="2397317"/>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executes</a:t>
            </a:r>
          </a:p>
        </p:txBody>
      </p:sp>
      <p:cxnSp>
        <p:nvCxnSpPr>
          <p:cNvPr id="785" name="Shape 785"/>
          <p:cNvCxnSpPr>
            <a:stCxn id="783" idx="2"/>
          </p:cNvCxnSpPr>
          <p:nvPr/>
        </p:nvCxnSpPr>
        <p:spPr>
          <a:xfrm>
            <a:off x="6771805" y="2238242"/>
            <a:ext cx="0" cy="530700"/>
          </a:xfrm>
          <a:prstGeom prst="straightConnector1">
            <a:avLst/>
          </a:prstGeom>
          <a:noFill/>
          <a:ln cap="flat" cmpd="sng" w="9525">
            <a:solidFill>
              <a:srgbClr val="000000"/>
            </a:solidFill>
            <a:prstDash val="solid"/>
            <a:round/>
            <a:headEnd len="lg" w="lg" type="none"/>
            <a:tailEnd len="lg" w="lg" type="triangle"/>
          </a:ln>
        </p:spPr>
      </p:cxnSp>
      <p:sp>
        <p:nvSpPr>
          <p:cNvPr id="786" name="Shape 786"/>
          <p:cNvSpPr txBox="1"/>
          <p:nvPr/>
        </p:nvSpPr>
        <p:spPr>
          <a:xfrm>
            <a:off x="5691473" y="2908970"/>
            <a:ext cx="748800" cy="203100"/>
          </a:xfrm>
          <a:prstGeom prst="rect">
            <a:avLst/>
          </a:prstGeom>
          <a:noFill/>
          <a:ln>
            <a:noFill/>
          </a:ln>
        </p:spPr>
        <p:txBody>
          <a:bodyPr anchorCtr="0" anchor="ctr" bIns="91425" lIns="91425" rIns="91425" tIns="91425">
            <a:noAutofit/>
          </a:bodyPr>
          <a:lstStyle/>
          <a:p>
            <a:pPr lvl="0" rtl="0" algn="ctr">
              <a:spcBef>
                <a:spcPts val="0"/>
              </a:spcBef>
              <a:buNone/>
            </a:pPr>
            <a:r>
              <a:rPr lang="en-US" sz="900"/>
              <a:t>calls</a:t>
            </a:r>
          </a:p>
        </p:txBody>
      </p:sp>
      <p:sp>
        <p:nvSpPr>
          <p:cNvPr id="787" name="Shape 787"/>
          <p:cNvSpPr txBox="1"/>
          <p:nvPr/>
        </p:nvSpPr>
        <p:spPr>
          <a:xfrm rot="3732693">
            <a:off x="5704456" y="2298331"/>
            <a:ext cx="722638" cy="210794"/>
          </a:xfrm>
          <a:prstGeom prst="rect">
            <a:avLst/>
          </a:prstGeom>
          <a:noFill/>
          <a:ln>
            <a:noFill/>
          </a:ln>
        </p:spPr>
        <p:txBody>
          <a:bodyPr anchorCtr="0" anchor="ctr" bIns="91425" lIns="91425" rIns="91425" tIns="91425">
            <a:noAutofit/>
          </a:bodyPr>
          <a:lstStyle/>
          <a:p>
            <a:pPr lvl="0" rtl="0" algn="ctr">
              <a:spcBef>
                <a:spcPts val="0"/>
              </a:spcBef>
              <a:buNone/>
            </a:pPr>
            <a:r>
              <a:rPr lang="en-US" sz="900"/>
              <a:t>reads</a:t>
            </a:r>
          </a:p>
        </p:txBody>
      </p:sp>
      <p:cxnSp>
        <p:nvCxnSpPr>
          <p:cNvPr id="788" name="Shape 788"/>
          <p:cNvCxnSpPr/>
          <p:nvPr/>
        </p:nvCxnSpPr>
        <p:spPr>
          <a:xfrm rot="10800000">
            <a:off x="5685805" y="1883033"/>
            <a:ext cx="638400" cy="1229100"/>
          </a:xfrm>
          <a:prstGeom prst="straightConnector1">
            <a:avLst/>
          </a:prstGeom>
          <a:noFill/>
          <a:ln cap="flat" cmpd="sng" w="9525">
            <a:solidFill>
              <a:srgbClr val="000000"/>
            </a:solidFill>
            <a:prstDash val="solid"/>
            <a:round/>
            <a:headEnd len="lg" w="lg" type="none"/>
            <a:tailEnd len="lg" w="lg" type="triangle"/>
          </a:ln>
        </p:spPr>
      </p:cxnSp>
      <p:cxnSp>
        <p:nvCxnSpPr>
          <p:cNvPr id="789" name="Shape 789"/>
          <p:cNvCxnSpPr/>
          <p:nvPr/>
        </p:nvCxnSpPr>
        <p:spPr>
          <a:xfrm rot="10800000">
            <a:off x="5807605" y="3112133"/>
            <a:ext cx="516600" cy="0"/>
          </a:xfrm>
          <a:prstGeom prst="straightConnector1">
            <a:avLst/>
          </a:prstGeom>
          <a:noFill/>
          <a:ln cap="flat" cmpd="sng" w="9525">
            <a:solidFill>
              <a:srgbClr val="000000"/>
            </a:solidFill>
            <a:prstDash val="solid"/>
            <a:round/>
            <a:headEnd len="lg" w="lg" type="none"/>
            <a:tailEnd len="lg" w="lg" type="triangle"/>
          </a:ln>
        </p:spPr>
      </p:cxnSp>
      <p:sp>
        <p:nvSpPr>
          <p:cNvPr id="790" name="Shape 790"/>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4" name="Shape 794"/>
        <p:cNvGrpSpPr/>
        <p:nvPr/>
      </p:nvGrpSpPr>
      <p:grpSpPr>
        <a:xfrm>
          <a:off x="0" y="0"/>
          <a:ext cx="0" cy="0"/>
          <a:chOff x="0" y="0"/>
          <a:chExt cx="0" cy="0"/>
        </a:xfrm>
      </p:grpSpPr>
      <p:sp>
        <p:nvSpPr>
          <p:cNvPr id="795" name="Shape 795"/>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796" name="Shape 796"/>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797" name="Shape 79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798" name="Shape 798"/>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9" name="Shape 799"/>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800" name="Shape 800"/>
          <p:cNvSpPr/>
          <p:nvPr/>
        </p:nvSpPr>
        <p:spPr>
          <a:xfrm>
            <a:off x="5034050" y="153995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801" name="Shape 801"/>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802" name="Shape 802"/>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803" name="Shape 803"/>
          <p:cNvSpPr/>
          <p:nvPr/>
        </p:nvSpPr>
        <p:spPr>
          <a:xfrm>
            <a:off x="2486847" y="1063375"/>
            <a:ext cx="895200" cy="686400"/>
          </a:xfrm>
          <a:prstGeom prst="roundRect">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200"/>
              <a:t>Text Editor</a:t>
            </a:r>
          </a:p>
        </p:txBody>
      </p:sp>
      <p:sp>
        <p:nvSpPr>
          <p:cNvPr id="804" name="Shape 804"/>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805" name="Shape 805"/>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
        <p:nvSpPr>
          <p:cNvPr id="806" name="Shape 806"/>
          <p:cNvSpPr/>
          <p:nvPr/>
        </p:nvSpPr>
        <p:spPr>
          <a:xfrm>
            <a:off x="1530971" y="4078498"/>
            <a:ext cx="1193400" cy="232200"/>
          </a:xfrm>
          <a:prstGeom prst="rect">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US" sz="1200"/>
              <a:t>Alternative</a:t>
            </a:r>
          </a:p>
        </p:txBody>
      </p:sp>
      <p:sp>
        <p:nvSpPr>
          <p:cNvPr id="807" name="Shape 807"/>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
        <p:nvSpPr>
          <p:cNvPr id="808" name="Shape 808"/>
          <p:cNvSpPr/>
          <p:nvPr/>
        </p:nvSpPr>
        <p:spPr>
          <a:xfrm>
            <a:off x="2302603" y="2686100"/>
            <a:ext cx="1974900" cy="2535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Distribution</a:t>
            </a:r>
          </a:p>
        </p:txBody>
      </p:sp>
      <p:sp>
        <p:nvSpPr>
          <p:cNvPr id="809" name="Shape 809"/>
          <p:cNvSpPr/>
          <p:nvPr/>
        </p:nvSpPr>
        <p:spPr>
          <a:xfrm>
            <a:off x="2302686" y="2947375"/>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Manual</a:t>
            </a:r>
          </a:p>
        </p:txBody>
      </p:sp>
      <p:sp>
        <p:nvSpPr>
          <p:cNvPr id="810" name="Shape 810"/>
          <p:cNvSpPr/>
          <p:nvPr/>
        </p:nvSpPr>
        <p:spPr>
          <a:xfrm>
            <a:off x="2302661" y="3208650"/>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Puppet</a:t>
            </a:r>
          </a:p>
        </p:txBody>
      </p:sp>
      <p:sp>
        <p:nvSpPr>
          <p:cNvPr id="811" name="Shape 811"/>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812" name="Shape 812"/>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813" name="Shape 813"/>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
        <p:nvSpPr>
          <p:cNvPr id="814" name="Shape 814"/>
          <p:cNvSpPr/>
          <p:nvPr/>
        </p:nvSpPr>
        <p:spPr>
          <a:xfrm>
            <a:off x="6324205" y="1551842"/>
            <a:ext cx="895200" cy="686399"/>
          </a:xfrm>
          <a:prstGeom prst="plaque">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Cron</a:t>
            </a:r>
          </a:p>
        </p:txBody>
      </p:sp>
      <p:sp>
        <p:nvSpPr>
          <p:cNvPr id="815" name="Shape 815"/>
          <p:cNvSpPr txBox="1"/>
          <p:nvPr/>
        </p:nvSpPr>
        <p:spPr>
          <a:xfrm rot="-5400000">
            <a:off x="6520356" y="2397317"/>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executes</a:t>
            </a:r>
          </a:p>
        </p:txBody>
      </p:sp>
      <p:cxnSp>
        <p:nvCxnSpPr>
          <p:cNvPr id="816" name="Shape 816"/>
          <p:cNvCxnSpPr>
            <a:stCxn id="814" idx="2"/>
          </p:cNvCxnSpPr>
          <p:nvPr/>
        </p:nvCxnSpPr>
        <p:spPr>
          <a:xfrm>
            <a:off x="6771805" y="2238242"/>
            <a:ext cx="0" cy="530700"/>
          </a:xfrm>
          <a:prstGeom prst="straightConnector1">
            <a:avLst/>
          </a:prstGeom>
          <a:noFill/>
          <a:ln cap="flat" cmpd="sng" w="9525">
            <a:solidFill>
              <a:srgbClr val="000000"/>
            </a:solidFill>
            <a:prstDash val="solid"/>
            <a:round/>
            <a:headEnd len="lg" w="lg" type="none"/>
            <a:tailEnd len="lg" w="lg" type="triangle"/>
          </a:ln>
        </p:spPr>
      </p:cxnSp>
      <p:sp>
        <p:nvSpPr>
          <p:cNvPr id="817" name="Shape 817"/>
          <p:cNvSpPr txBox="1"/>
          <p:nvPr/>
        </p:nvSpPr>
        <p:spPr>
          <a:xfrm>
            <a:off x="5691473" y="2908970"/>
            <a:ext cx="748800" cy="203100"/>
          </a:xfrm>
          <a:prstGeom prst="rect">
            <a:avLst/>
          </a:prstGeom>
          <a:noFill/>
          <a:ln>
            <a:noFill/>
          </a:ln>
        </p:spPr>
        <p:txBody>
          <a:bodyPr anchorCtr="0" anchor="ctr" bIns="91425" lIns="91425" rIns="91425" tIns="91425">
            <a:noAutofit/>
          </a:bodyPr>
          <a:lstStyle/>
          <a:p>
            <a:pPr lvl="0" rtl="0" algn="ctr">
              <a:spcBef>
                <a:spcPts val="0"/>
              </a:spcBef>
              <a:buNone/>
            </a:pPr>
            <a:r>
              <a:rPr lang="en-US" sz="900"/>
              <a:t>calls</a:t>
            </a:r>
          </a:p>
        </p:txBody>
      </p:sp>
      <p:sp>
        <p:nvSpPr>
          <p:cNvPr id="818" name="Shape 818"/>
          <p:cNvSpPr txBox="1"/>
          <p:nvPr/>
        </p:nvSpPr>
        <p:spPr>
          <a:xfrm rot="3732693">
            <a:off x="5704456" y="2298331"/>
            <a:ext cx="722638" cy="210794"/>
          </a:xfrm>
          <a:prstGeom prst="rect">
            <a:avLst/>
          </a:prstGeom>
          <a:noFill/>
          <a:ln>
            <a:noFill/>
          </a:ln>
        </p:spPr>
        <p:txBody>
          <a:bodyPr anchorCtr="0" anchor="ctr" bIns="91425" lIns="91425" rIns="91425" tIns="91425">
            <a:noAutofit/>
          </a:bodyPr>
          <a:lstStyle/>
          <a:p>
            <a:pPr lvl="0" rtl="0" algn="ctr">
              <a:spcBef>
                <a:spcPts val="0"/>
              </a:spcBef>
              <a:buNone/>
            </a:pPr>
            <a:r>
              <a:rPr lang="en-US" sz="900"/>
              <a:t>reads</a:t>
            </a:r>
          </a:p>
        </p:txBody>
      </p:sp>
      <p:cxnSp>
        <p:nvCxnSpPr>
          <p:cNvPr id="819" name="Shape 819"/>
          <p:cNvCxnSpPr/>
          <p:nvPr/>
        </p:nvCxnSpPr>
        <p:spPr>
          <a:xfrm rot="10800000">
            <a:off x="5685805" y="1883033"/>
            <a:ext cx="638400" cy="1229100"/>
          </a:xfrm>
          <a:prstGeom prst="straightConnector1">
            <a:avLst/>
          </a:prstGeom>
          <a:noFill/>
          <a:ln cap="flat" cmpd="sng" w="9525">
            <a:solidFill>
              <a:srgbClr val="000000"/>
            </a:solidFill>
            <a:prstDash val="solid"/>
            <a:round/>
            <a:headEnd len="lg" w="lg" type="none"/>
            <a:tailEnd len="lg" w="lg" type="triangle"/>
          </a:ln>
        </p:spPr>
      </p:cxnSp>
      <p:cxnSp>
        <p:nvCxnSpPr>
          <p:cNvPr id="820" name="Shape 820"/>
          <p:cNvCxnSpPr/>
          <p:nvPr/>
        </p:nvCxnSpPr>
        <p:spPr>
          <a:xfrm rot="10800000">
            <a:off x="5807605" y="3112133"/>
            <a:ext cx="516600" cy="0"/>
          </a:xfrm>
          <a:prstGeom prst="straightConnector1">
            <a:avLst/>
          </a:prstGeom>
          <a:noFill/>
          <a:ln cap="flat" cmpd="sng" w="9525">
            <a:solidFill>
              <a:srgbClr val="000000"/>
            </a:solidFill>
            <a:prstDash val="solid"/>
            <a:round/>
            <a:headEnd len="lg" w="lg" type="none"/>
            <a:tailEnd len="lg" w="lg" type="triangle"/>
          </a:ln>
        </p:spPr>
      </p:cxnSp>
      <p:cxnSp>
        <p:nvCxnSpPr>
          <p:cNvPr id="821" name="Shape 821"/>
          <p:cNvCxnSpPr/>
          <p:nvPr/>
        </p:nvCxnSpPr>
        <p:spPr>
          <a:xfrm>
            <a:off x="6771805" y="3455333"/>
            <a:ext cx="0" cy="530700"/>
          </a:xfrm>
          <a:prstGeom prst="straightConnector1">
            <a:avLst/>
          </a:prstGeom>
          <a:noFill/>
          <a:ln cap="flat" cmpd="sng" w="9525">
            <a:solidFill>
              <a:srgbClr val="000000"/>
            </a:solidFill>
            <a:prstDash val="solid"/>
            <a:round/>
            <a:headEnd len="lg" w="lg" type="none"/>
            <a:tailEnd len="lg" w="lg" type="triangle"/>
          </a:ln>
        </p:spPr>
      </p:cxnSp>
      <p:sp>
        <p:nvSpPr>
          <p:cNvPr id="822" name="Shape 822"/>
          <p:cNvSpPr txBox="1"/>
          <p:nvPr/>
        </p:nvSpPr>
        <p:spPr>
          <a:xfrm rot="-5400000">
            <a:off x="6520356" y="3614408"/>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manages</a:t>
            </a:r>
          </a:p>
        </p:txBody>
      </p:sp>
      <p:sp>
        <p:nvSpPr>
          <p:cNvPr id="823" name="Shape 823"/>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7" name="Shape 827"/>
        <p:cNvGrpSpPr/>
        <p:nvPr/>
      </p:nvGrpSpPr>
      <p:grpSpPr>
        <a:xfrm>
          <a:off x="0" y="0"/>
          <a:ext cx="0" cy="0"/>
          <a:chOff x="0" y="0"/>
          <a:chExt cx="0" cy="0"/>
        </a:xfrm>
      </p:grpSpPr>
      <p:sp>
        <p:nvSpPr>
          <p:cNvPr id="828" name="Shape 828"/>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829" name="Shape 829"/>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830" name="Shape 830"/>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831" name="Shape 831"/>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2" name="Shape 832"/>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833" name="Shape 833"/>
          <p:cNvSpPr/>
          <p:nvPr/>
        </p:nvSpPr>
        <p:spPr>
          <a:xfrm>
            <a:off x="6324205" y="2768933"/>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Agent</a:t>
            </a:r>
          </a:p>
        </p:txBody>
      </p:sp>
      <p:cxnSp>
        <p:nvCxnSpPr>
          <p:cNvPr id="834" name="Shape 834"/>
          <p:cNvCxnSpPr>
            <a:stCxn id="833" idx="2"/>
            <a:endCxn id="835" idx="0"/>
          </p:cNvCxnSpPr>
          <p:nvPr/>
        </p:nvCxnSpPr>
        <p:spPr>
          <a:xfrm>
            <a:off x="6771805" y="3455333"/>
            <a:ext cx="0" cy="530700"/>
          </a:xfrm>
          <a:prstGeom prst="straightConnector1">
            <a:avLst/>
          </a:prstGeom>
          <a:noFill/>
          <a:ln cap="flat" cmpd="sng" w="9525">
            <a:solidFill>
              <a:srgbClr val="000000"/>
            </a:solidFill>
            <a:prstDash val="solid"/>
            <a:round/>
            <a:headEnd len="lg" w="lg" type="none"/>
            <a:tailEnd len="lg" w="lg" type="triangle"/>
          </a:ln>
        </p:spPr>
      </p:cxnSp>
      <p:sp>
        <p:nvSpPr>
          <p:cNvPr id="836" name="Shape 836"/>
          <p:cNvSpPr txBox="1"/>
          <p:nvPr/>
        </p:nvSpPr>
        <p:spPr>
          <a:xfrm rot="-5400000">
            <a:off x="6520356" y="3614408"/>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manages</a:t>
            </a:r>
          </a:p>
        </p:txBody>
      </p:sp>
      <p:sp>
        <p:nvSpPr>
          <p:cNvPr id="837" name="Shape 837"/>
          <p:cNvSpPr/>
          <p:nvPr/>
        </p:nvSpPr>
        <p:spPr>
          <a:xfrm>
            <a:off x="6324205" y="1551842"/>
            <a:ext cx="895200" cy="686399"/>
          </a:xfrm>
          <a:prstGeom prst="plaque">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Cron</a:t>
            </a:r>
          </a:p>
        </p:txBody>
      </p:sp>
      <p:sp>
        <p:nvSpPr>
          <p:cNvPr id="838" name="Shape 838"/>
          <p:cNvSpPr txBox="1"/>
          <p:nvPr/>
        </p:nvSpPr>
        <p:spPr>
          <a:xfrm rot="-5400000">
            <a:off x="6520356" y="2397317"/>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executes</a:t>
            </a:r>
          </a:p>
        </p:txBody>
      </p:sp>
      <p:cxnSp>
        <p:nvCxnSpPr>
          <p:cNvPr id="839" name="Shape 839"/>
          <p:cNvCxnSpPr>
            <a:stCxn id="837" idx="2"/>
            <a:endCxn id="833" idx="0"/>
          </p:cNvCxnSpPr>
          <p:nvPr/>
        </p:nvCxnSpPr>
        <p:spPr>
          <a:xfrm>
            <a:off x="6771805" y="2238242"/>
            <a:ext cx="0" cy="530700"/>
          </a:xfrm>
          <a:prstGeom prst="straightConnector1">
            <a:avLst/>
          </a:prstGeom>
          <a:noFill/>
          <a:ln cap="flat" cmpd="sng" w="9525">
            <a:solidFill>
              <a:srgbClr val="000000"/>
            </a:solidFill>
            <a:prstDash val="solid"/>
            <a:round/>
            <a:headEnd len="lg" w="lg" type="none"/>
            <a:tailEnd len="lg" w="lg" type="triangle"/>
          </a:ln>
        </p:spPr>
      </p:cxnSp>
      <p:sp>
        <p:nvSpPr>
          <p:cNvPr id="840" name="Shape 840"/>
          <p:cNvSpPr/>
          <p:nvPr/>
        </p:nvSpPr>
        <p:spPr>
          <a:xfrm>
            <a:off x="4912507" y="2768916"/>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jmx-proxy</a:t>
            </a:r>
          </a:p>
        </p:txBody>
      </p:sp>
      <p:sp>
        <p:nvSpPr>
          <p:cNvPr id="841" name="Shape 841"/>
          <p:cNvSpPr/>
          <p:nvPr/>
        </p:nvSpPr>
        <p:spPr>
          <a:xfrm>
            <a:off x="4912507" y="3986007"/>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SeedProvider</a:t>
            </a:r>
          </a:p>
        </p:txBody>
      </p:sp>
      <p:sp>
        <p:nvSpPr>
          <p:cNvPr id="842" name="Shape 842"/>
          <p:cNvSpPr/>
          <p:nvPr/>
        </p:nvSpPr>
        <p:spPr>
          <a:xfrm>
            <a:off x="5034050" y="153995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cxnSp>
        <p:nvCxnSpPr>
          <p:cNvPr id="843" name="Shape 843"/>
          <p:cNvCxnSpPr>
            <a:stCxn id="835" idx="1"/>
            <a:endCxn id="841" idx="3"/>
          </p:cNvCxnSpPr>
          <p:nvPr/>
        </p:nvCxnSpPr>
        <p:spPr>
          <a:xfrm rot="10800000">
            <a:off x="5807707" y="4329207"/>
            <a:ext cx="516600" cy="0"/>
          </a:xfrm>
          <a:prstGeom prst="straightConnector1">
            <a:avLst/>
          </a:prstGeom>
          <a:noFill/>
          <a:ln cap="flat" cmpd="sng" w="9525">
            <a:solidFill>
              <a:srgbClr val="000000"/>
            </a:solidFill>
            <a:prstDash val="solid"/>
            <a:round/>
            <a:headEnd len="lg" w="lg" type="none"/>
            <a:tailEnd len="lg" w="lg" type="triangle"/>
          </a:ln>
        </p:spPr>
      </p:cxnSp>
      <p:sp>
        <p:nvSpPr>
          <p:cNvPr id="844" name="Shape 844"/>
          <p:cNvSpPr txBox="1"/>
          <p:nvPr/>
        </p:nvSpPr>
        <p:spPr>
          <a:xfrm>
            <a:off x="5691473" y="4126061"/>
            <a:ext cx="748800" cy="203100"/>
          </a:xfrm>
          <a:prstGeom prst="rect">
            <a:avLst/>
          </a:prstGeom>
          <a:noFill/>
          <a:ln>
            <a:noFill/>
          </a:ln>
        </p:spPr>
        <p:txBody>
          <a:bodyPr anchorCtr="0" anchor="ctr" bIns="91425" lIns="91425" rIns="91425" tIns="91425">
            <a:noAutofit/>
          </a:bodyPr>
          <a:lstStyle/>
          <a:p>
            <a:pPr lvl="0" rtl="0" algn="ctr">
              <a:spcBef>
                <a:spcPts val="0"/>
              </a:spcBef>
              <a:buNone/>
            </a:pPr>
            <a:r>
              <a:rPr lang="en-US" sz="900"/>
              <a:t>calls</a:t>
            </a:r>
          </a:p>
        </p:txBody>
      </p:sp>
      <p:cxnSp>
        <p:nvCxnSpPr>
          <p:cNvPr id="845" name="Shape 845"/>
          <p:cNvCxnSpPr>
            <a:stCxn id="833" idx="1"/>
            <a:endCxn id="840" idx="3"/>
          </p:cNvCxnSpPr>
          <p:nvPr/>
        </p:nvCxnSpPr>
        <p:spPr>
          <a:xfrm rot="10800000">
            <a:off x="5807605" y="3112133"/>
            <a:ext cx="516600" cy="0"/>
          </a:xfrm>
          <a:prstGeom prst="straightConnector1">
            <a:avLst/>
          </a:prstGeom>
          <a:noFill/>
          <a:ln cap="flat" cmpd="sng" w="9525">
            <a:solidFill>
              <a:srgbClr val="000000"/>
            </a:solidFill>
            <a:prstDash val="solid"/>
            <a:round/>
            <a:headEnd len="lg" w="lg" type="none"/>
            <a:tailEnd len="lg" w="lg" type="triangle"/>
          </a:ln>
        </p:spPr>
      </p:cxnSp>
      <p:sp>
        <p:nvSpPr>
          <p:cNvPr id="846" name="Shape 846"/>
          <p:cNvSpPr txBox="1"/>
          <p:nvPr/>
        </p:nvSpPr>
        <p:spPr>
          <a:xfrm>
            <a:off x="5691473" y="2908970"/>
            <a:ext cx="748800" cy="203100"/>
          </a:xfrm>
          <a:prstGeom prst="rect">
            <a:avLst/>
          </a:prstGeom>
          <a:noFill/>
          <a:ln>
            <a:noFill/>
          </a:ln>
        </p:spPr>
        <p:txBody>
          <a:bodyPr anchorCtr="0" anchor="ctr" bIns="91425" lIns="91425" rIns="91425" tIns="91425">
            <a:noAutofit/>
          </a:bodyPr>
          <a:lstStyle/>
          <a:p>
            <a:pPr lvl="0" rtl="0" algn="ctr">
              <a:spcBef>
                <a:spcPts val="0"/>
              </a:spcBef>
              <a:buNone/>
            </a:pPr>
            <a:r>
              <a:rPr lang="en-US" sz="900"/>
              <a:t>calls</a:t>
            </a:r>
          </a:p>
        </p:txBody>
      </p:sp>
      <p:cxnSp>
        <p:nvCxnSpPr>
          <p:cNvPr id="847" name="Shape 847"/>
          <p:cNvCxnSpPr>
            <a:stCxn id="833" idx="1"/>
            <a:endCxn id="842" idx="3"/>
          </p:cNvCxnSpPr>
          <p:nvPr/>
        </p:nvCxnSpPr>
        <p:spPr>
          <a:xfrm rot="10800000">
            <a:off x="5685805" y="1883033"/>
            <a:ext cx="638400" cy="1229100"/>
          </a:xfrm>
          <a:prstGeom prst="straightConnector1">
            <a:avLst/>
          </a:prstGeom>
          <a:noFill/>
          <a:ln cap="flat" cmpd="sng" w="9525">
            <a:solidFill>
              <a:srgbClr val="000000"/>
            </a:solidFill>
            <a:prstDash val="solid"/>
            <a:round/>
            <a:headEnd len="lg" w="lg" type="none"/>
            <a:tailEnd len="lg" w="lg" type="triangle"/>
          </a:ln>
        </p:spPr>
      </p:cxnSp>
      <p:sp>
        <p:nvSpPr>
          <p:cNvPr id="848" name="Shape 848"/>
          <p:cNvSpPr txBox="1"/>
          <p:nvPr/>
        </p:nvSpPr>
        <p:spPr>
          <a:xfrm rot="3732693">
            <a:off x="5704456" y="2298331"/>
            <a:ext cx="722638" cy="210794"/>
          </a:xfrm>
          <a:prstGeom prst="rect">
            <a:avLst/>
          </a:prstGeom>
          <a:noFill/>
          <a:ln>
            <a:noFill/>
          </a:ln>
        </p:spPr>
        <p:txBody>
          <a:bodyPr anchorCtr="0" anchor="ctr" bIns="91425" lIns="91425" rIns="91425" tIns="91425">
            <a:noAutofit/>
          </a:bodyPr>
          <a:lstStyle/>
          <a:p>
            <a:pPr lvl="0" rtl="0" algn="ctr">
              <a:spcBef>
                <a:spcPts val="0"/>
              </a:spcBef>
              <a:buNone/>
            </a:pPr>
            <a:r>
              <a:rPr lang="en-US" sz="900"/>
              <a:t>reads</a:t>
            </a:r>
          </a:p>
        </p:txBody>
      </p:sp>
      <p:sp>
        <p:nvSpPr>
          <p:cNvPr id="849" name="Shape 849"/>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850" name="Shape 850"/>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851" name="Shape 851"/>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
        <p:nvSpPr>
          <p:cNvPr id="852" name="Shape 852"/>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853" name="Shape 853"/>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854" name="Shape 854"/>
          <p:cNvSpPr/>
          <p:nvPr/>
        </p:nvSpPr>
        <p:spPr>
          <a:xfrm>
            <a:off x="2486847" y="1063375"/>
            <a:ext cx="895200" cy="686400"/>
          </a:xfrm>
          <a:prstGeom prst="roundRect">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200"/>
              <a:t>Text Editor</a:t>
            </a:r>
          </a:p>
        </p:txBody>
      </p:sp>
      <p:sp>
        <p:nvSpPr>
          <p:cNvPr id="855" name="Shape 855"/>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856" name="Shape 856"/>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
        <p:nvSpPr>
          <p:cNvPr id="857" name="Shape 857"/>
          <p:cNvSpPr/>
          <p:nvPr/>
        </p:nvSpPr>
        <p:spPr>
          <a:xfrm>
            <a:off x="1530971" y="4078498"/>
            <a:ext cx="1193400" cy="232200"/>
          </a:xfrm>
          <a:prstGeom prst="rect">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US" sz="1200"/>
              <a:t>Alternative</a:t>
            </a:r>
          </a:p>
        </p:txBody>
      </p:sp>
      <p:sp>
        <p:nvSpPr>
          <p:cNvPr id="858" name="Shape 858"/>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
        <p:nvSpPr>
          <p:cNvPr id="859" name="Shape 859"/>
          <p:cNvSpPr/>
          <p:nvPr/>
        </p:nvSpPr>
        <p:spPr>
          <a:xfrm>
            <a:off x="2302603" y="2686100"/>
            <a:ext cx="1974900" cy="2535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Distribution</a:t>
            </a:r>
          </a:p>
        </p:txBody>
      </p:sp>
      <p:sp>
        <p:nvSpPr>
          <p:cNvPr id="860" name="Shape 860"/>
          <p:cNvSpPr/>
          <p:nvPr/>
        </p:nvSpPr>
        <p:spPr>
          <a:xfrm>
            <a:off x="2302686" y="2947375"/>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Manual</a:t>
            </a:r>
          </a:p>
        </p:txBody>
      </p:sp>
      <p:sp>
        <p:nvSpPr>
          <p:cNvPr id="861" name="Shape 861"/>
          <p:cNvSpPr/>
          <p:nvPr/>
        </p:nvSpPr>
        <p:spPr>
          <a:xfrm>
            <a:off x="2302661" y="3208650"/>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Puppet</a:t>
            </a:r>
          </a:p>
        </p:txBody>
      </p:sp>
      <p:sp>
        <p:nvSpPr>
          <p:cNvPr id="862" name="Shape 862"/>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6" name="Shape 866"/>
        <p:cNvGrpSpPr/>
        <p:nvPr/>
      </p:nvGrpSpPr>
      <p:grpSpPr>
        <a:xfrm>
          <a:off x="0" y="0"/>
          <a:ext cx="0" cy="0"/>
          <a:chOff x="0" y="0"/>
          <a:chExt cx="0" cy="0"/>
        </a:xfrm>
      </p:grpSpPr>
      <p:sp>
        <p:nvSpPr>
          <p:cNvPr id="867" name="Shape 86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indent="0" lvl="0" marL="0" marR="0" rtl="0" algn="l">
              <a:spcBef>
                <a:spcPts val="0"/>
              </a:spcBef>
              <a:buClr>
                <a:schemeClr val="accent2"/>
              </a:buClr>
              <a:buSzPct val="25000"/>
              <a:buFont typeface="Arial"/>
              <a:buNone/>
            </a:pPr>
            <a:r>
              <a:rPr lang="en-US"/>
              <a:t>How Does It All Work Together</a:t>
            </a:r>
          </a:p>
        </p:txBody>
      </p:sp>
      <p:sp>
        <p:nvSpPr>
          <p:cNvPr id="868" name="Shape 86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869" name="Shape 869"/>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870" name="Shape 870"/>
          <p:cNvSpPr/>
          <p:nvPr/>
        </p:nvSpPr>
        <p:spPr>
          <a:xfrm>
            <a:off x="4397330" y="1063375"/>
            <a:ext cx="3215700" cy="3960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1" name="Shape 871"/>
          <p:cNvSpPr/>
          <p:nvPr/>
        </p:nvSpPr>
        <p:spPr>
          <a:xfrm>
            <a:off x="1530975" y="276890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sp>
        <p:nvSpPr>
          <p:cNvPr id="872" name="Shape 872"/>
          <p:cNvSpPr/>
          <p:nvPr/>
        </p:nvSpPr>
        <p:spPr>
          <a:xfrm>
            <a:off x="6324205" y="2768933"/>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Agent</a:t>
            </a:r>
          </a:p>
        </p:txBody>
      </p:sp>
      <p:cxnSp>
        <p:nvCxnSpPr>
          <p:cNvPr id="873" name="Shape 873"/>
          <p:cNvCxnSpPr>
            <a:stCxn id="872" idx="2"/>
            <a:endCxn id="874" idx="0"/>
          </p:cNvCxnSpPr>
          <p:nvPr/>
        </p:nvCxnSpPr>
        <p:spPr>
          <a:xfrm>
            <a:off x="6771805" y="3455333"/>
            <a:ext cx="0" cy="530700"/>
          </a:xfrm>
          <a:prstGeom prst="straightConnector1">
            <a:avLst/>
          </a:prstGeom>
          <a:noFill/>
          <a:ln cap="flat" cmpd="sng" w="9525">
            <a:solidFill>
              <a:srgbClr val="000000"/>
            </a:solidFill>
            <a:prstDash val="solid"/>
            <a:round/>
            <a:headEnd len="lg" w="lg" type="none"/>
            <a:tailEnd len="lg" w="lg" type="triangle"/>
          </a:ln>
        </p:spPr>
      </p:cxnSp>
      <p:sp>
        <p:nvSpPr>
          <p:cNvPr id="875" name="Shape 875"/>
          <p:cNvSpPr txBox="1"/>
          <p:nvPr/>
        </p:nvSpPr>
        <p:spPr>
          <a:xfrm rot="-5400000">
            <a:off x="6520356" y="3614408"/>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manages</a:t>
            </a:r>
          </a:p>
        </p:txBody>
      </p:sp>
      <p:sp>
        <p:nvSpPr>
          <p:cNvPr id="876" name="Shape 876"/>
          <p:cNvSpPr/>
          <p:nvPr/>
        </p:nvSpPr>
        <p:spPr>
          <a:xfrm>
            <a:off x="6324205" y="1551842"/>
            <a:ext cx="895200" cy="686399"/>
          </a:xfrm>
          <a:prstGeom prst="plaque">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Cron</a:t>
            </a:r>
          </a:p>
        </p:txBody>
      </p:sp>
      <p:sp>
        <p:nvSpPr>
          <p:cNvPr id="877" name="Shape 877"/>
          <p:cNvSpPr txBox="1"/>
          <p:nvPr/>
        </p:nvSpPr>
        <p:spPr>
          <a:xfrm rot="-5400000">
            <a:off x="6520356" y="2397317"/>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executes</a:t>
            </a:r>
          </a:p>
        </p:txBody>
      </p:sp>
      <p:cxnSp>
        <p:nvCxnSpPr>
          <p:cNvPr id="878" name="Shape 878"/>
          <p:cNvCxnSpPr>
            <a:stCxn id="876" idx="2"/>
            <a:endCxn id="872" idx="0"/>
          </p:cNvCxnSpPr>
          <p:nvPr/>
        </p:nvCxnSpPr>
        <p:spPr>
          <a:xfrm>
            <a:off x="6771805" y="2238242"/>
            <a:ext cx="0" cy="530700"/>
          </a:xfrm>
          <a:prstGeom prst="straightConnector1">
            <a:avLst/>
          </a:prstGeom>
          <a:noFill/>
          <a:ln cap="flat" cmpd="sng" w="9525">
            <a:solidFill>
              <a:srgbClr val="000000"/>
            </a:solidFill>
            <a:prstDash val="solid"/>
            <a:round/>
            <a:headEnd len="lg" w="lg" type="none"/>
            <a:tailEnd len="lg" w="lg" type="triangle"/>
          </a:ln>
        </p:spPr>
      </p:cxnSp>
      <p:sp>
        <p:nvSpPr>
          <p:cNvPr id="879" name="Shape 879"/>
          <p:cNvSpPr/>
          <p:nvPr/>
        </p:nvSpPr>
        <p:spPr>
          <a:xfrm>
            <a:off x="4912507" y="2768916"/>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jmx-proxy</a:t>
            </a:r>
          </a:p>
        </p:txBody>
      </p:sp>
      <p:sp>
        <p:nvSpPr>
          <p:cNvPr id="880" name="Shape 880"/>
          <p:cNvSpPr/>
          <p:nvPr/>
        </p:nvSpPr>
        <p:spPr>
          <a:xfrm>
            <a:off x="4912507" y="3986007"/>
            <a:ext cx="895200" cy="686400"/>
          </a:xfrm>
          <a:prstGeom prst="plaque">
            <a:avLst>
              <a:gd fmla="val 16667" name="adj"/>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Hecuba2</a:t>
            </a:r>
          </a:p>
          <a:p>
            <a:pPr lvl="0" rtl="0" algn="ctr">
              <a:spcBef>
                <a:spcPts val="0"/>
              </a:spcBef>
              <a:buNone/>
            </a:pPr>
            <a:r>
              <a:rPr lang="en-US" sz="1000"/>
              <a:t>SeedProvider</a:t>
            </a:r>
          </a:p>
        </p:txBody>
      </p:sp>
      <p:sp>
        <p:nvSpPr>
          <p:cNvPr id="881" name="Shape 881"/>
          <p:cNvSpPr/>
          <p:nvPr/>
        </p:nvSpPr>
        <p:spPr>
          <a:xfrm>
            <a:off x="5034050" y="1539950"/>
            <a:ext cx="651900" cy="686400"/>
          </a:xfrm>
          <a:prstGeom prst="foldedCorner">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a:t>
            </a:r>
          </a:p>
          <a:p>
            <a:pPr indent="0" lvl="0" marL="0" marR="0" rtl="0" algn="ctr">
              <a:lnSpc>
                <a:spcPct val="100000"/>
              </a:lnSpc>
              <a:spcBef>
                <a:spcPts val="0"/>
              </a:spcBef>
              <a:spcAft>
                <a:spcPts val="0"/>
              </a:spcAft>
              <a:buNone/>
            </a:pPr>
            <a:r>
              <a:rPr lang="en-US" sz="1000">
                <a:solidFill>
                  <a:schemeClr val="lt1"/>
                </a:solidFill>
              </a:rPr>
              <a:t>YAML</a:t>
            </a:r>
          </a:p>
          <a:p>
            <a:pPr indent="0" lvl="0" marL="0" marR="0" rtl="0" algn="ctr">
              <a:lnSpc>
                <a:spcPct val="100000"/>
              </a:lnSpc>
              <a:spcBef>
                <a:spcPts val="0"/>
              </a:spcBef>
              <a:spcAft>
                <a:spcPts val="0"/>
              </a:spcAft>
              <a:buNone/>
            </a:pPr>
            <a:r>
              <a:rPr lang="en-US" sz="1000">
                <a:solidFill>
                  <a:schemeClr val="lt1"/>
                </a:solidFill>
              </a:rPr>
              <a:t>File</a:t>
            </a:r>
          </a:p>
        </p:txBody>
      </p:sp>
      <p:cxnSp>
        <p:nvCxnSpPr>
          <p:cNvPr id="882" name="Shape 882"/>
          <p:cNvCxnSpPr>
            <a:stCxn id="881" idx="1"/>
            <a:endCxn id="880" idx="1"/>
          </p:cNvCxnSpPr>
          <p:nvPr/>
        </p:nvCxnSpPr>
        <p:spPr>
          <a:xfrm flipH="1">
            <a:off x="4912550" y="1883150"/>
            <a:ext cx="121500" cy="2446200"/>
          </a:xfrm>
          <a:prstGeom prst="bentConnector3">
            <a:avLst>
              <a:gd fmla="val 296022" name="adj1"/>
            </a:avLst>
          </a:prstGeom>
          <a:noFill/>
          <a:ln cap="flat" cmpd="sng" w="9525">
            <a:solidFill>
              <a:srgbClr val="000000"/>
            </a:solidFill>
            <a:prstDash val="solid"/>
            <a:round/>
            <a:headEnd len="lg" w="lg" type="triangle"/>
            <a:tailEnd len="lg" w="lg" type="none"/>
          </a:ln>
        </p:spPr>
      </p:cxnSp>
      <p:sp>
        <p:nvSpPr>
          <p:cNvPr id="883" name="Shape 883"/>
          <p:cNvSpPr txBox="1"/>
          <p:nvPr/>
        </p:nvSpPr>
        <p:spPr>
          <a:xfrm rot="-5398559">
            <a:off x="4194510" y="2937154"/>
            <a:ext cx="715500" cy="212700"/>
          </a:xfrm>
          <a:prstGeom prst="rect">
            <a:avLst/>
          </a:prstGeom>
          <a:noFill/>
          <a:ln>
            <a:noFill/>
          </a:ln>
        </p:spPr>
        <p:txBody>
          <a:bodyPr anchorCtr="0" anchor="ctr" bIns="91425" lIns="91425" rIns="91425" tIns="91425">
            <a:noAutofit/>
          </a:bodyPr>
          <a:lstStyle/>
          <a:p>
            <a:pPr lvl="0" rtl="0" algn="ctr">
              <a:spcBef>
                <a:spcPts val="0"/>
              </a:spcBef>
              <a:buNone/>
            </a:pPr>
            <a:r>
              <a:rPr lang="en-US" sz="900"/>
              <a:t>reads</a:t>
            </a:r>
          </a:p>
        </p:txBody>
      </p:sp>
      <p:cxnSp>
        <p:nvCxnSpPr>
          <p:cNvPr id="884" name="Shape 884"/>
          <p:cNvCxnSpPr>
            <a:stCxn id="874" idx="1"/>
            <a:endCxn id="880" idx="3"/>
          </p:cNvCxnSpPr>
          <p:nvPr/>
        </p:nvCxnSpPr>
        <p:spPr>
          <a:xfrm rot="10800000">
            <a:off x="5807707" y="4329207"/>
            <a:ext cx="516600" cy="0"/>
          </a:xfrm>
          <a:prstGeom prst="straightConnector1">
            <a:avLst/>
          </a:prstGeom>
          <a:noFill/>
          <a:ln cap="flat" cmpd="sng" w="9525">
            <a:solidFill>
              <a:srgbClr val="000000"/>
            </a:solidFill>
            <a:prstDash val="solid"/>
            <a:round/>
            <a:headEnd len="lg" w="lg" type="none"/>
            <a:tailEnd len="lg" w="lg" type="triangle"/>
          </a:ln>
        </p:spPr>
      </p:cxnSp>
      <p:sp>
        <p:nvSpPr>
          <p:cNvPr id="885" name="Shape 885"/>
          <p:cNvSpPr txBox="1"/>
          <p:nvPr/>
        </p:nvSpPr>
        <p:spPr>
          <a:xfrm>
            <a:off x="5691473" y="4126061"/>
            <a:ext cx="748800" cy="203100"/>
          </a:xfrm>
          <a:prstGeom prst="rect">
            <a:avLst/>
          </a:prstGeom>
          <a:noFill/>
          <a:ln>
            <a:noFill/>
          </a:ln>
        </p:spPr>
        <p:txBody>
          <a:bodyPr anchorCtr="0" anchor="ctr" bIns="91425" lIns="91425" rIns="91425" tIns="91425">
            <a:noAutofit/>
          </a:bodyPr>
          <a:lstStyle/>
          <a:p>
            <a:pPr lvl="0" rtl="0" algn="ctr">
              <a:spcBef>
                <a:spcPts val="0"/>
              </a:spcBef>
              <a:buNone/>
            </a:pPr>
            <a:r>
              <a:rPr lang="en-US" sz="900"/>
              <a:t>calls</a:t>
            </a:r>
          </a:p>
        </p:txBody>
      </p:sp>
      <p:cxnSp>
        <p:nvCxnSpPr>
          <p:cNvPr id="886" name="Shape 886"/>
          <p:cNvCxnSpPr>
            <a:stCxn id="872" idx="1"/>
            <a:endCxn id="879" idx="3"/>
          </p:cNvCxnSpPr>
          <p:nvPr/>
        </p:nvCxnSpPr>
        <p:spPr>
          <a:xfrm rot="10800000">
            <a:off x="5807605" y="3112133"/>
            <a:ext cx="516600" cy="0"/>
          </a:xfrm>
          <a:prstGeom prst="straightConnector1">
            <a:avLst/>
          </a:prstGeom>
          <a:noFill/>
          <a:ln cap="flat" cmpd="sng" w="9525">
            <a:solidFill>
              <a:srgbClr val="000000"/>
            </a:solidFill>
            <a:prstDash val="solid"/>
            <a:round/>
            <a:headEnd len="lg" w="lg" type="none"/>
            <a:tailEnd len="lg" w="lg" type="triangle"/>
          </a:ln>
        </p:spPr>
      </p:cxnSp>
      <p:sp>
        <p:nvSpPr>
          <p:cNvPr id="887" name="Shape 887"/>
          <p:cNvSpPr txBox="1"/>
          <p:nvPr/>
        </p:nvSpPr>
        <p:spPr>
          <a:xfrm>
            <a:off x="5691473" y="2908970"/>
            <a:ext cx="748800" cy="203100"/>
          </a:xfrm>
          <a:prstGeom prst="rect">
            <a:avLst/>
          </a:prstGeom>
          <a:noFill/>
          <a:ln>
            <a:noFill/>
          </a:ln>
        </p:spPr>
        <p:txBody>
          <a:bodyPr anchorCtr="0" anchor="ctr" bIns="91425" lIns="91425" rIns="91425" tIns="91425">
            <a:noAutofit/>
          </a:bodyPr>
          <a:lstStyle/>
          <a:p>
            <a:pPr lvl="0" rtl="0" algn="ctr">
              <a:spcBef>
                <a:spcPts val="0"/>
              </a:spcBef>
              <a:buNone/>
            </a:pPr>
            <a:r>
              <a:rPr lang="en-US" sz="900"/>
              <a:t>calls</a:t>
            </a:r>
          </a:p>
        </p:txBody>
      </p:sp>
      <p:cxnSp>
        <p:nvCxnSpPr>
          <p:cNvPr id="888" name="Shape 888"/>
          <p:cNvCxnSpPr>
            <a:stCxn id="872" idx="1"/>
            <a:endCxn id="881" idx="3"/>
          </p:cNvCxnSpPr>
          <p:nvPr/>
        </p:nvCxnSpPr>
        <p:spPr>
          <a:xfrm rot="10800000">
            <a:off x="5685805" y="1883033"/>
            <a:ext cx="638400" cy="1229100"/>
          </a:xfrm>
          <a:prstGeom prst="straightConnector1">
            <a:avLst/>
          </a:prstGeom>
          <a:noFill/>
          <a:ln cap="flat" cmpd="sng" w="9525">
            <a:solidFill>
              <a:srgbClr val="000000"/>
            </a:solidFill>
            <a:prstDash val="solid"/>
            <a:round/>
            <a:headEnd len="lg" w="lg" type="none"/>
            <a:tailEnd len="lg" w="lg" type="triangle"/>
          </a:ln>
        </p:spPr>
      </p:cxnSp>
      <p:sp>
        <p:nvSpPr>
          <p:cNvPr id="889" name="Shape 889"/>
          <p:cNvSpPr txBox="1"/>
          <p:nvPr/>
        </p:nvSpPr>
        <p:spPr>
          <a:xfrm rot="3732693">
            <a:off x="5704456" y="2298331"/>
            <a:ext cx="722638" cy="210794"/>
          </a:xfrm>
          <a:prstGeom prst="rect">
            <a:avLst/>
          </a:prstGeom>
          <a:noFill/>
          <a:ln>
            <a:noFill/>
          </a:ln>
        </p:spPr>
        <p:txBody>
          <a:bodyPr anchorCtr="0" anchor="ctr" bIns="91425" lIns="91425" rIns="91425" tIns="91425">
            <a:noAutofit/>
          </a:bodyPr>
          <a:lstStyle/>
          <a:p>
            <a:pPr lvl="0" rtl="0" algn="ctr">
              <a:spcBef>
                <a:spcPts val="0"/>
              </a:spcBef>
              <a:buNone/>
            </a:pPr>
            <a:r>
              <a:rPr lang="en-US" sz="900"/>
              <a:t>reads</a:t>
            </a:r>
          </a:p>
        </p:txBody>
      </p:sp>
      <p:sp>
        <p:nvSpPr>
          <p:cNvPr id="890" name="Shape 890"/>
          <p:cNvSpPr/>
          <p:nvPr/>
        </p:nvSpPr>
        <p:spPr>
          <a:xfrm>
            <a:off x="6324168" y="2768942"/>
            <a:ext cx="895200" cy="686399"/>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Agent</a:t>
            </a:r>
          </a:p>
        </p:txBody>
      </p:sp>
      <p:sp>
        <p:nvSpPr>
          <p:cNvPr id="891" name="Shape 891"/>
          <p:cNvSpPr/>
          <p:nvPr/>
        </p:nvSpPr>
        <p:spPr>
          <a:xfrm>
            <a:off x="4912470" y="2768925"/>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jmx-proxy</a:t>
            </a:r>
          </a:p>
        </p:txBody>
      </p:sp>
      <p:sp>
        <p:nvSpPr>
          <p:cNvPr id="892" name="Shape 892"/>
          <p:cNvSpPr/>
          <p:nvPr/>
        </p:nvSpPr>
        <p:spPr>
          <a:xfrm>
            <a:off x="4912470" y="3986016"/>
            <a:ext cx="895200" cy="686400"/>
          </a:xfrm>
          <a:prstGeom prst="plaque">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None/>
            </a:pPr>
            <a:r>
              <a:rPr lang="en-US" sz="1000">
                <a:solidFill>
                  <a:schemeClr val="lt1"/>
                </a:solidFill>
              </a:rPr>
              <a:t>Hecuba2</a:t>
            </a:r>
          </a:p>
          <a:p>
            <a:pPr indent="0" lvl="0" marL="0" marR="0" rtl="0" algn="ctr">
              <a:lnSpc>
                <a:spcPct val="100000"/>
              </a:lnSpc>
              <a:spcBef>
                <a:spcPts val="0"/>
              </a:spcBef>
              <a:spcAft>
                <a:spcPts val="0"/>
              </a:spcAft>
              <a:buNone/>
            </a:pPr>
            <a:r>
              <a:rPr lang="en-US" sz="1000">
                <a:solidFill>
                  <a:schemeClr val="lt1"/>
                </a:solidFill>
              </a:rPr>
              <a:t>Seed</a:t>
            </a:r>
          </a:p>
          <a:p>
            <a:pPr indent="0" lvl="0" marL="0" marR="0" rtl="0" algn="ctr">
              <a:lnSpc>
                <a:spcPct val="100000"/>
              </a:lnSpc>
              <a:spcBef>
                <a:spcPts val="0"/>
              </a:spcBef>
              <a:spcAft>
                <a:spcPts val="0"/>
              </a:spcAft>
              <a:buNone/>
            </a:pPr>
            <a:r>
              <a:rPr lang="en-US" sz="1000">
                <a:solidFill>
                  <a:schemeClr val="lt1"/>
                </a:solidFill>
              </a:rPr>
              <a:t>Provider</a:t>
            </a:r>
          </a:p>
        </p:txBody>
      </p:sp>
      <p:sp>
        <p:nvSpPr>
          <p:cNvPr id="893" name="Shape 893"/>
          <p:cNvSpPr txBox="1"/>
          <p:nvPr/>
        </p:nvSpPr>
        <p:spPr>
          <a:xfrm>
            <a:off x="4397330" y="1063375"/>
            <a:ext cx="3215700" cy="314100"/>
          </a:xfrm>
          <a:prstGeom prst="rect">
            <a:avLst/>
          </a:prstGeom>
          <a:noFill/>
          <a:ln>
            <a:noFill/>
          </a:ln>
        </p:spPr>
        <p:txBody>
          <a:bodyPr anchorCtr="0" anchor="t" bIns="91425" lIns="91425" rIns="91425" tIns="91425">
            <a:noAutofit/>
          </a:bodyPr>
          <a:lstStyle/>
          <a:p>
            <a:pPr lvl="0" rtl="0" algn="ctr">
              <a:spcBef>
                <a:spcPts val="0"/>
              </a:spcBef>
              <a:buNone/>
            </a:pPr>
            <a:r>
              <a:rPr b="1" lang="en-US"/>
              <a:t>Cassandra Node</a:t>
            </a:r>
          </a:p>
        </p:txBody>
      </p:sp>
      <p:sp>
        <p:nvSpPr>
          <p:cNvPr id="894" name="Shape 894"/>
          <p:cNvSpPr/>
          <p:nvPr/>
        </p:nvSpPr>
        <p:spPr>
          <a:xfrm>
            <a:off x="1530971" y="1063375"/>
            <a:ext cx="895200" cy="686400"/>
          </a:xfrm>
          <a:prstGeom prst="roundRect">
            <a:avLst>
              <a:gd fmla="val 16667" name="adj"/>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200">
                <a:solidFill>
                  <a:schemeClr val="lt1"/>
                </a:solidFill>
              </a:rPr>
              <a:t>Hecuba2</a:t>
            </a:r>
          </a:p>
          <a:p>
            <a:pPr lvl="0" rtl="0" algn="ctr">
              <a:spcBef>
                <a:spcPts val="0"/>
              </a:spcBef>
              <a:buNone/>
            </a:pPr>
            <a:r>
              <a:rPr lang="en-US" sz="1200">
                <a:solidFill>
                  <a:schemeClr val="lt1"/>
                </a:solidFill>
              </a:rPr>
              <a:t>Client</a:t>
            </a:r>
          </a:p>
          <a:p>
            <a:pPr lvl="0" rtl="0" algn="ctr">
              <a:spcBef>
                <a:spcPts val="0"/>
              </a:spcBef>
              <a:buNone/>
            </a:pPr>
            <a:r>
              <a:rPr lang="en-US" sz="1200">
                <a:solidFill>
                  <a:schemeClr val="lt1"/>
                </a:solidFill>
              </a:rPr>
              <a:t>Library</a:t>
            </a:r>
          </a:p>
        </p:txBody>
      </p:sp>
      <p:sp>
        <p:nvSpPr>
          <p:cNvPr id="895" name="Shape 895"/>
          <p:cNvSpPr/>
          <p:nvPr/>
        </p:nvSpPr>
        <p:spPr>
          <a:xfrm>
            <a:off x="2486847" y="1063375"/>
            <a:ext cx="895200" cy="686400"/>
          </a:xfrm>
          <a:prstGeom prst="roundRect">
            <a:avLst>
              <a:gd fmla="val 16667" name="adj"/>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200"/>
              <a:t>Text Editor</a:t>
            </a:r>
          </a:p>
        </p:txBody>
      </p:sp>
      <p:sp>
        <p:nvSpPr>
          <p:cNvPr id="896" name="Shape 896"/>
          <p:cNvSpPr/>
          <p:nvPr/>
        </p:nvSpPr>
        <p:spPr>
          <a:xfrm>
            <a:off x="1530971" y="4642426"/>
            <a:ext cx="1193400" cy="232200"/>
          </a:xfrm>
          <a:prstGeom prst="rect">
            <a:avLst/>
          </a:prstGeom>
          <a:solidFill>
            <a:schemeClr val="accent1"/>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0" marR="0" rtl="0">
              <a:lnSpc>
                <a:spcPct val="100000"/>
              </a:lnSpc>
              <a:spcBef>
                <a:spcPts val="0"/>
              </a:spcBef>
              <a:spcAft>
                <a:spcPts val="0"/>
              </a:spcAft>
              <a:buNone/>
            </a:pPr>
            <a:r>
              <a:rPr lang="en-US" sz="1200">
                <a:solidFill>
                  <a:schemeClr val="lt1"/>
                </a:solidFill>
              </a:rPr>
              <a:t>Hecuba2</a:t>
            </a:r>
          </a:p>
        </p:txBody>
      </p:sp>
      <p:sp>
        <p:nvSpPr>
          <p:cNvPr id="897" name="Shape 897"/>
          <p:cNvSpPr/>
          <p:nvPr/>
        </p:nvSpPr>
        <p:spPr>
          <a:xfrm>
            <a:off x="1530971" y="4360462"/>
            <a:ext cx="1193400" cy="2322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sz="1200"/>
              <a:t>Not in scope</a:t>
            </a:r>
          </a:p>
        </p:txBody>
      </p:sp>
      <p:sp>
        <p:nvSpPr>
          <p:cNvPr id="898" name="Shape 898"/>
          <p:cNvSpPr/>
          <p:nvPr/>
        </p:nvSpPr>
        <p:spPr>
          <a:xfrm>
            <a:off x="1530971" y="4078498"/>
            <a:ext cx="1193400" cy="232200"/>
          </a:xfrm>
          <a:prstGeom prst="rect">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spcBef>
                <a:spcPts val="0"/>
              </a:spcBef>
              <a:buNone/>
            </a:pPr>
            <a:r>
              <a:rPr lang="en-US" sz="1200"/>
              <a:t>Alternative</a:t>
            </a:r>
          </a:p>
        </p:txBody>
      </p:sp>
      <p:sp>
        <p:nvSpPr>
          <p:cNvPr id="899" name="Shape 899"/>
          <p:cNvSpPr/>
          <p:nvPr/>
        </p:nvSpPr>
        <p:spPr>
          <a:xfrm flipH="1" rot="-5400000">
            <a:off x="1419375" y="2131175"/>
            <a:ext cx="875100" cy="2652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Creates</a:t>
            </a:r>
          </a:p>
        </p:txBody>
      </p:sp>
      <p:sp>
        <p:nvSpPr>
          <p:cNvPr id="900" name="Shape 900"/>
          <p:cNvSpPr/>
          <p:nvPr/>
        </p:nvSpPr>
        <p:spPr>
          <a:xfrm>
            <a:off x="2302603" y="2686100"/>
            <a:ext cx="1974900" cy="253500"/>
          </a:xfrm>
          <a:prstGeom prst="rightArrow">
            <a:avLst>
              <a:gd fmla="val 50000" name="adj1"/>
              <a:gd fmla="val 50000" name="adj2"/>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1000"/>
              <a:t>Distribution</a:t>
            </a:r>
          </a:p>
        </p:txBody>
      </p:sp>
      <p:sp>
        <p:nvSpPr>
          <p:cNvPr id="901" name="Shape 901"/>
          <p:cNvSpPr/>
          <p:nvPr/>
        </p:nvSpPr>
        <p:spPr>
          <a:xfrm>
            <a:off x="2302686" y="2947375"/>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Manual</a:t>
            </a:r>
          </a:p>
        </p:txBody>
      </p:sp>
      <p:sp>
        <p:nvSpPr>
          <p:cNvPr id="902" name="Shape 902"/>
          <p:cNvSpPr/>
          <p:nvPr/>
        </p:nvSpPr>
        <p:spPr>
          <a:xfrm>
            <a:off x="2302661" y="3208650"/>
            <a:ext cx="1974900" cy="253500"/>
          </a:xfrm>
          <a:prstGeom prst="rightArrow">
            <a:avLst>
              <a:gd fmla="val 50000" name="adj1"/>
              <a:gd fmla="val 50000" name="adj2"/>
            </a:avLst>
          </a:prstGeom>
          <a:solidFill>
            <a:srgbClr val="FFFFFF"/>
          </a:solidFill>
          <a:ln cap="flat" cmpd="sng" w="9525">
            <a:solidFill>
              <a:srgbClr val="000000"/>
            </a:solidFill>
            <a:prstDash val="dot"/>
            <a:round/>
            <a:headEnd len="med" w="med" type="none"/>
            <a:tailEnd len="med" w="med" type="none"/>
          </a:ln>
        </p:spPr>
        <p:txBody>
          <a:bodyPr anchorCtr="0" anchor="ctr" bIns="91425" lIns="91425" rIns="91425" tIns="91425">
            <a:noAutofit/>
          </a:bodyPr>
          <a:lstStyle/>
          <a:p>
            <a:pPr lvl="0" rtl="0" algn="ctr">
              <a:spcBef>
                <a:spcPts val="0"/>
              </a:spcBef>
              <a:buNone/>
            </a:pPr>
            <a:r>
              <a:rPr lang="en-US" sz="1000"/>
              <a:t>Puppet</a:t>
            </a:r>
          </a:p>
        </p:txBody>
      </p:sp>
      <p:sp>
        <p:nvSpPr>
          <p:cNvPr id="903" name="Shape 903"/>
          <p:cNvSpPr/>
          <p:nvPr/>
        </p:nvSpPr>
        <p:spPr>
          <a:xfrm>
            <a:off x="6324205" y="3986025"/>
            <a:ext cx="895200" cy="686400"/>
          </a:xfrm>
          <a:prstGeom prst="plaque">
            <a:avLst>
              <a:gd fmla="val 16667" name="adj"/>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sz="900"/>
              <a:t>C*</a:t>
            </a:r>
          </a:p>
          <a:p>
            <a:pPr lvl="0" rtl="0" algn="ctr">
              <a:spcBef>
                <a:spcPts val="0"/>
              </a:spcBef>
              <a:buNone/>
            </a:pPr>
            <a:r>
              <a:rPr lang="en-US" sz="900"/>
              <a:t>Process</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7" name="Shape 907"/>
        <p:cNvGrpSpPr/>
        <p:nvPr/>
      </p:nvGrpSpPr>
      <p:grpSpPr>
        <a:xfrm>
          <a:off x="0" y="0"/>
          <a:ext cx="0" cy="0"/>
          <a:chOff x="0" y="0"/>
          <a:chExt cx="0" cy="0"/>
        </a:xfrm>
      </p:grpSpPr>
      <p:sp>
        <p:nvSpPr>
          <p:cNvPr id="908" name="Shape 908"/>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To Recap</a:t>
            </a:r>
          </a:p>
        </p:txBody>
      </p:sp>
      <p:sp>
        <p:nvSpPr>
          <p:cNvPr id="909" name="Shape 909"/>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a:t>Hecuba2 manages cluster topologies</a:t>
            </a:r>
          </a:p>
          <a:p>
            <a:pPr indent="-355600" lvl="0" marL="457200" marR="0" rtl="0" algn="l">
              <a:spcBef>
                <a:spcPts val="0"/>
              </a:spcBef>
              <a:buClr>
                <a:schemeClr val="accent2"/>
              </a:buClr>
              <a:buSzPct val="100000"/>
              <a:buChar char="●"/>
            </a:pPr>
            <a:r>
              <a:rPr b="1" lang="en-US" sz="2000">
                <a:solidFill>
                  <a:schemeClr val="accent2"/>
                </a:solidFill>
              </a:rPr>
              <a:t>create-cluster</a:t>
            </a:r>
          </a:p>
          <a:p>
            <a:pPr indent="-355600" lvl="0" marL="457200" marR="0" rtl="0" algn="l">
              <a:spcBef>
                <a:spcPts val="0"/>
              </a:spcBef>
              <a:buClr>
                <a:schemeClr val="accent2"/>
              </a:buClr>
              <a:buSzPct val="100000"/>
              <a:buChar char="●"/>
            </a:pPr>
            <a:r>
              <a:rPr b="1" lang="en-US" sz="2000">
                <a:solidFill>
                  <a:schemeClr val="accent2"/>
                </a:solidFill>
              </a:rPr>
              <a:t>expand-cluster</a:t>
            </a:r>
          </a:p>
          <a:p>
            <a:pPr indent="-355600" lvl="0" marL="457200" marR="0" rtl="0" algn="l">
              <a:spcBef>
                <a:spcPts val="0"/>
              </a:spcBef>
              <a:buClr>
                <a:schemeClr val="accent2"/>
              </a:buClr>
              <a:buSzPct val="100000"/>
              <a:buChar char="●"/>
            </a:pPr>
            <a:r>
              <a:rPr b="1" lang="en-US" sz="2000">
                <a:solidFill>
                  <a:schemeClr val="accent2"/>
                </a:solidFill>
              </a:rPr>
              <a:t>replace-node</a:t>
            </a:r>
          </a:p>
          <a:p>
            <a:pPr lvl="0" marR="0" rtl="0" algn="l">
              <a:spcBef>
                <a:spcPts val="0"/>
              </a:spcBef>
              <a:buNone/>
            </a:pPr>
            <a:r>
              <a:t/>
            </a:r>
            <a:endParaRPr sz="2000"/>
          </a:p>
          <a:p>
            <a:pPr lvl="0" marR="0" rtl="0" algn="l">
              <a:spcBef>
                <a:spcPts val="0"/>
              </a:spcBef>
              <a:buNone/>
            </a:pPr>
            <a:r>
              <a:rPr lang="en-US" sz="2000"/>
              <a:t>Many things are out of scope</a:t>
            </a:r>
          </a:p>
          <a:p>
            <a:pPr lvl="0" marR="0" rtl="0" algn="l">
              <a:spcBef>
                <a:spcPts val="0"/>
              </a:spcBef>
              <a:buNone/>
            </a:pPr>
            <a:r>
              <a:t/>
            </a:r>
            <a:endParaRPr sz="2000"/>
          </a:p>
          <a:p>
            <a:pPr lvl="0" marR="0" rtl="0" algn="l">
              <a:spcBef>
                <a:spcPts val="0"/>
              </a:spcBef>
              <a:buNone/>
            </a:pPr>
            <a:r>
              <a:rPr lang="en-US" sz="2000"/>
              <a:t>Missing features:</a:t>
            </a:r>
          </a:p>
          <a:p>
            <a:pPr indent="-355600" lvl="0" marL="457200" marR="0" rtl="0" algn="l">
              <a:spcBef>
                <a:spcPts val="0"/>
              </a:spcBef>
              <a:buSzPct val="100000"/>
              <a:buChar char="●"/>
            </a:pPr>
            <a:r>
              <a:rPr lang="en-US" sz="2000"/>
              <a:t>parallelism @ hecuba2-agent</a:t>
            </a:r>
          </a:p>
          <a:p>
            <a:pPr indent="-355600" lvl="0" marL="457200" marR="0" rtl="0" algn="l">
              <a:spcBef>
                <a:spcPts val="0"/>
              </a:spcBef>
              <a:buSzPct val="100000"/>
              <a:buChar char="●"/>
            </a:pPr>
            <a:r>
              <a:rPr lang="en-US" sz="2000"/>
              <a:t>cluster shrinking</a:t>
            </a:r>
          </a:p>
          <a:p>
            <a:pPr lvl="0" marR="0" rtl="0" algn="l">
              <a:spcBef>
                <a:spcPts val="0"/>
              </a:spcBef>
              <a:buNone/>
            </a:pPr>
            <a:r>
              <a:t/>
            </a:r>
            <a:endParaRPr sz="2000"/>
          </a:p>
          <a:p>
            <a:pPr lvl="0" marR="0" rtl="0" algn="l">
              <a:spcBef>
                <a:spcPts val="0"/>
              </a:spcBef>
              <a:buNone/>
            </a:pPr>
            <a:r>
              <a:t/>
            </a:r>
            <a:endParaRPr sz="2000"/>
          </a:p>
        </p:txBody>
      </p:sp>
      <p:sp>
        <p:nvSpPr>
          <p:cNvPr id="910" name="Shape 910"/>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911" name="Shape 911"/>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5" name="Shape 915"/>
        <p:cNvGrpSpPr/>
        <p:nvPr/>
      </p:nvGrpSpPr>
      <p:grpSpPr>
        <a:xfrm>
          <a:off x="0" y="0"/>
          <a:ext cx="0" cy="0"/>
          <a:chOff x="0" y="0"/>
          <a:chExt cx="0" cy="0"/>
        </a:xfrm>
      </p:grpSpPr>
      <p:graphicFrame>
        <p:nvGraphicFramePr>
          <p:cNvPr id="916" name="Shape 916"/>
          <p:cNvGraphicFramePr/>
          <p:nvPr/>
        </p:nvGraphicFramePr>
        <p:xfrm>
          <a:off x="452970" y="971550"/>
          <a:ext cx="3000000" cy="3000000"/>
        </p:xfrm>
        <a:graphic>
          <a:graphicData uri="http://schemas.openxmlformats.org/drawingml/2006/table">
            <a:tbl>
              <a:tblPr bandRow="1" firstRow="1">
                <a:noFill/>
                <a:tableStyleId>{53F837AA-277B-4523-8D17-971EA5353BC3}</a:tableStyleId>
              </a:tblPr>
              <a:tblGrid>
                <a:gridCol w="828550"/>
                <a:gridCol w="7409525"/>
              </a:tblGrid>
              <a:tr h="640075">
                <a:tc>
                  <a:txBody>
                    <a:bodyPr>
                      <a:noAutofit/>
                    </a:bodyPr>
                    <a:lstStyle/>
                    <a:p>
                      <a:pPr indent="0" lvl="0" marL="0" marR="0" rtl="0" algn="ctr">
                        <a:spcBef>
                          <a:spcPts val="0"/>
                        </a:spcBef>
                        <a:buSzPct val="25000"/>
                        <a:buNone/>
                      </a:pPr>
                      <a:r>
                        <a:t/>
                      </a:r>
                      <a:endParaRPr/>
                    </a:p>
                  </a:txBody>
                  <a:tcPr marT="45725" marB="45725" marR="91450" marL="91450">
                    <a:lnR cap="flat" cmpd="sng" w="9525">
                      <a:solidFill>
                        <a:srgbClr val="000000"/>
                      </a:solidFill>
                      <a:prstDash val="solid"/>
                      <a:round/>
                      <a:headEnd len="med" w="med" type="none"/>
                      <a:tailEnd len="med" w="med" type="none"/>
                    </a:lnR>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accent2"/>
                          </a:solidFill>
                          <a:latin typeface="Arial"/>
                          <a:ea typeface="Arial"/>
                          <a:cs typeface="Arial"/>
                          <a:sym typeface="Arial"/>
                        </a:rPr>
                        <a:t>Agenda</a:t>
                      </a:r>
                    </a:p>
                  </a:txBody>
                  <a:tcPr marT="45725" marB="45725" marR="91450" marL="182875" anchor="ctr">
                    <a:lnL cap="flat" cmpd="sng" w="9525">
                      <a:solidFill>
                        <a:srgbClr val="000000"/>
                      </a:solidFill>
                      <a:prstDash val="solid"/>
                      <a:round/>
                      <a:headEnd len="med" w="med" type="none"/>
                      <a:tailEnd len="med" w="med" type="none"/>
                    </a:lnL>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dk2"/>
                          </a:solidFill>
                          <a:latin typeface="Arial"/>
                          <a:ea typeface="Arial"/>
                          <a:cs typeface="Arial"/>
                          <a:sym typeface="Arial"/>
                        </a:rPr>
                        <a:t>1</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Two peace stories</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lnSpc>
                          <a:spcPct val="100000"/>
                        </a:lnSpc>
                        <a:spcBef>
                          <a:spcPts val="0"/>
                        </a:spcBef>
                        <a:spcAft>
                          <a:spcPts val="0"/>
                        </a:spcAft>
                        <a:buSzPct val="25000"/>
                        <a:buNone/>
                      </a:pPr>
                      <a:r>
                        <a:rPr lang="en-US" sz="3600">
                          <a:solidFill>
                            <a:schemeClr val="dk2"/>
                          </a:solidFill>
                          <a:latin typeface="Arial"/>
                          <a:ea typeface="Arial"/>
                          <a:cs typeface="Arial"/>
                          <a:sym typeface="Arial"/>
                        </a:rPr>
                        <a:t>2</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E6ECEF"/>
                    </a:solidFill>
                  </a:tcPr>
                </a:tc>
                <a:tc>
                  <a:txBody>
                    <a:bodyPr>
                      <a:noAutofit/>
                    </a:bodyPr>
                    <a:lstStyle/>
                    <a:p>
                      <a:pPr indent="0" lvl="0" marL="0" marR="0" rtl="0" algn="l">
                        <a:lnSpc>
                          <a:spcPct val="100000"/>
                        </a:lnSpc>
                        <a:spcBef>
                          <a:spcPts val="0"/>
                        </a:spcBef>
                        <a:spcAft>
                          <a:spcPts val="0"/>
                        </a:spcAft>
                        <a:buSzPct val="25000"/>
                        <a:buNone/>
                      </a:pPr>
                      <a:r>
                        <a:rPr lang="en-US" sz="2400">
                          <a:solidFill>
                            <a:schemeClr val="dk2"/>
                          </a:solidFill>
                          <a:latin typeface="Arial"/>
                          <a:ea typeface="Arial"/>
                          <a:cs typeface="Arial"/>
                          <a:sym typeface="Arial"/>
                        </a:rPr>
                        <a:t>Cassandra</a:t>
                      </a:r>
                      <a:r>
                        <a:rPr lang="en-US" sz="2400">
                          <a:solidFill>
                            <a:schemeClr val="dk2"/>
                          </a:solidFill>
                          <a:latin typeface="Arial"/>
                          <a:ea typeface="Arial"/>
                          <a:cs typeface="Arial"/>
                          <a:sym typeface="Arial"/>
                        </a:rPr>
                        <a:t> infrastructure at Spotify</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dk2"/>
                          </a:solidFill>
                          <a:latin typeface="Arial"/>
                          <a:ea typeface="Arial"/>
                          <a:cs typeface="Arial"/>
                          <a:sym typeface="Arial"/>
                        </a:rPr>
                        <a:t>3</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c>
                  <a:txBody>
                    <a:bodyPr>
                      <a:noAutofit/>
                    </a:bodyPr>
                    <a:lstStyle/>
                    <a:p>
                      <a:pPr indent="0" lvl="0" marL="0" marR="0" rtl="0" algn="l">
                        <a:spcBef>
                          <a:spcPts val="0"/>
                        </a:spcBef>
                        <a:buSzPct val="25000"/>
                        <a:buNone/>
                      </a:pPr>
                      <a:r>
                        <a:rPr lang="en-US" sz="2400">
                          <a:solidFill>
                            <a:schemeClr val="dk2"/>
                          </a:solidFill>
                          <a:latin typeface="Arial"/>
                          <a:ea typeface="Arial"/>
                          <a:cs typeface="Arial"/>
                          <a:sym typeface="Arial"/>
                        </a:rPr>
                        <a:t>What exactly is Hecuba2?</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tcPr>
                </a:tc>
              </a:tr>
              <a:tr h="640075">
                <a:tc>
                  <a:txBody>
                    <a:bodyPr>
                      <a:noAutofit/>
                    </a:bodyPr>
                    <a:lstStyle/>
                    <a:p>
                      <a:pPr indent="0" lvl="0" marL="0" marR="0" rtl="0" algn="ctr">
                        <a:spcBef>
                          <a:spcPts val="0"/>
                        </a:spcBef>
                        <a:buSzPct val="25000"/>
                        <a:buNone/>
                      </a:pPr>
                      <a:r>
                        <a:rPr lang="en-US" sz="3600">
                          <a:solidFill>
                            <a:schemeClr val="accent2"/>
                          </a:solidFill>
                          <a:latin typeface="Arial"/>
                          <a:ea typeface="Arial"/>
                          <a:cs typeface="Arial"/>
                          <a:sym typeface="Arial"/>
                        </a:rPr>
                        <a:t>4</a:t>
                      </a:r>
                    </a:p>
                  </a:txBody>
                  <a:tcPr marT="45725" marB="45725" marR="91450" marL="91450">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solidFill>
                      <a:srgbClr val="E6ECEF"/>
                    </a:solidFill>
                  </a:tcPr>
                </a:tc>
                <a:tc>
                  <a:txBody>
                    <a:bodyPr>
                      <a:noAutofit/>
                    </a:bodyPr>
                    <a:lstStyle/>
                    <a:p>
                      <a:pPr indent="0" lvl="0" marL="0" marR="0" rtl="0" algn="l">
                        <a:spcBef>
                          <a:spcPts val="0"/>
                        </a:spcBef>
                        <a:buSzPct val="25000"/>
                        <a:buNone/>
                      </a:pPr>
                      <a:r>
                        <a:rPr lang="en-US" sz="2400">
                          <a:solidFill>
                            <a:srgbClr val="4C5858"/>
                          </a:solidFill>
                          <a:latin typeface="Arial"/>
                          <a:ea typeface="Arial"/>
                          <a:cs typeface="Arial"/>
                          <a:sym typeface="Arial"/>
                        </a:rPr>
                        <a:t>Wrap up</a:t>
                      </a:r>
                    </a:p>
                  </a:txBody>
                  <a:tcPr marT="45725" marB="45725" marR="91450" marL="182875" anchor="ctr">
                    <a:lnL cap="flat" cmpd="sng" w="9525">
                      <a:solidFill>
                        <a:srgbClr val="000000"/>
                      </a:solidFill>
                      <a:prstDash val="solid"/>
                      <a:round/>
                      <a:headEnd len="med" w="med" type="none"/>
                      <a:tailEnd len="med" w="med" type="none"/>
                    </a:lnL>
                    <a:lnT cap="flat" cmpd="sng" w="9525">
                      <a:solidFill>
                        <a:srgbClr val="000000"/>
                      </a:solidFill>
                      <a:prstDash val="solid"/>
                      <a:round/>
                      <a:headEnd len="med" w="med" type="none"/>
                      <a:tailEnd len="med" w="med" type="none"/>
                    </a:lnT>
                  </a:tcPr>
                </a:tc>
              </a:tr>
            </a:tbl>
          </a:graphicData>
        </a:graphic>
      </p:graphicFrame>
      <p:sp>
        <p:nvSpPr>
          <p:cNvPr id="917" name="Shape 917"/>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
        <p:nvSpPr>
          <p:cNvPr id="918" name="Shape 918"/>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Spotify</a:t>
            </a:r>
          </a:p>
        </p:txBody>
      </p:sp>
      <p:sp>
        <p:nvSpPr>
          <p:cNvPr id="152" name="Shape 152"/>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Music streaming service</a:t>
            </a:r>
          </a:p>
          <a:p>
            <a:pPr indent="-355600" lvl="0" marL="457200" marR="0" rtl="0" algn="l">
              <a:spcBef>
                <a:spcPts val="0"/>
              </a:spcBef>
              <a:buSzPct val="100000"/>
              <a:buChar char="●"/>
            </a:pPr>
            <a:r>
              <a:rPr lang="en-US" sz="2000"/>
              <a:t>~ 100 million active users</a:t>
            </a:r>
          </a:p>
          <a:p>
            <a:pPr indent="-355600" lvl="0" marL="457200" marR="0" rtl="0" algn="l">
              <a:spcBef>
                <a:spcPts val="0"/>
              </a:spcBef>
              <a:buSzPct val="100000"/>
              <a:buChar char="●"/>
            </a:pPr>
            <a:r>
              <a:rPr lang="en-US" sz="2000"/>
              <a:t>~ 2 billion playlists</a:t>
            </a:r>
          </a:p>
          <a:p>
            <a:pPr lvl="0" marR="0" rtl="0" algn="l">
              <a:spcBef>
                <a:spcPts val="0"/>
              </a:spcBef>
              <a:buNone/>
            </a:pPr>
            <a:r>
              <a:t/>
            </a:r>
            <a:endParaRPr sz="2000"/>
          </a:p>
          <a:p>
            <a:pPr lvl="0" marR="0" rtl="0" algn="l">
              <a:spcBef>
                <a:spcPts val="0"/>
              </a:spcBef>
              <a:buNone/>
            </a:pPr>
            <a:r>
              <a:rPr lang="en-US" sz="2000"/>
              <a:t>Happy Apache Cassandra user</a:t>
            </a:r>
          </a:p>
          <a:p>
            <a:pPr indent="-355600" lvl="0" marL="457200" marR="0" rtl="0" algn="l">
              <a:spcBef>
                <a:spcPts val="0"/>
              </a:spcBef>
              <a:buSzPct val="100000"/>
              <a:buChar char="●"/>
            </a:pPr>
            <a:r>
              <a:rPr lang="en-US" sz="2000"/>
              <a:t>~ 100 Cassandra clusters</a:t>
            </a:r>
          </a:p>
          <a:p>
            <a:pPr indent="-355600" lvl="0" marL="457200" marR="0" rtl="0" algn="l">
              <a:spcBef>
                <a:spcPts val="0"/>
              </a:spcBef>
              <a:buSzPct val="100000"/>
              <a:buChar char="●"/>
            </a:pPr>
            <a:r>
              <a:rPr lang="en-US" sz="2000"/>
              <a:t>~ 1000 nodes altogether</a:t>
            </a:r>
          </a:p>
          <a:p>
            <a:pPr indent="0" lvl="0" marL="0" marR="0" rtl="0" algn="l">
              <a:spcBef>
                <a:spcPts val="0"/>
              </a:spcBef>
              <a:buClr>
                <a:srgbClr val="4C5858"/>
              </a:buClr>
              <a:buSzPct val="25000"/>
              <a:buFont typeface="Arial"/>
              <a:buNone/>
            </a:pPr>
            <a:r>
              <a:t/>
            </a:r>
            <a:endParaRPr sz="2000"/>
          </a:p>
        </p:txBody>
      </p:sp>
      <p:sp>
        <p:nvSpPr>
          <p:cNvPr id="153" name="Shape 153"/>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54" name="Shape 154"/>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155" name="Shape 155"/>
          <p:cNvPicPr preferRelativeResize="0"/>
          <p:nvPr/>
        </p:nvPicPr>
        <p:blipFill>
          <a:blip r:embed="rId3">
            <a:alphaModFix/>
          </a:blip>
          <a:stretch>
            <a:fillRect/>
          </a:stretch>
        </p:blipFill>
        <p:spPr>
          <a:xfrm>
            <a:off x="4527225" y="795900"/>
            <a:ext cx="3551700" cy="35517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2" name="Shape 922"/>
        <p:cNvGrpSpPr/>
        <p:nvPr/>
      </p:nvGrpSpPr>
      <p:grpSpPr>
        <a:xfrm>
          <a:off x="0" y="0"/>
          <a:ext cx="0" cy="0"/>
          <a:chOff x="0" y="0"/>
          <a:chExt cx="0" cy="0"/>
        </a:xfrm>
      </p:grpSpPr>
      <p:sp>
        <p:nvSpPr>
          <p:cNvPr id="923" name="Shape 923"/>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Our Experience So Far</a:t>
            </a:r>
          </a:p>
        </p:txBody>
      </p:sp>
      <p:sp>
        <p:nvSpPr>
          <p:cNvPr id="924" name="Shape 924"/>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chemeClr val="dk1"/>
              </a:buClr>
              <a:buSzPct val="55000"/>
              <a:buFont typeface="Arial"/>
              <a:buNone/>
            </a:pPr>
            <a:r>
              <a:rPr lang="en-US" sz="2000"/>
              <a:t>It’s been in use for a year</a:t>
            </a:r>
          </a:p>
          <a:p>
            <a:pPr lvl="0" rtl="0">
              <a:spcBef>
                <a:spcPts val="0"/>
              </a:spcBef>
              <a:buClr>
                <a:schemeClr val="dk1"/>
              </a:buClr>
              <a:buSzPct val="55000"/>
              <a:buFont typeface="Arial"/>
              <a:buNone/>
            </a:pPr>
            <a:r>
              <a:t/>
            </a:r>
            <a:endParaRPr sz="2000"/>
          </a:p>
          <a:p>
            <a:pPr lvl="0" rtl="0">
              <a:spcBef>
                <a:spcPts val="0"/>
              </a:spcBef>
              <a:buClr>
                <a:schemeClr val="dk1"/>
              </a:buClr>
              <a:buSzPct val="55000"/>
              <a:buFont typeface="Arial"/>
              <a:buNone/>
            </a:pPr>
            <a:r>
              <a:rPr lang="en-US" sz="2000"/>
              <a:t>It hasn’t let us down yet</a:t>
            </a:r>
          </a:p>
          <a:p>
            <a:pPr lvl="0" rtl="0">
              <a:spcBef>
                <a:spcPts val="0"/>
              </a:spcBef>
              <a:buClr>
                <a:schemeClr val="dk1"/>
              </a:buClr>
              <a:buSzPct val="55000"/>
              <a:buFont typeface="Arial"/>
              <a:buNone/>
            </a:pPr>
            <a:r>
              <a:t/>
            </a:r>
            <a:endParaRPr sz="2000"/>
          </a:p>
          <a:p>
            <a:pPr lvl="0" rtl="0">
              <a:spcBef>
                <a:spcPts val="0"/>
              </a:spcBef>
              <a:buClr>
                <a:schemeClr val="dk1"/>
              </a:buClr>
              <a:buSzPct val="55000"/>
              <a:buFont typeface="Arial"/>
              <a:buNone/>
            </a:pPr>
            <a:r>
              <a:rPr lang="en-US" sz="2000"/>
              <a:t>But i</a:t>
            </a:r>
            <a:r>
              <a:rPr lang="en-US" sz="2000"/>
              <a:t>t has surprised us by being more robust than we thought</a:t>
            </a:r>
          </a:p>
          <a:p>
            <a:pPr lvl="0" marR="0" rtl="0" algn="l">
              <a:spcBef>
                <a:spcPts val="0"/>
              </a:spcBef>
              <a:buNone/>
            </a:pPr>
            <a:r>
              <a:t/>
            </a:r>
            <a:endParaRPr sz="2000"/>
          </a:p>
          <a:p>
            <a:pPr lvl="0" marR="0" rtl="0" algn="l">
              <a:spcBef>
                <a:spcPts val="0"/>
              </a:spcBef>
              <a:buNone/>
            </a:pPr>
            <a:r>
              <a:rPr lang="en-US" sz="2000"/>
              <a:t>State machine testable, visualisable, and easily extensible</a:t>
            </a:r>
          </a:p>
          <a:p>
            <a:pPr lvl="0" marR="0" rtl="0" algn="l">
              <a:spcBef>
                <a:spcPts val="0"/>
              </a:spcBef>
              <a:buNone/>
            </a:pPr>
            <a:r>
              <a:t/>
            </a:r>
            <a:endParaRPr sz="2000"/>
          </a:p>
          <a:p>
            <a:pPr lvl="0" marR="0" rtl="0" algn="l">
              <a:spcBef>
                <a:spcPts val="0"/>
              </a:spcBef>
              <a:buNone/>
            </a:pPr>
            <a:r>
              <a:rPr lang="en-US" sz="2000"/>
              <a:t>Peer review for changes</a:t>
            </a:r>
          </a:p>
          <a:p>
            <a:pPr lvl="0" marR="0" rtl="0" algn="l">
              <a:spcBef>
                <a:spcPts val="0"/>
              </a:spcBef>
              <a:buNone/>
            </a:pPr>
            <a:r>
              <a:t/>
            </a:r>
            <a:endParaRPr sz="2000"/>
          </a:p>
          <a:p>
            <a:pPr lvl="0" marR="0" rtl="0" algn="l">
              <a:spcBef>
                <a:spcPts val="0"/>
              </a:spcBef>
              <a:buNone/>
            </a:pPr>
            <a:r>
              <a:t/>
            </a:r>
            <a:endParaRPr sz="2000"/>
          </a:p>
        </p:txBody>
      </p:sp>
      <p:sp>
        <p:nvSpPr>
          <p:cNvPr id="925" name="Shape 925"/>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926" name="Shape 926"/>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FAQ</a:t>
            </a:r>
          </a:p>
        </p:txBody>
      </p:sp>
      <p:sp>
        <p:nvSpPr>
          <p:cNvPr id="932" name="Shape 932"/>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rtl="0">
              <a:spcBef>
                <a:spcPts val="0"/>
              </a:spcBef>
              <a:buClr>
                <a:schemeClr val="dk1"/>
              </a:buClr>
              <a:buSzPct val="55000"/>
              <a:buFont typeface="Arial"/>
              <a:buNone/>
            </a:pPr>
            <a:r>
              <a:rPr lang="en-US" sz="2000"/>
              <a:t>Why is it called Hecuba2?</a:t>
            </a:r>
          </a:p>
          <a:p>
            <a:pPr lvl="0" marR="0" rtl="0" algn="l">
              <a:spcBef>
                <a:spcPts val="0"/>
              </a:spcBef>
              <a:buNone/>
            </a:pPr>
            <a:r>
              <a:t/>
            </a:r>
            <a:endParaRPr sz="2000"/>
          </a:p>
          <a:p>
            <a:pPr lvl="0" marR="0" rtl="0" algn="l">
              <a:spcBef>
                <a:spcPts val="0"/>
              </a:spcBef>
              <a:buNone/>
            </a:pPr>
            <a:r>
              <a:rPr lang="en-US" sz="2000"/>
              <a:t>Does it support v-nodes? </a:t>
            </a:r>
          </a:p>
          <a:p>
            <a:pPr lvl="0" marR="0" rtl="0" algn="l">
              <a:spcBef>
                <a:spcPts val="0"/>
              </a:spcBef>
              <a:buNone/>
            </a:pPr>
            <a:r>
              <a:t/>
            </a:r>
            <a:endParaRPr sz="2000"/>
          </a:p>
          <a:p>
            <a:pPr lvl="0" marR="0" rtl="0" algn="l">
              <a:spcBef>
                <a:spcPts val="0"/>
              </a:spcBef>
              <a:buNone/>
            </a:pPr>
            <a:r>
              <a:rPr lang="en-US" sz="2000"/>
              <a:t>Does it support Cassandra version X?</a:t>
            </a:r>
          </a:p>
          <a:p>
            <a:pPr lvl="0" marR="0" rtl="0" algn="l">
              <a:spcBef>
                <a:spcPts val="0"/>
              </a:spcBef>
              <a:buNone/>
            </a:pPr>
            <a:r>
              <a:t/>
            </a:r>
            <a:endParaRPr sz="2000"/>
          </a:p>
          <a:p>
            <a:pPr lvl="0" marR="0" rtl="0" algn="l">
              <a:spcBef>
                <a:spcPts val="0"/>
              </a:spcBef>
              <a:buNone/>
            </a:pPr>
            <a:r>
              <a:rPr lang="en-US" sz="2000"/>
              <a:t>Can I use it on Y?</a:t>
            </a:r>
          </a:p>
          <a:p>
            <a:pPr lvl="0" marR="0" rtl="0" algn="l">
              <a:spcBef>
                <a:spcPts val="0"/>
              </a:spcBef>
              <a:buNone/>
            </a:pPr>
            <a:r>
              <a:t/>
            </a:r>
            <a:endParaRPr sz="2000"/>
          </a:p>
          <a:p>
            <a:pPr lvl="0" marR="0" rtl="0" algn="l">
              <a:spcBef>
                <a:spcPts val="0"/>
              </a:spcBef>
              <a:buNone/>
            </a:pPr>
            <a:r>
              <a:rPr lang="en-US" sz="2000"/>
              <a:t>Is it FOSS?</a:t>
            </a:r>
          </a:p>
        </p:txBody>
      </p:sp>
      <p:sp>
        <p:nvSpPr>
          <p:cNvPr id="933" name="Shape 933"/>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934" name="Shape 934"/>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8" name="Shape 938"/>
        <p:cNvGrpSpPr/>
        <p:nvPr/>
      </p:nvGrpSpPr>
      <p:grpSpPr>
        <a:xfrm>
          <a:off x="0" y="0"/>
          <a:ext cx="0" cy="0"/>
          <a:chOff x="0" y="0"/>
          <a:chExt cx="0" cy="0"/>
        </a:xfrm>
      </p:grpSpPr>
      <p:sp>
        <p:nvSpPr>
          <p:cNvPr id="939" name="Shape 939"/>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Actual Q</a:t>
            </a:r>
          </a:p>
        </p:txBody>
      </p:sp>
      <p:sp>
        <p:nvSpPr>
          <p:cNvPr id="940" name="Shape 940"/>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t/>
            </a:r>
            <a:endParaRPr sz="2000"/>
          </a:p>
        </p:txBody>
      </p:sp>
      <p:sp>
        <p:nvSpPr>
          <p:cNvPr id="941" name="Shape 941"/>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942" name="Shape 942"/>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6" name="Shape 946"/>
        <p:cNvGrpSpPr/>
        <p:nvPr/>
      </p:nvGrpSpPr>
      <p:grpSpPr>
        <a:xfrm>
          <a:off x="0" y="0"/>
          <a:ext cx="0" cy="0"/>
          <a:chOff x="0" y="0"/>
          <a:chExt cx="0" cy="0"/>
        </a:xfrm>
      </p:grpSpPr>
      <p:sp>
        <p:nvSpPr>
          <p:cNvPr id="947" name="Shape 947"/>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Thank You!</a:t>
            </a:r>
          </a:p>
        </p:txBody>
      </p:sp>
      <p:sp>
        <p:nvSpPr>
          <p:cNvPr id="948" name="Shape 948"/>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lvl="0" marR="0" rtl="0" algn="l">
              <a:spcBef>
                <a:spcPts val="0"/>
              </a:spcBef>
              <a:buNone/>
            </a:pPr>
            <a:r>
              <a:rPr lang="en-US" sz="2000" u="sng">
                <a:solidFill>
                  <a:schemeClr val="hlink"/>
                </a:solidFill>
                <a:hlinkClick r:id="rId3"/>
              </a:rPr>
              <a:t>bases-ext@spotify.com</a:t>
            </a:r>
          </a:p>
          <a:p>
            <a:pPr lvl="0" marR="0" rtl="0" algn="l">
              <a:spcBef>
                <a:spcPts val="0"/>
              </a:spcBef>
              <a:buNone/>
            </a:pPr>
            <a:r>
              <a:t/>
            </a:r>
            <a:endParaRPr sz="2000"/>
          </a:p>
          <a:p>
            <a:pPr lvl="0" marR="0" rtl="0" algn="l">
              <a:spcBef>
                <a:spcPts val="0"/>
              </a:spcBef>
              <a:buNone/>
            </a:pPr>
            <a:r>
              <a:t/>
            </a:r>
            <a:endParaRPr sz="2000"/>
          </a:p>
          <a:p>
            <a:pPr lvl="0" marR="0" rtl="0" algn="l">
              <a:spcBef>
                <a:spcPts val="0"/>
              </a:spcBef>
              <a:buNone/>
            </a:pPr>
            <a:r>
              <a:rPr lang="en-US" sz="2000"/>
              <a:t>zvo@spotify.com</a:t>
            </a:r>
          </a:p>
          <a:p>
            <a:pPr lvl="0" marR="0" rtl="0" algn="l">
              <a:spcBef>
                <a:spcPts val="0"/>
              </a:spcBef>
              <a:buNone/>
            </a:pPr>
            <a:r>
              <a:t/>
            </a:r>
            <a:endParaRPr sz="2000"/>
          </a:p>
          <a:p>
            <a:pPr lvl="0" marR="0" rtl="0" algn="l">
              <a:spcBef>
                <a:spcPts val="0"/>
              </a:spcBef>
              <a:buNone/>
            </a:pPr>
            <a:r>
              <a:t/>
            </a:r>
            <a:endParaRPr sz="2000"/>
          </a:p>
          <a:p>
            <a:pPr lvl="0" marR="0" rtl="0" algn="l">
              <a:spcBef>
                <a:spcPts val="0"/>
              </a:spcBef>
              <a:buNone/>
            </a:pPr>
            <a:r>
              <a:rPr lang="en-US" sz="2000"/>
              <a:t>Eventually </a:t>
            </a:r>
            <a:r>
              <a:rPr b="1" lang="en-US" sz="2000"/>
              <a:t>https://github.com/spotify/hecuba2</a:t>
            </a:r>
          </a:p>
        </p:txBody>
      </p:sp>
      <p:sp>
        <p:nvSpPr>
          <p:cNvPr id="949" name="Shape 949"/>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950" name="Shape 950"/>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The Playlist Cluster</a:t>
            </a:r>
          </a:p>
        </p:txBody>
      </p:sp>
      <p:sp>
        <p:nvSpPr>
          <p:cNvPr id="161" name="Shape 161"/>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The largest cluster we have</a:t>
            </a:r>
          </a:p>
          <a:p>
            <a:pPr indent="-355600" lvl="0" marL="457200" marR="0" rtl="0" algn="l">
              <a:spcBef>
                <a:spcPts val="0"/>
              </a:spcBef>
              <a:buSzPct val="100000"/>
              <a:buChar char="●"/>
            </a:pPr>
            <a:r>
              <a:rPr lang="en-US" sz="2000"/>
              <a:t>2 x 45 nodes</a:t>
            </a:r>
          </a:p>
          <a:p>
            <a:pPr indent="-355600" lvl="0" marL="457200" marR="0" rtl="0" algn="l">
              <a:spcBef>
                <a:spcPts val="0"/>
              </a:spcBef>
              <a:buSzPct val="100000"/>
              <a:buChar char="●"/>
            </a:pPr>
            <a:r>
              <a:rPr lang="en-US" sz="2000"/>
              <a:t>~ 1TB of data on each node</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162" name="Shape 162"/>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63" name="Shape 163"/>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9"/>
            <a:ext cx="8229600" cy="857400"/>
          </a:xfrm>
          <a:prstGeom prst="rect">
            <a:avLst/>
          </a:prstGeom>
          <a:noFill/>
          <a:ln>
            <a:noFill/>
          </a:ln>
        </p:spPr>
        <p:txBody>
          <a:bodyPr anchorCtr="0" anchor="ctr" bIns="45700" lIns="91425" rIns="91425" tIns="45700">
            <a:noAutofit/>
          </a:bodyPr>
          <a:lstStyle/>
          <a:p>
            <a:pPr lvl="0" rtl="0">
              <a:spcBef>
                <a:spcPts val="0"/>
              </a:spcBef>
              <a:buClr>
                <a:schemeClr val="accent2"/>
              </a:buClr>
              <a:buSzPct val="25000"/>
              <a:buFont typeface="Arial"/>
              <a:buNone/>
            </a:pPr>
            <a:r>
              <a:rPr lang="en-US"/>
              <a:t>The Playlist Cluster</a:t>
            </a:r>
          </a:p>
        </p:txBody>
      </p:sp>
      <p:sp>
        <p:nvSpPr>
          <p:cNvPr id="169" name="Shape 169"/>
          <p:cNvSpPr txBox="1"/>
          <p:nvPr>
            <p:ph idx="1" type="body"/>
          </p:nvPr>
        </p:nvSpPr>
        <p:spPr>
          <a:xfrm>
            <a:off x="457200" y="1200150"/>
            <a:ext cx="8229600" cy="3200400"/>
          </a:xfrm>
          <a:prstGeom prst="rect">
            <a:avLst/>
          </a:prstGeom>
          <a:noFill/>
          <a:ln>
            <a:noFill/>
          </a:ln>
        </p:spPr>
        <p:txBody>
          <a:bodyPr anchorCtr="0" anchor="t" bIns="45700" lIns="91425" rIns="91425" tIns="45700">
            <a:noAutofit/>
          </a:bodyPr>
          <a:lstStyle/>
          <a:p>
            <a:pPr indent="0" lvl="0" marL="0" marR="0" rtl="0" algn="l">
              <a:spcBef>
                <a:spcPts val="0"/>
              </a:spcBef>
              <a:buClr>
                <a:srgbClr val="4C5858"/>
              </a:buClr>
              <a:buSzPct val="25000"/>
              <a:buFont typeface="Arial"/>
              <a:buNone/>
            </a:pPr>
            <a:r>
              <a:rPr lang="en-US" sz="2000"/>
              <a:t>The largest cluster we have</a:t>
            </a:r>
          </a:p>
          <a:p>
            <a:pPr indent="-355600" lvl="0" marL="457200" marR="0" rtl="0" algn="l">
              <a:spcBef>
                <a:spcPts val="0"/>
              </a:spcBef>
              <a:buSzPct val="100000"/>
              <a:buChar char="●"/>
            </a:pPr>
            <a:r>
              <a:rPr lang="en-US" sz="2000"/>
              <a:t>2 x 45 nodes</a:t>
            </a:r>
          </a:p>
          <a:p>
            <a:pPr indent="-355600" lvl="0" marL="457200" marR="0" rtl="0" algn="l">
              <a:spcBef>
                <a:spcPts val="0"/>
              </a:spcBef>
              <a:buSzPct val="100000"/>
              <a:buChar char="●"/>
            </a:pPr>
            <a:r>
              <a:rPr lang="en-US" sz="2000"/>
              <a:t>~ 1TB of data on each node</a:t>
            </a:r>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a:p>
            <a:pPr indent="0" lvl="0" marL="0" marR="0" rtl="0" algn="l">
              <a:spcBef>
                <a:spcPts val="0"/>
              </a:spcBef>
              <a:buClr>
                <a:srgbClr val="4C5858"/>
              </a:buClr>
              <a:buSzPct val="25000"/>
              <a:buFont typeface="Arial"/>
              <a:buNone/>
            </a:pPr>
            <a:r>
              <a:t/>
            </a:r>
            <a:endParaRPr sz="2000"/>
          </a:p>
        </p:txBody>
      </p:sp>
      <p:sp>
        <p:nvSpPr>
          <p:cNvPr id="170" name="Shape 170"/>
          <p:cNvSpPr txBox="1"/>
          <p:nvPr>
            <p:ph idx="11" type="ftr"/>
          </p:nvPr>
        </p:nvSpPr>
        <p:spPr>
          <a:xfrm>
            <a:off x="457200" y="4836826"/>
            <a:ext cx="1594500" cy="273900"/>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r>
              <a:rPr b="0" i="0" lang="en-US" sz="600" u="none" cap="none" strike="noStrike">
                <a:solidFill>
                  <a:srgbClr val="BFBFBF"/>
                </a:solidFill>
                <a:latin typeface="Arial"/>
                <a:ea typeface="Arial"/>
                <a:cs typeface="Arial"/>
                <a:sym typeface="Arial"/>
              </a:rPr>
              <a:t>© DataStax, All Rights Reserved.</a:t>
            </a:r>
          </a:p>
        </p:txBody>
      </p:sp>
      <p:sp>
        <p:nvSpPr>
          <p:cNvPr id="171" name="Shape 171"/>
          <p:cNvSpPr txBox="1"/>
          <p:nvPr>
            <p:ph idx="12" type="sldNum"/>
          </p:nvPr>
        </p:nvSpPr>
        <p:spPr>
          <a:xfrm>
            <a:off x="2114364" y="4836826"/>
            <a:ext cx="405300" cy="2739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fld id="{00000000-1234-1234-1234-123412341234}" type="slidenum">
              <a:rPr b="0" i="0" lang="en-US" sz="600" u="none" cap="none" strike="noStrike">
                <a:solidFill>
                  <a:srgbClr val="BFBFBF"/>
                </a:solidFill>
                <a:latin typeface="Arial"/>
                <a:ea typeface="Arial"/>
                <a:cs typeface="Arial"/>
                <a:sym typeface="Arial"/>
              </a:rPr>
              <a:t>‹#›</a:t>
            </a:fld>
          </a:p>
        </p:txBody>
      </p:sp>
      <p:pic>
        <p:nvPicPr>
          <p:cNvPr id="172" name="Shape 172"/>
          <p:cNvPicPr preferRelativeResize="0"/>
          <p:nvPr/>
        </p:nvPicPr>
        <p:blipFill>
          <a:blip r:embed="rId3">
            <a:alphaModFix/>
          </a:blip>
          <a:stretch>
            <a:fillRect/>
          </a:stretch>
        </p:blipFill>
        <p:spPr>
          <a:xfrm>
            <a:off x="4527226" y="795899"/>
            <a:ext cx="3551700" cy="35683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Stax_Template">
  <a:themeElements>
    <a:clrScheme name="DataStax">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