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344" r:id="rId2"/>
    <p:sldId id="339" r:id="rId3"/>
    <p:sldId id="360" r:id="rId4"/>
    <p:sldId id="366" r:id="rId5"/>
    <p:sldId id="367" r:id="rId6"/>
    <p:sldId id="368" r:id="rId7"/>
    <p:sldId id="369" r:id="rId8"/>
    <p:sldId id="370" r:id="rId9"/>
    <p:sldId id="371" r:id="rId10"/>
    <p:sldId id="372" r:id="rId11"/>
    <p:sldId id="362" r:id="rId12"/>
    <p:sldId id="373" r:id="rId13"/>
    <p:sldId id="374" r:id="rId14"/>
    <p:sldId id="375" r:id="rId15"/>
    <p:sldId id="376" r:id="rId16"/>
    <p:sldId id="377" r:id="rId17"/>
    <p:sldId id="378" r:id="rId18"/>
    <p:sldId id="389" r:id="rId19"/>
    <p:sldId id="379" r:id="rId20"/>
    <p:sldId id="390" r:id="rId21"/>
    <p:sldId id="391" r:id="rId22"/>
    <p:sldId id="361" r:id="rId23"/>
    <p:sldId id="364" r:id="rId24"/>
    <p:sldId id="365" r:id="rId25"/>
    <p:sldId id="384" r:id="rId26"/>
    <p:sldId id="383" r:id="rId27"/>
    <p:sldId id="385" r:id="rId28"/>
    <p:sldId id="386" r:id="rId29"/>
    <p:sldId id="387" r:id="rId30"/>
    <p:sldId id="388"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86547BAA-C413-6F40-808D-65155C4AC6F8}">
          <p14:sldIdLst>
            <p14:sldId id="344"/>
            <p14:sldId id="339"/>
            <p14:sldId id="360"/>
            <p14:sldId id="366"/>
          </p14:sldIdLst>
        </p14:section>
        <p14:section name="Introduction" id="{E84BA5E9-8CAA-DC43-B079-977975F46C48}">
          <p14:sldIdLst>
            <p14:sldId id="367"/>
            <p14:sldId id="368"/>
            <p14:sldId id="369"/>
            <p14:sldId id="370"/>
            <p14:sldId id="371"/>
            <p14:sldId id="372"/>
          </p14:sldIdLst>
        </p14:section>
        <p14:section name="Replication" id="{185A37E3-F532-7F4F-BD88-1668F3F2F680}">
          <p14:sldIdLst>
            <p14:sldId id="362"/>
            <p14:sldId id="373"/>
            <p14:sldId id="374"/>
            <p14:sldId id="375"/>
            <p14:sldId id="376"/>
            <p14:sldId id="377"/>
            <p14:sldId id="378"/>
            <p14:sldId id="389"/>
            <p14:sldId id="379"/>
            <p14:sldId id="390"/>
            <p14:sldId id="391"/>
          </p14:sldIdLst>
        </p14:section>
        <p14:section name="Consistency" id="{7A64DCA7-589B-F84F-9F69-06A18C12A2FE}">
          <p14:sldIdLst>
            <p14:sldId id="361"/>
            <p14:sldId id="364"/>
            <p14:sldId id="365"/>
            <p14:sldId id="384"/>
            <p14:sldId id="383"/>
            <p14:sldId id="385"/>
            <p14:sldId id="386"/>
            <p14:sldId id="387"/>
            <p14:sldId id="3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6E"/>
    <a:srgbClr val="CA5F14"/>
    <a:srgbClr val="EFBD14"/>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27" autoAdjust="0"/>
    <p:restoredTop sz="65934" autoAdjust="0"/>
  </p:normalViewPr>
  <p:slideViewPr>
    <p:cSldViewPr>
      <p:cViewPr>
        <p:scale>
          <a:sx n="100" d="100"/>
          <a:sy n="100" d="100"/>
        </p:scale>
        <p:origin x="224" y="30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3183A-1356-7A44-9854-A1D3F7EB2CB8}" type="datetimeFigureOut">
              <a:rPr lang="en-US" smtClean="0">
                <a:latin typeface="Arial"/>
                <a:cs typeface="Arial"/>
              </a:rPr>
              <a:t>9/7/16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BF052239-6C6F-472F-B175-F0FADCEE2BD3}" type="datetimeFigureOut">
              <a:rPr lang="en-US" smtClean="0"/>
              <a:pPr/>
              <a:t>9/7/16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55786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are availability</a:t>
            </a:r>
            <a:r>
              <a:rPr lang="en-US" baseline="0" dirty="0" smtClean="0"/>
              <a:t> and partition tolerance achieved? Through replication</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1085870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replication affects availability and partition tolerance. Assume</a:t>
            </a:r>
            <a:r>
              <a:rPr lang="en-US" baseline="0" dirty="0" smtClean="0"/>
              <a:t> in this environment we have a replication factor of 3. This means every piece of data written to our cluster is stored 3 times.</a:t>
            </a:r>
          </a:p>
          <a:p>
            <a:endParaRPr lang="en-US" baseline="0" dirty="0" smtClean="0"/>
          </a:p>
          <a:p>
            <a:pPr marL="228600" indent="-228600">
              <a:buAutoNum type="arabicPeriod"/>
            </a:pPr>
            <a:r>
              <a:rPr lang="en-US" baseline="0" dirty="0" smtClean="0"/>
              <a:t>The client issues a write to a node in the cluster. This node is known as the coordinator for the duration of this request.</a:t>
            </a:r>
          </a:p>
          <a:p>
            <a:pPr marL="228600" indent="-228600">
              <a:buAutoNum type="arabicPeriod"/>
            </a:pPr>
            <a:r>
              <a:rPr lang="en-US" baseline="0" dirty="0" smtClean="0"/>
              <a:t>The coordinator hashes the </a:t>
            </a:r>
            <a:r>
              <a:rPr lang="en-US" b="1" baseline="0" dirty="0" smtClean="0"/>
              <a:t>PARTITION KEY</a:t>
            </a:r>
            <a:r>
              <a:rPr lang="en-US" b="0" baseline="0" dirty="0" smtClean="0"/>
              <a:t> portion of the </a:t>
            </a:r>
            <a:r>
              <a:rPr lang="en-US" b="1" baseline="0" dirty="0" smtClean="0"/>
              <a:t>PRIMARY KEY</a:t>
            </a:r>
            <a:r>
              <a:rPr lang="en-US" b="0" baseline="0" dirty="0" smtClean="0"/>
              <a:t> and uses a </a:t>
            </a:r>
            <a:r>
              <a:rPr lang="en-US" b="1" baseline="0" dirty="0" smtClean="0"/>
              <a:t>REPLICATION STRATEGY</a:t>
            </a:r>
            <a:r>
              <a:rPr lang="en-US" b="0" baseline="0" dirty="0" smtClean="0"/>
              <a:t> to determine where the replicas live and forwards the request to those nodes.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1237323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one of the</a:t>
            </a:r>
            <a:r>
              <a:rPr lang="en-US" baseline="0" dirty="0" smtClean="0"/>
              <a:t> replicas is down the coordinator still writes to the other two replicas. This satisfies the </a:t>
            </a:r>
            <a:r>
              <a:rPr lang="en-US" b="1" baseline="0" dirty="0" smtClean="0"/>
              <a:t>availability</a:t>
            </a:r>
            <a:r>
              <a:rPr lang="en-US" b="0" baseline="0" dirty="0" smtClean="0"/>
              <a:t> portion of the CAP Theorem</a:t>
            </a:r>
          </a:p>
          <a:p>
            <a:endParaRPr lang="en-US" baseline="0" dirty="0" smtClean="0"/>
          </a:p>
          <a:p>
            <a:r>
              <a:rPr lang="en-US" baseline="0" dirty="0" smtClean="0"/>
              <a:t>A hint is then stored on the coordinator. Should the replica that was down come back up within a certain time period (default 3 hours) the hint will be replayed against that host. This helps get the node back in sync with the rest of the cluster.</a:t>
            </a:r>
            <a:r>
              <a:rPr lang="en-US" baseline="0" dirty="0"/>
              <a:t> </a:t>
            </a:r>
            <a:r>
              <a:rPr lang="en-US" b="0" baseline="0" dirty="0" smtClean="0"/>
              <a:t>This satisfies the partition tolerant portion of the CAP theorem</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34985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 behave in a similar manner (although without the need for a hint).</a:t>
            </a:r>
          </a:p>
          <a:p>
            <a:endParaRPr lang="en-US" dirty="0" smtClean="0"/>
          </a:p>
          <a:p>
            <a:r>
              <a:rPr lang="en-US" dirty="0" smtClean="0"/>
              <a:t>The coordinator is aware that one of the replicas is down and responds with data from the two replicas that are still available.</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237036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Replication is</a:t>
            </a:r>
            <a:r>
              <a:rPr lang="en-US" baseline="0" dirty="0" smtClean="0"/>
              <a:t> defined at the </a:t>
            </a:r>
            <a:r>
              <a:rPr lang="en-US" baseline="0" dirty="0" err="1" smtClean="0"/>
              <a:t>keyspace</a:t>
            </a:r>
            <a:r>
              <a:rPr lang="en-US" baseline="0" dirty="0" smtClean="0"/>
              <a:t> level. The number of replicas and placement strategy are supplied during </a:t>
            </a:r>
            <a:r>
              <a:rPr lang="en-US" baseline="0" dirty="0" err="1" smtClean="0"/>
              <a:t>keyspace</a:t>
            </a:r>
            <a:r>
              <a:rPr lang="en-US" baseline="0" dirty="0" smtClean="0"/>
              <a:t> creation. </a:t>
            </a:r>
          </a:p>
          <a:p>
            <a:endParaRPr lang="en-US" baseline="0" dirty="0" smtClean="0"/>
          </a:p>
          <a:p>
            <a:r>
              <a:rPr lang="en-US" baseline="0" dirty="0" smtClean="0"/>
              <a:t>The replication strategy is specified with the </a:t>
            </a:r>
            <a:r>
              <a:rPr lang="en-US" b="1" baseline="0" dirty="0" smtClean="0"/>
              <a:t>class</a:t>
            </a:r>
            <a:r>
              <a:rPr lang="en-US" b="0" baseline="0" dirty="0" smtClean="0"/>
              <a:t> parameter. Other parameters may also be required, but they are tied to the strategy being used.</a:t>
            </a:r>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180314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Cassandra ships with a few replication strategies.</a:t>
            </a:r>
            <a:r>
              <a:rPr lang="en-US" baseline="0" dirty="0" smtClean="0"/>
              <a:t> Let’s look at those now.</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16</a:t>
            </a:fld>
            <a:endParaRPr lang="en-US" dirty="0"/>
          </a:p>
        </p:txBody>
      </p:sp>
    </p:spTree>
    <p:extLst>
      <p:ext uri="{BB962C8B-B14F-4D97-AF65-F5344CB8AC3E}">
        <p14:creationId xmlns:p14="http://schemas.microsoft.com/office/powerpoint/2010/main" val="139083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Strategy</a:t>
            </a:r>
            <a:r>
              <a:rPr lang="en-US" baseline="0" dirty="0" smtClean="0"/>
              <a:t> is just that, Simple. The replicas for a particular piece of data circle the ring in order.</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191433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token hashes differently</a:t>
            </a:r>
            <a:r>
              <a:rPr lang="en-US" baseline="0" dirty="0" smtClean="0"/>
              <a:t> then it may look like this.</a:t>
            </a:r>
          </a:p>
          <a:p>
            <a:endParaRPr lang="en-US" baseline="0" dirty="0" smtClean="0"/>
          </a:p>
          <a:p>
            <a:r>
              <a:rPr lang="en-US" baseline="0" dirty="0" smtClean="0"/>
              <a:t>WARNING: Be </a:t>
            </a:r>
            <a:r>
              <a:rPr lang="en-US" b="1" i="1" baseline="0" dirty="0" smtClean="0"/>
              <a:t>very</a:t>
            </a:r>
            <a:r>
              <a:rPr lang="en-US" b="0" i="0" baseline="0" dirty="0" smtClean="0"/>
              <a:t> careful with </a:t>
            </a:r>
            <a:r>
              <a:rPr lang="en-US" b="0" i="0" baseline="0" dirty="0" err="1" smtClean="0"/>
              <a:t>SimpleStrategy</a:t>
            </a:r>
            <a:r>
              <a:rPr lang="en-US" b="0" i="0" baseline="0" dirty="0" smtClean="0"/>
              <a:t> in multi-DC environment. Depending on the consistency level and load balancing policy writes may throw exceptions as hosts are not necessarily routable.</a:t>
            </a:r>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18</a:t>
            </a:fld>
            <a:endParaRPr lang="en-US" dirty="0"/>
          </a:p>
        </p:txBody>
      </p:sp>
    </p:spTree>
    <p:extLst>
      <p:ext uri="{BB962C8B-B14F-4D97-AF65-F5344CB8AC3E}">
        <p14:creationId xmlns:p14="http://schemas.microsoft.com/office/powerpoint/2010/main" val="85604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Topology Strategy</a:t>
            </a:r>
            <a:r>
              <a:rPr lang="en-US" baseline="0" dirty="0" smtClean="0"/>
              <a:t> layers additional logic into the replica selection process. It utilizes topology information to place replicas in a manner which ensures an even higher level of reliability.</a:t>
            </a:r>
            <a:endParaRPr lang="en-US" dirty="0" smtClean="0"/>
          </a:p>
          <a:p>
            <a:endParaRPr lang="en-US" dirty="0" smtClean="0"/>
          </a:p>
          <a:p>
            <a:r>
              <a:rPr lang="en-US" dirty="0" smtClean="0"/>
              <a:t>In our first example let’s assume every node is in the same DC and physical rack.</a:t>
            </a:r>
            <a:r>
              <a:rPr lang="en-US" baseline="0" dirty="0" smtClean="0"/>
              <a:t> The replica selection process looks similar to the </a:t>
            </a:r>
            <a:r>
              <a:rPr lang="en-US" baseline="0" dirty="0" err="1" smtClean="0"/>
              <a:t>SimpleStrategy</a:t>
            </a:r>
            <a:r>
              <a:rPr lang="en-US" baseline="0" dirty="0" smtClean="0"/>
              <a:t>, there is nothing too intense here.</a:t>
            </a:r>
          </a:p>
          <a:p>
            <a:endParaRPr lang="en-US" baseline="0" dirty="0" smtClean="0"/>
          </a:p>
          <a:p>
            <a:r>
              <a:rPr lang="en-US" i="1" baseline="0" dirty="0" smtClean="0"/>
              <a:t>Note you must use an appropriate Snitch. The snitch defines how topology information is shared in the cluster. The </a:t>
            </a:r>
            <a:r>
              <a:rPr lang="en-US" i="1" baseline="0" dirty="0" err="1" smtClean="0"/>
              <a:t>GossipingPropertyFileSnitch</a:t>
            </a:r>
            <a:r>
              <a:rPr lang="en-US" i="1" baseline="0" dirty="0" smtClean="0"/>
              <a:t> uses the </a:t>
            </a:r>
            <a:r>
              <a:rPr lang="en-US" i="1" baseline="0" dirty="0" err="1" smtClean="0"/>
              <a:t>cassandra-rackdc.properties</a:t>
            </a:r>
            <a:r>
              <a:rPr lang="en-US" i="1" baseline="0" dirty="0" smtClean="0"/>
              <a:t> file to share topology info with peers where the </a:t>
            </a:r>
            <a:r>
              <a:rPr lang="en-US" i="1" baseline="0" dirty="0" err="1" smtClean="0"/>
              <a:t>SimpleSnitch</a:t>
            </a:r>
            <a:r>
              <a:rPr lang="en-US" i="1" baseline="0" dirty="0" smtClean="0"/>
              <a:t> has hardcoded values </a:t>
            </a:r>
            <a:r>
              <a:rPr lang="en-US" i="1" baseline="0" dirty="0" smtClean="0">
                <a:sym typeface="Wingdings"/>
              </a:rPr>
              <a:t></a:t>
            </a:r>
            <a:endParaRPr lang="en-US" i="1"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19</a:t>
            </a:fld>
            <a:endParaRPr lang="en-US" dirty="0"/>
          </a:p>
        </p:txBody>
      </p:sp>
    </p:spTree>
    <p:extLst>
      <p:ext uri="{BB962C8B-B14F-4D97-AF65-F5344CB8AC3E}">
        <p14:creationId xmlns:p14="http://schemas.microsoft.com/office/powerpoint/2010/main" val="28629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In</a:t>
            </a:r>
            <a:r>
              <a:rPr lang="en-US" i="0" baseline="0" dirty="0" smtClean="0"/>
              <a:t> this example we have two racks, the aptly named rack 1 and rack 2. Now the network topology strategy will try and protect against an entire rack failure by placing replicas on different racks. In fact it won’t even attempt to write to another node in the same rack until all other rack options have been exhausted.</a:t>
            </a:r>
          </a:p>
        </p:txBody>
      </p:sp>
      <p:sp>
        <p:nvSpPr>
          <p:cNvPr id="4" name="Slide Number Placeholder 3"/>
          <p:cNvSpPr>
            <a:spLocks noGrp="1"/>
          </p:cNvSpPr>
          <p:nvPr>
            <p:ph type="sldNum" sz="quarter" idx="10"/>
          </p:nvPr>
        </p:nvSpPr>
        <p:spPr/>
        <p:txBody>
          <a:bodyPr/>
          <a:lstStyle/>
          <a:p>
            <a:fld id="{E4FF5570-FE69-4FDF-99DA-8CDE436443CD}" type="slidenum">
              <a:rPr lang="en-US" smtClean="0"/>
              <a:pPr/>
              <a:t>20</a:t>
            </a:fld>
            <a:endParaRPr lang="en-US" dirty="0"/>
          </a:p>
        </p:txBody>
      </p:sp>
    </p:spTree>
    <p:extLst>
      <p:ext uri="{BB962C8B-B14F-4D97-AF65-F5344CB8AC3E}">
        <p14:creationId xmlns:p14="http://schemas.microsoft.com/office/powerpoint/2010/main" val="100596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have contributed to multiple open source projects around distributed computing</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906358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In</a:t>
            </a:r>
            <a:r>
              <a:rPr lang="en-US" i="0" baseline="0" dirty="0" smtClean="0"/>
              <a:t> this example we have two racks added a third rack. Now one replica will be placed on each of the racks. This will lead to an imbalance in the cluster. The singular node in rack 1 will contain 100% of the data in the cluster. </a:t>
            </a:r>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21</a:t>
            </a:fld>
            <a:endParaRPr lang="en-US" dirty="0"/>
          </a:p>
        </p:txBody>
      </p:sp>
    </p:spTree>
    <p:extLst>
      <p:ext uri="{BB962C8B-B14F-4D97-AF65-F5344CB8AC3E}">
        <p14:creationId xmlns:p14="http://schemas.microsoft.com/office/powerpoint/2010/main" val="411067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Arial"/>
              </a:rPr>
              <a:t>Remember</a:t>
            </a:r>
            <a:r>
              <a:rPr lang="en-US" sz="1200" b="0" i="0" u="none" strike="noStrike" kern="1200" baseline="0" dirty="0" smtClean="0">
                <a:solidFill>
                  <a:schemeClr val="tx1"/>
                </a:solidFill>
                <a:effectLst/>
                <a:latin typeface="Arial"/>
                <a:ea typeface="+mn-ea"/>
                <a:cs typeface="Arial"/>
              </a:rPr>
              <a:t> how we discussed how the CAP theorem has evolved over time. It’s clear in Cassandra that this is at the heart. Consistency can be tuned on a per-query level to enhance performance or ensure consistency.</a:t>
            </a:r>
            <a:endParaRPr lang="en-US" sz="1200" b="0" i="0" u="none" strike="noStrike" kern="1200" dirty="0" smtClean="0">
              <a:solidFill>
                <a:schemeClr val="tx1"/>
              </a:solidFill>
              <a:effectLst/>
              <a:latin typeface="Arial"/>
              <a:ea typeface="+mn-ea"/>
              <a:cs typeface="Arial"/>
            </a:endParaRPr>
          </a:p>
        </p:txBody>
      </p:sp>
      <p:sp>
        <p:nvSpPr>
          <p:cNvPr id="4" name="Slide Number Placeholder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1929697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Arial"/>
              </a:rPr>
              <a:t>We call this tunable consistency.</a:t>
            </a:r>
            <a:r>
              <a:rPr lang="en-US" sz="1200" b="0" i="0" u="none" strike="noStrike" kern="1200" baseline="0" dirty="0" smtClean="0">
                <a:solidFill>
                  <a:schemeClr val="tx1"/>
                </a:solidFill>
                <a:effectLst/>
                <a:latin typeface="Arial"/>
                <a:ea typeface="+mn-ea"/>
                <a:cs typeface="Arial"/>
              </a:rPr>
              <a:t> Consistency can even be tuned depending on cluster health to </a:t>
            </a:r>
            <a:r>
              <a:rPr lang="en-US" sz="1200" b="1" i="0" u="none" strike="noStrike" kern="1200" baseline="0" dirty="0" smtClean="0">
                <a:solidFill>
                  <a:schemeClr val="tx1"/>
                </a:solidFill>
                <a:effectLst/>
                <a:latin typeface="Arial"/>
                <a:ea typeface="+mn-ea"/>
                <a:cs typeface="Arial"/>
              </a:rPr>
              <a:t>ensure</a:t>
            </a:r>
            <a:r>
              <a:rPr lang="en-US" sz="1200" b="0" i="0" u="none" strike="noStrike" kern="1200" baseline="0" dirty="0" smtClean="0">
                <a:solidFill>
                  <a:schemeClr val="tx1"/>
                </a:solidFill>
                <a:effectLst/>
                <a:latin typeface="Arial"/>
                <a:ea typeface="+mn-ea"/>
                <a:cs typeface="Arial"/>
              </a:rPr>
              <a:t> application availability. Let’s look at some of these levels.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23</a:t>
            </a:fld>
            <a:endParaRPr lang="en-US" dirty="0"/>
          </a:p>
        </p:txBody>
      </p:sp>
    </p:spTree>
    <p:extLst>
      <p:ext uri="{BB962C8B-B14F-4D97-AF65-F5344CB8AC3E}">
        <p14:creationId xmlns:p14="http://schemas.microsoft.com/office/powerpoint/2010/main" val="731048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consistency level is used to determine the number of replicas that </a:t>
            </a:r>
            <a:r>
              <a:rPr lang="en-US" b="1" i="1" dirty="0" smtClean="0"/>
              <a:t>must</a:t>
            </a:r>
            <a:r>
              <a:rPr lang="en-US" b="0" i="0" dirty="0" smtClean="0"/>
              <a:t> respond</a:t>
            </a:r>
            <a:r>
              <a:rPr lang="en-US" b="0" i="0" baseline="0" dirty="0" smtClean="0"/>
              <a:t> for any given query. Some levels are unique to the type of query being performed (read vs write). Others span datacenters and are not expected to be extremely performant.</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24</a:t>
            </a:fld>
            <a:endParaRPr lang="en-US" dirty="0"/>
          </a:p>
        </p:txBody>
      </p:sp>
    </p:spTree>
    <p:extLst>
      <p:ext uri="{BB962C8B-B14F-4D97-AF65-F5344CB8AC3E}">
        <p14:creationId xmlns:p14="http://schemas.microsoft.com/office/powerpoint/2010/main" val="1316435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advantages of each, speed,</a:t>
            </a:r>
            <a:r>
              <a:rPr lang="en-US" baseline="0" dirty="0" smtClean="0"/>
              <a:t> correctness, failure tolerance.</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2077082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advantages of each, speed,</a:t>
            </a:r>
            <a:r>
              <a:rPr lang="en-US" baseline="0" dirty="0" smtClean="0"/>
              <a:t> correctness, failure tolerance. Note that even though we may return after one replica acknowledged the write we still attempt the write on other replicas. Bring up immediate consistency.</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26</a:t>
            </a:fld>
            <a:endParaRPr lang="en-US" dirty="0"/>
          </a:p>
        </p:txBody>
      </p:sp>
    </p:spTree>
    <p:extLst>
      <p:ext uri="{BB962C8B-B14F-4D97-AF65-F5344CB8AC3E}">
        <p14:creationId xmlns:p14="http://schemas.microsoft.com/office/powerpoint/2010/main" val="1443312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exception is thrown! At</a:t>
            </a:r>
            <a:r>
              <a:rPr lang="en-US" baseline="0" dirty="0" smtClean="0"/>
              <a:t> this point you can alert the user to a potential issue or try the request with a different consistency level. This process may be automated with a </a:t>
            </a:r>
            <a:r>
              <a:rPr lang="en-US" baseline="0" dirty="0" err="1" smtClean="0"/>
              <a:t>RetryPolicy</a:t>
            </a:r>
            <a:r>
              <a:rPr lang="en-US" baseline="0" dirty="0" smtClean="0"/>
              <a:t>.</a:t>
            </a:r>
          </a:p>
          <a:p>
            <a:endParaRPr lang="en-US" baseline="0" dirty="0" smtClean="0"/>
          </a:p>
          <a:p>
            <a:r>
              <a:rPr lang="en-US" baseline="0" dirty="0" smtClean="0"/>
              <a:t>This is a big win for your application as you can stay available for users while alerting them that there may be a slight delay on changes.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27</a:t>
            </a:fld>
            <a:endParaRPr lang="en-US" dirty="0"/>
          </a:p>
        </p:txBody>
      </p:sp>
    </p:spTree>
    <p:extLst>
      <p:ext uri="{BB962C8B-B14F-4D97-AF65-F5344CB8AC3E}">
        <p14:creationId xmlns:p14="http://schemas.microsoft.com/office/powerpoint/2010/main" val="194435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Cassandra has a number of anti-entropy processes to ensure nodes respond with the latest information. </a:t>
            </a:r>
          </a:p>
          <a:p>
            <a:endParaRPr lang="en-US" dirty="0" smtClean="0"/>
          </a:p>
          <a:p>
            <a:pPr marL="228600" indent="-228600">
              <a:buFont typeface="+mj-lt"/>
              <a:buAutoNum type="arabicPeriod"/>
            </a:pPr>
            <a:r>
              <a:rPr lang="en-US" dirty="0" smtClean="0"/>
              <a:t>We were first introduced to this earlier with hinted handoffs.</a:t>
            </a:r>
          </a:p>
          <a:p>
            <a:pPr marL="228600" indent="-228600">
              <a:buFont typeface="+mj-lt"/>
              <a:buAutoNum type="arabicPeriod"/>
            </a:pPr>
            <a:r>
              <a:rPr lang="en-US" dirty="0" smtClean="0"/>
              <a:t>Should hints expire a manual</a:t>
            </a:r>
            <a:r>
              <a:rPr lang="en-US" baseline="0" dirty="0" smtClean="0"/>
              <a:t> repair of the node will synchronize it with its neighbors.</a:t>
            </a:r>
          </a:p>
          <a:p>
            <a:pPr marL="228600" indent="-228600">
              <a:buFont typeface="+mj-lt"/>
              <a:buAutoNum type="arabicPeriod"/>
            </a:pPr>
            <a:r>
              <a:rPr lang="en-US" baseline="0" dirty="0" smtClean="0"/>
              <a:t>There is also a read repair system in place. This takes the data returned by multiple replicas, compares them, and returns the latest value. A write is also issued which fixes any replicas that are out of date.</a:t>
            </a:r>
          </a:p>
          <a:p>
            <a:pPr marL="685800" lvl="1" indent="-228600">
              <a:buFont typeface="Arial" charset="0"/>
              <a:buChar char="•"/>
            </a:pPr>
            <a:r>
              <a:rPr lang="en-US" baseline="0" dirty="0" smtClean="0"/>
              <a:t>This was taken a step further by Netflix with the Cassandra tickler. This process performs a read at the ALL consistency level across every primary key value forcing replicas to be brought in sync.</a:t>
            </a:r>
          </a:p>
        </p:txBody>
      </p:sp>
      <p:sp>
        <p:nvSpPr>
          <p:cNvPr id="4" name="Slide Number Placeholder 3"/>
          <p:cNvSpPr>
            <a:spLocks noGrp="1"/>
          </p:cNvSpPr>
          <p:nvPr>
            <p:ph type="sldNum" sz="quarter" idx="10"/>
          </p:nvPr>
        </p:nvSpPr>
        <p:spPr/>
        <p:txBody>
          <a:bodyPr/>
          <a:lstStyle/>
          <a:p>
            <a:fld id="{E4FF5570-FE69-4FDF-99DA-8CDE436443CD}" type="slidenum">
              <a:rPr lang="en-US" smtClean="0"/>
              <a:pPr/>
              <a:t>28</a:t>
            </a:fld>
            <a:endParaRPr lang="en-US" dirty="0"/>
          </a:p>
        </p:txBody>
      </p:sp>
    </p:spTree>
    <p:extLst>
      <p:ext uri="{BB962C8B-B14F-4D97-AF65-F5344CB8AC3E}">
        <p14:creationId xmlns:p14="http://schemas.microsoft.com/office/powerpoint/2010/main" val="1739801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rtl="0" fontAlgn="base"/>
            <a:r>
              <a:rPr lang="en-US" sz="1200" b="0" i="0" u="none" strike="noStrike" kern="1200" dirty="0" smtClean="0">
                <a:solidFill>
                  <a:schemeClr val="tx1"/>
                </a:solidFill>
                <a:effectLst/>
                <a:latin typeface="Arial"/>
                <a:ea typeface="+mn-ea"/>
                <a:cs typeface="Arial"/>
              </a:rPr>
              <a:t>Replication</a:t>
            </a:r>
          </a:p>
          <a:p>
            <a:pPr lvl="2" rtl="0" fontAlgn="base"/>
            <a:r>
              <a:rPr lang="en-US" sz="1200" b="0" i="0" u="none" strike="noStrike" kern="1200" dirty="0" smtClean="0">
                <a:solidFill>
                  <a:schemeClr val="tx1"/>
                </a:solidFill>
                <a:effectLst/>
                <a:latin typeface="Arial"/>
                <a:ea typeface="+mn-ea"/>
                <a:cs typeface="Arial"/>
              </a:rPr>
              <a:t>Controls where copies live</a:t>
            </a:r>
          </a:p>
          <a:p>
            <a:pPr lvl="2" rtl="0" fontAlgn="base"/>
            <a:r>
              <a:rPr lang="en-US" sz="1200" b="0" i="0" u="none" strike="noStrike" kern="1200" dirty="0" smtClean="0">
                <a:solidFill>
                  <a:schemeClr val="tx1"/>
                </a:solidFill>
                <a:effectLst/>
                <a:latin typeface="Arial"/>
                <a:ea typeface="+mn-ea"/>
                <a:cs typeface="Arial"/>
              </a:rPr>
              <a:t>Set on the </a:t>
            </a:r>
            <a:r>
              <a:rPr lang="en-US" sz="1200" b="0" i="0" u="none" strike="noStrike" kern="1200" dirty="0" err="1" smtClean="0">
                <a:solidFill>
                  <a:schemeClr val="tx1"/>
                </a:solidFill>
                <a:effectLst/>
                <a:latin typeface="Arial"/>
                <a:ea typeface="+mn-ea"/>
                <a:cs typeface="Arial"/>
              </a:rPr>
              <a:t>keyspace</a:t>
            </a:r>
            <a:r>
              <a:rPr lang="en-US" sz="1200" b="0" i="0" u="none" strike="noStrike" kern="1200" dirty="0" smtClean="0">
                <a:solidFill>
                  <a:schemeClr val="tx1"/>
                </a:solidFill>
                <a:effectLst/>
                <a:latin typeface="Arial"/>
                <a:ea typeface="+mn-ea"/>
                <a:cs typeface="Arial"/>
              </a:rPr>
              <a:t> level</a:t>
            </a:r>
          </a:p>
          <a:p>
            <a:pPr lvl="2" rtl="0" fontAlgn="base"/>
            <a:r>
              <a:rPr lang="en-US" sz="1200" b="0" i="0" u="none" strike="noStrike" kern="1200" dirty="0" smtClean="0">
                <a:solidFill>
                  <a:schemeClr val="tx1"/>
                </a:solidFill>
                <a:effectLst/>
                <a:latin typeface="Arial"/>
                <a:ea typeface="+mn-ea"/>
                <a:cs typeface="Arial"/>
              </a:rPr>
              <a:t>Are imperative both during a and p situations</a:t>
            </a:r>
          </a:p>
          <a:p>
            <a:pPr lvl="1" rtl="0" fontAlgn="base"/>
            <a:r>
              <a:rPr lang="en-US" sz="1200" b="0" i="0" u="none" strike="noStrike" kern="1200" dirty="0" smtClean="0">
                <a:solidFill>
                  <a:schemeClr val="tx1"/>
                </a:solidFill>
                <a:effectLst/>
                <a:latin typeface="Arial"/>
                <a:ea typeface="+mn-ea"/>
                <a:cs typeface="Arial"/>
              </a:rPr>
              <a:t>Consistency</a:t>
            </a:r>
          </a:p>
          <a:p>
            <a:pPr lvl="2" rtl="0" fontAlgn="base"/>
            <a:r>
              <a:rPr lang="en-US" sz="1200" b="0" i="0" u="none" strike="noStrike" kern="1200" dirty="0" smtClean="0">
                <a:solidFill>
                  <a:schemeClr val="tx1"/>
                </a:solidFill>
                <a:effectLst/>
                <a:latin typeface="Arial"/>
                <a:ea typeface="+mn-ea"/>
                <a:cs typeface="Arial"/>
              </a:rPr>
              <a:t>Dictates trade-offs between performance and correctness</a:t>
            </a:r>
          </a:p>
          <a:p>
            <a:pPr lvl="2" rtl="0" fontAlgn="base"/>
            <a:r>
              <a:rPr lang="en-US" sz="1200" b="0" i="0" u="none" strike="noStrike" kern="1200" dirty="0" smtClean="0">
                <a:solidFill>
                  <a:schemeClr val="tx1"/>
                </a:solidFill>
                <a:effectLst/>
                <a:latin typeface="Arial"/>
                <a:ea typeface="+mn-ea"/>
                <a:cs typeface="Arial"/>
              </a:rPr>
              <a:t>Achieves synchronization of replicas</a:t>
            </a:r>
          </a:p>
          <a:p>
            <a:pPr lvl="2" rtl="0" fontAlgn="base"/>
            <a:r>
              <a:rPr lang="en-US" sz="1200" b="0" i="0" u="none" strike="noStrike" kern="1200" dirty="0" smtClean="0">
                <a:solidFill>
                  <a:schemeClr val="tx1"/>
                </a:solidFill>
                <a:effectLst/>
                <a:latin typeface="Arial"/>
                <a:ea typeface="+mn-ea"/>
                <a:cs typeface="Arial"/>
              </a:rPr>
              <a:t>Consistency levels</a:t>
            </a:r>
          </a:p>
          <a:p>
            <a:pPr lvl="1" rtl="0" fontAlgn="base"/>
            <a:r>
              <a:rPr lang="en-US" sz="1200" b="0" i="0" u="none" strike="noStrike" kern="1200" dirty="0" smtClean="0">
                <a:solidFill>
                  <a:schemeClr val="tx1"/>
                </a:solidFill>
                <a:effectLst/>
                <a:latin typeface="Arial"/>
                <a:ea typeface="+mn-ea"/>
                <a:cs typeface="Arial"/>
              </a:rPr>
              <a:t>Both are core building blocks of Cassandra. Understand their usage and don’t be afraid to</a:t>
            </a:r>
            <a:r>
              <a:rPr lang="en-US" sz="1200" b="0" i="0" u="none" strike="noStrike" kern="1200" baseline="0" dirty="0" smtClean="0">
                <a:solidFill>
                  <a:schemeClr val="tx1"/>
                </a:solidFill>
                <a:effectLst/>
                <a:latin typeface="Arial"/>
                <a:ea typeface="+mn-ea"/>
                <a:cs typeface="Arial"/>
              </a:rPr>
              <a:t> jump in the code. The classes that make this up are fairly simple and easy to reason about.</a:t>
            </a:r>
            <a:endParaRPr lang="en-US" sz="1200" b="0" i="0" u="none" strike="noStrike" kern="1200" dirty="0" smtClean="0">
              <a:solidFill>
                <a:schemeClr val="tx1"/>
              </a:solidFill>
              <a:effectLst/>
              <a:latin typeface="Arial"/>
              <a:ea typeface="+mn-ea"/>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29</a:t>
            </a:fld>
            <a:endParaRPr lang="en-US" dirty="0"/>
          </a:p>
        </p:txBody>
      </p:sp>
    </p:spTree>
    <p:extLst>
      <p:ext uri="{BB962C8B-B14F-4D97-AF65-F5344CB8AC3E}">
        <p14:creationId xmlns:p14="http://schemas.microsoft.com/office/powerpoint/2010/main" val="307814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30</a:t>
            </a:fld>
            <a:endParaRPr lang="en-US" dirty="0"/>
          </a:p>
        </p:txBody>
      </p:sp>
    </p:spTree>
    <p:extLst>
      <p:ext uri="{BB962C8B-B14F-4D97-AF65-F5344CB8AC3E}">
        <p14:creationId xmlns:p14="http://schemas.microsoft.com/office/powerpoint/2010/main" val="75027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fontAlgn="base"/>
            <a:r>
              <a:rPr lang="en-US" dirty="0" smtClean="0"/>
              <a:t>Today we are talking about Consistency &amp; Replication. We want to dive into how are these key components are implemented in Cassandra and what do they mean to Developers and Operations?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48669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the CAP theorem.</a:t>
            </a:r>
            <a:r>
              <a:rPr lang="en-US" baseline="0" dirty="0" smtClean="0"/>
              <a:t> The CAP theorem says that it is </a:t>
            </a:r>
            <a:r>
              <a:rPr lang="en-US" b="1" i="1" baseline="0" dirty="0" smtClean="0"/>
              <a:t>impossible</a:t>
            </a:r>
            <a:r>
              <a:rPr lang="en-US" b="0" i="0" baseline="0" dirty="0" smtClean="0"/>
              <a:t> for a distributed system to provide guarantees around the following areas.</a:t>
            </a:r>
          </a:p>
          <a:p>
            <a:endParaRPr lang="en-US" b="0" i="0" baseline="0" dirty="0" smtClean="0"/>
          </a:p>
          <a:p>
            <a:r>
              <a:rPr lang="en-US" b="0" i="0" baseline="0" dirty="0" smtClean="0"/>
              <a:t>Autumn of 1998</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5294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Consistency - </a:t>
            </a:r>
            <a:r>
              <a:rPr lang="en-US" sz="1200" b="1" i="1" dirty="0" smtClean="0"/>
              <a:t>Every</a:t>
            </a:r>
            <a:r>
              <a:rPr lang="en-US" sz="1200" dirty="0" smtClean="0"/>
              <a:t> read receives the most recent write or an error</a:t>
            </a:r>
          </a:p>
        </p:txBody>
      </p:sp>
      <p:sp>
        <p:nvSpPr>
          <p:cNvPr id="4" name="Slide Number Placeholder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177919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Availability - </a:t>
            </a:r>
            <a:r>
              <a:rPr lang="en-US" b="1" i="0" dirty="0" smtClean="0"/>
              <a:t>Every</a:t>
            </a:r>
            <a:r>
              <a:rPr lang="en-US" b="0" i="0" dirty="0" smtClean="0"/>
              <a:t> request</a:t>
            </a:r>
            <a:r>
              <a:rPr lang="en-US" b="0" i="0" baseline="0" dirty="0" smtClean="0"/>
              <a:t> receives a response</a:t>
            </a:r>
            <a:endParaRPr lang="en-US" b="1" i="0" dirty="0" smtClean="0"/>
          </a:p>
          <a:p>
            <a:endParaRPr lang="en-US" i="0" dirty="0" smtClean="0"/>
          </a:p>
          <a:p>
            <a:r>
              <a:rPr lang="en-US" i="1" dirty="0" smtClean="0"/>
              <a:t>Note </a:t>
            </a:r>
            <a:r>
              <a:rPr lang="en-US" i="1" dirty="0" smtClean="0"/>
              <a:t>the</a:t>
            </a:r>
            <a:r>
              <a:rPr lang="en-US" i="1" baseline="0" dirty="0" smtClean="0"/>
              <a:t> data returned is not guaranteed to be the most recent</a:t>
            </a:r>
            <a:endParaRPr lang="en-US" i="1"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39344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Wikipedia says “due to network</a:t>
            </a:r>
            <a:r>
              <a:rPr lang="en-US" baseline="0" dirty="0" smtClean="0"/>
              <a:t> failures”, given my </a:t>
            </a:r>
            <a:r>
              <a:rPr lang="en-US" baseline="0" dirty="0" smtClean="0"/>
              <a:t>week </a:t>
            </a:r>
            <a:r>
              <a:rPr lang="en-US" baseline="0" dirty="0" smtClean="0"/>
              <a:t>it is due to disk controller errors</a:t>
            </a:r>
            <a:r>
              <a:rPr lang="en-US" baseline="0" dirty="0" smtClean="0"/>
              <a:t>.</a:t>
            </a:r>
          </a:p>
          <a:p>
            <a:endParaRPr lang="en-US" baseline="0" dirty="0"/>
          </a:p>
          <a:p>
            <a:r>
              <a:rPr lang="en-US" baseline="0" dirty="0" smtClean="0"/>
              <a:t>Partition Tolerance – the system continues despite arbitrary partitioning</a:t>
            </a:r>
          </a:p>
        </p:txBody>
      </p:sp>
      <p:sp>
        <p:nvSpPr>
          <p:cNvPr id="4" name="Slide Number Placeholder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109825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Eric Brewer, creator of the CAP </a:t>
            </a:r>
            <a:r>
              <a:rPr lang="en-US" sz="1200" dirty="0" smtClean="0"/>
              <a:t>theorem</a:t>
            </a:r>
            <a:r>
              <a:rPr lang="en-US" sz="1200" dirty="0" smtClean="0"/>
              <a:t>, argues that the pick 2 statement was a bit misleading. Really</a:t>
            </a:r>
            <a:r>
              <a:rPr lang="en-US" sz="1200" baseline="0" dirty="0" smtClean="0"/>
              <a:t> system designers need to choose where to be flexible in the case of a partition</a:t>
            </a:r>
            <a:r>
              <a:rPr lang="en-US" sz="12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Some systems prefer availability while Cassandra focuses on consistency.</a:t>
            </a:r>
            <a:endParaRPr lang="en-US" sz="120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187413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Consistency may be flexible to meet the needs</a:t>
            </a:r>
            <a:r>
              <a:rPr lang="en-US" sz="1200" baseline="0" dirty="0" smtClean="0"/>
              <a:t> of the application</a:t>
            </a:r>
            <a:r>
              <a:rPr lang="en-US" sz="1200" baseline="0" dirty="0" smtClean="0"/>
              <a:t>!</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7775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smtClean="0"/>
              <a:t>Presenter Name</a:t>
            </a:r>
            <a:endParaRPr lang="en-US" dirty="0"/>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spTree>
    <p:extLst>
      <p:ext uri="{BB962C8B-B14F-4D97-AF65-F5344CB8AC3E}">
        <p14:creationId xmlns:p14="http://schemas.microsoft.com/office/powerpoint/2010/main" val="30484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Image + Caption Style 1</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21772607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smtClean="0"/>
              <a:t>Image + Caption Style 2</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42124351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smtClean="0"/>
              <a:t>Divider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Confidential</a:t>
            </a:r>
            <a:endParaRPr lang="en-US" dirty="0"/>
          </a:p>
        </p:txBody>
      </p:sp>
      <p:sp>
        <p:nvSpPr>
          <p:cNvPr id="8" name="Footer Placeholder 7"/>
          <p:cNvSpPr>
            <a:spLocks noGrp="1"/>
          </p:cNvSpPr>
          <p:nvPr>
            <p:ph type="ftr" sz="quarter" idx="11"/>
          </p:nvPr>
        </p:nvSpPr>
        <p:spPr/>
        <p:txBody>
          <a:bodyPr/>
          <a:lstStyle/>
          <a:p>
            <a:r>
              <a:rPr lang="en-US" dirty="0" smtClean="0"/>
              <a:t>© DataStax, All Rights Reserved.</a:t>
            </a:r>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Confidential</a:t>
            </a:r>
            <a:endParaRPr lang="en-US" dirty="0"/>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 </a:t>
            </a:r>
            <a:r>
              <a:rPr lang="en-US" dirty="0" err="1" smtClean="0"/>
              <a:t>DataStax</a:t>
            </a:r>
            <a:r>
              <a:rPr lang="en-US" dirty="0" smtClean="0"/>
              <a:t>, All Rights Reserved.</a:t>
            </a:r>
            <a:endParaRPr lang="en-US" dirty="0"/>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Lst>
  <p:timing>
    <p:tnLst>
      <p:par>
        <p:cT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tiff"/><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Christopher Bradford</a:t>
            </a:r>
            <a:endParaRPr lang="en-US" dirty="0">
              <a:latin typeface="Arial"/>
              <a:cs typeface="Arial"/>
            </a:endParaRPr>
          </a:p>
        </p:txBody>
      </p:sp>
      <p:sp>
        <p:nvSpPr>
          <p:cNvPr id="3" name="Text Placeholder 2"/>
          <p:cNvSpPr>
            <a:spLocks noGrp="1"/>
          </p:cNvSpPr>
          <p:nvPr>
            <p:ph type="body" sz="quarter" idx="10"/>
          </p:nvPr>
        </p:nvSpPr>
        <p:spPr/>
        <p:txBody>
          <a:bodyPr/>
          <a:lstStyle/>
          <a:p>
            <a:r>
              <a:rPr lang="en-US" dirty="0"/>
              <a:t>Replication and consistency in Cassandra... What does it all mean?</a:t>
            </a:r>
            <a:endParaRPr lang="en-US" dirty="0">
              <a:latin typeface="Arial"/>
              <a:cs typeface="Arial"/>
            </a:endParaRPr>
          </a:p>
        </p:txBody>
      </p:sp>
    </p:spTree>
    <p:extLst>
      <p:ext uri="{BB962C8B-B14F-4D97-AF65-F5344CB8AC3E}">
        <p14:creationId xmlns:p14="http://schemas.microsoft.com/office/powerpoint/2010/main" val="338489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10</a:t>
            </a:fld>
            <a:endParaRPr lang="en-US" dirty="0"/>
          </a:p>
        </p:txBody>
      </p:sp>
      <p:sp>
        <p:nvSpPr>
          <p:cNvPr id="6" name="Text Placeholder 5"/>
          <p:cNvSpPr>
            <a:spLocks noGrp="1"/>
          </p:cNvSpPr>
          <p:nvPr>
            <p:ph type="body" sz="quarter" idx="15"/>
          </p:nvPr>
        </p:nvSpPr>
        <p:spPr/>
        <p:txBody>
          <a:bodyPr/>
          <a:lstStyle/>
          <a:p>
            <a:r>
              <a:rPr lang="en-US" dirty="0"/>
              <a:t>Cassandra’s View</a:t>
            </a:r>
          </a:p>
        </p:txBody>
      </p:sp>
      <p:sp>
        <p:nvSpPr>
          <p:cNvPr id="7" name="Text Placeholder 6"/>
          <p:cNvSpPr>
            <a:spLocks noGrp="1"/>
          </p:cNvSpPr>
          <p:nvPr>
            <p:ph type="body" sz="quarter" idx="16"/>
          </p:nvPr>
        </p:nvSpPr>
        <p:spPr/>
        <p:txBody>
          <a:bodyPr anchor="ctr">
            <a:normAutofit/>
          </a:bodyPr>
          <a:lstStyle/>
          <a:p>
            <a:r>
              <a:rPr lang="en-US" sz="1600" b="1" i="1" dirty="0" smtClean="0"/>
              <a:t>AP</a:t>
            </a:r>
            <a:r>
              <a:rPr lang="en-US" sz="1600" b="1" dirty="0" smtClean="0"/>
              <a:t> – A</a:t>
            </a:r>
            <a:r>
              <a:rPr lang="en-US" sz="1600" dirty="0" smtClean="0"/>
              <a:t>vailability &amp; </a:t>
            </a:r>
            <a:r>
              <a:rPr lang="en-US" sz="1600" b="1" dirty="0" smtClean="0"/>
              <a:t>P</a:t>
            </a:r>
            <a:r>
              <a:rPr lang="en-US" sz="1600" dirty="0" smtClean="0"/>
              <a:t>artition tolerance above all else</a:t>
            </a:r>
            <a:r>
              <a:rPr lang="en-US" sz="1600" dirty="0" smtClean="0"/>
              <a:t>.</a:t>
            </a:r>
          </a:p>
        </p:txBody>
      </p:sp>
      <p:grpSp>
        <p:nvGrpSpPr>
          <p:cNvPr id="8" name="Group 7"/>
          <p:cNvGrpSpPr/>
          <p:nvPr/>
        </p:nvGrpSpPr>
        <p:grpSpPr>
          <a:xfrm>
            <a:off x="610694" y="1074933"/>
            <a:ext cx="4835322" cy="3298470"/>
            <a:chOff x="610694" y="1074933"/>
            <a:chExt cx="4835322" cy="3298470"/>
          </a:xfrm>
        </p:grpSpPr>
        <p:sp>
          <p:nvSpPr>
            <p:cNvPr id="9" name="Triangle 8"/>
            <p:cNvSpPr/>
            <p:nvPr/>
          </p:nvSpPr>
          <p:spPr>
            <a:xfrm>
              <a:off x="1231226" y="1444265"/>
              <a:ext cx="3023948" cy="26068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22490" y="1074933"/>
              <a:ext cx="1441420" cy="369332"/>
            </a:xfrm>
            <a:prstGeom prst="rect">
              <a:avLst/>
            </a:prstGeom>
            <a:noFill/>
          </p:spPr>
          <p:txBody>
            <a:bodyPr wrap="none" rtlCol="0">
              <a:spAutoFit/>
            </a:bodyPr>
            <a:lstStyle/>
            <a:p>
              <a:r>
                <a:rPr lang="en-US" b="1" dirty="0" smtClean="0">
                  <a:latin typeface="Arial" charset="0"/>
                  <a:ea typeface="Arial" charset="0"/>
                  <a:cs typeface="Arial" charset="0"/>
                </a:rPr>
                <a:t>C</a:t>
              </a:r>
              <a:r>
                <a:rPr lang="en-US" dirty="0" smtClean="0">
                  <a:latin typeface="Arial" charset="0"/>
                  <a:ea typeface="Arial" charset="0"/>
                  <a:cs typeface="Arial" charset="0"/>
                </a:rPr>
                <a:t>onsistency</a:t>
              </a:r>
            </a:p>
          </p:txBody>
        </p:sp>
        <p:sp>
          <p:nvSpPr>
            <p:cNvPr id="11" name="TextBox 10"/>
            <p:cNvSpPr txBox="1"/>
            <p:nvPr/>
          </p:nvSpPr>
          <p:spPr>
            <a:xfrm>
              <a:off x="610694" y="4004071"/>
              <a:ext cx="1287532" cy="369332"/>
            </a:xfrm>
            <a:prstGeom prst="rect">
              <a:avLst/>
            </a:prstGeom>
            <a:noFill/>
          </p:spPr>
          <p:txBody>
            <a:bodyPr wrap="none" rtlCol="0">
              <a:spAutoFit/>
            </a:bodyPr>
            <a:lstStyle/>
            <a:p>
              <a:r>
                <a:rPr lang="en-US" b="1" dirty="0" smtClean="0">
                  <a:latin typeface="Arial" charset="0"/>
                  <a:ea typeface="Arial" charset="0"/>
                  <a:cs typeface="Arial" charset="0"/>
                </a:rPr>
                <a:t>A</a:t>
              </a:r>
              <a:r>
                <a:rPr lang="en-US" dirty="0" smtClean="0">
                  <a:latin typeface="Arial" charset="0"/>
                  <a:ea typeface="Arial" charset="0"/>
                  <a:cs typeface="Arial" charset="0"/>
                </a:rPr>
                <a:t>vailability</a:t>
              </a:r>
            </a:p>
          </p:txBody>
        </p:sp>
        <p:sp>
          <p:nvSpPr>
            <p:cNvPr id="12" name="TextBox 11"/>
            <p:cNvSpPr txBox="1"/>
            <p:nvPr/>
          </p:nvSpPr>
          <p:spPr>
            <a:xfrm>
              <a:off x="3352800" y="4004071"/>
              <a:ext cx="2093216" cy="369332"/>
            </a:xfrm>
            <a:prstGeom prst="rect">
              <a:avLst/>
            </a:prstGeom>
            <a:noFill/>
          </p:spPr>
          <p:txBody>
            <a:bodyPr wrap="square" rtlCol="0">
              <a:spAutoFit/>
            </a:bodyPr>
            <a:lstStyle/>
            <a:p>
              <a:r>
                <a:rPr lang="en-US" b="1" smtClean="0">
                  <a:latin typeface="Arial" charset="0"/>
                  <a:ea typeface="Arial" charset="0"/>
                  <a:cs typeface="Arial" charset="0"/>
                </a:rPr>
                <a:t>P</a:t>
              </a:r>
              <a:r>
                <a:rPr lang="en-US" smtClean="0">
                  <a:latin typeface="Arial" charset="0"/>
                  <a:ea typeface="Arial" charset="0"/>
                  <a:cs typeface="Arial" charset="0"/>
                </a:rPr>
                <a:t>artition Tolerance</a:t>
              </a:r>
              <a:endParaRPr lang="en-US" dirty="0" smtClean="0">
                <a:latin typeface="Arial" charset="0"/>
                <a:ea typeface="Arial" charset="0"/>
                <a:cs typeface="Arial" charset="0"/>
              </a:endParaRPr>
            </a:p>
          </p:txBody>
        </p:sp>
      </p:grpSp>
    </p:spTree>
    <p:extLst>
      <p:ext uri="{BB962C8B-B14F-4D97-AF65-F5344CB8AC3E}">
        <p14:creationId xmlns:p14="http://schemas.microsoft.com/office/powerpoint/2010/main" val="452577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Replication</a:t>
            </a:r>
            <a:endParaRPr lang="en-US" dirty="0"/>
          </a:p>
        </p:txBody>
      </p:sp>
      <p:sp>
        <p:nvSpPr>
          <p:cNvPr id="3" name="Text Placeholder 2"/>
          <p:cNvSpPr>
            <a:spLocks noGrp="1"/>
          </p:cNvSpPr>
          <p:nvPr>
            <p:ph type="body" sz="quarter" idx="13"/>
          </p:nvPr>
        </p:nvSpPr>
        <p:spPr/>
        <p:txBody>
          <a:bodyPr/>
          <a:lstStyle/>
          <a:p>
            <a:r>
              <a:rPr lang="en-US" dirty="0" smtClean="0"/>
              <a:t>Availability &amp; Partition Tolerance</a:t>
            </a:r>
          </a:p>
        </p:txBody>
      </p:sp>
    </p:spTree>
    <p:extLst>
      <p:ext uri="{BB962C8B-B14F-4D97-AF65-F5344CB8AC3E}">
        <p14:creationId xmlns:p14="http://schemas.microsoft.com/office/powerpoint/2010/main" val="1388959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12</a:t>
            </a:fld>
            <a:endParaRPr lang="en-US" dirty="0"/>
          </a:p>
        </p:txBody>
      </p:sp>
      <p:grpSp>
        <p:nvGrpSpPr>
          <p:cNvPr id="9" name="Group 8"/>
          <p:cNvGrpSpPr/>
          <p:nvPr/>
        </p:nvGrpSpPr>
        <p:grpSpPr>
          <a:xfrm>
            <a:off x="412332" y="2154274"/>
            <a:ext cx="707245" cy="795754"/>
            <a:chOff x="636977" y="1885950"/>
            <a:chExt cx="707245" cy="795754"/>
          </a:xfrm>
        </p:grpSpPr>
        <p:sp>
          <p:nvSpPr>
            <p:cNvPr id="6" name="Oval 5"/>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5" name="Group 14"/>
          <p:cNvGrpSpPr/>
          <p:nvPr/>
        </p:nvGrpSpPr>
        <p:grpSpPr>
          <a:xfrm>
            <a:off x="3429000" y="1428750"/>
            <a:ext cx="2971800" cy="2971800"/>
            <a:chOff x="3429000" y="1428750"/>
            <a:chExt cx="2971800" cy="2971800"/>
          </a:xfrm>
        </p:grpSpPr>
        <p:sp>
          <p:nvSpPr>
            <p:cNvPr id="5" name="Oval 4"/>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2229764" y="22864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grpSp>
        <p:nvGrpSpPr>
          <p:cNvPr id="66" name="Group 65"/>
          <p:cNvGrpSpPr/>
          <p:nvPr/>
        </p:nvGrpSpPr>
        <p:grpSpPr>
          <a:xfrm>
            <a:off x="3886200" y="1275808"/>
            <a:ext cx="2237543" cy="1235464"/>
            <a:chOff x="3886200" y="1275808"/>
            <a:chExt cx="2237543" cy="1235464"/>
          </a:xfrm>
        </p:grpSpPr>
        <p:cxnSp>
          <p:nvCxnSpPr>
            <p:cNvPr id="38" name="Curved Connector 37"/>
            <p:cNvCxnSpPr>
              <a:stCxn id="13" idx="6"/>
              <a:endCxn id="10" idx="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67" name="Group 66"/>
          <p:cNvGrpSpPr/>
          <p:nvPr/>
        </p:nvGrpSpPr>
        <p:grpSpPr>
          <a:xfrm>
            <a:off x="3825595" y="2664450"/>
            <a:ext cx="3395667" cy="338554"/>
            <a:chOff x="3825595" y="2664450"/>
            <a:chExt cx="3395667" cy="338554"/>
          </a:xfrm>
        </p:grpSpPr>
        <p:cxnSp>
          <p:nvCxnSpPr>
            <p:cNvPr id="41" name="Curved Connector 40"/>
            <p:cNvCxnSpPr>
              <a:stCxn id="13" idx="5"/>
              <a:endCxn id="14" idx="3"/>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68" name="Group 67"/>
          <p:cNvGrpSpPr/>
          <p:nvPr/>
        </p:nvGrpSpPr>
        <p:grpSpPr>
          <a:xfrm>
            <a:off x="3657600" y="2739872"/>
            <a:ext cx="3151943" cy="1858140"/>
            <a:chOff x="3657600" y="2739872"/>
            <a:chExt cx="3151943" cy="1858140"/>
          </a:xfrm>
        </p:grpSpPr>
        <p:cxnSp>
          <p:nvCxnSpPr>
            <p:cNvPr id="61" name="Curved Connector 60"/>
            <p:cNvCxnSpPr>
              <a:stCxn id="13" idx="4"/>
              <a:endCxn id="11" idx="2"/>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nvGrpSpPr>
          <p:cNvPr id="65" name="Group 64"/>
          <p:cNvGrpSpPr/>
          <p:nvPr/>
        </p:nvGrpSpPr>
        <p:grpSpPr>
          <a:xfrm>
            <a:off x="927599" y="1550979"/>
            <a:ext cx="2568355" cy="798649"/>
            <a:chOff x="927599" y="1550979"/>
            <a:chExt cx="2568355" cy="798649"/>
          </a:xfrm>
        </p:grpSpPr>
        <p:cxnSp>
          <p:nvCxnSpPr>
            <p:cNvPr id="34" name="Curved Connector 33"/>
            <p:cNvCxnSpPr>
              <a:stCxn id="6" idx="7"/>
              <a:endCxn id="13" idx="1"/>
            </p:cNvCxnSpPr>
            <p:nvPr/>
          </p:nvCxnSpPr>
          <p:spPr>
            <a:xfrm rot="16200000" flipH="1">
              <a:off x="2147578" y="1001251"/>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784241" y="1550979"/>
              <a:ext cx="660245" cy="338554"/>
            </a:xfrm>
            <a:prstGeom prst="rect">
              <a:avLst/>
            </a:prstGeom>
            <a:noFill/>
          </p:spPr>
          <p:txBody>
            <a:bodyPr wrap="none" rtlCol="0">
              <a:spAutoFit/>
            </a:bodyPr>
            <a:lstStyle/>
            <a:p>
              <a:r>
                <a:rPr lang="en-US" sz="1600" dirty="0" smtClean="0">
                  <a:latin typeface="+mj-lt"/>
                </a:rPr>
                <a:t>Write</a:t>
              </a:r>
              <a:endParaRPr lang="en-US" sz="1600" dirty="0">
                <a:latin typeface="+mj-lt"/>
              </a:endParaRPr>
            </a:p>
          </p:txBody>
        </p:sp>
      </p:grpSp>
    </p:spTree>
    <p:extLst>
      <p:ext uri="{BB962C8B-B14F-4D97-AF65-F5344CB8AC3E}">
        <p14:creationId xmlns:p14="http://schemas.microsoft.com/office/powerpoint/2010/main" val="1627375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13</a:t>
            </a:fld>
            <a:endParaRPr lang="en-US" dirty="0"/>
          </a:p>
        </p:txBody>
      </p:sp>
      <p:grpSp>
        <p:nvGrpSpPr>
          <p:cNvPr id="6" name="Group 5"/>
          <p:cNvGrpSpPr/>
          <p:nvPr/>
        </p:nvGrpSpPr>
        <p:grpSpPr>
          <a:xfrm>
            <a:off x="412332" y="2154274"/>
            <a:ext cx="707245" cy="795754"/>
            <a:chOff x="636977" y="1885950"/>
            <a:chExt cx="707245" cy="795754"/>
          </a:xfrm>
        </p:grpSpPr>
        <p:sp>
          <p:nvSpPr>
            <p:cNvPr id="7" name="Oval 6"/>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0" name="Group 9"/>
          <p:cNvGrpSpPr/>
          <p:nvPr/>
        </p:nvGrpSpPr>
        <p:grpSpPr>
          <a:xfrm>
            <a:off x="3429000" y="1428750"/>
            <a:ext cx="2971800" cy="2971800"/>
            <a:chOff x="3429000" y="1428750"/>
            <a:chExt cx="2971800" cy="2971800"/>
          </a:xfrm>
        </p:grpSpPr>
        <p:sp>
          <p:nvSpPr>
            <p:cNvPr id="11" name="Oval 10"/>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229764" y="22864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grpSp>
        <p:nvGrpSpPr>
          <p:cNvPr id="18" name="Group 17"/>
          <p:cNvGrpSpPr/>
          <p:nvPr/>
        </p:nvGrpSpPr>
        <p:grpSpPr>
          <a:xfrm>
            <a:off x="3886200" y="1275808"/>
            <a:ext cx="2237543" cy="1235464"/>
            <a:chOff x="3886200" y="1275808"/>
            <a:chExt cx="2237543" cy="1235464"/>
          </a:xfrm>
        </p:grpSpPr>
        <p:cxnSp>
          <p:nvCxnSpPr>
            <p:cNvPr id="19" name="Curved Connector 18"/>
            <p:cNvCxnSpPr>
              <a:stCxn id="18" idx="6"/>
              <a:endCxn id="15" idx="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21" name="Group 20"/>
          <p:cNvGrpSpPr/>
          <p:nvPr/>
        </p:nvGrpSpPr>
        <p:grpSpPr>
          <a:xfrm>
            <a:off x="3825595" y="2664450"/>
            <a:ext cx="3395667" cy="338554"/>
            <a:chOff x="3825595" y="2664450"/>
            <a:chExt cx="3395667" cy="338554"/>
          </a:xfrm>
        </p:grpSpPr>
        <p:cxnSp>
          <p:nvCxnSpPr>
            <p:cNvPr id="22" name="Curved Connector 21"/>
            <p:cNvCxnSpPr>
              <a:stCxn id="18" idx="5"/>
              <a:endCxn id="19" idx="3"/>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24" name="Group 23"/>
          <p:cNvGrpSpPr/>
          <p:nvPr/>
        </p:nvGrpSpPr>
        <p:grpSpPr>
          <a:xfrm>
            <a:off x="3657600" y="2739872"/>
            <a:ext cx="3151943" cy="1858140"/>
            <a:chOff x="3657600" y="2739872"/>
            <a:chExt cx="3151943" cy="1858140"/>
          </a:xfrm>
        </p:grpSpPr>
        <p:cxnSp>
          <p:nvCxnSpPr>
            <p:cNvPr id="25" name="Curved Connector 24"/>
            <p:cNvCxnSpPr>
              <a:stCxn id="18" idx="4"/>
              <a:endCxn id="16" idx="2"/>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nvGrpSpPr>
          <p:cNvPr id="27" name="Group 26"/>
          <p:cNvGrpSpPr/>
          <p:nvPr/>
        </p:nvGrpSpPr>
        <p:grpSpPr>
          <a:xfrm>
            <a:off x="927599" y="1550979"/>
            <a:ext cx="2568355" cy="798649"/>
            <a:chOff x="927599" y="1550979"/>
            <a:chExt cx="2568355" cy="798649"/>
          </a:xfrm>
        </p:grpSpPr>
        <p:cxnSp>
          <p:nvCxnSpPr>
            <p:cNvPr id="28" name="Curved Connector 27"/>
            <p:cNvCxnSpPr>
              <a:stCxn id="11" idx="7"/>
              <a:endCxn id="18" idx="1"/>
            </p:cNvCxnSpPr>
            <p:nvPr/>
          </p:nvCxnSpPr>
          <p:spPr>
            <a:xfrm rot="16200000" flipH="1">
              <a:off x="2147578" y="1001251"/>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4241" y="1550979"/>
              <a:ext cx="660245" cy="338554"/>
            </a:xfrm>
            <a:prstGeom prst="rect">
              <a:avLst/>
            </a:prstGeom>
            <a:noFill/>
          </p:spPr>
          <p:txBody>
            <a:bodyPr wrap="none" rtlCol="0">
              <a:spAutoFit/>
            </a:bodyPr>
            <a:lstStyle/>
            <a:p>
              <a:r>
                <a:rPr lang="en-US" sz="1600" dirty="0" smtClean="0">
                  <a:latin typeface="+mj-lt"/>
                </a:rPr>
                <a:t>Write</a:t>
              </a:r>
              <a:endParaRPr lang="en-US" sz="1600" dirty="0">
                <a:latin typeface="+mj-lt"/>
              </a:endParaRPr>
            </a:p>
          </p:txBody>
        </p:sp>
      </p:grpSp>
      <p:sp>
        <p:nvSpPr>
          <p:cNvPr id="30" name="Cross 29"/>
          <p:cNvSpPr/>
          <p:nvPr/>
        </p:nvSpPr>
        <p:spPr>
          <a:xfrm rot="2700000">
            <a:off x="4714360" y="1428751"/>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rot="2700000">
            <a:off x="4247236" y="2149883"/>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253029" y="2585983"/>
            <a:ext cx="785793" cy="307777"/>
          </a:xfrm>
          <a:prstGeom prst="rect">
            <a:avLst/>
          </a:prstGeom>
          <a:noFill/>
        </p:spPr>
        <p:txBody>
          <a:bodyPr wrap="none" rtlCol="0">
            <a:spAutoFit/>
          </a:bodyPr>
          <a:lstStyle/>
          <a:p>
            <a:r>
              <a:rPr lang="en-US" sz="1400" b="1" dirty="0" smtClean="0">
                <a:latin typeface="+mj-lt"/>
              </a:rPr>
              <a:t>+1 Hint</a:t>
            </a:r>
            <a:endParaRPr lang="en-US" sz="1400" b="1" dirty="0">
              <a:latin typeface="+mj-lt"/>
            </a:endParaRPr>
          </a:p>
        </p:txBody>
      </p:sp>
    </p:spTree>
    <p:extLst>
      <p:ext uri="{BB962C8B-B14F-4D97-AF65-F5344CB8AC3E}">
        <p14:creationId xmlns:p14="http://schemas.microsoft.com/office/powerpoint/2010/main" val="1751279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14</a:t>
            </a:fld>
            <a:endParaRPr lang="en-US" dirty="0"/>
          </a:p>
        </p:txBody>
      </p:sp>
      <p:grpSp>
        <p:nvGrpSpPr>
          <p:cNvPr id="6" name="Group 5"/>
          <p:cNvGrpSpPr/>
          <p:nvPr/>
        </p:nvGrpSpPr>
        <p:grpSpPr>
          <a:xfrm>
            <a:off x="412332" y="2154274"/>
            <a:ext cx="707245" cy="795754"/>
            <a:chOff x="636977" y="1885950"/>
            <a:chExt cx="707245" cy="795754"/>
          </a:xfrm>
        </p:grpSpPr>
        <p:sp>
          <p:nvSpPr>
            <p:cNvPr id="7" name="Oval 6"/>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0" name="Group 9"/>
          <p:cNvGrpSpPr/>
          <p:nvPr/>
        </p:nvGrpSpPr>
        <p:grpSpPr>
          <a:xfrm>
            <a:off x="3429000" y="1428750"/>
            <a:ext cx="2971800" cy="2971800"/>
            <a:chOff x="3429000" y="1428750"/>
            <a:chExt cx="2971800" cy="2971800"/>
          </a:xfrm>
        </p:grpSpPr>
        <p:sp>
          <p:nvSpPr>
            <p:cNvPr id="11" name="Oval 10"/>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229764" y="22864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grpSp>
        <p:nvGrpSpPr>
          <p:cNvPr id="18" name="Group 17"/>
          <p:cNvGrpSpPr/>
          <p:nvPr/>
        </p:nvGrpSpPr>
        <p:grpSpPr>
          <a:xfrm>
            <a:off x="3886200" y="1275808"/>
            <a:ext cx="2237543" cy="1235464"/>
            <a:chOff x="3886200" y="1275808"/>
            <a:chExt cx="2237543" cy="1235464"/>
          </a:xfrm>
        </p:grpSpPr>
        <p:cxnSp>
          <p:nvCxnSpPr>
            <p:cNvPr id="19" name="Curved Connector 18"/>
            <p:cNvCxnSpPr>
              <a:stCxn id="23" idx="6"/>
              <a:endCxn id="20" idx="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21" name="Group 20"/>
          <p:cNvGrpSpPr/>
          <p:nvPr/>
        </p:nvGrpSpPr>
        <p:grpSpPr>
          <a:xfrm>
            <a:off x="3825595" y="2664450"/>
            <a:ext cx="3395667" cy="338554"/>
            <a:chOff x="3825595" y="2664450"/>
            <a:chExt cx="3395667" cy="338554"/>
          </a:xfrm>
        </p:grpSpPr>
        <p:cxnSp>
          <p:nvCxnSpPr>
            <p:cNvPr id="22" name="Curved Connector 21"/>
            <p:cNvCxnSpPr>
              <a:stCxn id="23" idx="5"/>
              <a:endCxn id="24" idx="3"/>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24" name="Group 23"/>
          <p:cNvGrpSpPr/>
          <p:nvPr/>
        </p:nvGrpSpPr>
        <p:grpSpPr>
          <a:xfrm>
            <a:off x="3657600" y="2739872"/>
            <a:ext cx="3151943" cy="1858140"/>
            <a:chOff x="3657600" y="2739872"/>
            <a:chExt cx="3151943" cy="1858140"/>
          </a:xfrm>
        </p:grpSpPr>
        <p:cxnSp>
          <p:nvCxnSpPr>
            <p:cNvPr id="25" name="Curved Connector 24"/>
            <p:cNvCxnSpPr>
              <a:stCxn id="23" idx="4"/>
              <a:endCxn id="21" idx="2"/>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nvGrpSpPr>
          <p:cNvPr id="27" name="Group 26"/>
          <p:cNvGrpSpPr/>
          <p:nvPr/>
        </p:nvGrpSpPr>
        <p:grpSpPr>
          <a:xfrm>
            <a:off x="927599" y="1550979"/>
            <a:ext cx="2568355" cy="798649"/>
            <a:chOff x="927599" y="1550979"/>
            <a:chExt cx="2568355" cy="798649"/>
          </a:xfrm>
        </p:grpSpPr>
        <p:cxnSp>
          <p:nvCxnSpPr>
            <p:cNvPr id="28" name="Curved Connector 27"/>
            <p:cNvCxnSpPr>
              <a:stCxn id="16" idx="7"/>
              <a:endCxn id="23" idx="1"/>
            </p:cNvCxnSpPr>
            <p:nvPr/>
          </p:nvCxnSpPr>
          <p:spPr>
            <a:xfrm rot="16200000" flipH="1">
              <a:off x="2147578" y="1001251"/>
              <a:ext cx="128398" cy="2568355"/>
            </a:xfrm>
            <a:prstGeom prst="curvedConnector3">
              <a:avLst>
                <a:gd name="adj1" fmla="val -230187"/>
              </a:avLst>
            </a:prstGeom>
            <a:ln w="44450">
              <a:solidFill>
                <a:srgbClr val="00586E"/>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4241" y="1550979"/>
              <a:ext cx="673582" cy="338554"/>
            </a:xfrm>
            <a:prstGeom prst="rect">
              <a:avLst/>
            </a:prstGeom>
            <a:noFill/>
          </p:spPr>
          <p:txBody>
            <a:bodyPr wrap="none" rtlCol="0">
              <a:spAutoFit/>
            </a:bodyPr>
            <a:lstStyle/>
            <a:p>
              <a:r>
                <a:rPr lang="en-US" sz="1600" dirty="0" smtClean="0">
                  <a:latin typeface="+mj-lt"/>
                </a:rPr>
                <a:t>Read</a:t>
              </a:r>
              <a:endParaRPr lang="en-US" sz="1600" dirty="0">
                <a:latin typeface="+mj-lt"/>
              </a:endParaRPr>
            </a:p>
          </p:txBody>
        </p:sp>
      </p:grpSp>
      <p:sp>
        <p:nvSpPr>
          <p:cNvPr id="30" name="Cross 29"/>
          <p:cNvSpPr/>
          <p:nvPr/>
        </p:nvSpPr>
        <p:spPr>
          <a:xfrm rot="2700000">
            <a:off x="4714360" y="1428751"/>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rot="2700000">
            <a:off x="4247236" y="2149883"/>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32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Replication</a:t>
            </a:r>
            <a:endParaRPr lang="en-US" dirty="0"/>
          </a:p>
        </p:txBody>
      </p:sp>
      <p:sp>
        <p:nvSpPr>
          <p:cNvPr id="3" name="Content Placeholder 2"/>
          <p:cNvSpPr>
            <a:spLocks noGrp="1"/>
          </p:cNvSpPr>
          <p:nvPr>
            <p:ph idx="1"/>
          </p:nvPr>
        </p:nvSpPr>
        <p:spPr>
          <a:xfrm>
            <a:off x="457200" y="1200151"/>
            <a:ext cx="8229600" cy="457199"/>
          </a:xfrm>
        </p:spPr>
        <p:txBody>
          <a:bodyPr/>
          <a:lstStyle/>
          <a:p>
            <a:r>
              <a:rPr lang="en-US" sz="1800" dirty="0" smtClean="0"/>
              <a:t>Replication is defined at the </a:t>
            </a:r>
            <a:r>
              <a:rPr lang="en-US" sz="1800" b="1" dirty="0" err="1" smtClean="0"/>
              <a:t>keyspace</a:t>
            </a:r>
            <a:r>
              <a:rPr lang="en-US" sz="1800" dirty="0" smtClean="0"/>
              <a:t> level.</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15</a:t>
            </a:fld>
            <a:endParaRPr lang="en-US" dirty="0"/>
          </a:p>
        </p:txBody>
      </p:sp>
      <p:grpSp>
        <p:nvGrpSpPr>
          <p:cNvPr id="9" name="Group 8"/>
          <p:cNvGrpSpPr/>
          <p:nvPr/>
        </p:nvGrpSpPr>
        <p:grpSpPr>
          <a:xfrm>
            <a:off x="5029200" y="2721173"/>
            <a:ext cx="1943715" cy="307777"/>
            <a:chOff x="4038600" y="2646461"/>
            <a:chExt cx="1943715" cy="307777"/>
          </a:xfrm>
        </p:grpSpPr>
        <p:sp>
          <p:nvSpPr>
            <p:cNvPr id="6" name="Right Arrow 5"/>
            <p:cNvSpPr/>
            <p:nvPr/>
          </p:nvSpPr>
          <p:spPr>
            <a:xfrm rot="10800000">
              <a:off x="4038600" y="276225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30800" y="2646461"/>
              <a:ext cx="851515" cy="307777"/>
            </a:xfrm>
            <a:prstGeom prst="rect">
              <a:avLst/>
            </a:prstGeom>
            <a:noFill/>
          </p:spPr>
          <p:txBody>
            <a:bodyPr wrap="none" rtlCol="0">
              <a:spAutoFit/>
            </a:bodyPr>
            <a:lstStyle/>
            <a:p>
              <a:r>
                <a:rPr lang="en-US" sz="1400" dirty="0" smtClean="0">
                  <a:latin typeface="+mj-lt"/>
                </a:rPr>
                <a:t>Strategy</a:t>
              </a:r>
              <a:endParaRPr lang="en-US" sz="1400" dirty="0">
                <a:latin typeface="+mj-lt"/>
              </a:endParaRPr>
            </a:p>
          </p:txBody>
        </p:sp>
      </p:grpSp>
      <p:grpSp>
        <p:nvGrpSpPr>
          <p:cNvPr id="11" name="Group 10"/>
          <p:cNvGrpSpPr/>
          <p:nvPr/>
        </p:nvGrpSpPr>
        <p:grpSpPr>
          <a:xfrm>
            <a:off x="5037201" y="3025973"/>
            <a:ext cx="2201799" cy="307777"/>
            <a:chOff x="4038600" y="2913161"/>
            <a:chExt cx="2201799" cy="307777"/>
          </a:xfrm>
        </p:grpSpPr>
        <p:sp>
          <p:nvSpPr>
            <p:cNvPr id="7" name="Right Arrow 6"/>
            <p:cNvSpPr/>
            <p:nvPr/>
          </p:nvSpPr>
          <p:spPr>
            <a:xfrm rot="10800000">
              <a:off x="4038600" y="302895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30800" y="2913161"/>
              <a:ext cx="1109599" cy="307777"/>
            </a:xfrm>
            <a:prstGeom prst="rect">
              <a:avLst/>
            </a:prstGeom>
            <a:noFill/>
          </p:spPr>
          <p:txBody>
            <a:bodyPr wrap="none" rtlCol="0">
              <a:spAutoFit/>
            </a:bodyPr>
            <a:lstStyle/>
            <a:p>
              <a:r>
                <a:rPr lang="en-US" sz="1400" dirty="0" smtClean="0">
                  <a:latin typeface="Arial" charset="0"/>
                  <a:ea typeface="Arial" charset="0"/>
                  <a:cs typeface="Arial" charset="0"/>
                </a:rPr>
                <a:t>Parameters</a:t>
              </a:r>
              <a:endParaRPr lang="en-US" sz="1400" dirty="0">
                <a:latin typeface="Arial" charset="0"/>
                <a:ea typeface="Arial" charset="0"/>
                <a:cs typeface="Arial" charset="0"/>
              </a:endParaRPr>
            </a:p>
          </p:txBody>
        </p:sp>
      </p:grpSp>
      <p:sp>
        <p:nvSpPr>
          <p:cNvPr id="12" name="TextBox 11"/>
          <p:cNvSpPr txBox="1"/>
          <p:nvPr/>
        </p:nvSpPr>
        <p:spPr>
          <a:xfrm>
            <a:off x="444500" y="2148810"/>
            <a:ext cx="4596130" cy="1754326"/>
          </a:xfrm>
          <a:prstGeom prst="rect">
            <a:avLst/>
          </a:prstGeom>
          <a:noFill/>
        </p:spPr>
        <p:txBody>
          <a:bodyPr wrap="none" rtlCol="0">
            <a:spAutoFit/>
          </a:bodyPr>
          <a:lstStyle/>
          <a:p>
            <a:r>
              <a:rPr lang="en-US" dirty="0">
                <a:latin typeface="Monaco" charset="0"/>
                <a:ea typeface="Monaco" charset="0"/>
                <a:cs typeface="Monaco" charset="0"/>
              </a:rPr>
              <a:t>CREATE KEYSPACE </a:t>
            </a:r>
            <a:r>
              <a:rPr lang="en-US" dirty="0" err="1">
                <a:latin typeface="Monaco" charset="0"/>
                <a:ea typeface="Monaco" charset="0"/>
                <a:cs typeface="Monaco" charset="0"/>
              </a:rPr>
              <a:t>cassandra_summit</a:t>
            </a:r>
            <a:endParaRPr lang="en-US" dirty="0">
              <a:latin typeface="Monaco" charset="0"/>
              <a:ea typeface="Monaco" charset="0"/>
              <a:cs typeface="Monaco" charset="0"/>
            </a:endParaRPr>
          </a:p>
          <a:p>
            <a:r>
              <a:rPr lang="en-US" dirty="0">
                <a:latin typeface="Monaco" charset="0"/>
                <a:ea typeface="Monaco" charset="0"/>
                <a:cs typeface="Monaco" charset="0"/>
              </a:rPr>
              <a:t>  WITH REPLICATION = { </a:t>
            </a:r>
          </a:p>
          <a:p>
            <a:r>
              <a:rPr lang="en-US" dirty="0">
                <a:latin typeface="Monaco" charset="0"/>
                <a:ea typeface="Monaco" charset="0"/>
                <a:cs typeface="Monaco" charset="0"/>
              </a:rPr>
              <a:t>    ‘class’: ‘</a:t>
            </a:r>
            <a:r>
              <a:rPr lang="en-US" dirty="0" err="1">
                <a:latin typeface="Monaco" charset="0"/>
                <a:ea typeface="Monaco" charset="0"/>
                <a:cs typeface="Monaco" charset="0"/>
              </a:rPr>
              <a:t>SimpleStrategy</a:t>
            </a:r>
            <a:r>
              <a:rPr lang="en-US" dirty="0">
                <a:latin typeface="Monaco" charset="0"/>
                <a:ea typeface="Monaco" charset="0"/>
                <a:cs typeface="Monaco" charset="0"/>
              </a:rPr>
              <a:t>’, </a:t>
            </a:r>
          </a:p>
          <a:p>
            <a:r>
              <a:rPr lang="en-US" dirty="0">
                <a:latin typeface="Monaco" charset="0"/>
                <a:ea typeface="Monaco" charset="0"/>
                <a:cs typeface="Monaco" charset="0"/>
              </a:rPr>
              <a:t>    ‘</a:t>
            </a:r>
            <a:r>
              <a:rPr lang="en-US" dirty="0" err="1">
                <a:latin typeface="Monaco" charset="0"/>
                <a:ea typeface="Monaco" charset="0"/>
                <a:cs typeface="Monaco" charset="0"/>
              </a:rPr>
              <a:t>replication_factor</a:t>
            </a:r>
            <a:r>
              <a:rPr lang="en-US" dirty="0">
                <a:latin typeface="Monaco" charset="0"/>
                <a:ea typeface="Monaco" charset="0"/>
                <a:cs typeface="Monaco" charset="0"/>
              </a:rPr>
              <a:t>’: 3</a:t>
            </a:r>
          </a:p>
          <a:p>
            <a:r>
              <a:rPr lang="en-US" dirty="0">
                <a:latin typeface="Monaco" charset="0"/>
                <a:ea typeface="Monaco" charset="0"/>
                <a:cs typeface="Monaco" charset="0"/>
              </a:rPr>
              <a:t>  };</a:t>
            </a:r>
          </a:p>
          <a:p>
            <a:endParaRPr lang="en-US" dirty="0"/>
          </a:p>
        </p:txBody>
      </p:sp>
    </p:spTree>
    <p:extLst>
      <p:ext uri="{BB962C8B-B14F-4D97-AF65-F5344CB8AC3E}">
        <p14:creationId xmlns:p14="http://schemas.microsoft.com/office/powerpoint/2010/main" val="777214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1796908"/>
              </p:ext>
            </p:extLst>
          </p:nvPr>
        </p:nvGraphicFramePr>
        <p:xfrm>
          <a:off x="457200" y="2038350"/>
          <a:ext cx="8238067" cy="128016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Simple Strategy</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Network Topology Strategy</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Replication Strategies</a:t>
            </a:r>
            <a:endParaRPr lang="en-US" dirty="0"/>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16</a:t>
            </a:fld>
            <a:endParaRPr lang="en-US" dirty="0">
              <a:latin typeface="Arial"/>
              <a:cs typeface="Arial"/>
            </a:endParaRPr>
          </a:p>
        </p:txBody>
      </p:sp>
    </p:spTree>
    <p:extLst>
      <p:ext uri="{BB962C8B-B14F-4D97-AF65-F5344CB8AC3E}">
        <p14:creationId xmlns:p14="http://schemas.microsoft.com/office/powerpoint/2010/main" val="1186934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Strategy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17</a:t>
            </a:fld>
            <a:endParaRPr lang="en-US" dirty="0"/>
          </a:p>
        </p:txBody>
      </p:sp>
      <p:grpSp>
        <p:nvGrpSpPr>
          <p:cNvPr id="6" name="Group 5"/>
          <p:cNvGrpSpPr/>
          <p:nvPr/>
        </p:nvGrpSpPr>
        <p:grpSpPr>
          <a:xfrm>
            <a:off x="412332" y="2154274"/>
            <a:ext cx="707245" cy="795754"/>
            <a:chOff x="636977" y="1885950"/>
            <a:chExt cx="707245" cy="795754"/>
          </a:xfrm>
        </p:grpSpPr>
        <p:sp>
          <p:nvSpPr>
            <p:cNvPr id="7" name="Oval 6"/>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9" name="Group 8"/>
          <p:cNvGrpSpPr/>
          <p:nvPr/>
        </p:nvGrpSpPr>
        <p:grpSpPr>
          <a:xfrm>
            <a:off x="3429000" y="1428750"/>
            <a:ext cx="2971800" cy="2971800"/>
            <a:chOff x="3429000" y="1428750"/>
            <a:chExt cx="2971800" cy="2971800"/>
          </a:xfrm>
        </p:grpSpPr>
        <p:sp>
          <p:nvSpPr>
            <p:cNvPr id="10" name="Oval 9"/>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2229764" y="22864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grpSp>
        <p:nvGrpSpPr>
          <p:cNvPr id="17" name="Group 16"/>
          <p:cNvGrpSpPr/>
          <p:nvPr/>
        </p:nvGrpSpPr>
        <p:grpSpPr>
          <a:xfrm>
            <a:off x="3886200" y="1275808"/>
            <a:ext cx="2237543" cy="1235464"/>
            <a:chOff x="3886200" y="1275808"/>
            <a:chExt cx="2237543" cy="1235464"/>
          </a:xfrm>
        </p:grpSpPr>
        <p:cxnSp>
          <p:nvCxnSpPr>
            <p:cNvPr id="18" name="Curved Connector 17"/>
            <p:cNvCxnSpPr>
              <a:stCxn id="17" idx="6"/>
              <a:endCxn id="14" idx="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20" name="Group 19"/>
          <p:cNvGrpSpPr/>
          <p:nvPr/>
        </p:nvGrpSpPr>
        <p:grpSpPr>
          <a:xfrm>
            <a:off x="3825595" y="2664450"/>
            <a:ext cx="3395667" cy="338554"/>
            <a:chOff x="3825595" y="2664450"/>
            <a:chExt cx="3395667" cy="338554"/>
          </a:xfrm>
        </p:grpSpPr>
        <p:cxnSp>
          <p:nvCxnSpPr>
            <p:cNvPr id="21" name="Curved Connector 20"/>
            <p:cNvCxnSpPr>
              <a:stCxn id="17" idx="5"/>
              <a:endCxn id="18" idx="3"/>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23" name="Group 22"/>
          <p:cNvGrpSpPr/>
          <p:nvPr/>
        </p:nvGrpSpPr>
        <p:grpSpPr>
          <a:xfrm>
            <a:off x="3657600" y="2739872"/>
            <a:ext cx="3151943" cy="1858140"/>
            <a:chOff x="3657600" y="2739872"/>
            <a:chExt cx="3151943" cy="1858140"/>
          </a:xfrm>
        </p:grpSpPr>
        <p:cxnSp>
          <p:nvCxnSpPr>
            <p:cNvPr id="24" name="Curved Connector 23"/>
            <p:cNvCxnSpPr>
              <a:stCxn id="17" idx="4"/>
              <a:endCxn id="15" idx="2"/>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nvGrpSpPr>
          <p:cNvPr id="26" name="Group 25"/>
          <p:cNvGrpSpPr/>
          <p:nvPr/>
        </p:nvGrpSpPr>
        <p:grpSpPr>
          <a:xfrm>
            <a:off x="927599" y="1550979"/>
            <a:ext cx="2568355" cy="798649"/>
            <a:chOff x="927599" y="1550979"/>
            <a:chExt cx="2568355" cy="798649"/>
          </a:xfrm>
        </p:grpSpPr>
        <p:cxnSp>
          <p:nvCxnSpPr>
            <p:cNvPr id="27" name="Curved Connector 26"/>
            <p:cNvCxnSpPr>
              <a:stCxn id="10" idx="7"/>
              <a:endCxn id="17" idx="1"/>
            </p:cNvCxnSpPr>
            <p:nvPr/>
          </p:nvCxnSpPr>
          <p:spPr>
            <a:xfrm rot="16200000" flipH="1">
              <a:off x="2147578" y="1001251"/>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84241" y="1550979"/>
              <a:ext cx="947695" cy="338554"/>
            </a:xfrm>
            <a:prstGeom prst="rect">
              <a:avLst/>
            </a:prstGeom>
            <a:noFill/>
          </p:spPr>
          <p:txBody>
            <a:bodyPr wrap="none" rtlCol="0">
              <a:spAutoFit/>
            </a:bodyPr>
            <a:lstStyle/>
            <a:p>
              <a:r>
                <a:rPr lang="en-US" sz="1600" dirty="0" smtClean="0">
                  <a:latin typeface="+mj-lt"/>
                </a:rPr>
                <a:t>Request</a:t>
              </a:r>
              <a:endParaRPr lang="en-US" sz="1600" dirty="0">
                <a:latin typeface="+mj-lt"/>
              </a:endParaRPr>
            </a:p>
          </p:txBody>
        </p:sp>
      </p:grpSp>
      <p:sp>
        <p:nvSpPr>
          <p:cNvPr id="29" name="TextBox 28"/>
          <p:cNvSpPr txBox="1"/>
          <p:nvPr/>
        </p:nvSpPr>
        <p:spPr>
          <a:xfrm>
            <a:off x="381000" y="3333750"/>
            <a:ext cx="2954655" cy="923330"/>
          </a:xfrm>
          <a:prstGeom prst="rect">
            <a:avLst/>
          </a:prstGeom>
          <a:noFill/>
        </p:spPr>
        <p:txBody>
          <a:bodyPr wrap="none" rtlCol="0">
            <a:spAutoFit/>
          </a:bodyPr>
          <a:lstStyle/>
          <a:p>
            <a:r>
              <a:rPr lang="en-US" dirty="0" smtClean="0">
                <a:latin typeface="Arial" charset="0"/>
                <a:ea typeface="Arial" charset="0"/>
                <a:cs typeface="Arial" charset="0"/>
              </a:rPr>
              <a:t>Class: </a:t>
            </a:r>
            <a:r>
              <a:rPr lang="en-US" dirty="0" err="1" smtClean="0">
                <a:latin typeface="Monaco" charset="0"/>
                <a:ea typeface="Monaco" charset="0"/>
                <a:cs typeface="Monaco" charset="0"/>
              </a:rPr>
              <a:t>SimpleStrategy</a:t>
            </a:r>
            <a:endParaRPr lang="en-US" dirty="0" smtClean="0">
              <a:latin typeface="Monaco" charset="0"/>
              <a:ea typeface="Monaco" charset="0"/>
              <a:cs typeface="Monaco" charset="0"/>
            </a:endParaRPr>
          </a:p>
          <a:p>
            <a:r>
              <a:rPr lang="en-US" dirty="0" smtClean="0">
                <a:latin typeface="Arial" charset="0"/>
                <a:ea typeface="Arial" charset="0"/>
                <a:cs typeface="Arial" charset="0"/>
              </a:rPr>
              <a:t>Parameters:</a:t>
            </a:r>
          </a:p>
          <a:p>
            <a:pPr marL="285750" indent="-285750">
              <a:buFont typeface="Arial" charset="0"/>
              <a:buChar char="•"/>
            </a:pPr>
            <a:r>
              <a:rPr lang="en-US" dirty="0" err="1">
                <a:latin typeface="Monaco" charset="0"/>
                <a:ea typeface="Monaco" charset="0"/>
                <a:cs typeface="Monaco" charset="0"/>
              </a:rPr>
              <a:t>r</a:t>
            </a:r>
            <a:r>
              <a:rPr lang="en-US" dirty="0" err="1" smtClean="0">
                <a:latin typeface="Monaco" charset="0"/>
                <a:ea typeface="Monaco" charset="0"/>
                <a:cs typeface="Monaco" charset="0"/>
              </a:rPr>
              <a:t>eplication_factor</a:t>
            </a:r>
            <a:endParaRPr lang="en-US" dirty="0">
              <a:latin typeface="Monaco" charset="0"/>
              <a:ea typeface="Monaco" charset="0"/>
              <a:cs typeface="Monaco" charset="0"/>
            </a:endParaRPr>
          </a:p>
        </p:txBody>
      </p:sp>
    </p:spTree>
    <p:extLst>
      <p:ext uri="{BB962C8B-B14F-4D97-AF65-F5344CB8AC3E}">
        <p14:creationId xmlns:p14="http://schemas.microsoft.com/office/powerpoint/2010/main" val="1394242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Strategy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18</a:t>
            </a:fld>
            <a:endParaRPr lang="en-US" dirty="0"/>
          </a:p>
        </p:txBody>
      </p:sp>
      <p:grpSp>
        <p:nvGrpSpPr>
          <p:cNvPr id="6" name="Group 5"/>
          <p:cNvGrpSpPr/>
          <p:nvPr/>
        </p:nvGrpSpPr>
        <p:grpSpPr>
          <a:xfrm>
            <a:off x="412332" y="2154274"/>
            <a:ext cx="707245" cy="795754"/>
            <a:chOff x="636977" y="1885950"/>
            <a:chExt cx="707245" cy="795754"/>
          </a:xfrm>
        </p:grpSpPr>
        <p:sp>
          <p:nvSpPr>
            <p:cNvPr id="7" name="Oval 6"/>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9" name="Group 8"/>
          <p:cNvGrpSpPr/>
          <p:nvPr/>
        </p:nvGrpSpPr>
        <p:grpSpPr>
          <a:xfrm>
            <a:off x="3429000" y="1428750"/>
            <a:ext cx="2971800" cy="2971800"/>
            <a:chOff x="3429000" y="1428750"/>
            <a:chExt cx="2971800" cy="2971800"/>
          </a:xfrm>
        </p:grpSpPr>
        <p:sp>
          <p:nvSpPr>
            <p:cNvPr id="10" name="Oval 9"/>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2229764" y="22864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cxnSp>
        <p:nvCxnSpPr>
          <p:cNvPr id="18" name="Curved Connector 17"/>
          <p:cNvCxnSpPr>
            <a:endCxn id="15" idx="2"/>
          </p:cNvCxnSpPr>
          <p:nvPr/>
        </p:nvCxnSpPr>
        <p:spPr>
          <a:xfrm flipV="1">
            <a:off x="3886200" y="2511272"/>
            <a:ext cx="2057400" cy="1"/>
          </a:xfrm>
          <a:prstGeom prst="curvedConnector3">
            <a:avLst>
              <a:gd name="adj1" fmla="val 50000"/>
            </a:avLst>
          </a:prstGeom>
          <a:ln w="38100" cap="flat" cmpd="sng">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55634" y="4259458"/>
            <a:ext cx="865943" cy="338554"/>
          </a:xfrm>
          <a:prstGeom prst="rect">
            <a:avLst/>
          </a:prstGeom>
          <a:noFill/>
        </p:spPr>
        <p:txBody>
          <a:bodyPr wrap="none" rtlCol="0">
            <a:spAutoFit/>
          </a:bodyPr>
          <a:lstStyle/>
          <a:p>
            <a:r>
              <a:rPr lang="en-US" sz="1600" dirty="0" smtClean="0">
                <a:latin typeface="+mj-lt"/>
              </a:rPr>
              <a:t>Replica</a:t>
            </a:r>
          </a:p>
        </p:txBody>
      </p:sp>
      <p:cxnSp>
        <p:nvCxnSpPr>
          <p:cNvPr id="21" name="Curved Connector 20"/>
          <p:cNvCxnSpPr>
            <a:endCxn id="12" idx="1"/>
          </p:cNvCxnSpPr>
          <p:nvPr/>
        </p:nvCxnSpPr>
        <p:spPr>
          <a:xfrm>
            <a:off x="3825595" y="2666567"/>
            <a:ext cx="1956360" cy="1191338"/>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cxnSp>
        <p:nvCxnSpPr>
          <p:cNvPr id="24" name="Curved Connector 23"/>
          <p:cNvCxnSpPr>
            <a:stCxn id="14" idx="4"/>
            <a:endCxn id="13" idx="6"/>
          </p:cNvCxnSpPr>
          <p:nvPr/>
        </p:nvCxnSpPr>
        <p:spPr>
          <a:xfrm rot="16200000" flipH="1">
            <a:off x="3322561" y="3074911"/>
            <a:ext cx="1279678" cy="609600"/>
          </a:xfrm>
          <a:prstGeom prst="curvedConnector4">
            <a:avLst>
              <a:gd name="adj1" fmla="val 41068"/>
              <a:gd name="adj2" fmla="val 13750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nvGrpSpPr>
          <p:cNvPr id="26" name="Group 25"/>
          <p:cNvGrpSpPr/>
          <p:nvPr/>
        </p:nvGrpSpPr>
        <p:grpSpPr>
          <a:xfrm>
            <a:off x="927599" y="1550979"/>
            <a:ext cx="2568355" cy="798649"/>
            <a:chOff x="927599" y="1550979"/>
            <a:chExt cx="2568355" cy="798649"/>
          </a:xfrm>
        </p:grpSpPr>
        <p:cxnSp>
          <p:nvCxnSpPr>
            <p:cNvPr id="27" name="Curved Connector 26"/>
            <p:cNvCxnSpPr>
              <a:stCxn id="10" idx="7"/>
            </p:cNvCxnSpPr>
            <p:nvPr/>
          </p:nvCxnSpPr>
          <p:spPr>
            <a:xfrm rot="16200000" flipH="1">
              <a:off x="2147578" y="1001251"/>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84241" y="1550979"/>
              <a:ext cx="947695" cy="338554"/>
            </a:xfrm>
            <a:prstGeom prst="rect">
              <a:avLst/>
            </a:prstGeom>
            <a:noFill/>
          </p:spPr>
          <p:txBody>
            <a:bodyPr wrap="none" rtlCol="0">
              <a:spAutoFit/>
            </a:bodyPr>
            <a:lstStyle/>
            <a:p>
              <a:r>
                <a:rPr lang="en-US" sz="1600" dirty="0" smtClean="0">
                  <a:latin typeface="+mj-lt"/>
                </a:rPr>
                <a:t>Request</a:t>
              </a:r>
              <a:endParaRPr lang="en-US" sz="1600" dirty="0">
                <a:latin typeface="+mj-lt"/>
              </a:endParaRPr>
            </a:p>
          </p:txBody>
        </p:sp>
      </p:grpSp>
    </p:spTree>
    <p:extLst>
      <p:ext uri="{BB962C8B-B14F-4D97-AF65-F5344CB8AC3E}">
        <p14:creationId xmlns:p14="http://schemas.microsoft.com/office/powerpoint/2010/main" val="1874100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Topology Strategy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19</a:t>
            </a:fld>
            <a:endParaRPr lang="en-US" dirty="0"/>
          </a:p>
        </p:txBody>
      </p:sp>
      <p:grpSp>
        <p:nvGrpSpPr>
          <p:cNvPr id="9" name="Group 8"/>
          <p:cNvGrpSpPr/>
          <p:nvPr/>
        </p:nvGrpSpPr>
        <p:grpSpPr>
          <a:xfrm>
            <a:off x="2030270" y="1849474"/>
            <a:ext cx="707245" cy="795754"/>
            <a:chOff x="636977" y="1885950"/>
            <a:chExt cx="707245" cy="795754"/>
          </a:xfrm>
        </p:grpSpPr>
        <p:sp>
          <p:nvSpPr>
            <p:cNvPr id="10" name="Oval 9"/>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2" name="Group 11"/>
          <p:cNvGrpSpPr/>
          <p:nvPr/>
        </p:nvGrpSpPr>
        <p:grpSpPr>
          <a:xfrm>
            <a:off x="5046938" y="1123950"/>
            <a:ext cx="2971800" cy="2971800"/>
            <a:chOff x="3429000" y="1428750"/>
            <a:chExt cx="2971800" cy="2971800"/>
          </a:xfrm>
        </p:grpSpPr>
        <p:sp>
          <p:nvSpPr>
            <p:cNvPr id="13" name="Oval 12"/>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847702" y="1981613"/>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cxnSp>
        <p:nvCxnSpPr>
          <p:cNvPr id="20" name="Curved Connector 19"/>
          <p:cNvCxnSpPr>
            <a:endCxn id="22" idx="2"/>
          </p:cNvCxnSpPr>
          <p:nvPr/>
        </p:nvCxnSpPr>
        <p:spPr>
          <a:xfrm flipV="1">
            <a:off x="5504138" y="2206472"/>
            <a:ext cx="2057400" cy="1"/>
          </a:xfrm>
          <a:prstGeom prst="curvedConnector3">
            <a:avLst>
              <a:gd name="adj1" fmla="val 50000"/>
            </a:avLst>
          </a:prstGeom>
          <a:ln w="38100" cap="flat" cmpd="sng">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73572" y="3954658"/>
            <a:ext cx="865943" cy="338554"/>
          </a:xfrm>
          <a:prstGeom prst="rect">
            <a:avLst/>
          </a:prstGeom>
          <a:noFill/>
        </p:spPr>
        <p:txBody>
          <a:bodyPr wrap="none" rtlCol="0">
            <a:spAutoFit/>
          </a:bodyPr>
          <a:lstStyle/>
          <a:p>
            <a:r>
              <a:rPr lang="en-US" sz="1600" dirty="0" smtClean="0">
                <a:latin typeface="+mj-lt"/>
              </a:rPr>
              <a:t>Replica</a:t>
            </a:r>
          </a:p>
        </p:txBody>
      </p:sp>
      <p:cxnSp>
        <p:nvCxnSpPr>
          <p:cNvPr id="22" name="Curved Connector 21"/>
          <p:cNvCxnSpPr>
            <a:endCxn id="19" idx="1"/>
          </p:cNvCxnSpPr>
          <p:nvPr/>
        </p:nvCxnSpPr>
        <p:spPr>
          <a:xfrm>
            <a:off x="5443533" y="2361767"/>
            <a:ext cx="1956360" cy="1191338"/>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73257" y="2359650"/>
            <a:ext cx="865943" cy="338554"/>
          </a:xfrm>
          <a:prstGeom prst="rect">
            <a:avLst/>
          </a:prstGeom>
          <a:noFill/>
        </p:spPr>
        <p:txBody>
          <a:bodyPr wrap="none" rtlCol="0">
            <a:spAutoFit/>
          </a:bodyPr>
          <a:lstStyle/>
          <a:p>
            <a:r>
              <a:rPr lang="en-US" sz="1600" dirty="0" smtClean="0">
                <a:latin typeface="+mj-lt"/>
              </a:rPr>
              <a:t>Replica</a:t>
            </a:r>
          </a:p>
        </p:txBody>
      </p:sp>
      <p:cxnSp>
        <p:nvCxnSpPr>
          <p:cNvPr id="24" name="Curved Connector 23"/>
          <p:cNvCxnSpPr>
            <a:stCxn id="21" idx="4"/>
            <a:endCxn id="20" idx="6"/>
          </p:cNvCxnSpPr>
          <p:nvPr/>
        </p:nvCxnSpPr>
        <p:spPr>
          <a:xfrm rot="16200000" flipH="1">
            <a:off x="4940499" y="2770111"/>
            <a:ext cx="1279678" cy="609600"/>
          </a:xfrm>
          <a:prstGeom prst="curvedConnector4">
            <a:avLst>
              <a:gd name="adj1" fmla="val 41068"/>
              <a:gd name="adj2" fmla="val 13750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61538" y="3954658"/>
            <a:ext cx="865943" cy="338554"/>
          </a:xfrm>
          <a:prstGeom prst="rect">
            <a:avLst/>
          </a:prstGeom>
          <a:noFill/>
        </p:spPr>
        <p:txBody>
          <a:bodyPr wrap="none" rtlCol="0">
            <a:spAutoFit/>
          </a:bodyPr>
          <a:lstStyle/>
          <a:p>
            <a:r>
              <a:rPr lang="en-US" sz="1600" dirty="0" smtClean="0">
                <a:latin typeface="+mj-lt"/>
              </a:rPr>
              <a:t>Replica</a:t>
            </a:r>
          </a:p>
        </p:txBody>
      </p:sp>
      <p:cxnSp>
        <p:nvCxnSpPr>
          <p:cNvPr id="27" name="Curved Connector 26"/>
          <p:cNvCxnSpPr/>
          <p:nvPr/>
        </p:nvCxnSpPr>
        <p:spPr>
          <a:xfrm rot="16200000" flipH="1">
            <a:off x="3734579" y="693695"/>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3854" y="983336"/>
            <a:ext cx="947695" cy="338554"/>
          </a:xfrm>
          <a:prstGeom prst="rect">
            <a:avLst/>
          </a:prstGeom>
          <a:noFill/>
        </p:spPr>
        <p:txBody>
          <a:bodyPr wrap="none" rtlCol="0">
            <a:spAutoFit/>
          </a:bodyPr>
          <a:lstStyle/>
          <a:p>
            <a:r>
              <a:rPr lang="en-US" sz="1600" dirty="0" smtClean="0">
                <a:latin typeface="+mj-lt"/>
              </a:rPr>
              <a:t>Request</a:t>
            </a:r>
            <a:endParaRPr lang="en-US" sz="1600" dirty="0">
              <a:latin typeface="+mj-lt"/>
            </a:endParaRPr>
          </a:p>
        </p:txBody>
      </p:sp>
      <p:sp>
        <p:nvSpPr>
          <p:cNvPr id="29" name="TextBox 28"/>
          <p:cNvSpPr txBox="1"/>
          <p:nvPr/>
        </p:nvSpPr>
        <p:spPr>
          <a:xfrm>
            <a:off x="457200" y="2983314"/>
            <a:ext cx="4195379" cy="923330"/>
          </a:xfrm>
          <a:prstGeom prst="rect">
            <a:avLst/>
          </a:prstGeom>
          <a:noFill/>
        </p:spPr>
        <p:txBody>
          <a:bodyPr wrap="none" rtlCol="0">
            <a:spAutoFit/>
          </a:bodyPr>
          <a:lstStyle/>
          <a:p>
            <a:r>
              <a:rPr lang="en-US" dirty="0" smtClean="0">
                <a:latin typeface="Arial" charset="0"/>
                <a:ea typeface="Arial" charset="0"/>
                <a:cs typeface="Arial" charset="0"/>
              </a:rPr>
              <a:t>Class: </a:t>
            </a:r>
            <a:r>
              <a:rPr lang="en-US" dirty="0" err="1" smtClean="0">
                <a:latin typeface="Monaco" charset="0"/>
                <a:ea typeface="Monaco" charset="0"/>
                <a:cs typeface="Monaco" charset="0"/>
              </a:rPr>
              <a:t>NetworkTopologyStrategy</a:t>
            </a:r>
            <a:endParaRPr lang="en-US" dirty="0" smtClean="0">
              <a:latin typeface="Monaco" charset="0"/>
              <a:ea typeface="Monaco" charset="0"/>
              <a:cs typeface="Monaco" charset="0"/>
            </a:endParaRPr>
          </a:p>
          <a:p>
            <a:r>
              <a:rPr lang="en-US" dirty="0" smtClean="0">
                <a:latin typeface="Arial" charset="0"/>
                <a:ea typeface="Arial" charset="0"/>
                <a:cs typeface="Arial" charset="0"/>
              </a:rPr>
              <a:t>Parameters:</a:t>
            </a:r>
          </a:p>
          <a:p>
            <a:pPr marL="285750" indent="-285750">
              <a:buFont typeface="Arial" charset="0"/>
              <a:buChar char="•"/>
            </a:pPr>
            <a:r>
              <a:rPr lang="en-US" dirty="0" err="1" smtClean="0">
                <a:latin typeface="Monaco" charset="0"/>
                <a:ea typeface="Monaco" charset="0"/>
                <a:cs typeface="Monaco" charset="0"/>
              </a:rPr>
              <a:t>dc_name</a:t>
            </a:r>
            <a:r>
              <a:rPr lang="en-US" dirty="0" smtClean="0">
                <a:latin typeface="Monaco" charset="0"/>
                <a:ea typeface="Monaco" charset="0"/>
                <a:cs typeface="Monaco" charset="0"/>
              </a:rPr>
              <a:t>: </a:t>
            </a:r>
            <a:r>
              <a:rPr lang="en-US" dirty="0" err="1" smtClean="0">
                <a:latin typeface="Monaco" charset="0"/>
                <a:ea typeface="Monaco" charset="0"/>
                <a:cs typeface="Monaco" charset="0"/>
              </a:rPr>
              <a:t>replication_factor</a:t>
            </a:r>
            <a:endParaRPr lang="en-US" dirty="0" smtClean="0">
              <a:latin typeface="Monaco" charset="0"/>
              <a:ea typeface="Monaco" charset="0"/>
              <a:cs typeface="Monaco" charset="0"/>
            </a:endParaRPr>
          </a:p>
        </p:txBody>
      </p:sp>
    </p:spTree>
    <p:extLst>
      <p:ext uri="{BB962C8B-B14F-4D97-AF65-F5344CB8AC3E}">
        <p14:creationId xmlns:p14="http://schemas.microsoft.com/office/powerpoint/2010/main" val="1021060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Who is this guy?</a:t>
            </a:r>
            <a:endParaRPr lang="en-US" dirty="0">
              <a:latin typeface="Arial"/>
              <a:cs typeface="Arial"/>
            </a:endParaRPr>
          </a:p>
        </p:txBody>
      </p:sp>
    </p:spTree>
    <p:extLst>
      <p:ext uri="{BB962C8B-B14F-4D97-AF65-F5344CB8AC3E}">
        <p14:creationId xmlns:p14="http://schemas.microsoft.com/office/powerpoint/2010/main" val="37729278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4962124" y="3127448"/>
            <a:ext cx="3217625" cy="12576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572000" y="1063229"/>
            <a:ext cx="4249462" cy="16609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Network Topology Strategy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20</a:t>
            </a:fld>
            <a:endParaRPr lang="en-US" dirty="0"/>
          </a:p>
        </p:txBody>
      </p:sp>
      <p:grpSp>
        <p:nvGrpSpPr>
          <p:cNvPr id="9" name="Group 8"/>
          <p:cNvGrpSpPr/>
          <p:nvPr/>
        </p:nvGrpSpPr>
        <p:grpSpPr>
          <a:xfrm>
            <a:off x="2030270" y="1849474"/>
            <a:ext cx="707245" cy="795754"/>
            <a:chOff x="636977" y="1885950"/>
            <a:chExt cx="707245" cy="795754"/>
          </a:xfrm>
        </p:grpSpPr>
        <p:sp>
          <p:nvSpPr>
            <p:cNvPr id="10" name="Oval 9"/>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2" name="Group 11"/>
          <p:cNvGrpSpPr/>
          <p:nvPr/>
        </p:nvGrpSpPr>
        <p:grpSpPr>
          <a:xfrm>
            <a:off x="5046938" y="1123950"/>
            <a:ext cx="2971800" cy="2971800"/>
            <a:chOff x="3429000" y="1428750"/>
            <a:chExt cx="2971800" cy="2971800"/>
          </a:xfrm>
        </p:grpSpPr>
        <p:sp>
          <p:nvSpPr>
            <p:cNvPr id="13" name="Oval 12"/>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798778" y="2315812"/>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sp>
        <p:nvSpPr>
          <p:cNvPr id="23" name="TextBox 22"/>
          <p:cNvSpPr txBox="1"/>
          <p:nvPr/>
        </p:nvSpPr>
        <p:spPr>
          <a:xfrm>
            <a:off x="6823766" y="1083377"/>
            <a:ext cx="865943" cy="338554"/>
          </a:xfrm>
          <a:prstGeom prst="rect">
            <a:avLst/>
          </a:prstGeom>
          <a:noFill/>
        </p:spPr>
        <p:txBody>
          <a:bodyPr wrap="none" rtlCol="0">
            <a:spAutoFit/>
          </a:bodyPr>
          <a:lstStyle/>
          <a:p>
            <a:r>
              <a:rPr lang="en-US" sz="1600" dirty="0" smtClean="0">
                <a:latin typeface="+mj-lt"/>
              </a:rPr>
              <a:t>Replica</a:t>
            </a:r>
          </a:p>
        </p:txBody>
      </p:sp>
      <p:cxnSp>
        <p:nvCxnSpPr>
          <p:cNvPr id="27" name="Curved Connector 26"/>
          <p:cNvCxnSpPr/>
          <p:nvPr/>
        </p:nvCxnSpPr>
        <p:spPr>
          <a:xfrm rot="16200000" flipH="1">
            <a:off x="3734579" y="693695"/>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3854" y="983336"/>
            <a:ext cx="947695" cy="338554"/>
          </a:xfrm>
          <a:prstGeom prst="rect">
            <a:avLst/>
          </a:prstGeom>
          <a:noFill/>
        </p:spPr>
        <p:txBody>
          <a:bodyPr wrap="none" rtlCol="0">
            <a:spAutoFit/>
          </a:bodyPr>
          <a:lstStyle/>
          <a:p>
            <a:r>
              <a:rPr lang="en-US" sz="1600" dirty="0" smtClean="0">
                <a:latin typeface="+mj-lt"/>
              </a:rPr>
              <a:t>Request</a:t>
            </a:r>
            <a:endParaRPr lang="en-US" sz="1600" dirty="0">
              <a:latin typeface="+mj-lt"/>
            </a:endParaRPr>
          </a:p>
        </p:txBody>
      </p:sp>
      <p:sp>
        <p:nvSpPr>
          <p:cNvPr id="26" name="TextBox 25"/>
          <p:cNvSpPr txBox="1"/>
          <p:nvPr/>
        </p:nvSpPr>
        <p:spPr>
          <a:xfrm>
            <a:off x="6159605" y="697865"/>
            <a:ext cx="822661" cy="338554"/>
          </a:xfrm>
          <a:prstGeom prst="rect">
            <a:avLst/>
          </a:prstGeom>
          <a:noFill/>
        </p:spPr>
        <p:txBody>
          <a:bodyPr wrap="none" rtlCol="0">
            <a:spAutoFit/>
          </a:bodyPr>
          <a:lstStyle/>
          <a:p>
            <a:r>
              <a:rPr lang="en-US" sz="1600" smtClean="0">
                <a:latin typeface="+mj-lt"/>
              </a:rPr>
              <a:t>Rack 1</a:t>
            </a:r>
            <a:endParaRPr lang="en-US" sz="1600" dirty="0" smtClean="0">
              <a:latin typeface="+mj-lt"/>
            </a:endParaRPr>
          </a:p>
        </p:txBody>
      </p:sp>
      <p:sp>
        <p:nvSpPr>
          <p:cNvPr id="31" name="TextBox 30"/>
          <p:cNvSpPr txBox="1"/>
          <p:nvPr/>
        </p:nvSpPr>
        <p:spPr>
          <a:xfrm>
            <a:off x="6159604" y="4449815"/>
            <a:ext cx="822661" cy="338554"/>
          </a:xfrm>
          <a:prstGeom prst="rect">
            <a:avLst/>
          </a:prstGeom>
          <a:noFill/>
        </p:spPr>
        <p:txBody>
          <a:bodyPr wrap="none" rtlCol="0">
            <a:spAutoFit/>
          </a:bodyPr>
          <a:lstStyle/>
          <a:p>
            <a:r>
              <a:rPr lang="en-US" sz="1600" dirty="0" smtClean="0">
                <a:latin typeface="+mj-lt"/>
              </a:rPr>
              <a:t>Rack 2</a:t>
            </a:r>
          </a:p>
        </p:txBody>
      </p:sp>
      <p:sp>
        <p:nvSpPr>
          <p:cNvPr id="32" name="TextBox 31"/>
          <p:cNvSpPr txBox="1"/>
          <p:nvPr/>
        </p:nvSpPr>
        <p:spPr>
          <a:xfrm>
            <a:off x="6626587" y="3211978"/>
            <a:ext cx="865943" cy="338554"/>
          </a:xfrm>
          <a:prstGeom prst="rect">
            <a:avLst/>
          </a:prstGeom>
          <a:noFill/>
        </p:spPr>
        <p:txBody>
          <a:bodyPr wrap="none" rtlCol="0">
            <a:spAutoFit/>
          </a:bodyPr>
          <a:lstStyle/>
          <a:p>
            <a:r>
              <a:rPr lang="en-US" sz="1600" dirty="0" smtClean="0">
                <a:latin typeface="+mj-lt"/>
              </a:rPr>
              <a:t>Replica</a:t>
            </a:r>
          </a:p>
        </p:txBody>
      </p:sp>
      <p:sp>
        <p:nvSpPr>
          <p:cNvPr id="33" name="TextBox 32"/>
          <p:cNvSpPr txBox="1"/>
          <p:nvPr/>
        </p:nvSpPr>
        <p:spPr>
          <a:xfrm>
            <a:off x="7980918" y="1808595"/>
            <a:ext cx="865943" cy="338554"/>
          </a:xfrm>
          <a:prstGeom prst="rect">
            <a:avLst/>
          </a:prstGeom>
          <a:noFill/>
        </p:spPr>
        <p:txBody>
          <a:bodyPr wrap="none" rtlCol="0">
            <a:spAutoFit/>
          </a:bodyPr>
          <a:lstStyle/>
          <a:p>
            <a:r>
              <a:rPr lang="en-US" sz="1600" dirty="0" smtClean="0">
                <a:latin typeface="+mj-lt"/>
              </a:rPr>
              <a:t>Replica</a:t>
            </a:r>
          </a:p>
        </p:txBody>
      </p:sp>
      <p:cxnSp>
        <p:nvCxnSpPr>
          <p:cNvPr id="7" name="Curved Connector 6"/>
          <p:cNvCxnSpPr>
            <a:endCxn id="14" idx="4"/>
          </p:cNvCxnSpPr>
          <p:nvPr/>
        </p:nvCxnSpPr>
        <p:spPr>
          <a:xfrm flipV="1">
            <a:off x="5510628" y="1581150"/>
            <a:ext cx="106031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7" idx="5"/>
            <a:endCxn id="18" idx="4"/>
          </p:cNvCxnSpPr>
          <p:nvPr/>
        </p:nvCxnSpPr>
        <p:spPr>
          <a:xfrm rot="16200000" flipH="1">
            <a:off x="6580183" y="1225116"/>
            <a:ext cx="66955" cy="2352955"/>
          </a:xfrm>
          <a:prstGeom prst="curvedConnector3">
            <a:avLst>
              <a:gd name="adj1" fmla="val 441423"/>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7" idx="4"/>
            <a:endCxn id="15" idx="2"/>
          </p:cNvCxnSpPr>
          <p:nvPr/>
        </p:nvCxnSpPr>
        <p:spPr>
          <a:xfrm rot="16200000" flipH="1">
            <a:off x="5664399" y="20462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6159604" y="1036419"/>
            <a:ext cx="795305" cy="64406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962124" y="3127448"/>
            <a:ext cx="3217625" cy="12576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876800" y="1711252"/>
            <a:ext cx="3429000" cy="101289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Network Topology Strategy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21</a:t>
            </a:fld>
            <a:endParaRPr lang="en-US" dirty="0"/>
          </a:p>
        </p:txBody>
      </p:sp>
      <p:grpSp>
        <p:nvGrpSpPr>
          <p:cNvPr id="9" name="Group 8"/>
          <p:cNvGrpSpPr/>
          <p:nvPr/>
        </p:nvGrpSpPr>
        <p:grpSpPr>
          <a:xfrm>
            <a:off x="2030270" y="1849474"/>
            <a:ext cx="707245" cy="795754"/>
            <a:chOff x="636977" y="1885950"/>
            <a:chExt cx="707245" cy="795754"/>
          </a:xfrm>
        </p:grpSpPr>
        <p:sp>
          <p:nvSpPr>
            <p:cNvPr id="10" name="Oval 9"/>
            <p:cNvSpPr/>
            <p:nvPr/>
          </p:nvSpPr>
          <p:spPr>
            <a:xfrm>
              <a:off x="762000" y="18859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6977" y="2343150"/>
              <a:ext cx="707245" cy="338554"/>
            </a:xfrm>
            <a:prstGeom prst="rect">
              <a:avLst/>
            </a:prstGeom>
            <a:noFill/>
          </p:spPr>
          <p:txBody>
            <a:bodyPr wrap="none" rtlCol="0">
              <a:spAutoFit/>
            </a:bodyPr>
            <a:lstStyle/>
            <a:p>
              <a:r>
                <a:rPr lang="en-US" sz="1600" dirty="0" smtClean="0">
                  <a:latin typeface="Arial" charset="0"/>
                  <a:ea typeface="Arial" charset="0"/>
                  <a:cs typeface="Arial" charset="0"/>
                </a:rPr>
                <a:t>Client</a:t>
              </a:r>
              <a:endParaRPr lang="en-US" sz="1600" dirty="0">
                <a:latin typeface="Arial" charset="0"/>
                <a:ea typeface="Arial" charset="0"/>
                <a:cs typeface="Arial" charset="0"/>
              </a:endParaRPr>
            </a:p>
          </p:txBody>
        </p:sp>
      </p:grpSp>
      <p:grpSp>
        <p:nvGrpSpPr>
          <p:cNvPr id="12" name="Group 11"/>
          <p:cNvGrpSpPr/>
          <p:nvPr/>
        </p:nvGrpSpPr>
        <p:grpSpPr>
          <a:xfrm>
            <a:off x="5046938" y="1123950"/>
            <a:ext cx="2971800" cy="2971800"/>
            <a:chOff x="3429000" y="1428750"/>
            <a:chExt cx="2971800" cy="2971800"/>
          </a:xfrm>
        </p:grpSpPr>
        <p:sp>
          <p:nvSpPr>
            <p:cNvPr id="13" name="Oval 12"/>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639066" y="2106271"/>
            <a:ext cx="1255472" cy="338554"/>
          </a:xfrm>
          <a:prstGeom prst="rect">
            <a:avLst/>
          </a:prstGeom>
          <a:noFill/>
        </p:spPr>
        <p:txBody>
          <a:bodyPr wrap="none" rtlCol="0">
            <a:spAutoFit/>
          </a:bodyPr>
          <a:lstStyle/>
          <a:p>
            <a:r>
              <a:rPr lang="en-US" sz="1600" dirty="0" smtClean="0">
                <a:latin typeface="+mj-lt"/>
              </a:rPr>
              <a:t>Coordinator</a:t>
            </a:r>
            <a:endParaRPr lang="en-US" sz="1600" dirty="0">
              <a:latin typeface="+mj-lt"/>
            </a:endParaRPr>
          </a:p>
        </p:txBody>
      </p:sp>
      <p:sp>
        <p:nvSpPr>
          <p:cNvPr id="23" name="TextBox 22"/>
          <p:cNvSpPr txBox="1"/>
          <p:nvPr/>
        </p:nvSpPr>
        <p:spPr>
          <a:xfrm>
            <a:off x="6823766" y="1083377"/>
            <a:ext cx="865943" cy="338554"/>
          </a:xfrm>
          <a:prstGeom prst="rect">
            <a:avLst/>
          </a:prstGeom>
          <a:noFill/>
        </p:spPr>
        <p:txBody>
          <a:bodyPr wrap="none" rtlCol="0">
            <a:spAutoFit/>
          </a:bodyPr>
          <a:lstStyle/>
          <a:p>
            <a:r>
              <a:rPr lang="en-US" sz="1600" dirty="0" smtClean="0">
                <a:latin typeface="+mj-lt"/>
              </a:rPr>
              <a:t>Replica</a:t>
            </a:r>
          </a:p>
        </p:txBody>
      </p:sp>
      <p:cxnSp>
        <p:nvCxnSpPr>
          <p:cNvPr id="27" name="Curved Connector 26"/>
          <p:cNvCxnSpPr/>
          <p:nvPr/>
        </p:nvCxnSpPr>
        <p:spPr>
          <a:xfrm rot="16200000" flipH="1">
            <a:off x="3734579" y="693695"/>
            <a:ext cx="128398" cy="2568355"/>
          </a:xfrm>
          <a:prstGeom prst="curvedConnector3">
            <a:avLst>
              <a:gd name="adj1" fmla="val -230187"/>
            </a:avLst>
          </a:prstGeom>
          <a:ln w="44450">
            <a:solidFill>
              <a:srgbClr val="00586E"/>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3854" y="983336"/>
            <a:ext cx="947695" cy="338554"/>
          </a:xfrm>
          <a:prstGeom prst="rect">
            <a:avLst/>
          </a:prstGeom>
          <a:noFill/>
        </p:spPr>
        <p:txBody>
          <a:bodyPr wrap="none" rtlCol="0">
            <a:spAutoFit/>
          </a:bodyPr>
          <a:lstStyle/>
          <a:p>
            <a:r>
              <a:rPr lang="en-US" sz="1600" dirty="0" smtClean="0">
                <a:latin typeface="+mj-lt"/>
              </a:rPr>
              <a:t>Request</a:t>
            </a:r>
            <a:endParaRPr lang="en-US" sz="1600" dirty="0">
              <a:latin typeface="+mj-lt"/>
            </a:endParaRPr>
          </a:p>
        </p:txBody>
      </p:sp>
      <p:sp>
        <p:nvSpPr>
          <p:cNvPr id="26" name="TextBox 25"/>
          <p:cNvSpPr txBox="1"/>
          <p:nvPr/>
        </p:nvSpPr>
        <p:spPr>
          <a:xfrm>
            <a:off x="6159605" y="697865"/>
            <a:ext cx="822661" cy="338554"/>
          </a:xfrm>
          <a:prstGeom prst="rect">
            <a:avLst/>
          </a:prstGeom>
          <a:noFill/>
        </p:spPr>
        <p:txBody>
          <a:bodyPr wrap="none" rtlCol="0">
            <a:spAutoFit/>
          </a:bodyPr>
          <a:lstStyle/>
          <a:p>
            <a:r>
              <a:rPr lang="en-US" sz="1600" dirty="0" smtClean="0">
                <a:latin typeface="+mj-lt"/>
              </a:rPr>
              <a:t>Rack 1</a:t>
            </a:r>
          </a:p>
        </p:txBody>
      </p:sp>
      <p:sp>
        <p:nvSpPr>
          <p:cNvPr id="31" name="TextBox 30"/>
          <p:cNvSpPr txBox="1"/>
          <p:nvPr/>
        </p:nvSpPr>
        <p:spPr>
          <a:xfrm>
            <a:off x="6159604" y="4449815"/>
            <a:ext cx="822661" cy="338554"/>
          </a:xfrm>
          <a:prstGeom prst="rect">
            <a:avLst/>
          </a:prstGeom>
          <a:noFill/>
        </p:spPr>
        <p:txBody>
          <a:bodyPr wrap="none" rtlCol="0">
            <a:spAutoFit/>
          </a:bodyPr>
          <a:lstStyle/>
          <a:p>
            <a:r>
              <a:rPr lang="en-US" sz="1600" dirty="0" smtClean="0">
                <a:latin typeface="+mj-lt"/>
              </a:rPr>
              <a:t>Rack 3</a:t>
            </a:r>
          </a:p>
        </p:txBody>
      </p:sp>
      <p:sp>
        <p:nvSpPr>
          <p:cNvPr id="32" name="TextBox 31"/>
          <p:cNvSpPr txBox="1"/>
          <p:nvPr/>
        </p:nvSpPr>
        <p:spPr>
          <a:xfrm>
            <a:off x="6626587" y="3211978"/>
            <a:ext cx="865943" cy="338554"/>
          </a:xfrm>
          <a:prstGeom prst="rect">
            <a:avLst/>
          </a:prstGeom>
          <a:noFill/>
        </p:spPr>
        <p:txBody>
          <a:bodyPr wrap="none" rtlCol="0">
            <a:spAutoFit/>
          </a:bodyPr>
          <a:lstStyle/>
          <a:p>
            <a:r>
              <a:rPr lang="en-US" sz="1600" dirty="0" smtClean="0">
                <a:latin typeface="+mj-lt"/>
              </a:rPr>
              <a:t>Replica</a:t>
            </a:r>
          </a:p>
        </p:txBody>
      </p:sp>
      <p:sp>
        <p:nvSpPr>
          <p:cNvPr id="33" name="TextBox 32"/>
          <p:cNvSpPr txBox="1"/>
          <p:nvPr/>
        </p:nvSpPr>
        <p:spPr>
          <a:xfrm>
            <a:off x="6695595" y="1925312"/>
            <a:ext cx="865943" cy="338554"/>
          </a:xfrm>
          <a:prstGeom prst="rect">
            <a:avLst/>
          </a:prstGeom>
          <a:noFill/>
        </p:spPr>
        <p:txBody>
          <a:bodyPr wrap="none" rtlCol="0">
            <a:spAutoFit/>
          </a:bodyPr>
          <a:lstStyle/>
          <a:p>
            <a:r>
              <a:rPr lang="en-US" sz="1600" dirty="0" smtClean="0">
                <a:latin typeface="+mj-lt"/>
              </a:rPr>
              <a:t>Replica</a:t>
            </a:r>
          </a:p>
        </p:txBody>
      </p:sp>
      <p:cxnSp>
        <p:nvCxnSpPr>
          <p:cNvPr id="7" name="Curved Connector 6"/>
          <p:cNvCxnSpPr>
            <a:endCxn id="14" idx="4"/>
          </p:cNvCxnSpPr>
          <p:nvPr/>
        </p:nvCxnSpPr>
        <p:spPr>
          <a:xfrm flipV="1">
            <a:off x="5510628" y="1581150"/>
            <a:ext cx="106031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7" idx="5"/>
            <a:endCxn id="18" idx="4"/>
          </p:cNvCxnSpPr>
          <p:nvPr/>
        </p:nvCxnSpPr>
        <p:spPr>
          <a:xfrm rot="16200000" flipH="1">
            <a:off x="6580183" y="1225116"/>
            <a:ext cx="66955" cy="2352955"/>
          </a:xfrm>
          <a:prstGeom prst="curvedConnector3">
            <a:avLst>
              <a:gd name="adj1" fmla="val 441423"/>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7" idx="4"/>
            <a:endCxn id="15" idx="2"/>
          </p:cNvCxnSpPr>
          <p:nvPr/>
        </p:nvCxnSpPr>
        <p:spPr>
          <a:xfrm rot="16200000" flipH="1">
            <a:off x="5664399" y="20462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321339" y="2048424"/>
            <a:ext cx="822661" cy="338554"/>
          </a:xfrm>
          <a:prstGeom prst="rect">
            <a:avLst/>
          </a:prstGeom>
          <a:noFill/>
        </p:spPr>
        <p:txBody>
          <a:bodyPr wrap="none" rtlCol="0">
            <a:spAutoFit/>
          </a:bodyPr>
          <a:lstStyle/>
          <a:p>
            <a:r>
              <a:rPr lang="en-US" sz="1600" dirty="0" smtClean="0">
                <a:latin typeface="+mj-lt"/>
              </a:rPr>
              <a:t>Rack 2</a:t>
            </a:r>
          </a:p>
        </p:txBody>
      </p:sp>
      <p:sp>
        <p:nvSpPr>
          <p:cNvPr id="38" name="TextBox 37"/>
          <p:cNvSpPr txBox="1"/>
          <p:nvPr/>
        </p:nvSpPr>
        <p:spPr>
          <a:xfrm>
            <a:off x="327491" y="3629620"/>
            <a:ext cx="4871847" cy="923330"/>
          </a:xfrm>
          <a:prstGeom prst="rect">
            <a:avLst/>
          </a:prstGeom>
          <a:noFill/>
        </p:spPr>
        <p:txBody>
          <a:bodyPr wrap="none" rtlCol="0">
            <a:spAutoFit/>
          </a:bodyPr>
          <a:lstStyle/>
          <a:p>
            <a:r>
              <a:rPr lang="en-US" b="1" dirty="0" smtClean="0">
                <a:latin typeface="Monaco" charset="0"/>
                <a:ea typeface="Monaco" charset="0"/>
                <a:cs typeface="Monaco" charset="0"/>
              </a:rPr>
              <a:t>Tools:</a:t>
            </a:r>
          </a:p>
          <a:p>
            <a:r>
              <a:rPr lang="en-US" dirty="0" err="1" smtClean="0">
                <a:latin typeface="Monaco" charset="0"/>
                <a:ea typeface="Monaco" charset="0"/>
                <a:cs typeface="Monaco" charset="0"/>
              </a:rPr>
              <a:t>nodetool</a:t>
            </a:r>
            <a:r>
              <a:rPr lang="en-US" dirty="0" smtClean="0">
                <a:latin typeface="Monaco" charset="0"/>
                <a:ea typeface="Monaco" charset="0"/>
                <a:cs typeface="Monaco" charset="0"/>
              </a:rPr>
              <a:t> status </a:t>
            </a:r>
            <a:r>
              <a:rPr lang="en-US" i="1" dirty="0" err="1" smtClean="0">
                <a:latin typeface="Monaco" charset="0"/>
                <a:ea typeface="Monaco" charset="0"/>
                <a:cs typeface="Monaco" charset="0"/>
              </a:rPr>
              <a:t>ks</a:t>
            </a:r>
            <a:endParaRPr lang="en-US" i="1" dirty="0" smtClean="0">
              <a:latin typeface="Monaco" charset="0"/>
              <a:ea typeface="Monaco" charset="0"/>
              <a:cs typeface="Monaco" charset="0"/>
            </a:endParaRPr>
          </a:p>
          <a:p>
            <a:r>
              <a:rPr lang="en-US" dirty="0" err="1">
                <a:latin typeface="Monaco" charset="0"/>
                <a:ea typeface="Monaco" charset="0"/>
                <a:cs typeface="Monaco" charset="0"/>
              </a:rPr>
              <a:t>n</a:t>
            </a:r>
            <a:r>
              <a:rPr lang="en-US" dirty="0" err="1" smtClean="0">
                <a:latin typeface="Monaco" charset="0"/>
                <a:ea typeface="Monaco" charset="0"/>
                <a:cs typeface="Monaco" charset="0"/>
              </a:rPr>
              <a:t>odetool</a:t>
            </a:r>
            <a:r>
              <a:rPr lang="en-US" dirty="0" smtClean="0">
                <a:latin typeface="Monaco" charset="0"/>
                <a:ea typeface="Monaco" charset="0"/>
                <a:cs typeface="Monaco" charset="0"/>
              </a:rPr>
              <a:t> </a:t>
            </a:r>
            <a:r>
              <a:rPr lang="en-US" dirty="0" err="1" smtClean="0">
                <a:latin typeface="Monaco" charset="0"/>
                <a:ea typeface="Monaco" charset="0"/>
                <a:cs typeface="Monaco" charset="0"/>
              </a:rPr>
              <a:t>getendpoints</a:t>
            </a:r>
            <a:r>
              <a:rPr lang="en-US" dirty="0" smtClean="0">
                <a:latin typeface="Monaco" charset="0"/>
                <a:ea typeface="Monaco" charset="0"/>
                <a:cs typeface="Monaco" charset="0"/>
              </a:rPr>
              <a:t> </a:t>
            </a:r>
            <a:r>
              <a:rPr lang="en-US" i="1" dirty="0" err="1" smtClean="0">
                <a:latin typeface="Monaco" charset="0"/>
                <a:ea typeface="Monaco" charset="0"/>
                <a:cs typeface="Monaco" charset="0"/>
              </a:rPr>
              <a:t>ks</a:t>
            </a:r>
            <a:r>
              <a:rPr lang="en-US" dirty="0" smtClean="0">
                <a:latin typeface="Monaco" charset="0"/>
                <a:ea typeface="Monaco" charset="0"/>
                <a:cs typeface="Monaco" charset="0"/>
              </a:rPr>
              <a:t> </a:t>
            </a:r>
            <a:r>
              <a:rPr lang="en-US" i="1" dirty="0" smtClean="0">
                <a:latin typeface="Monaco" charset="0"/>
                <a:ea typeface="Monaco" charset="0"/>
                <a:cs typeface="Monaco" charset="0"/>
              </a:rPr>
              <a:t>table </a:t>
            </a:r>
            <a:r>
              <a:rPr lang="en-US" i="1" dirty="0" err="1" smtClean="0">
                <a:latin typeface="Monaco" charset="0"/>
                <a:ea typeface="Monaco" charset="0"/>
                <a:cs typeface="Monaco" charset="0"/>
              </a:rPr>
              <a:t>val</a:t>
            </a:r>
            <a:endParaRPr lang="en-US" i="1" dirty="0" smtClean="0">
              <a:latin typeface="Monaco" charset="0"/>
              <a:ea typeface="Monaco" charset="0"/>
              <a:cs typeface="Monaco" charset="0"/>
            </a:endParaRPr>
          </a:p>
        </p:txBody>
      </p:sp>
    </p:spTree>
    <p:extLst>
      <p:ext uri="{BB962C8B-B14F-4D97-AF65-F5344CB8AC3E}">
        <p14:creationId xmlns:p14="http://schemas.microsoft.com/office/powerpoint/2010/main" val="711721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Consistency</a:t>
            </a:r>
            <a:endParaRPr lang="en-US" dirty="0"/>
          </a:p>
        </p:txBody>
      </p:sp>
      <p:sp>
        <p:nvSpPr>
          <p:cNvPr id="4" name="Text Placeholder 3"/>
          <p:cNvSpPr>
            <a:spLocks noGrp="1"/>
          </p:cNvSpPr>
          <p:nvPr>
            <p:ph type="body" sz="quarter" idx="13"/>
          </p:nvPr>
        </p:nvSpPr>
        <p:spPr/>
        <p:txBody>
          <a:bodyPr/>
          <a:lstStyle/>
          <a:p>
            <a:r>
              <a:rPr lang="en-US" dirty="0" smtClean="0"/>
              <a:t>Balancing performance and correctness</a:t>
            </a:r>
            <a:endParaRPr lang="en-US" dirty="0"/>
          </a:p>
        </p:txBody>
      </p:sp>
    </p:spTree>
    <p:extLst>
      <p:ext uri="{BB962C8B-B14F-4D97-AF65-F5344CB8AC3E}">
        <p14:creationId xmlns:p14="http://schemas.microsoft.com/office/powerpoint/2010/main" val="1098562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9350"/>
            <a:ext cx="8229600" cy="857250"/>
          </a:xfrm>
        </p:spPr>
        <p:txBody>
          <a:bodyPr/>
          <a:lstStyle/>
          <a:p>
            <a:r>
              <a:rPr lang="en-US" dirty="0" smtClean="0"/>
              <a:t>Tunable Consistency</a:t>
            </a:r>
            <a:endParaRPr lang="en-US" dirty="0"/>
          </a:p>
        </p:txBody>
      </p:sp>
    </p:spTree>
    <p:extLst>
      <p:ext uri="{BB962C8B-B14F-4D97-AF65-F5344CB8AC3E}">
        <p14:creationId xmlns:p14="http://schemas.microsoft.com/office/powerpoint/2010/main" val="48194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Levels</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236122"/>
            <a:ext cx="4865482" cy="3731277"/>
          </a:xfrm>
          <a:prstGeom prst="rect">
            <a:avLst/>
          </a:prstGeom>
        </p:spPr>
      </p:pic>
    </p:spTree>
    <p:extLst>
      <p:ext uri="{BB962C8B-B14F-4D97-AF65-F5344CB8AC3E}">
        <p14:creationId xmlns:p14="http://schemas.microsoft.com/office/powerpoint/2010/main" val="355420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Reads</a:t>
            </a:r>
            <a:endParaRPr lang="en-US" dirty="0"/>
          </a:p>
        </p:txBody>
      </p:sp>
      <p:sp>
        <p:nvSpPr>
          <p:cNvPr id="11" name="Content Placeholder 10"/>
          <p:cNvSpPr>
            <a:spLocks noGrp="1"/>
          </p:cNvSpPr>
          <p:nvPr>
            <p:ph sz="half" idx="2"/>
          </p:nvPr>
        </p:nvSpPr>
        <p:spPr/>
        <p:txBody>
          <a:bodyPr>
            <a:normAutofit/>
          </a:bodyPr>
          <a:lstStyle/>
          <a:p>
            <a:r>
              <a:rPr lang="en-US" sz="2000" dirty="0" smtClean="0"/>
              <a:t>ALL</a:t>
            </a:r>
          </a:p>
          <a:p>
            <a:r>
              <a:rPr lang="en-US" sz="2000" dirty="0" smtClean="0"/>
              <a:t>QUORUM</a:t>
            </a:r>
          </a:p>
          <a:p>
            <a:r>
              <a:rPr lang="en-US" sz="2000" dirty="0" smtClean="0"/>
              <a:t>LOCAL_QUORUM</a:t>
            </a:r>
          </a:p>
          <a:p>
            <a:r>
              <a:rPr lang="en-US" sz="2000" dirty="0" smtClean="0"/>
              <a:t>ONE</a:t>
            </a:r>
          </a:p>
          <a:p>
            <a:r>
              <a:rPr lang="en-US" sz="2000" dirty="0" smtClean="0"/>
              <a:t>LOCAL_ONE</a:t>
            </a:r>
          </a:p>
          <a:p>
            <a:r>
              <a:rPr lang="en-US" sz="2000" dirty="0" smtClean="0"/>
              <a:t>SERIAL</a:t>
            </a:r>
            <a:endParaRPr lang="en-US" sz="2000"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25</a:t>
            </a:fld>
            <a:endParaRPr lang="en-US" dirty="0"/>
          </a:p>
        </p:txBody>
      </p:sp>
      <p:grpSp>
        <p:nvGrpSpPr>
          <p:cNvPr id="46" name="Group 45"/>
          <p:cNvGrpSpPr/>
          <p:nvPr/>
        </p:nvGrpSpPr>
        <p:grpSpPr>
          <a:xfrm>
            <a:off x="4818338" y="971550"/>
            <a:ext cx="3792262" cy="3322204"/>
            <a:chOff x="3429000" y="1275808"/>
            <a:chExt cx="3792262" cy="3322204"/>
          </a:xfrm>
        </p:grpSpPr>
        <p:grpSp>
          <p:nvGrpSpPr>
            <p:cNvPr id="30" name="Group 29"/>
            <p:cNvGrpSpPr/>
            <p:nvPr/>
          </p:nvGrpSpPr>
          <p:grpSpPr>
            <a:xfrm>
              <a:off x="3429000" y="1428750"/>
              <a:ext cx="2971800" cy="2971800"/>
              <a:chOff x="3429000" y="1428750"/>
              <a:chExt cx="2971800" cy="2971800"/>
            </a:xfrm>
          </p:grpSpPr>
          <p:sp>
            <p:nvSpPr>
              <p:cNvPr id="31" name="Oval 30"/>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3886200" y="1275808"/>
              <a:ext cx="2237543" cy="1235464"/>
              <a:chOff x="3886200" y="1275808"/>
              <a:chExt cx="2237543" cy="1235464"/>
            </a:xfrm>
          </p:grpSpPr>
          <p:cxnSp>
            <p:nvCxnSpPr>
              <p:cNvPr id="38" name="Curved Connector 37"/>
              <p:cNvCxnSpPr>
                <a:stCxn id="45" idx="6"/>
                <a:endCxn id="42" idx="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40" name="Group 39"/>
            <p:cNvGrpSpPr/>
            <p:nvPr/>
          </p:nvGrpSpPr>
          <p:grpSpPr>
            <a:xfrm>
              <a:off x="3825595" y="2664450"/>
              <a:ext cx="3395667" cy="338554"/>
              <a:chOff x="3825595" y="2664450"/>
              <a:chExt cx="3395667" cy="338554"/>
            </a:xfrm>
          </p:grpSpPr>
          <p:cxnSp>
            <p:nvCxnSpPr>
              <p:cNvPr id="41" name="Curved Connector 40"/>
              <p:cNvCxnSpPr>
                <a:stCxn id="45" idx="5"/>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43" name="Group 42"/>
            <p:cNvGrpSpPr/>
            <p:nvPr/>
          </p:nvGrpSpPr>
          <p:grpSpPr>
            <a:xfrm>
              <a:off x="3657600" y="2739872"/>
              <a:ext cx="3151943" cy="1858140"/>
              <a:chOff x="3657600" y="2739872"/>
              <a:chExt cx="3151943" cy="1858140"/>
            </a:xfrm>
          </p:grpSpPr>
          <p:cxnSp>
            <p:nvCxnSpPr>
              <p:cNvPr id="44" name="Curved Connector 43"/>
              <p:cNvCxnSpPr>
                <a:stCxn id="45" idx="4"/>
                <a:endCxn id="43" idx="2"/>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spTree>
    <p:extLst>
      <p:ext uri="{BB962C8B-B14F-4D97-AF65-F5344CB8AC3E}">
        <p14:creationId xmlns:p14="http://schemas.microsoft.com/office/powerpoint/2010/main" val="2005483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Writes</a:t>
            </a:r>
            <a:endParaRPr lang="en-US" dirty="0"/>
          </a:p>
        </p:txBody>
      </p:sp>
      <p:sp>
        <p:nvSpPr>
          <p:cNvPr id="6" name="Content Placeholder 5"/>
          <p:cNvSpPr>
            <a:spLocks noGrp="1"/>
          </p:cNvSpPr>
          <p:nvPr>
            <p:ph sz="half" idx="2"/>
          </p:nvPr>
        </p:nvSpPr>
        <p:spPr/>
        <p:txBody>
          <a:bodyPr>
            <a:normAutofit/>
          </a:bodyPr>
          <a:lstStyle/>
          <a:p>
            <a:r>
              <a:rPr lang="en-US" sz="2000" dirty="0"/>
              <a:t>ALL</a:t>
            </a:r>
          </a:p>
          <a:p>
            <a:r>
              <a:rPr lang="en-US" sz="2000" dirty="0"/>
              <a:t>QUORUM</a:t>
            </a:r>
          </a:p>
          <a:p>
            <a:r>
              <a:rPr lang="en-US" sz="2000" dirty="0"/>
              <a:t>LOCAL_QUORUM</a:t>
            </a:r>
          </a:p>
          <a:p>
            <a:r>
              <a:rPr lang="en-US" sz="2000" dirty="0"/>
              <a:t>ONE</a:t>
            </a:r>
          </a:p>
          <a:p>
            <a:r>
              <a:rPr lang="en-US" sz="2000" dirty="0"/>
              <a:t>LOCAL_ONE</a:t>
            </a:r>
          </a:p>
          <a:p>
            <a:r>
              <a:rPr lang="en-US" sz="2000" dirty="0" smtClean="0"/>
              <a:t>ANY</a:t>
            </a:r>
            <a:endParaRPr lang="en-US" sz="2000"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26</a:t>
            </a:fld>
            <a:endParaRPr lang="en-US" dirty="0"/>
          </a:p>
        </p:txBody>
      </p:sp>
      <p:grpSp>
        <p:nvGrpSpPr>
          <p:cNvPr id="9" name="Group 8"/>
          <p:cNvGrpSpPr/>
          <p:nvPr/>
        </p:nvGrpSpPr>
        <p:grpSpPr>
          <a:xfrm>
            <a:off x="4818338" y="971550"/>
            <a:ext cx="3792262" cy="3322204"/>
            <a:chOff x="3429000" y="1275808"/>
            <a:chExt cx="3792262" cy="3322204"/>
          </a:xfrm>
        </p:grpSpPr>
        <p:grpSp>
          <p:nvGrpSpPr>
            <p:cNvPr id="10" name="Group 9"/>
            <p:cNvGrpSpPr/>
            <p:nvPr/>
          </p:nvGrpSpPr>
          <p:grpSpPr>
            <a:xfrm>
              <a:off x="3429000" y="1428750"/>
              <a:ext cx="2971800" cy="2971800"/>
              <a:chOff x="3429000" y="1428750"/>
              <a:chExt cx="2971800" cy="2971800"/>
            </a:xfrm>
          </p:grpSpPr>
          <p:sp>
            <p:nvSpPr>
              <p:cNvPr id="20" name="Oval 19"/>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86200" y="1275808"/>
              <a:ext cx="2237543" cy="1235464"/>
              <a:chOff x="3886200" y="1275808"/>
              <a:chExt cx="2237543" cy="1235464"/>
            </a:xfrm>
          </p:grpSpPr>
          <p:cxnSp>
            <p:nvCxnSpPr>
              <p:cNvPr id="18" name="Curved Connector 17"/>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12" name="Group 11"/>
            <p:cNvGrpSpPr/>
            <p:nvPr/>
          </p:nvGrpSpPr>
          <p:grpSpPr>
            <a:xfrm>
              <a:off x="3825595" y="2664450"/>
              <a:ext cx="3395667" cy="338554"/>
              <a:chOff x="3825595" y="2664450"/>
              <a:chExt cx="3395667" cy="338554"/>
            </a:xfrm>
          </p:grpSpPr>
          <p:cxnSp>
            <p:nvCxnSpPr>
              <p:cNvPr id="16" name="Curved Connector 15"/>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13" name="Group 12"/>
            <p:cNvGrpSpPr/>
            <p:nvPr/>
          </p:nvGrpSpPr>
          <p:grpSpPr>
            <a:xfrm>
              <a:off x="3657600" y="2739872"/>
              <a:ext cx="3151943" cy="1858140"/>
              <a:chOff x="3657600" y="2739872"/>
              <a:chExt cx="3151943" cy="1858140"/>
            </a:xfrm>
          </p:grpSpPr>
          <p:cxnSp>
            <p:nvCxnSpPr>
              <p:cNvPr id="14" name="Curved Connector 13"/>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spTree>
    <p:extLst>
      <p:ext uri="{BB962C8B-B14F-4D97-AF65-F5344CB8AC3E}">
        <p14:creationId xmlns:p14="http://schemas.microsoft.com/office/powerpoint/2010/main" val="985825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Failures</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27</a:t>
            </a:fld>
            <a:endParaRPr lang="en-US" dirty="0"/>
          </a:p>
        </p:txBody>
      </p:sp>
      <p:sp>
        <p:nvSpPr>
          <p:cNvPr id="25" name="Text Placeholder 24"/>
          <p:cNvSpPr>
            <a:spLocks noGrp="1"/>
          </p:cNvSpPr>
          <p:nvPr>
            <p:ph type="body" sz="quarter" idx="16"/>
          </p:nvPr>
        </p:nvSpPr>
        <p:spPr>
          <a:xfrm>
            <a:off x="6420820" y="1276350"/>
            <a:ext cx="2520280" cy="2518991"/>
          </a:xfrm>
        </p:spPr>
        <p:txBody>
          <a:bodyPr>
            <a:normAutofit/>
          </a:bodyPr>
          <a:lstStyle/>
          <a:p>
            <a:r>
              <a:rPr lang="en-US" sz="2000" dirty="0" smtClean="0"/>
              <a:t>What happens when the desired consistency level cannot be achieved?</a:t>
            </a:r>
            <a:endParaRPr lang="en-US" sz="2000" dirty="0"/>
          </a:p>
        </p:txBody>
      </p:sp>
      <p:grpSp>
        <p:nvGrpSpPr>
          <p:cNvPr id="6" name="Group 5"/>
          <p:cNvGrpSpPr/>
          <p:nvPr/>
        </p:nvGrpSpPr>
        <p:grpSpPr>
          <a:xfrm>
            <a:off x="1066800" y="1065238"/>
            <a:ext cx="3792262" cy="3322204"/>
            <a:chOff x="3429000" y="1275808"/>
            <a:chExt cx="3792262" cy="3322204"/>
          </a:xfrm>
        </p:grpSpPr>
        <p:grpSp>
          <p:nvGrpSpPr>
            <p:cNvPr id="7" name="Group 6"/>
            <p:cNvGrpSpPr/>
            <p:nvPr/>
          </p:nvGrpSpPr>
          <p:grpSpPr>
            <a:xfrm>
              <a:off x="3429000" y="1428750"/>
              <a:ext cx="2971800" cy="2971800"/>
              <a:chOff x="3429000" y="1428750"/>
              <a:chExt cx="2971800" cy="2971800"/>
            </a:xfrm>
          </p:grpSpPr>
          <p:sp>
            <p:nvSpPr>
              <p:cNvPr id="17" name="Oval 16"/>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886200" y="1275808"/>
              <a:ext cx="2237543" cy="1235464"/>
              <a:chOff x="3886200" y="1275808"/>
              <a:chExt cx="2237543" cy="1235464"/>
            </a:xfrm>
          </p:grpSpPr>
          <p:cxnSp>
            <p:nvCxnSpPr>
              <p:cNvPr id="15" name="Curved Connector 14"/>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9" name="Group 8"/>
            <p:cNvGrpSpPr/>
            <p:nvPr/>
          </p:nvGrpSpPr>
          <p:grpSpPr>
            <a:xfrm>
              <a:off x="3825595" y="2664450"/>
              <a:ext cx="3395667" cy="338554"/>
              <a:chOff x="3825595" y="2664450"/>
              <a:chExt cx="3395667" cy="338554"/>
            </a:xfrm>
          </p:grpSpPr>
          <p:cxnSp>
            <p:nvCxnSpPr>
              <p:cNvPr id="13" name="Curved Connector 12"/>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10" name="Group 9"/>
            <p:cNvGrpSpPr/>
            <p:nvPr/>
          </p:nvGrpSpPr>
          <p:grpSpPr>
            <a:xfrm>
              <a:off x="3657600" y="2739872"/>
              <a:ext cx="3151943" cy="1858140"/>
              <a:chOff x="3657600" y="2739872"/>
              <a:chExt cx="3151943" cy="1858140"/>
            </a:xfrm>
          </p:grpSpPr>
          <p:cxnSp>
            <p:nvCxnSpPr>
              <p:cNvPr id="11" name="Curved Connector 10"/>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sp>
        <p:nvSpPr>
          <p:cNvPr id="26" name="Cross 25"/>
          <p:cNvSpPr/>
          <p:nvPr/>
        </p:nvSpPr>
        <p:spPr>
          <a:xfrm rot="2700000">
            <a:off x="2364861" y="1226508"/>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553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28</a:t>
            </a:fld>
            <a:endParaRPr lang="en-US" dirty="0"/>
          </a:p>
        </p:txBody>
      </p:sp>
      <p:sp>
        <p:nvSpPr>
          <p:cNvPr id="7" name="Text Placeholder 6"/>
          <p:cNvSpPr>
            <a:spLocks noGrp="1"/>
          </p:cNvSpPr>
          <p:nvPr>
            <p:ph type="body" sz="quarter" idx="15"/>
          </p:nvPr>
        </p:nvSpPr>
        <p:spPr/>
        <p:txBody>
          <a:bodyPr/>
          <a:lstStyle/>
          <a:p>
            <a:r>
              <a:rPr lang="en-US" dirty="0" smtClean="0"/>
              <a:t>Staying Consistent</a:t>
            </a:r>
            <a:endParaRPr lang="en-US" dirty="0"/>
          </a:p>
        </p:txBody>
      </p:sp>
      <p:sp>
        <p:nvSpPr>
          <p:cNvPr id="8" name="Text Placeholder 7"/>
          <p:cNvSpPr>
            <a:spLocks noGrp="1"/>
          </p:cNvSpPr>
          <p:nvPr>
            <p:ph type="body" sz="quarter" idx="16"/>
          </p:nvPr>
        </p:nvSpPr>
        <p:spPr/>
        <p:txBody>
          <a:bodyPr>
            <a:normAutofit/>
          </a:bodyPr>
          <a:lstStyle/>
          <a:p>
            <a:r>
              <a:rPr lang="en-US" sz="1800" dirty="0" smtClean="0"/>
              <a:t>In the event of a failure how do replicas get the latest data?</a:t>
            </a:r>
            <a:endParaRPr lang="en-US" sz="1800" dirty="0"/>
          </a:p>
        </p:txBody>
      </p:sp>
      <p:grpSp>
        <p:nvGrpSpPr>
          <p:cNvPr id="9" name="Group 8"/>
          <p:cNvGrpSpPr/>
          <p:nvPr/>
        </p:nvGrpSpPr>
        <p:grpSpPr>
          <a:xfrm>
            <a:off x="1066800" y="1065238"/>
            <a:ext cx="3792262" cy="3322204"/>
            <a:chOff x="3429000" y="1275808"/>
            <a:chExt cx="3792262" cy="3322204"/>
          </a:xfrm>
        </p:grpSpPr>
        <p:grpSp>
          <p:nvGrpSpPr>
            <p:cNvPr id="10" name="Group 9"/>
            <p:cNvGrpSpPr/>
            <p:nvPr/>
          </p:nvGrpSpPr>
          <p:grpSpPr>
            <a:xfrm>
              <a:off x="3429000" y="1428750"/>
              <a:ext cx="2971800" cy="2971800"/>
              <a:chOff x="3429000" y="1428750"/>
              <a:chExt cx="2971800" cy="2971800"/>
            </a:xfrm>
          </p:grpSpPr>
          <p:sp>
            <p:nvSpPr>
              <p:cNvPr id="20" name="Oval 19"/>
              <p:cNvSpPr/>
              <p:nvPr/>
            </p:nvSpPr>
            <p:spPr>
              <a:xfrm>
                <a:off x="3581400" y="1657350"/>
                <a:ext cx="2743200" cy="2743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24400" y="14287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15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10000" y="3790950"/>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290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43600" y="2282672"/>
                <a:ext cx="457200" cy="457200"/>
              </a:xfrm>
              <a:prstGeom prst="ellipse">
                <a:avLst/>
              </a:prstGeom>
              <a:solidFill>
                <a:srgbClr val="CA5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86200" y="1275808"/>
              <a:ext cx="2237543" cy="1235464"/>
              <a:chOff x="3886200" y="1275808"/>
              <a:chExt cx="2237543" cy="1235464"/>
            </a:xfrm>
          </p:grpSpPr>
          <p:cxnSp>
            <p:nvCxnSpPr>
              <p:cNvPr id="18" name="Curved Connector 17"/>
              <p:cNvCxnSpPr/>
              <p:nvPr/>
            </p:nvCxnSpPr>
            <p:spPr>
              <a:xfrm flipV="1">
                <a:off x="3886200" y="1885950"/>
                <a:ext cx="1066800" cy="625322"/>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57800" y="1275808"/>
                <a:ext cx="865943" cy="338554"/>
              </a:xfrm>
              <a:prstGeom prst="rect">
                <a:avLst/>
              </a:prstGeom>
              <a:noFill/>
            </p:spPr>
            <p:txBody>
              <a:bodyPr wrap="none" rtlCol="0">
                <a:spAutoFit/>
              </a:bodyPr>
              <a:lstStyle/>
              <a:p>
                <a:r>
                  <a:rPr lang="en-US" sz="1600" dirty="0" smtClean="0">
                    <a:latin typeface="+mj-lt"/>
                  </a:rPr>
                  <a:t>Replica</a:t>
                </a:r>
              </a:p>
            </p:txBody>
          </p:sp>
        </p:grpSp>
        <p:grpSp>
          <p:nvGrpSpPr>
            <p:cNvPr id="12" name="Group 11"/>
            <p:cNvGrpSpPr/>
            <p:nvPr/>
          </p:nvGrpSpPr>
          <p:grpSpPr>
            <a:xfrm>
              <a:off x="3825595" y="2664450"/>
              <a:ext cx="3395667" cy="338554"/>
              <a:chOff x="3825595" y="2664450"/>
              <a:chExt cx="3395667" cy="338554"/>
            </a:xfrm>
          </p:grpSpPr>
          <p:cxnSp>
            <p:nvCxnSpPr>
              <p:cNvPr id="16" name="Curved Connector 15"/>
              <p:cNvCxnSpPr/>
              <p:nvPr/>
            </p:nvCxnSpPr>
            <p:spPr>
              <a:xfrm rot="16200000" flipH="1">
                <a:off x="4914900" y="1577262"/>
                <a:ext cx="12700" cy="2191310"/>
              </a:xfrm>
              <a:prstGeom prst="curvedConnector3">
                <a:avLst>
                  <a:gd name="adj1" fmla="val 2327205"/>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5319" y="2664450"/>
                <a:ext cx="865943" cy="338554"/>
              </a:xfrm>
              <a:prstGeom prst="rect">
                <a:avLst/>
              </a:prstGeom>
              <a:noFill/>
            </p:spPr>
            <p:txBody>
              <a:bodyPr wrap="none" rtlCol="0">
                <a:spAutoFit/>
              </a:bodyPr>
              <a:lstStyle/>
              <a:p>
                <a:r>
                  <a:rPr lang="en-US" sz="1600" dirty="0" smtClean="0">
                    <a:latin typeface="+mj-lt"/>
                  </a:rPr>
                  <a:t>Replica</a:t>
                </a:r>
              </a:p>
            </p:txBody>
          </p:sp>
        </p:grpSp>
        <p:grpSp>
          <p:nvGrpSpPr>
            <p:cNvPr id="13" name="Group 12"/>
            <p:cNvGrpSpPr/>
            <p:nvPr/>
          </p:nvGrpSpPr>
          <p:grpSpPr>
            <a:xfrm>
              <a:off x="3657600" y="2739872"/>
              <a:ext cx="3151943" cy="1858140"/>
              <a:chOff x="3657600" y="2739872"/>
              <a:chExt cx="3151943" cy="1858140"/>
            </a:xfrm>
          </p:grpSpPr>
          <p:cxnSp>
            <p:nvCxnSpPr>
              <p:cNvPr id="14" name="Curved Connector 13"/>
              <p:cNvCxnSpPr/>
              <p:nvPr/>
            </p:nvCxnSpPr>
            <p:spPr>
              <a:xfrm rot="16200000" flipH="1">
                <a:off x="4046461" y="2351011"/>
                <a:ext cx="1279678" cy="205740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3600" y="4259458"/>
                <a:ext cx="865943" cy="338554"/>
              </a:xfrm>
              <a:prstGeom prst="rect">
                <a:avLst/>
              </a:prstGeom>
              <a:noFill/>
            </p:spPr>
            <p:txBody>
              <a:bodyPr wrap="none" rtlCol="0">
                <a:spAutoFit/>
              </a:bodyPr>
              <a:lstStyle/>
              <a:p>
                <a:r>
                  <a:rPr lang="en-US" sz="1600" dirty="0" smtClean="0">
                    <a:latin typeface="+mj-lt"/>
                  </a:rPr>
                  <a:t>Replica</a:t>
                </a:r>
              </a:p>
            </p:txBody>
          </p:sp>
        </p:grpSp>
      </p:grpSp>
      <p:sp>
        <p:nvSpPr>
          <p:cNvPr id="26" name="Cross 25"/>
          <p:cNvSpPr/>
          <p:nvPr/>
        </p:nvSpPr>
        <p:spPr>
          <a:xfrm rot="2700000">
            <a:off x="2364861" y="1226508"/>
            <a:ext cx="457200" cy="457200"/>
          </a:xfrm>
          <a:prstGeom prst="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006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a:t>
            </a:r>
            <a:endParaRPr lang="en-US" dirty="0"/>
          </a:p>
        </p:txBody>
      </p:sp>
      <p:sp>
        <p:nvSpPr>
          <p:cNvPr id="4" name="Footer Placeholder 3"/>
          <p:cNvSpPr>
            <a:spLocks noGrp="1"/>
          </p:cNvSpPr>
          <p:nvPr>
            <p:ph type="ftr" sz="quarter" idx="4294967295"/>
          </p:nvPr>
        </p:nvSpPr>
        <p:spPr>
          <a:xfrm>
            <a:off x="0" y="4837113"/>
            <a:ext cx="1593850" cy="273050"/>
          </a:xfrm>
        </p:spPr>
        <p:txBody>
          <a:bodyPr/>
          <a:lstStyle/>
          <a:p>
            <a:r>
              <a:rPr lang="en-US" smtClean="0"/>
              <a:t>© DataStax, All Rights Reserved.</a:t>
            </a:r>
            <a:endParaRPr lang="en-US" dirty="0"/>
          </a:p>
        </p:txBody>
      </p:sp>
      <p:sp>
        <p:nvSpPr>
          <p:cNvPr id="5" name="Slide Number Placeholder 4"/>
          <p:cNvSpPr>
            <a:spLocks noGrp="1"/>
          </p:cNvSpPr>
          <p:nvPr>
            <p:ph type="sldNum" sz="quarter" idx="4294967295"/>
          </p:nvPr>
        </p:nvSpPr>
        <p:spPr>
          <a:xfrm>
            <a:off x="0" y="4837113"/>
            <a:ext cx="404813" cy="273050"/>
          </a:xfrm>
        </p:spPr>
        <p:txBody>
          <a:bodyPr/>
          <a:lstStyle/>
          <a:p>
            <a:fld id="{B10D5614-B734-4280-8F57-1D4947433C97}" type="slidenum">
              <a:rPr lang="en-US" smtClean="0"/>
              <a:t>29</a:t>
            </a:fld>
            <a:endParaRPr lang="en-US" dirty="0"/>
          </a:p>
        </p:txBody>
      </p:sp>
    </p:spTree>
    <p:extLst>
      <p:ext uri="{BB962C8B-B14F-4D97-AF65-F5344CB8AC3E}">
        <p14:creationId xmlns:p14="http://schemas.microsoft.com/office/powerpoint/2010/main" val="788032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Christopher Bradford</a:t>
            </a:r>
            <a:endParaRPr lang="en-US" dirty="0">
              <a:latin typeface="Arial"/>
              <a:cs typeface="Arial"/>
            </a:endParaRPr>
          </a:p>
        </p:txBody>
      </p:sp>
      <p:pic>
        <p:nvPicPr>
          <p:cNvPr id="11" name="Picture Placeholder 10"/>
          <p:cNvPicPr preferRelativeResize="0">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936207" y="1076325"/>
            <a:ext cx="3517900" cy="3517900"/>
          </a:xfrm>
        </p:spPr>
      </p:pic>
      <p:sp>
        <p:nvSpPr>
          <p:cNvPr id="12" name="Text Placeholder 11"/>
          <p:cNvSpPr>
            <a:spLocks noGrp="1"/>
          </p:cNvSpPr>
          <p:nvPr>
            <p:ph type="body" sz="half" idx="2"/>
          </p:nvPr>
        </p:nvSpPr>
        <p:spPr>
          <a:xfrm>
            <a:off x="457205" y="1076329"/>
            <a:ext cx="3008313" cy="1266822"/>
          </a:xfrm>
        </p:spPr>
        <p:txBody>
          <a:bodyPr/>
          <a:lstStyle/>
          <a:p>
            <a:r>
              <a:rPr lang="en-US" dirty="0" smtClean="0"/>
              <a:t>Solutions </a:t>
            </a:r>
            <a:r>
              <a:rPr lang="en-US" dirty="0" smtClean="0"/>
              <a:t>Architect with </a:t>
            </a:r>
            <a:r>
              <a:rPr lang="en-US" dirty="0" err="1" smtClean="0"/>
              <a:t>DataStax</a:t>
            </a:r>
            <a:endParaRPr lang="en-US" dirty="0" smtClean="0"/>
          </a:p>
          <a:p>
            <a:r>
              <a:rPr lang="en-US" dirty="0" smtClean="0"/>
              <a:t>Built the world’s smallest C* cluster</a:t>
            </a:r>
          </a:p>
          <a:p>
            <a:r>
              <a:rPr lang="en-US" dirty="0"/>
              <a:t>Twitter: @</a:t>
            </a:r>
            <a:r>
              <a:rPr lang="en-US" dirty="0" err="1"/>
              <a:t>bradfordcp</a:t>
            </a:r>
            <a:endParaRPr lang="en-US" dirty="0"/>
          </a:p>
          <a:p>
            <a:r>
              <a:rPr lang="en-US" dirty="0"/>
              <a:t>GitHub: </a:t>
            </a:r>
            <a:r>
              <a:rPr lang="en-US" dirty="0" err="1"/>
              <a:t>bradfordcp</a:t>
            </a:r>
            <a:endParaRPr lang="en-US" dirty="0"/>
          </a:p>
          <a:p>
            <a:endParaRPr lang="en-US"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a:t>
            </a:fld>
            <a:endParaRPr lang="en-US" dirty="0">
              <a:latin typeface="Arial"/>
              <a:cs typeface="Arial"/>
            </a:endParaRPr>
          </a:p>
        </p:txBody>
      </p:sp>
      <p:pic>
        <p:nvPicPr>
          <p:cNvPr id="13" name="Picture 12"/>
          <p:cNvPicPr>
            <a:picLocks noChangeAspect="1"/>
          </p:cNvPicPr>
          <p:nvPr/>
        </p:nvPicPr>
        <p:blipFill>
          <a:blip r:embed="rId4"/>
          <a:stretch>
            <a:fillRect/>
          </a:stretch>
        </p:blipFill>
        <p:spPr>
          <a:xfrm>
            <a:off x="533400" y="2496141"/>
            <a:ext cx="2797445" cy="2098084"/>
          </a:xfrm>
          <a:prstGeom prst="rect">
            <a:avLst/>
          </a:prstGeom>
        </p:spPr>
      </p:pic>
    </p:spTree>
    <p:extLst>
      <p:ext uri="{BB962C8B-B14F-4D97-AF65-F5344CB8AC3E}">
        <p14:creationId xmlns:p14="http://schemas.microsoft.com/office/powerpoint/2010/main" val="18187366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086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71750"/>
            <a:ext cx="8229600" cy="857250"/>
          </a:xfrm>
        </p:spPr>
        <p:txBody>
          <a:bodyPr>
            <a:normAutofit/>
          </a:bodyPr>
          <a:lstStyle/>
          <a:p>
            <a:r>
              <a:rPr lang="en-US" dirty="0" smtClean="0"/>
              <a:t>Introduction</a:t>
            </a:r>
            <a:endParaRPr lang="en-US" dirty="0"/>
          </a:p>
        </p:txBody>
      </p:sp>
    </p:spTree>
    <p:extLst>
      <p:ext uri="{BB962C8B-B14F-4D97-AF65-F5344CB8AC3E}">
        <p14:creationId xmlns:p14="http://schemas.microsoft.com/office/powerpoint/2010/main" val="70780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5</a:t>
            </a:fld>
            <a:endParaRPr lang="en-US" dirty="0"/>
          </a:p>
        </p:txBody>
      </p:sp>
      <p:sp>
        <p:nvSpPr>
          <p:cNvPr id="6" name="Text Placeholder 5"/>
          <p:cNvSpPr>
            <a:spLocks noGrp="1"/>
          </p:cNvSpPr>
          <p:nvPr>
            <p:ph type="body" sz="quarter" idx="15"/>
          </p:nvPr>
        </p:nvSpPr>
        <p:spPr>
          <a:xfrm>
            <a:off x="6400800" y="2312457"/>
            <a:ext cx="2520329" cy="358775"/>
          </a:xfrm>
        </p:spPr>
        <p:txBody>
          <a:bodyPr/>
          <a:lstStyle/>
          <a:p>
            <a:pPr algn="ctr"/>
            <a:r>
              <a:rPr lang="en-US" dirty="0" smtClean="0"/>
              <a:t>Pick 2 of the 3</a:t>
            </a:r>
            <a:endParaRPr lang="en-US" dirty="0"/>
          </a:p>
        </p:txBody>
      </p:sp>
      <p:grpSp>
        <p:nvGrpSpPr>
          <p:cNvPr id="12" name="Group 11"/>
          <p:cNvGrpSpPr/>
          <p:nvPr/>
        </p:nvGrpSpPr>
        <p:grpSpPr>
          <a:xfrm>
            <a:off x="610694" y="1074933"/>
            <a:ext cx="4835322" cy="3298470"/>
            <a:chOff x="610694" y="1074933"/>
            <a:chExt cx="4835322" cy="3298470"/>
          </a:xfrm>
        </p:grpSpPr>
        <p:sp>
          <p:nvSpPr>
            <p:cNvPr id="8" name="Triangle 7"/>
            <p:cNvSpPr/>
            <p:nvPr/>
          </p:nvSpPr>
          <p:spPr>
            <a:xfrm>
              <a:off x="1231226" y="1444265"/>
              <a:ext cx="3023948" cy="26068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22490" y="1074933"/>
              <a:ext cx="1441420" cy="369332"/>
            </a:xfrm>
            <a:prstGeom prst="rect">
              <a:avLst/>
            </a:prstGeom>
            <a:noFill/>
          </p:spPr>
          <p:txBody>
            <a:bodyPr wrap="none" rtlCol="0">
              <a:spAutoFit/>
            </a:bodyPr>
            <a:lstStyle/>
            <a:p>
              <a:r>
                <a:rPr lang="en-US" b="1" dirty="0" smtClean="0">
                  <a:latin typeface="Arial" charset="0"/>
                  <a:ea typeface="Arial" charset="0"/>
                  <a:cs typeface="Arial" charset="0"/>
                </a:rPr>
                <a:t>C</a:t>
              </a:r>
              <a:r>
                <a:rPr lang="en-US" dirty="0" smtClean="0">
                  <a:latin typeface="Arial" charset="0"/>
                  <a:ea typeface="Arial" charset="0"/>
                  <a:cs typeface="Arial" charset="0"/>
                </a:rPr>
                <a:t>onsistency</a:t>
              </a:r>
            </a:p>
          </p:txBody>
        </p:sp>
        <p:sp>
          <p:nvSpPr>
            <p:cNvPr id="10" name="TextBox 9"/>
            <p:cNvSpPr txBox="1"/>
            <p:nvPr/>
          </p:nvSpPr>
          <p:spPr>
            <a:xfrm>
              <a:off x="610694" y="4004071"/>
              <a:ext cx="1287532" cy="369332"/>
            </a:xfrm>
            <a:prstGeom prst="rect">
              <a:avLst/>
            </a:prstGeom>
            <a:noFill/>
          </p:spPr>
          <p:txBody>
            <a:bodyPr wrap="none" rtlCol="0">
              <a:spAutoFit/>
            </a:bodyPr>
            <a:lstStyle/>
            <a:p>
              <a:r>
                <a:rPr lang="en-US" b="1" dirty="0" smtClean="0">
                  <a:latin typeface="Arial" charset="0"/>
                  <a:ea typeface="Arial" charset="0"/>
                  <a:cs typeface="Arial" charset="0"/>
                </a:rPr>
                <a:t>A</a:t>
              </a:r>
              <a:r>
                <a:rPr lang="en-US" dirty="0" smtClean="0">
                  <a:latin typeface="Arial" charset="0"/>
                  <a:ea typeface="Arial" charset="0"/>
                  <a:cs typeface="Arial" charset="0"/>
                </a:rPr>
                <a:t>vailability</a:t>
              </a:r>
            </a:p>
          </p:txBody>
        </p:sp>
        <p:sp>
          <p:nvSpPr>
            <p:cNvPr id="11" name="TextBox 10"/>
            <p:cNvSpPr txBox="1"/>
            <p:nvPr/>
          </p:nvSpPr>
          <p:spPr>
            <a:xfrm>
              <a:off x="3352800" y="4004071"/>
              <a:ext cx="2093216" cy="369332"/>
            </a:xfrm>
            <a:prstGeom prst="rect">
              <a:avLst/>
            </a:prstGeom>
            <a:noFill/>
          </p:spPr>
          <p:txBody>
            <a:bodyPr wrap="square" rtlCol="0">
              <a:spAutoFit/>
            </a:bodyPr>
            <a:lstStyle/>
            <a:p>
              <a:r>
                <a:rPr lang="en-US" b="1" smtClean="0">
                  <a:latin typeface="Arial" charset="0"/>
                  <a:ea typeface="Arial" charset="0"/>
                  <a:cs typeface="Arial" charset="0"/>
                </a:rPr>
                <a:t>P</a:t>
              </a:r>
              <a:r>
                <a:rPr lang="en-US" smtClean="0">
                  <a:latin typeface="Arial" charset="0"/>
                  <a:ea typeface="Arial" charset="0"/>
                  <a:cs typeface="Arial" charset="0"/>
                </a:rPr>
                <a:t>artition Tolerance</a:t>
              </a:r>
              <a:endParaRPr lang="en-US" dirty="0" smtClean="0">
                <a:latin typeface="Arial" charset="0"/>
                <a:ea typeface="Arial" charset="0"/>
                <a:cs typeface="Arial" charset="0"/>
              </a:endParaRPr>
            </a:p>
          </p:txBody>
        </p:sp>
      </p:grpSp>
    </p:spTree>
    <p:extLst>
      <p:ext uri="{BB962C8B-B14F-4D97-AF65-F5344CB8AC3E}">
        <p14:creationId xmlns:p14="http://schemas.microsoft.com/office/powerpoint/2010/main" val="10795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6</a:t>
            </a:fld>
            <a:endParaRPr lang="en-US" dirty="0"/>
          </a:p>
        </p:txBody>
      </p:sp>
      <p:sp>
        <p:nvSpPr>
          <p:cNvPr id="6" name="Text Placeholder 5"/>
          <p:cNvSpPr>
            <a:spLocks noGrp="1"/>
          </p:cNvSpPr>
          <p:nvPr>
            <p:ph type="body" sz="quarter" idx="15"/>
          </p:nvPr>
        </p:nvSpPr>
        <p:spPr/>
        <p:txBody>
          <a:bodyPr/>
          <a:lstStyle/>
          <a:p>
            <a:r>
              <a:rPr lang="en-US" sz="2400" dirty="0" smtClean="0"/>
              <a:t>Consistency</a:t>
            </a:r>
            <a:endParaRPr lang="en-US" sz="2400" dirty="0"/>
          </a:p>
        </p:txBody>
      </p:sp>
      <p:sp>
        <p:nvSpPr>
          <p:cNvPr id="7" name="Text Placeholder 6"/>
          <p:cNvSpPr>
            <a:spLocks noGrp="1"/>
          </p:cNvSpPr>
          <p:nvPr>
            <p:ph type="body" sz="quarter" idx="16"/>
          </p:nvPr>
        </p:nvSpPr>
        <p:spPr/>
        <p:txBody>
          <a:bodyPr anchor="ctr">
            <a:normAutofit/>
          </a:bodyPr>
          <a:lstStyle/>
          <a:p>
            <a:r>
              <a:rPr lang="en-US" sz="2000" b="1" i="1" dirty="0"/>
              <a:t>E</a:t>
            </a:r>
            <a:r>
              <a:rPr lang="en-US" sz="2000" b="1" i="1" dirty="0" smtClean="0"/>
              <a:t>very</a:t>
            </a:r>
            <a:r>
              <a:rPr lang="en-US" sz="2000" dirty="0" smtClean="0"/>
              <a:t> </a:t>
            </a:r>
            <a:r>
              <a:rPr lang="en-US" sz="2000" dirty="0"/>
              <a:t>read receives the most recent write or an error</a:t>
            </a:r>
          </a:p>
        </p:txBody>
      </p:sp>
      <p:grpSp>
        <p:nvGrpSpPr>
          <p:cNvPr id="8" name="Group 7"/>
          <p:cNvGrpSpPr/>
          <p:nvPr/>
        </p:nvGrpSpPr>
        <p:grpSpPr>
          <a:xfrm>
            <a:off x="610694" y="1074933"/>
            <a:ext cx="4835322" cy="3298470"/>
            <a:chOff x="610694" y="1074933"/>
            <a:chExt cx="4835322" cy="3298470"/>
          </a:xfrm>
        </p:grpSpPr>
        <p:sp>
          <p:nvSpPr>
            <p:cNvPr id="9" name="Triangle 8"/>
            <p:cNvSpPr/>
            <p:nvPr/>
          </p:nvSpPr>
          <p:spPr>
            <a:xfrm>
              <a:off x="1231226" y="1444265"/>
              <a:ext cx="3023948" cy="26068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22490" y="1074933"/>
              <a:ext cx="1441420" cy="369332"/>
            </a:xfrm>
            <a:prstGeom prst="rect">
              <a:avLst/>
            </a:prstGeom>
            <a:noFill/>
          </p:spPr>
          <p:txBody>
            <a:bodyPr wrap="none" rtlCol="0">
              <a:spAutoFit/>
            </a:bodyPr>
            <a:lstStyle/>
            <a:p>
              <a:r>
                <a:rPr lang="en-US" b="1" dirty="0" smtClean="0">
                  <a:latin typeface="Arial" charset="0"/>
                  <a:ea typeface="Arial" charset="0"/>
                  <a:cs typeface="Arial" charset="0"/>
                </a:rPr>
                <a:t>C</a:t>
              </a:r>
              <a:r>
                <a:rPr lang="en-US" dirty="0" smtClean="0">
                  <a:latin typeface="Arial" charset="0"/>
                  <a:ea typeface="Arial" charset="0"/>
                  <a:cs typeface="Arial" charset="0"/>
                </a:rPr>
                <a:t>onsistency</a:t>
              </a:r>
            </a:p>
          </p:txBody>
        </p:sp>
        <p:sp>
          <p:nvSpPr>
            <p:cNvPr id="11" name="TextBox 10"/>
            <p:cNvSpPr txBox="1"/>
            <p:nvPr/>
          </p:nvSpPr>
          <p:spPr>
            <a:xfrm>
              <a:off x="610694" y="4004071"/>
              <a:ext cx="1287532" cy="369332"/>
            </a:xfrm>
            <a:prstGeom prst="rect">
              <a:avLst/>
            </a:prstGeom>
            <a:noFill/>
          </p:spPr>
          <p:txBody>
            <a:bodyPr wrap="none" rtlCol="0">
              <a:spAutoFit/>
            </a:bodyPr>
            <a:lstStyle/>
            <a:p>
              <a:r>
                <a:rPr lang="en-US" b="1" dirty="0" smtClean="0">
                  <a:latin typeface="Arial" charset="0"/>
                  <a:ea typeface="Arial" charset="0"/>
                  <a:cs typeface="Arial" charset="0"/>
                </a:rPr>
                <a:t>A</a:t>
              </a:r>
              <a:r>
                <a:rPr lang="en-US" dirty="0" smtClean="0">
                  <a:latin typeface="Arial" charset="0"/>
                  <a:ea typeface="Arial" charset="0"/>
                  <a:cs typeface="Arial" charset="0"/>
                </a:rPr>
                <a:t>vailability</a:t>
              </a:r>
            </a:p>
          </p:txBody>
        </p:sp>
        <p:sp>
          <p:nvSpPr>
            <p:cNvPr id="12" name="TextBox 11"/>
            <p:cNvSpPr txBox="1"/>
            <p:nvPr/>
          </p:nvSpPr>
          <p:spPr>
            <a:xfrm>
              <a:off x="3352800" y="4004071"/>
              <a:ext cx="2093216" cy="369332"/>
            </a:xfrm>
            <a:prstGeom prst="rect">
              <a:avLst/>
            </a:prstGeom>
            <a:noFill/>
          </p:spPr>
          <p:txBody>
            <a:bodyPr wrap="square" rtlCol="0">
              <a:spAutoFit/>
            </a:bodyPr>
            <a:lstStyle/>
            <a:p>
              <a:r>
                <a:rPr lang="en-US" b="1" smtClean="0">
                  <a:latin typeface="Arial" charset="0"/>
                  <a:ea typeface="Arial" charset="0"/>
                  <a:cs typeface="Arial" charset="0"/>
                </a:rPr>
                <a:t>P</a:t>
              </a:r>
              <a:r>
                <a:rPr lang="en-US" smtClean="0">
                  <a:latin typeface="Arial" charset="0"/>
                  <a:ea typeface="Arial" charset="0"/>
                  <a:cs typeface="Arial" charset="0"/>
                </a:rPr>
                <a:t>artition Tolerance</a:t>
              </a:r>
              <a:endParaRPr lang="en-US" dirty="0" smtClean="0">
                <a:latin typeface="Arial" charset="0"/>
                <a:ea typeface="Arial" charset="0"/>
                <a:cs typeface="Arial" charset="0"/>
              </a:endParaRPr>
            </a:p>
          </p:txBody>
        </p:sp>
      </p:grpSp>
    </p:spTree>
    <p:extLst>
      <p:ext uri="{BB962C8B-B14F-4D97-AF65-F5344CB8AC3E}">
        <p14:creationId xmlns:p14="http://schemas.microsoft.com/office/powerpoint/2010/main" val="829864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7</a:t>
            </a:fld>
            <a:endParaRPr lang="en-US" dirty="0"/>
          </a:p>
        </p:txBody>
      </p:sp>
      <p:sp>
        <p:nvSpPr>
          <p:cNvPr id="10" name="Text Placeholder 6"/>
          <p:cNvSpPr txBox="1">
            <a:spLocks/>
          </p:cNvSpPr>
          <p:nvPr/>
        </p:nvSpPr>
        <p:spPr>
          <a:xfrm>
            <a:off x="6420820" y="1923678"/>
            <a:ext cx="2520280" cy="1871663"/>
          </a:xfrm>
          <a:prstGeom prst="rect">
            <a:avLst/>
          </a:prstGeom>
        </p:spPr>
        <p:txBody>
          <a:bodyPr vert="horz" lIns="91440" tIns="45720" rIns="91440" bIns="45720" rtlCol="0" anchor="ctr">
            <a:normAutofit/>
          </a:bodyPr>
          <a:lstStyle>
            <a:lvl1pPr marL="0" indent="0" algn="l" defTabSz="914400" rtl="0" eaLnBrk="1" latinLnBrk="0" hangingPunct="1">
              <a:spcBef>
                <a:spcPts val="600"/>
              </a:spcBef>
              <a:buFont typeface="Arial" pitchFamily="34" charset="0"/>
              <a:buNone/>
              <a:defRPr sz="1000" b="0" i="0" kern="1200">
                <a:solidFill>
                  <a:schemeClr val="bg1"/>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i="1" dirty="0" smtClean="0"/>
              <a:t>Every</a:t>
            </a:r>
            <a:r>
              <a:rPr lang="en-US" sz="2000" dirty="0" smtClean="0"/>
              <a:t> request receives a response</a:t>
            </a:r>
            <a:endParaRPr lang="en-US" sz="2000" dirty="0"/>
          </a:p>
        </p:txBody>
      </p:sp>
      <p:grpSp>
        <p:nvGrpSpPr>
          <p:cNvPr id="11" name="Group 10"/>
          <p:cNvGrpSpPr/>
          <p:nvPr/>
        </p:nvGrpSpPr>
        <p:grpSpPr>
          <a:xfrm>
            <a:off x="610694" y="1074933"/>
            <a:ext cx="4835322" cy="3298470"/>
            <a:chOff x="610694" y="1074933"/>
            <a:chExt cx="4835322" cy="3298470"/>
          </a:xfrm>
        </p:grpSpPr>
        <p:sp>
          <p:nvSpPr>
            <p:cNvPr id="12" name="Triangle 11"/>
            <p:cNvSpPr/>
            <p:nvPr/>
          </p:nvSpPr>
          <p:spPr>
            <a:xfrm>
              <a:off x="1231226" y="1444265"/>
              <a:ext cx="3023948" cy="26068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22490" y="1074933"/>
              <a:ext cx="1441420" cy="369332"/>
            </a:xfrm>
            <a:prstGeom prst="rect">
              <a:avLst/>
            </a:prstGeom>
            <a:noFill/>
          </p:spPr>
          <p:txBody>
            <a:bodyPr wrap="none" rtlCol="0">
              <a:spAutoFit/>
            </a:bodyPr>
            <a:lstStyle/>
            <a:p>
              <a:r>
                <a:rPr lang="en-US" b="1" dirty="0" smtClean="0">
                  <a:latin typeface="Arial" charset="0"/>
                  <a:ea typeface="Arial" charset="0"/>
                  <a:cs typeface="Arial" charset="0"/>
                </a:rPr>
                <a:t>C</a:t>
              </a:r>
              <a:r>
                <a:rPr lang="en-US" dirty="0" smtClean="0">
                  <a:latin typeface="Arial" charset="0"/>
                  <a:ea typeface="Arial" charset="0"/>
                  <a:cs typeface="Arial" charset="0"/>
                </a:rPr>
                <a:t>onsistency</a:t>
              </a:r>
            </a:p>
          </p:txBody>
        </p:sp>
        <p:sp>
          <p:nvSpPr>
            <p:cNvPr id="14" name="TextBox 13"/>
            <p:cNvSpPr txBox="1"/>
            <p:nvPr/>
          </p:nvSpPr>
          <p:spPr>
            <a:xfrm>
              <a:off x="610694" y="4004071"/>
              <a:ext cx="1287532" cy="369332"/>
            </a:xfrm>
            <a:prstGeom prst="rect">
              <a:avLst/>
            </a:prstGeom>
            <a:noFill/>
          </p:spPr>
          <p:txBody>
            <a:bodyPr wrap="none" rtlCol="0">
              <a:spAutoFit/>
            </a:bodyPr>
            <a:lstStyle/>
            <a:p>
              <a:r>
                <a:rPr lang="en-US" b="1" dirty="0" smtClean="0">
                  <a:latin typeface="Arial" charset="0"/>
                  <a:ea typeface="Arial" charset="0"/>
                  <a:cs typeface="Arial" charset="0"/>
                </a:rPr>
                <a:t>A</a:t>
              </a:r>
              <a:r>
                <a:rPr lang="en-US" dirty="0" smtClean="0">
                  <a:latin typeface="Arial" charset="0"/>
                  <a:ea typeface="Arial" charset="0"/>
                  <a:cs typeface="Arial" charset="0"/>
                </a:rPr>
                <a:t>vailability</a:t>
              </a:r>
            </a:p>
          </p:txBody>
        </p:sp>
        <p:sp>
          <p:nvSpPr>
            <p:cNvPr id="15" name="TextBox 14"/>
            <p:cNvSpPr txBox="1"/>
            <p:nvPr/>
          </p:nvSpPr>
          <p:spPr>
            <a:xfrm>
              <a:off x="3352800" y="4004071"/>
              <a:ext cx="2093216" cy="369332"/>
            </a:xfrm>
            <a:prstGeom prst="rect">
              <a:avLst/>
            </a:prstGeom>
            <a:noFill/>
          </p:spPr>
          <p:txBody>
            <a:bodyPr wrap="square" rtlCol="0">
              <a:spAutoFit/>
            </a:bodyPr>
            <a:lstStyle/>
            <a:p>
              <a:r>
                <a:rPr lang="en-US" b="1" smtClean="0">
                  <a:latin typeface="Arial" charset="0"/>
                  <a:ea typeface="Arial" charset="0"/>
                  <a:cs typeface="Arial" charset="0"/>
                </a:rPr>
                <a:t>P</a:t>
              </a:r>
              <a:r>
                <a:rPr lang="en-US" smtClean="0">
                  <a:latin typeface="Arial" charset="0"/>
                  <a:ea typeface="Arial" charset="0"/>
                  <a:cs typeface="Arial" charset="0"/>
                </a:rPr>
                <a:t>artition Tolerance</a:t>
              </a:r>
              <a:endParaRPr lang="en-US" dirty="0" smtClean="0">
                <a:latin typeface="Arial" charset="0"/>
                <a:ea typeface="Arial" charset="0"/>
                <a:cs typeface="Arial" charset="0"/>
              </a:endParaRPr>
            </a:p>
          </p:txBody>
        </p:sp>
      </p:grpSp>
      <p:sp>
        <p:nvSpPr>
          <p:cNvPr id="16" name="Text Placeholder 15"/>
          <p:cNvSpPr>
            <a:spLocks noGrp="1"/>
          </p:cNvSpPr>
          <p:nvPr>
            <p:ph type="body" sz="quarter" idx="15"/>
          </p:nvPr>
        </p:nvSpPr>
        <p:spPr/>
        <p:txBody>
          <a:bodyPr/>
          <a:lstStyle/>
          <a:p>
            <a:r>
              <a:rPr lang="en-US" sz="2400" dirty="0" smtClean="0"/>
              <a:t>Availability</a:t>
            </a:r>
            <a:endParaRPr lang="en-US" sz="2400" dirty="0"/>
          </a:p>
        </p:txBody>
      </p:sp>
    </p:spTree>
    <p:extLst>
      <p:ext uri="{BB962C8B-B14F-4D97-AF65-F5344CB8AC3E}">
        <p14:creationId xmlns:p14="http://schemas.microsoft.com/office/powerpoint/2010/main" val="1326181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8</a:t>
            </a:fld>
            <a:endParaRPr lang="en-US" dirty="0"/>
          </a:p>
        </p:txBody>
      </p:sp>
      <p:sp>
        <p:nvSpPr>
          <p:cNvPr id="6" name="Text Placeholder 5"/>
          <p:cNvSpPr>
            <a:spLocks noGrp="1"/>
          </p:cNvSpPr>
          <p:nvPr>
            <p:ph type="body" sz="quarter" idx="15"/>
          </p:nvPr>
        </p:nvSpPr>
        <p:spPr/>
        <p:txBody>
          <a:bodyPr/>
          <a:lstStyle/>
          <a:p>
            <a:r>
              <a:rPr lang="en-US" dirty="0" smtClean="0"/>
              <a:t>Partition Tolerance</a:t>
            </a:r>
            <a:endParaRPr lang="en-US" dirty="0"/>
          </a:p>
        </p:txBody>
      </p:sp>
      <p:sp>
        <p:nvSpPr>
          <p:cNvPr id="7" name="Text Placeholder 6"/>
          <p:cNvSpPr>
            <a:spLocks noGrp="1"/>
          </p:cNvSpPr>
          <p:nvPr>
            <p:ph type="body" sz="quarter" idx="16"/>
          </p:nvPr>
        </p:nvSpPr>
        <p:spPr/>
        <p:txBody>
          <a:bodyPr anchor="ctr">
            <a:normAutofit/>
          </a:bodyPr>
          <a:lstStyle/>
          <a:p>
            <a:r>
              <a:rPr lang="en-US" sz="1800" dirty="0" smtClean="0"/>
              <a:t>The system continues to operate despite</a:t>
            </a:r>
            <a:r>
              <a:rPr lang="en-US" sz="1800" b="1" i="1" dirty="0" smtClean="0"/>
              <a:t> arbitrary partitioning</a:t>
            </a:r>
            <a:endParaRPr lang="en-US" sz="1800" b="1" i="1" dirty="0"/>
          </a:p>
        </p:txBody>
      </p:sp>
      <p:grpSp>
        <p:nvGrpSpPr>
          <p:cNvPr id="8" name="Group 7"/>
          <p:cNvGrpSpPr/>
          <p:nvPr/>
        </p:nvGrpSpPr>
        <p:grpSpPr>
          <a:xfrm>
            <a:off x="610694" y="1074933"/>
            <a:ext cx="4835322" cy="3298470"/>
            <a:chOff x="610694" y="1074933"/>
            <a:chExt cx="4835322" cy="3298470"/>
          </a:xfrm>
        </p:grpSpPr>
        <p:sp>
          <p:nvSpPr>
            <p:cNvPr id="9" name="Triangle 8"/>
            <p:cNvSpPr/>
            <p:nvPr/>
          </p:nvSpPr>
          <p:spPr>
            <a:xfrm>
              <a:off x="1231226" y="1444265"/>
              <a:ext cx="3023948" cy="26068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22490" y="1074933"/>
              <a:ext cx="1441420" cy="369332"/>
            </a:xfrm>
            <a:prstGeom prst="rect">
              <a:avLst/>
            </a:prstGeom>
            <a:noFill/>
          </p:spPr>
          <p:txBody>
            <a:bodyPr wrap="none" rtlCol="0">
              <a:spAutoFit/>
            </a:bodyPr>
            <a:lstStyle/>
            <a:p>
              <a:r>
                <a:rPr lang="en-US" b="1" dirty="0" smtClean="0">
                  <a:latin typeface="Arial" charset="0"/>
                  <a:ea typeface="Arial" charset="0"/>
                  <a:cs typeface="Arial" charset="0"/>
                </a:rPr>
                <a:t>C</a:t>
              </a:r>
              <a:r>
                <a:rPr lang="en-US" dirty="0" smtClean="0">
                  <a:latin typeface="Arial" charset="0"/>
                  <a:ea typeface="Arial" charset="0"/>
                  <a:cs typeface="Arial" charset="0"/>
                </a:rPr>
                <a:t>onsistency</a:t>
              </a:r>
            </a:p>
          </p:txBody>
        </p:sp>
        <p:sp>
          <p:nvSpPr>
            <p:cNvPr id="11" name="TextBox 10"/>
            <p:cNvSpPr txBox="1"/>
            <p:nvPr/>
          </p:nvSpPr>
          <p:spPr>
            <a:xfrm>
              <a:off x="610694" y="4004071"/>
              <a:ext cx="1287532" cy="369332"/>
            </a:xfrm>
            <a:prstGeom prst="rect">
              <a:avLst/>
            </a:prstGeom>
            <a:noFill/>
          </p:spPr>
          <p:txBody>
            <a:bodyPr wrap="none" rtlCol="0">
              <a:spAutoFit/>
            </a:bodyPr>
            <a:lstStyle/>
            <a:p>
              <a:r>
                <a:rPr lang="en-US" b="1" dirty="0" smtClean="0">
                  <a:latin typeface="Arial" charset="0"/>
                  <a:ea typeface="Arial" charset="0"/>
                  <a:cs typeface="Arial" charset="0"/>
                </a:rPr>
                <a:t>A</a:t>
              </a:r>
              <a:r>
                <a:rPr lang="en-US" dirty="0" smtClean="0">
                  <a:latin typeface="Arial" charset="0"/>
                  <a:ea typeface="Arial" charset="0"/>
                  <a:cs typeface="Arial" charset="0"/>
                </a:rPr>
                <a:t>vailability</a:t>
              </a:r>
            </a:p>
          </p:txBody>
        </p:sp>
        <p:sp>
          <p:nvSpPr>
            <p:cNvPr id="12" name="TextBox 11"/>
            <p:cNvSpPr txBox="1"/>
            <p:nvPr/>
          </p:nvSpPr>
          <p:spPr>
            <a:xfrm>
              <a:off x="3352800" y="4004071"/>
              <a:ext cx="2093216" cy="369332"/>
            </a:xfrm>
            <a:prstGeom prst="rect">
              <a:avLst/>
            </a:prstGeom>
            <a:noFill/>
          </p:spPr>
          <p:txBody>
            <a:bodyPr wrap="square" rtlCol="0">
              <a:spAutoFit/>
            </a:bodyPr>
            <a:lstStyle/>
            <a:p>
              <a:r>
                <a:rPr lang="en-US" b="1" smtClean="0">
                  <a:latin typeface="Arial" charset="0"/>
                  <a:ea typeface="Arial" charset="0"/>
                  <a:cs typeface="Arial" charset="0"/>
                </a:rPr>
                <a:t>P</a:t>
              </a:r>
              <a:r>
                <a:rPr lang="en-US" smtClean="0">
                  <a:latin typeface="Arial" charset="0"/>
                  <a:ea typeface="Arial" charset="0"/>
                  <a:cs typeface="Arial" charset="0"/>
                </a:rPr>
                <a:t>artition Tolerance</a:t>
              </a:r>
              <a:endParaRPr lang="en-US" dirty="0" smtClean="0">
                <a:latin typeface="Arial" charset="0"/>
                <a:ea typeface="Arial" charset="0"/>
                <a:cs typeface="Arial" charset="0"/>
              </a:endParaRPr>
            </a:p>
          </p:txBody>
        </p:sp>
      </p:grpSp>
    </p:spTree>
    <p:extLst>
      <p:ext uri="{BB962C8B-B14F-4D97-AF65-F5344CB8AC3E}">
        <p14:creationId xmlns:p14="http://schemas.microsoft.com/office/powerpoint/2010/main" val="546167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CAP Theorem Evolved</a:t>
            </a:r>
            <a:endParaRPr lang="en-US" dirty="0"/>
          </a:p>
        </p:txBody>
      </p:sp>
      <p:sp>
        <p:nvSpPr>
          <p:cNvPr id="3" name="Footer Placeholder 2"/>
          <p:cNvSpPr>
            <a:spLocks noGrp="1"/>
          </p:cNvSpPr>
          <p:nvPr>
            <p:ph type="ftr" sz="quarter" idx="11"/>
          </p:nvPr>
        </p:nvSpPr>
        <p:spPr/>
        <p:txBody>
          <a:bodyPr/>
          <a:lstStyle/>
          <a:p>
            <a:r>
              <a:rPr lang="en-US"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9</a:t>
            </a:fld>
            <a:endParaRPr lang="en-US" dirty="0"/>
          </a:p>
        </p:txBody>
      </p:sp>
      <p:sp>
        <p:nvSpPr>
          <p:cNvPr id="16" name="Text Placeholder 15"/>
          <p:cNvSpPr>
            <a:spLocks noGrp="1"/>
          </p:cNvSpPr>
          <p:nvPr>
            <p:ph type="body" sz="quarter" idx="16"/>
          </p:nvPr>
        </p:nvSpPr>
        <p:spPr>
          <a:xfrm>
            <a:off x="457200" y="1352550"/>
            <a:ext cx="5266928" cy="2442791"/>
          </a:xfrm>
        </p:spPr>
        <p:txBody>
          <a:bodyPr>
            <a:normAutofit/>
          </a:bodyPr>
          <a:lstStyle/>
          <a:p>
            <a:r>
              <a:rPr lang="en-US" sz="1800" i="1" dirty="0"/>
              <a:t>The modern CAP goal should be to maximize combinations of consistency and availability that make sense for the specific application. Such an approach incorporates plans for operation during a partition and for recovery afterward, thus helping designers think about CAP beyond its historically perceived limitations</a:t>
            </a:r>
            <a:r>
              <a:rPr lang="en-US" sz="1800" i="1" dirty="0" smtClean="0"/>
              <a:t>.</a:t>
            </a:r>
            <a:endParaRPr lang="en-US" sz="1800" i="1" dirty="0"/>
          </a:p>
          <a:p>
            <a:pPr algn="r"/>
            <a:r>
              <a:rPr lang="en-US" sz="1800" i="1" dirty="0" smtClean="0"/>
              <a:t>- Eric Brewer</a:t>
            </a:r>
            <a:endParaRPr lang="en-US" sz="1800" i="1" dirty="0"/>
          </a:p>
        </p:txBody>
      </p:sp>
      <p:sp>
        <p:nvSpPr>
          <p:cNvPr id="10" name="Triangle 9"/>
          <p:cNvSpPr/>
          <p:nvPr/>
        </p:nvSpPr>
        <p:spPr>
          <a:xfrm>
            <a:off x="6626630" y="1614284"/>
            <a:ext cx="2214506" cy="19090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58194" y="1308787"/>
            <a:ext cx="351378" cy="369332"/>
          </a:xfrm>
          <a:prstGeom prst="rect">
            <a:avLst/>
          </a:prstGeom>
          <a:noFill/>
        </p:spPr>
        <p:txBody>
          <a:bodyPr wrap="none" rtlCol="0">
            <a:spAutoFit/>
          </a:bodyPr>
          <a:lstStyle/>
          <a:p>
            <a:r>
              <a:rPr lang="en-US" b="1" smtClean="0">
                <a:latin typeface="Arial" charset="0"/>
                <a:ea typeface="Arial" charset="0"/>
                <a:cs typeface="Arial" charset="0"/>
              </a:rPr>
              <a:t>C</a:t>
            </a:r>
            <a:endParaRPr lang="en-US" dirty="0" smtClean="0">
              <a:latin typeface="Arial" charset="0"/>
              <a:ea typeface="Arial" charset="0"/>
              <a:cs typeface="Arial" charset="0"/>
            </a:endParaRPr>
          </a:p>
        </p:txBody>
      </p:sp>
      <p:sp>
        <p:nvSpPr>
          <p:cNvPr id="12" name="TextBox 11"/>
          <p:cNvSpPr txBox="1"/>
          <p:nvPr/>
        </p:nvSpPr>
        <p:spPr>
          <a:xfrm>
            <a:off x="6314894" y="3424479"/>
            <a:ext cx="351378" cy="369332"/>
          </a:xfrm>
          <a:prstGeom prst="rect">
            <a:avLst/>
          </a:prstGeom>
          <a:noFill/>
        </p:spPr>
        <p:txBody>
          <a:bodyPr wrap="none" rtlCol="0">
            <a:spAutoFit/>
          </a:bodyPr>
          <a:lstStyle/>
          <a:p>
            <a:r>
              <a:rPr lang="en-US" b="1" dirty="0" smtClean="0">
                <a:latin typeface="Arial" charset="0"/>
                <a:ea typeface="Arial" charset="0"/>
                <a:cs typeface="Arial" charset="0"/>
              </a:rPr>
              <a:t>A</a:t>
            </a:r>
            <a:endParaRPr lang="en-US" dirty="0" smtClean="0">
              <a:latin typeface="Arial" charset="0"/>
              <a:ea typeface="Arial" charset="0"/>
              <a:cs typeface="Arial" charset="0"/>
            </a:endParaRPr>
          </a:p>
        </p:txBody>
      </p:sp>
      <p:sp>
        <p:nvSpPr>
          <p:cNvPr id="13" name="TextBox 12"/>
          <p:cNvSpPr txBox="1"/>
          <p:nvPr/>
        </p:nvSpPr>
        <p:spPr>
          <a:xfrm>
            <a:off x="8841136" y="3424479"/>
            <a:ext cx="1532910" cy="369332"/>
          </a:xfrm>
          <a:prstGeom prst="rect">
            <a:avLst/>
          </a:prstGeom>
          <a:noFill/>
        </p:spPr>
        <p:txBody>
          <a:bodyPr wrap="square" rtlCol="0">
            <a:spAutoFit/>
          </a:bodyPr>
          <a:lstStyle/>
          <a:p>
            <a:r>
              <a:rPr lang="en-US" b="1" dirty="0" smtClean="0">
                <a:latin typeface="Arial" charset="0"/>
                <a:ea typeface="Arial" charset="0"/>
                <a:cs typeface="Arial" charset="0"/>
              </a:rPr>
              <a:t>P</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669131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ummit_template-2" id="{1F0B2042-CFB7-8840-ABE0-6ED23F7129A2}" vid="{B85FD294-3F8D-FD4C-96E8-B7FB1CD7C1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Cassandra Summit 2016</Template>
  <TotalTime>943</TotalTime>
  <Words>1790</Words>
  <Application>Microsoft Macintosh PowerPoint</Application>
  <PresentationFormat>On-screen Show (16:9)</PresentationFormat>
  <Paragraphs>308</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Helvetica Neue Thin</vt:lpstr>
      <vt:lpstr>Monaco</vt:lpstr>
      <vt:lpstr>Times New Roman</vt:lpstr>
      <vt:lpstr>Wingdings</vt:lpstr>
      <vt:lpstr>Arial</vt:lpstr>
      <vt:lpstr>DataStax_Template</vt:lpstr>
      <vt:lpstr>Christopher Bradford</vt:lpstr>
      <vt:lpstr>Who is this guy?</vt:lpstr>
      <vt:lpstr>Christopher Bradford</vt:lpstr>
      <vt:lpstr>Introduction</vt:lpstr>
      <vt:lpstr>CAP Theorem</vt:lpstr>
      <vt:lpstr>CAP Theorem</vt:lpstr>
      <vt:lpstr>CAP Theorem</vt:lpstr>
      <vt:lpstr>CAP Theorem</vt:lpstr>
      <vt:lpstr>CAP Theorem Evolved</vt:lpstr>
      <vt:lpstr>CAP Theorem</vt:lpstr>
      <vt:lpstr>Replication</vt:lpstr>
      <vt:lpstr>Replication</vt:lpstr>
      <vt:lpstr>Replication</vt:lpstr>
      <vt:lpstr>Replication</vt:lpstr>
      <vt:lpstr>Configuring Replication</vt:lpstr>
      <vt:lpstr>Replication Strategies</vt:lpstr>
      <vt:lpstr>Simple Strategy</vt:lpstr>
      <vt:lpstr>Simple Strategy</vt:lpstr>
      <vt:lpstr>Network Topology Strategy</vt:lpstr>
      <vt:lpstr>Network Topology Strategy</vt:lpstr>
      <vt:lpstr>Network Topology Strategy</vt:lpstr>
      <vt:lpstr>Consistency</vt:lpstr>
      <vt:lpstr>Tunable Consistency</vt:lpstr>
      <vt:lpstr>Consistency Levels</vt:lpstr>
      <vt:lpstr>Consistent Reads</vt:lpstr>
      <vt:lpstr>Consistent Writes</vt:lpstr>
      <vt:lpstr>Consistency Failures</vt:lpstr>
      <vt:lpstr>Failure Recovery</vt:lpstr>
      <vt:lpstr>Conclusion</vt:lpstr>
      <vt:lpstr>Questions?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Bradford</dc:creator>
  <cp:lastModifiedBy>Christopher P Bradford</cp:lastModifiedBy>
  <cp:revision>138</cp:revision>
  <cp:lastPrinted>2016-09-07T20:59:50Z</cp:lastPrinted>
  <dcterms:created xsi:type="dcterms:W3CDTF">2016-08-07T22:26:37Z</dcterms:created>
  <dcterms:modified xsi:type="dcterms:W3CDTF">2016-09-07T23:21:31Z</dcterms:modified>
</cp:coreProperties>
</file>