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44" r:id="rId2"/>
    <p:sldId id="338" r:id="rId3"/>
    <p:sldId id="339" r:id="rId4"/>
    <p:sldId id="360" r:id="rId5"/>
    <p:sldId id="367" r:id="rId6"/>
    <p:sldId id="364" r:id="rId7"/>
    <p:sldId id="362" r:id="rId8"/>
    <p:sldId id="377" r:id="rId9"/>
    <p:sldId id="402" r:id="rId10"/>
    <p:sldId id="380" r:id="rId11"/>
    <p:sldId id="401" r:id="rId12"/>
    <p:sldId id="365" r:id="rId13"/>
    <p:sldId id="366" r:id="rId14"/>
    <p:sldId id="375" r:id="rId15"/>
    <p:sldId id="369" r:id="rId16"/>
    <p:sldId id="379" r:id="rId17"/>
    <p:sldId id="390" r:id="rId18"/>
    <p:sldId id="381" r:id="rId19"/>
    <p:sldId id="370" r:id="rId20"/>
    <p:sldId id="382" r:id="rId21"/>
    <p:sldId id="383" r:id="rId22"/>
    <p:sldId id="389" r:id="rId23"/>
    <p:sldId id="391" r:id="rId24"/>
    <p:sldId id="394" r:id="rId25"/>
    <p:sldId id="392" r:id="rId26"/>
    <p:sldId id="393" r:id="rId27"/>
    <p:sldId id="395" r:id="rId28"/>
    <p:sldId id="396" r:id="rId29"/>
    <p:sldId id="397" r:id="rId30"/>
    <p:sldId id="387" r:id="rId31"/>
    <p:sldId id="388" r:id="rId32"/>
    <p:sldId id="384" r:id="rId33"/>
    <p:sldId id="398" r:id="rId34"/>
    <p:sldId id="400" r:id="rId35"/>
    <p:sldId id="399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D14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8" autoAdjust="0"/>
    <p:restoredTop sz="72327" autoAdjust="0"/>
  </p:normalViewPr>
  <p:slideViewPr>
    <p:cSldViewPr>
      <p:cViewPr>
        <p:scale>
          <a:sx n="99" d="100"/>
          <a:sy n="99" d="100"/>
        </p:scale>
        <p:origin x="-1696" y="-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-3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3A-1356-7A44-9854-A1D3F7EB2CB8}" type="datetimeFigureOut">
              <a:rPr lang="en-US" smtClean="0">
                <a:latin typeface="Arial"/>
                <a:cs typeface="Arial"/>
              </a:rPr>
              <a:t>9/4/16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85A2-821D-C34E-B01E-999292313745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953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BF052239-6C6F-472F-B175-F0FADCEE2BD3}" type="datetimeFigureOut">
              <a:rPr lang="en-US" smtClean="0"/>
              <a:pPr/>
              <a:t>9/4/16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E4FF5570-FE69-4FDF-99DA-8CDE43644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let’s start off with some assumptions we are going to make.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is-IS" baseline="0" dirty="0" smtClean="0"/>
              <a:t>You have adequate hardware to meet your workload needs (or at least you think you do.)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s-IS" baseline="0" dirty="0" smtClean="0"/>
              <a:t>You are adept at installing and configuring Cassandra or DSE.</a:t>
            </a:r>
            <a:endParaRPr lang="is-I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You are</a:t>
            </a:r>
            <a:r>
              <a:rPr lang="en-US" baseline="0" dirty="0" smtClean="0"/>
              <a:t> able to and have designed a sound data model.  There are lot’s of other presentations about data modeling</a:t>
            </a:r>
            <a:r>
              <a:rPr lang="is-IS" baseline="0" dirty="0" smtClean="0"/>
              <a:t>…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39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</a:t>
            </a:r>
            <a:r>
              <a:rPr lang="en-US" dirty="0" smtClean="0"/>
              <a:t>Distributed systems are</a:t>
            </a:r>
            <a:r>
              <a:rPr lang="en-US" baseline="0" dirty="0" smtClean="0"/>
              <a:t> much complex than single image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97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</a:t>
            </a:r>
            <a:r>
              <a:rPr lang="en-US" dirty="0" smtClean="0"/>
              <a:t>Distributed systems are</a:t>
            </a:r>
            <a:r>
              <a:rPr lang="en-US" baseline="0" dirty="0" smtClean="0"/>
              <a:t> much complex than single image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test that almost everyone runs (at least once)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test that almost everyone runs (at least once)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test that almost everyone runs (at least once)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test that almost everyone runs (at least once)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test that almost everyone runs (at least once)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test that almost everyone runs (at least once)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</a:t>
            </a:r>
            <a:r>
              <a:rPr lang="en-US" dirty="0" smtClean="0"/>
              <a:t>Distributed systems are</a:t>
            </a:r>
            <a:r>
              <a:rPr lang="en-US" baseline="0" dirty="0" smtClean="0"/>
              <a:t> much complex than single image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why do we build distributed systems and especially use distributed databases like Cassandra?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get these specific capabilities.  None of this should be a surprise to anyone.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these are fantastic reasons for using distributed systems, these capabilities don’t come without any cost.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Understanding how distributed systems can fail is even more critical, because there are many connected parts that make up the powerful whole.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If a component fails and you aren’t prepared for it, or don’t understand what failure looks like, or what recovery takes, you are no better of than with a single image system, in fact you may be in a worse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</a:t>
            </a:r>
            <a:r>
              <a:rPr lang="en-US" dirty="0" smtClean="0"/>
              <a:t>Distributed systems are</a:t>
            </a:r>
            <a:r>
              <a:rPr lang="en-US" baseline="0" dirty="0" smtClean="0"/>
              <a:t> much complex than single image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</a:t>
            </a:r>
            <a:r>
              <a:rPr lang="en-US" dirty="0" smtClean="0"/>
              <a:t>Distributed systems are</a:t>
            </a:r>
            <a:r>
              <a:rPr lang="en-US" baseline="0" dirty="0" smtClean="0"/>
              <a:t> much complex than single image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</a:t>
            </a:r>
            <a:r>
              <a:rPr lang="en-US" dirty="0" smtClean="0"/>
              <a:t>Distributed systems are</a:t>
            </a:r>
            <a:r>
              <a:rPr lang="en-US" baseline="0" dirty="0" smtClean="0"/>
              <a:t> much complex than single image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</a:t>
            </a:r>
            <a:r>
              <a:rPr lang="en-US" dirty="0" smtClean="0"/>
              <a:t>Distributed systems are</a:t>
            </a:r>
            <a:r>
              <a:rPr lang="en-US" baseline="0" dirty="0" smtClean="0"/>
              <a:t> much complex than single image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</a:t>
            </a:r>
            <a:r>
              <a:rPr lang="en-US" dirty="0" smtClean="0"/>
              <a:t>Distributed systems are</a:t>
            </a:r>
            <a:r>
              <a:rPr lang="en-US" baseline="0" dirty="0" smtClean="0"/>
              <a:t> much complex than single image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</a:t>
            </a:r>
            <a:r>
              <a:rPr lang="en-US" dirty="0" smtClean="0"/>
              <a:t>Distributed systems are</a:t>
            </a:r>
            <a:r>
              <a:rPr lang="en-US" baseline="0" dirty="0" smtClean="0"/>
              <a:t> much complex than single image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</a:t>
            </a:r>
            <a:r>
              <a:rPr lang="en-US" dirty="0" smtClean="0"/>
              <a:t>Distributed systems are</a:t>
            </a:r>
            <a:r>
              <a:rPr lang="en-US" baseline="0" dirty="0" smtClean="0"/>
              <a:t> much complex than single image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through list</a:t>
            </a:r>
            <a:r>
              <a:rPr lang="is-IS" baseline="0" dirty="0" smtClean="0"/>
              <a:t>…</a:t>
            </a:r>
          </a:p>
          <a:p>
            <a:endParaRPr lang="is-IS" baseline="0" dirty="0" smtClean="0"/>
          </a:p>
          <a:p>
            <a:r>
              <a:rPr lang="is-IS" baseline="0" dirty="0" smtClean="0"/>
              <a:t>These are assumptions that I see people using Cassandra in the field make all the time</a:t>
            </a:r>
          </a:p>
          <a:p>
            <a:endParaRPr lang="is-IS" baseline="0" dirty="0" smtClean="0"/>
          </a:p>
          <a:p>
            <a:r>
              <a:rPr lang="is-IS" baseline="0" dirty="0" smtClean="0"/>
              <a:t>The scariest part of this is, all of these are true (well, except for the first one)</a:t>
            </a:r>
          </a:p>
          <a:p>
            <a:endParaRPr lang="is-IS" baseline="0" dirty="0" smtClean="0"/>
          </a:p>
          <a:p>
            <a:r>
              <a:rPr lang="is-IS" baseline="0" dirty="0" smtClean="0"/>
              <a:t>But they aren’t true in all circumstances, or even in many circumstances.</a:t>
            </a:r>
          </a:p>
          <a:p>
            <a:endParaRPr lang="is-IS" baseline="0" dirty="0" smtClean="0"/>
          </a:p>
          <a:p>
            <a:r>
              <a:rPr lang="is-IS" baseline="0" dirty="0" smtClean="0"/>
              <a:t>Making blind assumptions about how something as complex as Cassandra is going to work is dangerous.</a:t>
            </a:r>
          </a:p>
          <a:p>
            <a:endParaRPr lang="is-IS" baseline="0" dirty="0" smtClean="0"/>
          </a:p>
          <a:p>
            <a:r>
              <a:rPr lang="is-IS" baseline="0" dirty="0" smtClean="0"/>
              <a:t>What we are here to talk about today are the factors we need to be aware of in a testing plan and approaches you should be taking to ensure that Cassandra / DSE is going to provide you the benefits it promises.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through list</a:t>
            </a:r>
            <a:r>
              <a:rPr lang="is-IS" baseline="0" dirty="0" smtClean="0"/>
              <a:t>…</a:t>
            </a:r>
          </a:p>
          <a:p>
            <a:endParaRPr lang="is-IS" baseline="0" dirty="0" smtClean="0"/>
          </a:p>
          <a:p>
            <a:r>
              <a:rPr lang="is-IS" baseline="0" dirty="0" smtClean="0"/>
              <a:t>These are assumptions that I see people using Cassandra in the field make all the time</a:t>
            </a:r>
          </a:p>
          <a:p>
            <a:endParaRPr lang="is-IS" baseline="0" dirty="0" smtClean="0"/>
          </a:p>
          <a:p>
            <a:r>
              <a:rPr lang="is-IS" baseline="0" dirty="0" smtClean="0"/>
              <a:t>The scariest part of this is, all of these are true (well, except for the first one)</a:t>
            </a:r>
          </a:p>
          <a:p>
            <a:endParaRPr lang="is-IS" baseline="0" dirty="0" smtClean="0"/>
          </a:p>
          <a:p>
            <a:r>
              <a:rPr lang="is-IS" baseline="0" dirty="0" smtClean="0"/>
              <a:t>But they aren’t true in all circumstances, or even in many circumstances.</a:t>
            </a:r>
          </a:p>
          <a:p>
            <a:endParaRPr lang="is-IS" baseline="0" dirty="0" smtClean="0"/>
          </a:p>
          <a:p>
            <a:r>
              <a:rPr lang="is-IS" baseline="0" dirty="0" smtClean="0"/>
              <a:t>Making blind assumptions about how something as complex as Cassandra is going to work is dangerous.</a:t>
            </a:r>
          </a:p>
          <a:p>
            <a:endParaRPr lang="is-IS" baseline="0" dirty="0" smtClean="0"/>
          </a:p>
          <a:p>
            <a:r>
              <a:rPr lang="is-IS" baseline="0" dirty="0" smtClean="0"/>
              <a:t>What we are here to talk about today are the factors we need to be aware of in a testing plan and approaches you should be taking to ensure that Cassandra / DSE is going to provide you the benefits it promises.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for a high write workload on STCS does not prepare</a:t>
            </a:r>
            <a:r>
              <a:rPr lang="en-US" baseline="0" dirty="0" smtClean="0"/>
              <a:t> you for a high read workload on LCS.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for a high write workload on STCS does not prepare</a:t>
            </a:r>
            <a:r>
              <a:rPr lang="en-US" baseline="0" dirty="0" smtClean="0"/>
              <a:t> you for a high read workload on LCS.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</a:t>
            </a:r>
            <a:r>
              <a:rPr lang="en-US" dirty="0" smtClean="0"/>
              <a:t>Distributed systems are</a:t>
            </a:r>
            <a:r>
              <a:rPr lang="en-US" baseline="0" dirty="0" smtClean="0"/>
              <a:t> much complex than single image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</a:t>
            </a:r>
            <a:r>
              <a:rPr lang="en-US" dirty="0" smtClean="0"/>
              <a:t>Distributed systems are</a:t>
            </a:r>
            <a:r>
              <a:rPr lang="en-US" baseline="0" dirty="0" smtClean="0"/>
              <a:t> much complex than single image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2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3718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291830"/>
            <a:ext cx="8229600" cy="576263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317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2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+ Content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0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Image + Caption Style 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17920" y="1110426"/>
            <a:ext cx="2926080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110426"/>
            <a:ext cx="6228184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420796" y="1419622"/>
            <a:ext cx="2520329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420820" y="1923678"/>
            <a:ext cx="2520280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6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Image + Caption Style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110426"/>
            <a:ext cx="6236208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17920" y="1110426"/>
            <a:ext cx="2926080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419622"/>
            <a:ext cx="5267030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923678"/>
            <a:ext cx="5266928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3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80034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788146"/>
            <a:ext cx="8225527" cy="6477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3042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2416" y="483682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36827"/>
            <a:ext cx="159452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4364" y="4836827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70" r:id="rId4"/>
    <p:sldLayoutId id="2147483667" r:id="rId5"/>
    <p:sldLayoutId id="2147483668" r:id="rId6"/>
    <p:sldLayoutId id="2147483654" r:id="rId7"/>
    <p:sldLayoutId id="2147483660" r:id="rId8"/>
    <p:sldLayoutId id="2147483653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14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12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1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Thom Valley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Distributing the Enterprise, Safely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8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Fault Tolerance Fallacy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10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1352550"/>
            <a:ext cx="79248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Very few organizations test for failure (at scale)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Most configurations / circumstances are unique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Anything that you haven’t proven is a potential failure point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Almost everything works at a small scale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The features designed to save you may cause your failure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Understanding Mean Time to Recover (MTTR)</a:t>
            </a:r>
          </a:p>
        </p:txBody>
      </p:sp>
    </p:spTree>
    <p:extLst>
      <p:ext uri="{BB962C8B-B14F-4D97-AF65-F5344CB8AC3E}">
        <p14:creationId xmlns:p14="http://schemas.microsoft.com/office/powerpoint/2010/main" val="89575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Fault Tolerance Fallacy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11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1352550"/>
            <a:ext cx="79248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Very few organizations test for failure (at scale)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Most configurations / circumstances are unique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Anything that you haven’t proven is a potential failure point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Almost everything works at a small scale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The features designed to save you may cause your failure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Understanding Mean Time to Recover (MTTR)</a:t>
            </a:r>
          </a:p>
        </p:txBody>
      </p:sp>
    </p:spTree>
    <p:extLst>
      <p:ext uri="{BB962C8B-B14F-4D97-AF65-F5344CB8AC3E}">
        <p14:creationId xmlns:p14="http://schemas.microsoft.com/office/powerpoint/2010/main" val="190900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Testing (On the Spectrum)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68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Testing (On the Spectrum)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imianArm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047750"/>
            <a:ext cx="2057400" cy="2571750"/>
          </a:xfrm>
          <a:prstGeom prst="rect">
            <a:avLst/>
          </a:prstGeom>
        </p:spPr>
      </p:pic>
      <p:pic>
        <p:nvPicPr>
          <p:cNvPr id="7" name="Picture 6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0150"/>
            <a:ext cx="1951781" cy="2171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257550"/>
            <a:ext cx="83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TEST?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14400" y="3790950"/>
            <a:ext cx="7391400" cy="457200"/>
            <a:chOff x="914400" y="3790950"/>
            <a:chExt cx="7391400" cy="45720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914400" y="3790950"/>
              <a:ext cx="7391400" cy="76200"/>
            </a:xfrm>
            <a:prstGeom prst="line">
              <a:avLst/>
            </a:prstGeom>
            <a:ln w="57150" cmpd="sng">
              <a:solidFill>
                <a:srgbClr val="3366FF"/>
              </a:solidFill>
              <a:prstDash val="dash"/>
              <a:headEnd type="diamond"/>
              <a:tailEnd type="diamon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58366" y="3878818"/>
              <a:ext cx="1575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esting acumen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392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- Guidance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352550"/>
            <a:ext cx="80772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Test at scale (nodes / data size / throughput)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Test with a real data model / production compaction strategies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Test with your full stack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Don’t just test for speeds and feeds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Test for extended time periods (days or weeks, not hours)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Test failure scenarios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Test recovery scenarios (understand MTTR)</a:t>
            </a:r>
          </a:p>
          <a:p>
            <a:pPr>
              <a:lnSpc>
                <a:spcPct val="130000"/>
              </a:lnSpc>
            </a:pPr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447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Critical Factors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45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Critical Factors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276350"/>
            <a:ext cx="3886200" cy="30480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Node Performance / Density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LAN Performance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WAN Performance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Bootstrap/Rebuild Window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DC Rebuild Window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Cluster Capacity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29200" y="1276350"/>
            <a:ext cx="38862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2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10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050" b="0" i="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 smtClean="0"/>
              <a:t>Configuration*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Hinted Handoff (?)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Repair 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Rack / AZ Outages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Rolling Restarts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Upgrades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059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Critical Factors - Configuration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276350"/>
            <a:ext cx="3886200" cy="3048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Compaction Strategy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VNODES 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Heap Settings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Throttles</a:t>
            </a:r>
          </a:p>
        </p:txBody>
      </p:sp>
    </p:spTree>
    <p:extLst>
      <p:ext uri="{BB962C8B-B14F-4D97-AF65-F5344CB8AC3E}">
        <p14:creationId xmlns:p14="http://schemas.microsoft.com/office/powerpoint/2010/main" val="412012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Critical Factors - Understanding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276350"/>
            <a:ext cx="7696200" cy="3048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Impact of workload on cluster / nodes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Impact </a:t>
            </a:r>
            <a:r>
              <a:rPr lang="en-US" sz="2400" dirty="0"/>
              <a:t>of failed state on cluster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Impact of recovery process on </a:t>
            </a:r>
            <a:r>
              <a:rPr lang="en-US" sz="2400" dirty="0" smtClean="0"/>
              <a:t>cluster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Mean time to recover - MTTR (node, data center)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9671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Critical Factors - Results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276350"/>
            <a:ext cx="7696200" cy="30480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Proper node / cluster sizing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Configuration validation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Operational readiness (understand MTTR):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	Single Node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Full Rack / AZ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Full DC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8512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90179"/>
              </p:ext>
            </p:extLst>
          </p:nvPr>
        </p:nvGraphicFramePr>
        <p:xfrm>
          <a:off x="452971" y="438150"/>
          <a:ext cx="8238067" cy="323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542"/>
                <a:gridCol w="7409525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Distributing</a:t>
                      </a:r>
                      <a:r>
                        <a:rPr lang="en-US" sz="2400" b="0" i="0" baseline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 the Enterprise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lang="en-US" sz="2400" b="0" i="0" baseline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 Fault Tolerance Fallacy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Testing</a:t>
                      </a:r>
                      <a:r>
                        <a:rPr lang="en-US" sz="2400" b="0" i="0" baseline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 (On the Spectrum)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Critical</a:t>
                      </a:r>
                      <a:r>
                        <a:rPr lang="en-US" sz="2400" b="0" i="0" baseline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 Factors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Example Test Scenarios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67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Test Scenarios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015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General Guidelines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21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276350"/>
            <a:ext cx="7696200" cy="3048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Whenever possible, be running full workload simulation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Run repair in background (where possible)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Monitor application / cluster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Test scenarios more than once</a:t>
            </a:r>
          </a:p>
        </p:txBody>
      </p:sp>
    </p:spTree>
    <p:extLst>
      <p:ext uri="{BB962C8B-B14F-4D97-AF65-F5344CB8AC3E}">
        <p14:creationId xmlns:p14="http://schemas.microsoft.com/office/powerpoint/2010/main" val="28198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Single Node Failure (within hint window)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22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276350"/>
            <a:ext cx="7696200" cy="3048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General Process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Get workload running / monitoring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Fail node within hint window (2 hour target)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Bring node back online</a:t>
            </a:r>
          </a:p>
        </p:txBody>
      </p:sp>
    </p:spTree>
    <p:extLst>
      <p:ext uri="{BB962C8B-B14F-4D97-AF65-F5344CB8AC3E}">
        <p14:creationId xmlns:p14="http://schemas.microsoft.com/office/powerpoint/2010/main" val="148841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Single Node Failure (within hint window)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276350"/>
            <a:ext cx="7696200" cy="3048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Things to Watch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Impact to workload during failure, replay, compaction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Load on cluster during same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Can you recover at node density / workload?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MTTR to get to normal state?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2940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Single Node Failure (within hint window)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24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276350"/>
            <a:ext cx="7696200" cy="30480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Other Considerations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Hint compaction (pre 3.0)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Multi-DC with distributed workload / hint replay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Impact of latency on Multi-DC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Impact of throttling (or lack) on hint replay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What’s a sustainable hint window w/ workload?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576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Single Node Failure (beyond hint window)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276350"/>
            <a:ext cx="7696200" cy="3048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General Process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Get workload running / monitoring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Fail node for more than hint window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Bring node back online / rebuild node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(Optionally truncate hints if that’s your ops plan)</a:t>
            </a:r>
          </a:p>
        </p:txBody>
      </p:sp>
    </p:spTree>
    <p:extLst>
      <p:ext uri="{BB962C8B-B14F-4D97-AF65-F5344CB8AC3E}">
        <p14:creationId xmlns:p14="http://schemas.microsoft.com/office/powerpoint/2010/main" val="124091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Single Node Failure (beyond hint window)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276350"/>
            <a:ext cx="7696200" cy="3048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Things to Watch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Impact to workload during failure, replay, compaction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Impact to workload during node rebuild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Load on cluster during same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MTTR for rebuilding node with workload running, including compaction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2783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Single Node Failure (beyond hint window)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276350"/>
            <a:ext cx="7696200" cy="3048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Other Considerations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How does node density impact node rebuild?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How does compaction strategy impact node rebuild?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400" dirty="0" smtClean="0"/>
              <a:t>What is the impact of VNODES on streaming / compaction during rebuild?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4473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Rack / </a:t>
            </a:r>
            <a:r>
              <a:rPr lang="en-US" dirty="0" smtClean="0"/>
              <a:t>AZ </a:t>
            </a:r>
            <a:r>
              <a:rPr lang="en-US" dirty="0" smtClean="0">
                <a:latin typeface="Arial"/>
                <a:cs typeface="Arial"/>
              </a:rPr>
              <a:t>Failure (</a:t>
            </a:r>
            <a:r>
              <a:rPr lang="en-US" dirty="0" smtClean="0"/>
              <a:t>within </a:t>
            </a:r>
            <a:r>
              <a:rPr lang="en-US" dirty="0" smtClean="0">
                <a:latin typeface="Arial"/>
                <a:cs typeface="Arial"/>
              </a:rPr>
              <a:t>hint window)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352550"/>
            <a:ext cx="7696200" cy="30480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General Process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Same as above (single node test) but for full AZ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Considerations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Can cluster sustain workload?  At what utilization?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Can cluster sustain hint buildup?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What is a sustainable hint window with workload?</a:t>
            </a:r>
          </a:p>
        </p:txBody>
      </p:sp>
    </p:spTree>
    <p:extLst>
      <p:ext uri="{BB962C8B-B14F-4D97-AF65-F5344CB8AC3E}">
        <p14:creationId xmlns:p14="http://schemas.microsoft.com/office/powerpoint/2010/main" val="331624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Rack / AZ Failure (</a:t>
            </a:r>
            <a:r>
              <a:rPr lang="en-US" dirty="0" smtClean="0"/>
              <a:t>beyond </a:t>
            </a:r>
            <a:r>
              <a:rPr lang="en-US" dirty="0" smtClean="0">
                <a:latin typeface="Arial"/>
                <a:cs typeface="Arial"/>
              </a:rPr>
              <a:t>hint window)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0" y="1276350"/>
            <a:ext cx="7696200" cy="30480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General Process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Same as above (single node test) but for full Rack / AZ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Considerations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Can cluster sustain workload?  At what utilization?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Can cluster sustain hint buildup?  Truncate Hints?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Can cluster sustain rebuilding full Rack / AZ</a:t>
            </a:r>
          </a:p>
        </p:txBody>
      </p:sp>
    </p:spTree>
    <p:extLst>
      <p:ext uri="{BB962C8B-B14F-4D97-AF65-F5344CB8AC3E}">
        <p14:creationId xmlns:p14="http://schemas.microsoft.com/office/powerpoint/2010/main" val="9686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Distributing the Enterprise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92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Full DC Failure (</a:t>
            </a:r>
            <a:r>
              <a:rPr lang="en-US" dirty="0" smtClean="0"/>
              <a:t>within </a:t>
            </a:r>
            <a:r>
              <a:rPr lang="en-US" dirty="0" smtClean="0">
                <a:latin typeface="Arial"/>
                <a:cs typeface="Arial"/>
              </a:rPr>
              <a:t>hint window)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30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276350"/>
            <a:ext cx="7696200" cy="304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General Process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Same as above (single node test) but for full DC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Considerations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Can cluster sustain workload?  At what utilization?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Can cluster sustain hint buildup?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Impact of hint replay on remote DCs?  WAN Utilization?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What is a sustainable hint window with workload?</a:t>
            </a:r>
          </a:p>
        </p:txBody>
      </p:sp>
    </p:spTree>
    <p:extLst>
      <p:ext uri="{BB962C8B-B14F-4D97-AF65-F5344CB8AC3E}">
        <p14:creationId xmlns:p14="http://schemas.microsoft.com/office/powerpoint/2010/main" val="19945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Full DC Failure (</a:t>
            </a:r>
            <a:r>
              <a:rPr lang="en-US" dirty="0" smtClean="0"/>
              <a:t>beyond </a:t>
            </a:r>
            <a:r>
              <a:rPr lang="en-US" dirty="0" smtClean="0">
                <a:latin typeface="Arial"/>
                <a:cs typeface="Arial"/>
              </a:rPr>
              <a:t>hint window)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31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276350"/>
            <a:ext cx="7696200" cy="3048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General Process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Same as above (single node test) but for full DC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Considerations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Can cluster sustain workload?  At what utilization?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Can cluster sustain hint buildup?  Truncate Hints?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Can cluster sustain rebuilding full DC?</a:t>
            </a:r>
            <a:br>
              <a:rPr lang="en-US" sz="2400" dirty="0" smtClean="0"/>
            </a:br>
            <a:r>
              <a:rPr lang="en-US" sz="2400" dirty="0" smtClean="0"/>
              <a:t>Impact on WAN links during full DC rebuild?</a:t>
            </a:r>
          </a:p>
        </p:txBody>
      </p:sp>
    </p:spTree>
    <p:extLst>
      <p:ext uri="{BB962C8B-B14F-4D97-AF65-F5344CB8AC3E}">
        <p14:creationId xmlns:p14="http://schemas.microsoft.com/office/powerpoint/2010/main" val="126674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Long Running Workload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32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276350"/>
            <a:ext cx="7696200" cy="3048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Considerations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Change in response times (read and/or write)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Impact of delete workloads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Impact of compaction settings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Changing impact of repair operations</a:t>
            </a:r>
          </a:p>
        </p:txBody>
      </p:sp>
    </p:spTree>
    <p:extLst>
      <p:ext uri="{BB962C8B-B14F-4D97-AF65-F5344CB8AC3E}">
        <p14:creationId xmlns:p14="http://schemas.microsoft.com/office/powerpoint/2010/main" val="88381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Other Scenarios to Consider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33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276350"/>
            <a:ext cx="7696200" cy="3048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Flapping node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Flapping network (single node)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Flapping network (WAN)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Over consuming WAN (Multi-DC)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>
              <a:lnSpc>
                <a:spcPct val="12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9525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Strategies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34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276350"/>
            <a:ext cx="7696200" cy="30480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Pick scenarios that matter to you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Test in advance at as close to scale as possible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Repeat tests on major changes: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Infrastructure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Compaction Strategies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Workload (read/write mix, volume, etc.)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>
              <a:lnSpc>
                <a:spcPct val="12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179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Thank You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488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Distributing the Enterprise - Assumptions	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4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1352550"/>
            <a:ext cx="6934200" cy="3048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Can Install / Configure 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Have Appropriate / Adequate Hardware (?)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Sound Data Model</a:t>
            </a:r>
          </a:p>
          <a:p>
            <a:pPr>
              <a:lnSpc>
                <a:spcPct val="12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187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Distributing the Enterprise	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352550"/>
            <a:ext cx="4203700" cy="28194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76800" y="1276350"/>
            <a:ext cx="3810000" cy="3048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Massively Scalable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Operationally Simple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Always On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Geographically Distributed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Fault Tolerant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451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Fault Tolerance Fallacy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6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Fault Tolerance Fallacy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52550"/>
            <a:ext cx="7391400" cy="302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+mj-lt"/>
              </a:rPr>
              <a:t>The network is </a:t>
            </a:r>
            <a:r>
              <a:rPr lang="en-US" b="1" dirty="0" smtClean="0">
                <a:latin typeface="+mj-lt"/>
              </a:rPr>
              <a:t>reliable</a:t>
            </a:r>
            <a:endParaRPr lang="en-US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latin typeface="+mj-lt"/>
              </a:rPr>
              <a:t>Latency is </a:t>
            </a:r>
            <a:r>
              <a:rPr lang="en-US" b="1" dirty="0" smtClean="0">
                <a:latin typeface="+mj-lt"/>
              </a:rPr>
              <a:t>zero</a:t>
            </a:r>
            <a:endParaRPr lang="en-US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latin typeface="+mj-lt"/>
              </a:rPr>
              <a:t>Bandwidth is </a:t>
            </a:r>
            <a:r>
              <a:rPr lang="en-US" b="1" dirty="0" smtClean="0">
                <a:latin typeface="+mj-lt"/>
              </a:rPr>
              <a:t>infinite</a:t>
            </a:r>
            <a:endParaRPr lang="en-US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latin typeface="+mj-lt"/>
              </a:rPr>
              <a:t>The network is </a:t>
            </a:r>
            <a:r>
              <a:rPr lang="en-US" b="1" dirty="0" smtClean="0">
                <a:latin typeface="+mj-lt"/>
              </a:rPr>
              <a:t>secure</a:t>
            </a:r>
            <a:endParaRPr lang="en-US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latin typeface="+mj-lt"/>
              </a:rPr>
              <a:t>Topology doesn't </a:t>
            </a:r>
            <a:r>
              <a:rPr lang="en-US" b="1" dirty="0" smtClean="0">
                <a:latin typeface="+mj-lt"/>
              </a:rPr>
              <a:t>change</a:t>
            </a:r>
            <a:endParaRPr lang="en-US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latin typeface="+mj-lt"/>
              </a:rPr>
              <a:t>There is one </a:t>
            </a:r>
            <a:r>
              <a:rPr lang="en-US" b="1" dirty="0" smtClean="0">
                <a:latin typeface="+mj-lt"/>
              </a:rPr>
              <a:t>administrator</a:t>
            </a:r>
            <a:endParaRPr lang="en-US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latin typeface="+mj-lt"/>
              </a:rPr>
              <a:t>Transport cost is </a:t>
            </a:r>
            <a:r>
              <a:rPr lang="en-US" b="1" dirty="0" smtClean="0">
                <a:latin typeface="+mj-lt"/>
              </a:rPr>
              <a:t>zero</a:t>
            </a:r>
          </a:p>
          <a:p>
            <a:pPr>
              <a:lnSpc>
                <a:spcPct val="120000"/>
              </a:lnSpc>
            </a:pPr>
            <a:endParaRPr lang="en-US" b="1" dirty="0" smtClean="0">
              <a:latin typeface="+mj-lt"/>
            </a:endParaRPr>
          </a:p>
          <a:p>
            <a:r>
              <a:rPr lang="en-US" b="1" dirty="0">
                <a:latin typeface="+mj-lt"/>
              </a:rPr>
              <a:t>	</a:t>
            </a:r>
            <a:r>
              <a:rPr lang="en-US" b="1" dirty="0" smtClean="0">
                <a:latin typeface="+mj-lt"/>
              </a:rPr>
              <a:t>	--Sun Microsystem Fellows</a:t>
            </a:r>
            <a:r>
              <a:rPr lang="is-IS" b="1" dirty="0" smtClean="0">
                <a:latin typeface="+mj-lt"/>
              </a:rPr>
              <a:t>…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177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Fault Tolerance Fallacy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52550"/>
            <a:ext cx="78486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>
                <a:latin typeface="+mj-lt"/>
              </a:rPr>
              <a:t>My cluster has N copies of my data, I don’t need to backup</a:t>
            </a:r>
            <a:r>
              <a:rPr lang="is-IS" sz="2000" dirty="0">
                <a:latin typeface="+mj-lt"/>
              </a:rPr>
              <a:t>…</a:t>
            </a:r>
            <a:endParaRPr lang="en-US" sz="2000" dirty="0" smtClean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Cassandra / DSE is easy to scale, just add nodes</a:t>
            </a:r>
            <a:r>
              <a:rPr lang="is-IS" sz="2000" dirty="0" smtClean="0">
                <a:latin typeface="+mj-lt"/>
              </a:rPr>
              <a:t>…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If a node fails, I will just replace it</a:t>
            </a:r>
            <a:r>
              <a:rPr lang="is-IS" sz="2000" dirty="0" smtClean="0">
                <a:latin typeface="+mj-lt"/>
              </a:rPr>
              <a:t>…</a:t>
            </a:r>
            <a:endParaRPr lang="en-US" sz="2000" dirty="0" smtClean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If a DC fails, everything will just fail over</a:t>
            </a:r>
            <a:r>
              <a:rPr lang="is-IS" sz="2000" dirty="0" smtClean="0">
                <a:latin typeface="+mj-lt"/>
              </a:rPr>
              <a:t>…</a:t>
            </a:r>
            <a:endParaRPr lang="en-US" sz="2000" dirty="0" smtClean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X and Y (big company) are using it, it must just work</a:t>
            </a:r>
            <a:r>
              <a:rPr lang="is-IS" sz="2000" dirty="0" smtClean="0">
                <a:latin typeface="+mj-lt"/>
              </a:rPr>
              <a:t>…</a:t>
            </a:r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0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Fault Tolerance Fallacy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878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33550"/>
            <a:ext cx="7848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dirty="0" smtClean="0">
                <a:latin typeface="+mj-lt"/>
              </a:rPr>
              <a:t>IF YOU CAN’T RECOVER, YOU’RE NOT FAULT TOLERANT</a:t>
            </a:r>
          </a:p>
        </p:txBody>
      </p:sp>
    </p:spTree>
    <p:extLst>
      <p:ext uri="{BB962C8B-B14F-4D97-AF65-F5344CB8AC3E}">
        <p14:creationId xmlns:p14="http://schemas.microsoft.com/office/powerpoint/2010/main" val="1181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ummit_template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1" id="{872FB066-11D9-3941-A02B-87679BC2FB76}" vid="{EC15C60F-803D-2D48-BB80-27CDBFDDD7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CSummit_template.potx</Template>
  <TotalTime>5844</TotalTime>
  <Words>1920</Words>
  <Application>Microsoft Macintosh PowerPoint</Application>
  <PresentationFormat>On-screen Show (16:9)</PresentationFormat>
  <Paragraphs>325</Paragraphs>
  <Slides>35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CSummit_template</vt:lpstr>
      <vt:lpstr>Thom Valley</vt:lpstr>
      <vt:lpstr>PowerPoint Presentation</vt:lpstr>
      <vt:lpstr>Distributing the Enterprise</vt:lpstr>
      <vt:lpstr>Distributing the Enterprise - Assumptions </vt:lpstr>
      <vt:lpstr>Distributing the Enterprise </vt:lpstr>
      <vt:lpstr>The Fault Tolerance Fallacy</vt:lpstr>
      <vt:lpstr>The Fault Tolerance Fallacy</vt:lpstr>
      <vt:lpstr>The Fault Tolerance Fallacy</vt:lpstr>
      <vt:lpstr>The Fault Tolerance Fallacy</vt:lpstr>
      <vt:lpstr>The Fault Tolerance Fallacy</vt:lpstr>
      <vt:lpstr>The Fault Tolerance Fallacy</vt:lpstr>
      <vt:lpstr>Testing (On the Spectrum)</vt:lpstr>
      <vt:lpstr>Testing (On the Spectrum)</vt:lpstr>
      <vt:lpstr>Testing - Guidance</vt:lpstr>
      <vt:lpstr>Critical Factors</vt:lpstr>
      <vt:lpstr>Critical Factors</vt:lpstr>
      <vt:lpstr>Critical Factors - Configuration</vt:lpstr>
      <vt:lpstr>Critical Factors - Understanding</vt:lpstr>
      <vt:lpstr>Critical Factors - Results </vt:lpstr>
      <vt:lpstr>Test Scenarios</vt:lpstr>
      <vt:lpstr>General Guidelines</vt:lpstr>
      <vt:lpstr>Single Node Failure (within hint window)</vt:lpstr>
      <vt:lpstr>Single Node Failure (within hint window)</vt:lpstr>
      <vt:lpstr>Single Node Failure (within hint window)</vt:lpstr>
      <vt:lpstr>Single Node Failure (beyond hint window)</vt:lpstr>
      <vt:lpstr>Single Node Failure (beyond hint window)</vt:lpstr>
      <vt:lpstr>Single Node Failure (beyond hint window)</vt:lpstr>
      <vt:lpstr>Rack / AZ Failure (within hint window)</vt:lpstr>
      <vt:lpstr>Rack / AZ Failure (beyond hint window)</vt:lpstr>
      <vt:lpstr>Full DC Failure (within hint window)</vt:lpstr>
      <vt:lpstr>Full DC Failure (beyond hint window)</vt:lpstr>
      <vt:lpstr>Long Running Workload</vt:lpstr>
      <vt:lpstr>Other Scenarios to Consider</vt:lpstr>
      <vt:lpstr>Strategies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 Fong</dc:creator>
  <cp:lastModifiedBy>Thom Valley</cp:lastModifiedBy>
  <cp:revision>45</cp:revision>
  <dcterms:created xsi:type="dcterms:W3CDTF">2016-06-30T20:15:45Z</dcterms:created>
  <dcterms:modified xsi:type="dcterms:W3CDTF">2016-09-08T18:53:12Z</dcterms:modified>
</cp:coreProperties>
</file>