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</p:sldMasterIdLst>
  <p:notesMasterIdLst>
    <p:notesMasterId r:id="rId29"/>
  </p:notesMasterIdLst>
  <p:handoutMasterIdLst>
    <p:handoutMasterId r:id="rId30"/>
  </p:handoutMasterIdLst>
  <p:sldIdLst>
    <p:sldId id="259" r:id="rId2"/>
    <p:sldId id="306" r:id="rId3"/>
    <p:sldId id="263" r:id="rId4"/>
    <p:sldId id="305" r:id="rId5"/>
    <p:sldId id="289" r:id="rId6"/>
    <p:sldId id="292" r:id="rId7"/>
    <p:sldId id="293" r:id="rId8"/>
    <p:sldId id="264" r:id="rId9"/>
    <p:sldId id="303" r:id="rId10"/>
    <p:sldId id="291" r:id="rId11"/>
    <p:sldId id="294" r:id="rId12"/>
    <p:sldId id="295" r:id="rId13"/>
    <p:sldId id="266" r:id="rId14"/>
    <p:sldId id="290" r:id="rId15"/>
    <p:sldId id="296" r:id="rId16"/>
    <p:sldId id="297" r:id="rId17"/>
    <p:sldId id="298" r:id="rId18"/>
    <p:sldId id="299" r:id="rId19"/>
    <p:sldId id="268" r:id="rId20"/>
    <p:sldId id="302" r:id="rId21"/>
    <p:sldId id="301" r:id="rId22"/>
    <p:sldId id="307" r:id="rId23"/>
    <p:sldId id="308" r:id="rId24"/>
    <p:sldId id="304" r:id="rId25"/>
    <p:sldId id="270" r:id="rId26"/>
    <p:sldId id="288" r:id="rId27"/>
    <p:sldId id="261" r:id="rId28"/>
  </p:sldIdLst>
  <p:sldSz cx="9144000" cy="5143500" type="screen16x9"/>
  <p:notesSz cx="6884988" cy="10018713"/>
  <p:embeddedFontLst>
    <p:embeddedFont>
      <p:font typeface="Ericsson Capital TT" panose="02000503000000020004" pitchFamily="2" charset="0"/>
      <p:regular r:id="rId31"/>
    </p:embeddedFont>
  </p:embeddedFontLst>
  <p:defaultTextStyle>
    <a:defPPr>
      <a:defRPr lang="en-GB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86CF36-BFA9-4BB0-91B9-1B19D4CB6FFA}">
          <p14:sldIdLst>
            <p14:sldId id="259"/>
            <p14:sldId id="306"/>
            <p14:sldId id="263"/>
            <p14:sldId id="305"/>
            <p14:sldId id="289"/>
            <p14:sldId id="292"/>
            <p14:sldId id="293"/>
            <p14:sldId id="264"/>
            <p14:sldId id="303"/>
            <p14:sldId id="291"/>
            <p14:sldId id="294"/>
            <p14:sldId id="295"/>
            <p14:sldId id="266"/>
            <p14:sldId id="290"/>
            <p14:sldId id="296"/>
            <p14:sldId id="297"/>
            <p14:sldId id="298"/>
            <p14:sldId id="299"/>
            <p14:sldId id="268"/>
            <p14:sldId id="302"/>
            <p14:sldId id="301"/>
            <p14:sldId id="307"/>
            <p14:sldId id="308"/>
            <p14:sldId id="304"/>
            <p14:sldId id="270"/>
            <p14:sldId id="288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B7D3"/>
    <a:srgbClr val="8BC5FF"/>
    <a:srgbClr val="99CCFF"/>
    <a:srgbClr val="6A8FBF"/>
    <a:srgbClr val="00A9D4"/>
    <a:srgbClr val="007B78"/>
    <a:srgbClr val="89BA17"/>
    <a:srgbClr val="FABB00"/>
    <a:srgbClr val="F08A00"/>
    <a:srgbClr val="E32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636" autoAdjust="0"/>
    <p:restoredTop sz="95319" autoAdjust="0"/>
  </p:normalViewPr>
  <p:slideViewPr>
    <p:cSldViewPr snapToGrid="0" snapToObjects="1">
      <p:cViewPr>
        <p:scale>
          <a:sx n="80" d="100"/>
          <a:sy n="80" d="100"/>
        </p:scale>
        <p:origin x="-768" y="-180"/>
      </p:cViewPr>
      <p:guideLst>
        <p:guide orient="horz" pos="852"/>
        <p:guide orient="horz" pos="3083"/>
        <p:guide orient="horz" pos="113"/>
        <p:guide orient="horz" pos="1837"/>
        <p:guide orient="horz" pos="2675"/>
        <p:guide orient="horz" pos="1909"/>
        <p:guide orient="horz" pos="2884"/>
        <p:guide pos="4969"/>
        <p:guide pos="1941"/>
        <p:guide pos="3818"/>
        <p:guide pos="3727"/>
        <p:guide pos="2834"/>
        <p:guide pos="2926"/>
        <p:guide pos="248"/>
        <p:guide pos="2034"/>
        <p:guide pos="2879"/>
        <p:guide pos="2676"/>
        <p:guide pos="3084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22"/>
    </p:cViewPr>
  </p:sorterViewPr>
  <p:notesViewPr>
    <p:cSldViewPr snapToGrid="0" snapToObjects="1">
      <p:cViewPr varScale="1">
        <p:scale>
          <a:sx n="64" d="100"/>
          <a:sy n="64" d="100"/>
        </p:scale>
        <p:origin x="-3414" y="-126"/>
      </p:cViewPr>
      <p:guideLst>
        <p:guide orient="horz" pos="3155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 smtClean="0"/>
              <a:t>Migration from Thrift to CQL </a:t>
            </a:r>
            <a:endParaRPr lang="en-US" sz="1200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90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r>
              <a:rPr lang="en-US" sz="1200" smtClean="0"/>
              <a:t>2016-09-04 </a:t>
            </a:r>
            <a:endParaRPr lang="en-US" sz="1200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 smtClean="0"/>
              <a:t>© Ericsson AB 2016 </a:t>
            </a:r>
            <a:endParaRPr lang="en-US" sz="1200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90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fld id="{4ECEF30E-552D-42ED-82CA-C73F83CA10A8}" type="slidenum">
              <a:rPr lang="en-US" sz="120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558323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2016-09-04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2353D-F306-481A-B3D0-C36CE0BF95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Migration from Thrift to CQL 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50888"/>
            <a:ext cx="667861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Ericsson AB 2016 </a:t>
            </a:r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573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188" y="750888"/>
            <a:ext cx="6678612" cy="3757612"/>
          </a:xfrm>
          <a:prstGeom prst="rect">
            <a:avLst/>
          </a:prstGeo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2016-09-04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6216-62E9-4608-B6FC-1240C8AC0C74}" type="slidenum">
              <a:rPr lang="en-US" smtClean="0"/>
              <a:t>1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Migration from Thrift to CQL 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A0C0B9-BAC7-43F1-A66E-D4AE730CF69F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Migration from Thrift to CQL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4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7414A3-63AE-42F8-A7AC-A103C8595AC0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Migration from Thrift to CQL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4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4A98D5-8A97-4CFE-BF54-7F9CBE1B2372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Migration from Thrift to CQL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4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633508-AB43-4BB0-BAC1-5AEAF432040B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Migration from Thrift to CQL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4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00FEDA-E32B-4533-9211-B986EE012591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Migration from Thrift to CQL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4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C5929A-7CFB-4086-9ADC-9EF9EE848A57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Migration from Thrift to CQL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4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CAC13F-A045-4946-8F5B-3AF0EA433313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Migration from Thrift to CQL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4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D6A031-3DD7-4FF6-8854-1DF47DD8D6B5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Migration from Thrift to CQL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4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4D5371-45D4-4D18-8C7C-6A4B9446B64C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Migration from Thrift to CQL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4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C726D3-40D5-4080-B1D3-8FF975EB3F26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Migration from Thrift to CQL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4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71765F-F592-4B80-A958-41013DAD4CCA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Migration from Thrift to CQL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44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245D60-5AD4-454E-B6C4-24EED73AFC8B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Migration from Thrift to CQL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44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B74D28-35FB-4F76-89EC-3225F0A96654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Migration from Thrift to CQL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44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221B42-9E8F-4226-945A-007C2C6F83CA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Migration from Thrift to CQL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44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D780CE-8204-4CA7-A47E-26A9BA9920BA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Migration from Thrift to CQL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44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04E696-D3FA-4880-AE89-8FE847B55938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Migration from Thrift to CQL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780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D62858-8154-41F3-A279-0DF756E3D333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Migration from Thrift to CQL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115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D15C2E-236F-46E2-AF61-E109E93DD1C7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Migration from Thrift to CQL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4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90668D-AEA6-42EE-A82F-554EAB0BC2F6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Migration from Thrift to CQL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4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458BE0-C85F-443F-BDE8-BBF0A02A66F4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Migration from Thrift to CQL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4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1C53C4-8FE5-4411-A700-B22948ED3A42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Migration from Thrift to CQL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4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265BF0-F19C-430A-97FE-2C0339EE1091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Migration from Thrift to CQL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54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66DD18-8856-444C-9ECD-C2DF4FE9F13E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Migration from Thrift to CQL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4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eftInfo"/>
          <p:cNvSpPr txBox="1">
            <a:spLocks noChangeArrowheads="1"/>
          </p:cNvSpPr>
          <p:nvPr/>
        </p:nvSpPr>
        <p:spPr bwMode="auto">
          <a:xfrm>
            <a:off x="-1514475" y="2121657"/>
            <a:ext cx="147637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title</a:t>
            </a: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FFFFFF"/>
                </a:solidFill>
              </a:rPr>
              <a:t>70 pt</a:t>
            </a: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9FB7D3"/>
                </a:solidFill>
              </a:rPr>
              <a:t>CAPITALS</a:t>
            </a:r>
            <a:endParaRPr lang="en-US" sz="1200" dirty="0">
              <a:solidFill>
                <a:srgbClr val="9FB7D3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FFFFFF"/>
                </a:solidFill>
              </a:rPr>
              <a:t>Slide </a:t>
            </a:r>
            <a:r>
              <a:rPr lang="en-US" sz="1200" dirty="0">
                <a:solidFill>
                  <a:srgbClr val="FFFFFF"/>
                </a:solidFill>
              </a:rPr>
              <a:t>subtitle 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minimum 30 pt</a:t>
            </a:r>
          </a:p>
          <a:p>
            <a:pPr algn="r">
              <a:spcBef>
                <a:spcPct val="0"/>
              </a:spcBef>
            </a:pP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3699" y="3852900"/>
            <a:ext cx="8355014" cy="1039501"/>
          </a:xfrm>
        </p:spPr>
        <p:txBody>
          <a:bodyPr anchor="b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+mn-lt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Add subtitle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3700" y="1356532"/>
            <a:ext cx="8351839" cy="2129618"/>
          </a:xfrm>
        </p:spPr>
        <p:txBody>
          <a:bodyPr anchor="ctr"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add title</a:t>
            </a:r>
            <a:endParaRPr lang="en-US" dirty="0"/>
          </a:p>
        </p:txBody>
      </p:sp>
      <p:pic>
        <p:nvPicPr>
          <p:cNvPr id="7" name="Logo2011" descr="ERI_UF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2782" y="194247"/>
            <a:ext cx="1027112" cy="9001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93700" y="3007519"/>
            <a:ext cx="8355013" cy="1552575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346597"/>
            <a:ext cx="8355012" cy="1552575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93701" y="179785"/>
            <a:ext cx="7494588" cy="814028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645025" y="3007519"/>
            <a:ext cx="4103688" cy="1552575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93700" y="3007519"/>
            <a:ext cx="4105275" cy="1552575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346597"/>
            <a:ext cx="8351838" cy="1552575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179785"/>
            <a:ext cx="7494588" cy="814028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93700" y="3007519"/>
            <a:ext cx="8355013" cy="1552575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645025" y="1346597"/>
            <a:ext cx="4103688" cy="1552575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346597"/>
            <a:ext cx="4102100" cy="1552575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179785"/>
            <a:ext cx="7494588" cy="814028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6" y="3009900"/>
            <a:ext cx="4100513" cy="1550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5026" y="1346598"/>
            <a:ext cx="4100513" cy="15490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346597"/>
            <a:ext cx="4098925" cy="32134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179785"/>
            <a:ext cx="7494588" cy="814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4648200" y="1346597"/>
            <a:ext cx="4100513" cy="32134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396875" y="3009900"/>
            <a:ext cx="4098925" cy="1550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346598"/>
            <a:ext cx="4098925" cy="15490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179785"/>
            <a:ext cx="7494588" cy="814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7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4648200" y="3017044"/>
            <a:ext cx="4100513" cy="1550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396875" y="3017044"/>
            <a:ext cx="4098925" cy="1550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8200" y="1353741"/>
            <a:ext cx="4100513" cy="15490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353741"/>
            <a:ext cx="4098925" cy="15490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93701" y="179785"/>
            <a:ext cx="7494588" cy="814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11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179785"/>
            <a:ext cx="7494588" cy="81402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11" y="4476750"/>
            <a:ext cx="941489" cy="51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35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037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350000"/>
            <a:ext cx="8351839" cy="288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179785"/>
            <a:ext cx="7494588" cy="81402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11" y="4476750"/>
            <a:ext cx="941489" cy="51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22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6" y="1346598"/>
            <a:ext cx="4100513" cy="321349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346597"/>
            <a:ext cx="4098925" cy="32134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179785"/>
            <a:ext cx="7494588" cy="814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26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061075" y="1350169"/>
            <a:ext cx="2687638" cy="35432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228975" y="1350169"/>
            <a:ext cx="2687638" cy="35432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350169"/>
            <a:ext cx="2687638" cy="35432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179785"/>
            <a:ext cx="7494588" cy="814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350169"/>
            <a:ext cx="4105275" cy="35433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179785"/>
            <a:ext cx="7494587" cy="81402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350169"/>
            <a:ext cx="3854450" cy="35433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179785"/>
            <a:ext cx="3854449" cy="814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4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9" y="1350169"/>
            <a:ext cx="4105275" cy="35433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179785"/>
            <a:ext cx="7494588" cy="81402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11" y="4476750"/>
            <a:ext cx="941489" cy="51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3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9" y="1350169"/>
            <a:ext cx="4105275" cy="35433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5026" y="179785"/>
            <a:ext cx="3243263" cy="81402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09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9" y="2659380"/>
            <a:ext cx="4105275" cy="223408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3439" y="1348144"/>
            <a:ext cx="4105275" cy="81402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65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eftInfo"/>
          <p:cNvSpPr txBox="1">
            <a:spLocks noChangeArrowheads="1"/>
          </p:cNvSpPr>
          <p:nvPr/>
        </p:nvSpPr>
        <p:spPr bwMode="auto">
          <a:xfrm>
            <a:off x="-1886857" y="328613"/>
            <a:ext cx="1764294" cy="627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Slide title 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44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Text and bullet level 1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 minimum 24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Bullets level 2-5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minimum 20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+mn-lt"/>
              </a:rPr>
              <a:t>Characters for Embedded font:</a:t>
            </a:r>
            <a:br>
              <a:rPr lang="en-US" sz="500" noProof="0" dirty="0" smtClean="0">
                <a:solidFill>
                  <a:srgbClr val="9FB7D3"/>
                </a:solidFill>
                <a:latin typeface="+mn-lt"/>
              </a:rPr>
            </a:br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ĀĀĂĂĄĄĆĆĊĊČČĎĎĐĐĒĒĖĖĘĘĚĚĞĞĠĠĢĢĪĪĮĮİĶĶĹĹĻĻĽĽŃŃŅŅŇŇŌŌŐŐŔŔŖŖŘŘŚŚŞŞŢŢŤŤŪŪŮŮŰŰŲŲŴŴŶŶŹŹŻŻȘș−≤≥ﬁﬂ</a:t>
            </a:r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ΆΈΉΊΌΎΏΐΑΒΓΕΖΗΘΙΚΛΜΝΞΟΠΡΣΤΥΦΧΨΪΫΆΈΉΊΰαβγδεζηθικλνξορςΣΤΥΦΧΨΩΪΫΌΎΏ</a:t>
            </a:r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500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5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1400" noProof="0" dirty="0" smtClean="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chemeClr val="bg1"/>
                </a:solidFill>
              </a:rPr>
              <a:t>Do not add objects or text in the footer area</a:t>
            </a:r>
            <a:endParaRPr lang="en-US" sz="1200" noProof="0" dirty="0">
              <a:solidFill>
                <a:schemeClr val="bg1"/>
              </a:solidFill>
            </a:endParaRPr>
          </a:p>
        </p:txBody>
      </p:sp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527050" y="4869195"/>
            <a:ext cx="9865783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l"/>
            <a:r>
              <a:rPr lang="en-US" sz="800" b="0" i="0" u="none" dirty="0" smtClean="0">
                <a:solidFill>
                  <a:srgbClr val="87888A"/>
                </a:solidFill>
              </a:rPr>
              <a:t>Migration from Thrift to CQL  |  Public  |  © Ericsson AB 2016  |  2016-09-04  |  Page </a:t>
            </a:r>
            <a:fld id="{EAF6636D-7468-4103-926D-7C60F18D841F}" type="slidenum">
              <a:rPr lang="en-US" sz="800" b="0" i="0" u="none" smtClean="0">
                <a:solidFill>
                  <a:srgbClr val="87888A"/>
                </a:solidFill>
              </a:rPr>
              <a:t>‹#›</a:t>
            </a:fld>
            <a:endParaRPr lang="en-US" sz="800" b="0" i="0" u="none" dirty="0">
              <a:solidFill>
                <a:srgbClr val="87888A"/>
              </a:solidFill>
            </a:endParaRPr>
          </a:p>
        </p:txBody>
      </p:sp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50000"/>
            <a:ext cx="8351839" cy="2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393701" y="179785"/>
            <a:ext cx="7494588" cy="81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Add Header</a:t>
            </a:r>
          </a:p>
        </p:txBody>
      </p:sp>
      <p:pic>
        <p:nvPicPr>
          <p:cNvPr id="7" name="Econ2011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01" y="217501"/>
            <a:ext cx="444500" cy="58717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700" r:id="rId3"/>
    <p:sldLayoutId id="2147483681" r:id="rId4"/>
    <p:sldLayoutId id="2147483680" r:id="rId5"/>
    <p:sldLayoutId id="2147483699" r:id="rId6"/>
    <p:sldLayoutId id="2147483696" r:id="rId7"/>
    <p:sldLayoutId id="2147483698" r:id="rId8"/>
    <p:sldLayoutId id="2147483697" r:id="rId9"/>
    <p:sldLayoutId id="2147483685" r:id="rId10"/>
    <p:sldLayoutId id="2147483686" r:id="rId11"/>
    <p:sldLayoutId id="2147483687" r:id="rId12"/>
    <p:sldLayoutId id="2147483682" r:id="rId13"/>
    <p:sldLayoutId id="2147483683" r:id="rId14"/>
    <p:sldLayoutId id="2147483684" r:id="rId15"/>
    <p:sldLayoutId id="2147483688" r:id="rId16"/>
    <p:sldLayoutId id="2147483695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2756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3700" y="2032360"/>
            <a:ext cx="8351839" cy="2198446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</a:rPr>
              <a:t>Migration from Thrift to CQL</a:t>
            </a: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4144488"/>
            <a:ext cx="9144000" cy="100682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Brij </a:t>
            </a:r>
            <a:r>
              <a:rPr lang="en-US" sz="2600" dirty="0" err="1" smtClean="0">
                <a:solidFill>
                  <a:schemeClr val="bg1"/>
                </a:solidFill>
              </a:rPr>
              <a:t>Bhushan</a:t>
            </a:r>
            <a:r>
              <a:rPr lang="en-US" sz="2600" dirty="0" smtClean="0">
                <a:solidFill>
                  <a:schemeClr val="bg1"/>
                </a:solidFill>
              </a:rPr>
              <a:t> Ravat</a:t>
            </a:r>
          </a:p>
          <a:p>
            <a:r>
              <a:rPr lang="en-US" sz="1800" dirty="0">
                <a:solidFill>
                  <a:schemeClr val="bg1"/>
                </a:solidFill>
              </a:rPr>
              <a:t>Chief Architect, Voucher Server - Charging System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13173"/>
            <a:ext cx="2057400" cy="1119188"/>
          </a:xfrm>
          <a:prstGeom prst="rect">
            <a:avLst/>
          </a:prstGeom>
        </p:spPr>
      </p:pic>
      <p:pic>
        <p:nvPicPr>
          <p:cNvPr id="8" name="Logo20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000" y="432000"/>
            <a:ext cx="1027112" cy="9022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Cassandra table</a:t>
            </a:r>
            <a:endParaRPr lang="en-US" sz="32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75" y="1042875"/>
            <a:ext cx="586081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5"/>
          <p:cNvSpPr txBox="1">
            <a:spLocks/>
          </p:cNvSpPr>
          <p:nvPr/>
        </p:nvSpPr>
        <p:spPr>
          <a:xfrm>
            <a:off x="426525" y="2259000"/>
            <a:ext cx="8229600" cy="266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4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2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1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05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05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create column family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hotels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with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key_validation_class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= UTF8Type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 and comparator = UTF8Type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 and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column_metadata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=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   	{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column_name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Name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validation_class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UTF8Type},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   	{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column_name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City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validation_class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UTF8Type},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   	{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column_name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State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validation_class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UTF8Type},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   	{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column_name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Zip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validation_class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IntegerType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{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column_name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Phone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validation_class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UTF8Type}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 ]</a:t>
            </a:r>
          </a:p>
        </p:txBody>
      </p:sp>
    </p:spTree>
    <p:extLst>
      <p:ext uri="{BB962C8B-B14F-4D97-AF65-F5344CB8AC3E}">
        <p14:creationId xmlns:p14="http://schemas.microsoft.com/office/powerpoint/2010/main" val="419656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Cassandra table</a:t>
            </a:r>
            <a:endParaRPr lang="en-US" sz="32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25" y="1190619"/>
            <a:ext cx="3810000" cy="362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4"/>
          <p:cNvSpPr txBox="1">
            <a:spLocks/>
          </p:cNvSpPr>
          <p:nvPr/>
        </p:nvSpPr>
        <p:spPr>
          <a:xfrm>
            <a:off x="533400" y="829050"/>
            <a:ext cx="8229600" cy="3200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4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2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1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05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05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sng" strike="noStrike" kern="1200" cap="none" spc="0" normalizeH="0" baseline="0" noProof="0" dirty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Actual format</a:t>
            </a:r>
            <a:endParaRPr kumimoji="0" lang="en-US" sz="1400" b="1" i="0" u="sng" strike="noStrike" kern="1200" cap="none" spc="0" normalizeH="0" baseline="0" noProof="0" dirty="0">
              <a:ln>
                <a:noFill/>
              </a:ln>
              <a:solidFill>
                <a:srgbClr val="9EACAB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110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Dynamic column</a:t>
            </a:r>
            <a:endParaRPr lang="en-US" sz="32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689"/>
          <a:stretch/>
        </p:blipFill>
        <p:spPr bwMode="auto">
          <a:xfrm>
            <a:off x="3733799" y="980295"/>
            <a:ext cx="4495801" cy="1538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111335"/>
            <a:ext cx="8229600" cy="1410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16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4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12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»"/>
              <a:defRPr sz="12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table has dynamic column along with fixed columns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CQL will fail to read the dynamic column(s)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Because unlike Thrift, CQL depends more on metadata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57205" y="969454"/>
            <a:ext cx="3008313" cy="1800222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4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2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0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9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9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column_metadata = [ </a:t>
            </a:r>
          </a:p>
          <a:p>
            <a:pPr marL="290513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column_name: Name, column_name: City, column_name: State, column_name: Zip, column_name: Phone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]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9EACAB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val 5"/>
          <p:cNvSpPr/>
          <p:nvPr/>
        </p:nvSpPr>
        <p:spPr>
          <a:xfrm>
            <a:off x="4312722" y="2244438"/>
            <a:ext cx="2242457" cy="274135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110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2291200"/>
            <a:ext cx="8382000" cy="555625"/>
          </a:xfrm>
          <a:prstGeom prst="rect">
            <a:avLst/>
          </a:prstGeom>
          <a:solidFill>
            <a:srgbClr val="8031A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116178"/>
              </p:ext>
            </p:extLst>
          </p:nvPr>
        </p:nvGraphicFramePr>
        <p:xfrm>
          <a:off x="452971" y="971550"/>
          <a:ext cx="8386229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3443"/>
                <a:gridCol w="7542786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Why Thrift-to-CQL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Impact on data model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3600" b="1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solidFill>
                            <a:srgbClr val="4C5958"/>
                          </a:solidFill>
                          <a:latin typeface="+mn-lt"/>
                          <a:cs typeface="Arial"/>
                        </a:rPr>
                        <a:t>Approaches</a:t>
                      </a:r>
                      <a:endParaRPr lang="en-US" sz="2400" b="1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Comparison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Summary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12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1100625"/>
            <a:ext cx="8351839" cy="2889000"/>
          </a:xfrm>
        </p:spPr>
        <p:txBody>
          <a:bodyPr/>
          <a:lstStyle/>
          <a:p>
            <a:r>
              <a:rPr lang="en-US" dirty="0" smtClean="0"/>
              <a:t>Add collections to the schema</a:t>
            </a:r>
            <a:endParaRPr lang="en-US" dirty="0"/>
          </a:p>
          <a:p>
            <a:r>
              <a:rPr lang="en-US" dirty="0" smtClean="0"/>
              <a:t>Make the table schema-less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(If you have both fixed &amp; dynamic columns)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179785"/>
            <a:ext cx="7883400" cy="81402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Approaches</a:t>
            </a:r>
            <a:r>
              <a:rPr lang="en-US" sz="3600" dirty="0" smtClean="0"/>
              <a:t> </a:t>
            </a:r>
            <a:r>
              <a:rPr lang="en-US" sz="2800" dirty="0" smtClean="0"/>
              <a:t>(for Moving to CQL)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656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179785"/>
            <a:ext cx="7883400" cy="814028"/>
          </a:xfrm>
        </p:spPr>
        <p:txBody>
          <a:bodyPr>
            <a:normAutofit/>
          </a:bodyPr>
          <a:lstStyle/>
          <a:p>
            <a:r>
              <a:rPr lang="en-US" sz="3200" dirty="0"/>
              <a:t>Add collections to the </a:t>
            </a:r>
            <a:r>
              <a:rPr lang="en-US" sz="3200" dirty="0" smtClean="0"/>
              <a:t>schema</a:t>
            </a:r>
            <a:endParaRPr lang="en-US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7825" y="97014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4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2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1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05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05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Replace multiple dynamic columns with one (or more) collections,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like map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9EACAB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484655" y="1594000"/>
            <a:ext cx="4914170" cy="2819400"/>
            <a:chOff x="3544030" y="1047750"/>
            <a:chExt cx="4914170" cy="2819400"/>
          </a:xfrm>
        </p:grpSpPr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4030" y="1047750"/>
              <a:ext cx="4761770" cy="266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Oval 7"/>
            <p:cNvSpPr/>
            <p:nvPr/>
          </p:nvSpPr>
          <p:spPr>
            <a:xfrm>
              <a:off x="4114800" y="3409950"/>
              <a:ext cx="4343400" cy="457200"/>
            </a:xfrm>
            <a:prstGeom prst="ellipse">
              <a:avLst/>
            </a:prstGeom>
            <a:noFill/>
            <a:ln w="25400" cap="flat" cmpd="sng" algn="ctr">
              <a:solidFill>
                <a:srgbClr val="007A9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74025" y="1594000"/>
            <a:ext cx="3010630" cy="2971800"/>
            <a:chOff x="533400" y="1047750"/>
            <a:chExt cx="3010630" cy="2971800"/>
          </a:xfrm>
        </p:grpSpPr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047750"/>
              <a:ext cx="2607070" cy="2895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Oval 9"/>
            <p:cNvSpPr/>
            <p:nvPr/>
          </p:nvSpPr>
          <p:spPr>
            <a:xfrm>
              <a:off x="762000" y="3486150"/>
              <a:ext cx="2782030" cy="533400"/>
            </a:xfrm>
            <a:prstGeom prst="ellipse">
              <a:avLst/>
            </a:prstGeom>
            <a:noFill/>
            <a:ln w="25400" cap="flat" cmpd="sng" algn="ctr">
              <a:solidFill>
                <a:srgbClr val="007A9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490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179785"/>
            <a:ext cx="7883400" cy="814028"/>
          </a:xfrm>
        </p:spPr>
        <p:txBody>
          <a:bodyPr>
            <a:normAutofit/>
          </a:bodyPr>
          <a:lstStyle/>
          <a:p>
            <a:r>
              <a:rPr lang="en-US" sz="3200" dirty="0"/>
              <a:t>Make </a:t>
            </a:r>
            <a:r>
              <a:rPr lang="en-US" sz="3200" dirty="0" smtClean="0"/>
              <a:t>the table schema-less</a:t>
            </a:r>
            <a:endParaRPr lang="en-US" sz="3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9" y="2583420"/>
            <a:ext cx="4495802" cy="1751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915199"/>
            <a:ext cx="3657600" cy="1752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16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4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12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»"/>
              <a:defRPr sz="12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marR="0" lvl="0" indent="-176213" defTabSz="914400" latinLnBrk="0">
              <a:lnSpc>
                <a:spcPct val="100000"/>
              </a:lnSpc>
              <a:spcBef>
                <a:spcPct val="20000"/>
              </a:spcBef>
              <a:buClr>
                <a:srgbClr val="00A9D4"/>
              </a:buClr>
              <a:buSzTx/>
              <a:buFont typeface="Arial" charset="0"/>
              <a:buChar char="›"/>
              <a:tabLst/>
              <a:defRPr/>
            </a:pPr>
            <a:r>
              <a:rPr lang="en-US" sz="1700" dirty="0">
                <a:solidFill>
                  <a:schemeClr val="tx1"/>
                </a:solidFill>
                <a:latin typeface="+mn-lt"/>
                <a:cs typeface="+mn-cs"/>
              </a:rPr>
              <a:t>Drop the entire </a:t>
            </a:r>
            <a:r>
              <a:rPr lang="en-US" sz="1700" dirty="0" err="1" smtClean="0">
                <a:solidFill>
                  <a:schemeClr val="tx1"/>
                </a:solidFill>
                <a:latin typeface="+mn-lt"/>
                <a:cs typeface="+mn-cs"/>
              </a:rPr>
              <a:t>column_metadata</a:t>
            </a:r>
            <a:endParaRPr lang="en-US" sz="1700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marL="176213" marR="0" lvl="0" indent="-176213" defTabSz="914400" latinLnBrk="0">
              <a:lnSpc>
                <a:spcPct val="100000"/>
              </a:lnSpc>
              <a:spcBef>
                <a:spcPct val="20000"/>
              </a:spcBef>
              <a:buClr>
                <a:srgbClr val="00A9D4"/>
              </a:buClr>
              <a:buSzTx/>
              <a:buFont typeface="Arial" charset="0"/>
              <a:buChar char="›"/>
              <a:tabLst/>
              <a:defRPr/>
            </a:pPr>
            <a:endParaRPr lang="en-US" sz="1000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marL="176213" marR="0" lvl="0" indent="-176213" defTabSz="914400" latinLnBrk="0">
              <a:lnSpc>
                <a:spcPct val="100000"/>
              </a:lnSpc>
              <a:spcBef>
                <a:spcPct val="20000"/>
              </a:spcBef>
              <a:buClr>
                <a:srgbClr val="00A9D4"/>
              </a:buClr>
              <a:buSzTx/>
              <a:buFont typeface="Arial" charset="0"/>
              <a:buChar char="›"/>
              <a:tabLst/>
              <a:defRPr/>
            </a:pPr>
            <a:endParaRPr lang="en-US" sz="10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176213" marR="0" lvl="0" indent="-176213" defTabSz="914400" latinLnBrk="0">
              <a:lnSpc>
                <a:spcPct val="100000"/>
              </a:lnSpc>
              <a:spcBef>
                <a:spcPct val="20000"/>
              </a:spcBef>
              <a:buClr>
                <a:srgbClr val="00A9D4"/>
              </a:buClr>
              <a:buSzTx/>
              <a:buFont typeface="Arial" charset="0"/>
              <a:buChar char="›"/>
              <a:tabLst/>
              <a:defRPr/>
            </a:pPr>
            <a:endParaRPr lang="en-US" sz="1000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marL="176213" marR="0" lvl="0" indent="-176213" defTabSz="914400" latinLnBrk="0">
              <a:lnSpc>
                <a:spcPct val="100000"/>
              </a:lnSpc>
              <a:spcBef>
                <a:spcPct val="20000"/>
              </a:spcBef>
              <a:buClr>
                <a:srgbClr val="00A9D4"/>
              </a:buClr>
              <a:buSzTx/>
              <a:buFont typeface="Arial" charset="0"/>
              <a:buChar char="›"/>
              <a:tabLst/>
              <a:defRPr/>
            </a:pPr>
            <a:endParaRPr lang="en-US" sz="1000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marL="176213" marR="0" lvl="0" indent="-176213" defTabSz="914400" latinLnBrk="0">
              <a:lnSpc>
                <a:spcPct val="100000"/>
              </a:lnSpc>
              <a:spcBef>
                <a:spcPct val="20000"/>
              </a:spcBef>
              <a:buClr>
                <a:srgbClr val="00A9D4"/>
              </a:buClr>
              <a:buSzTx/>
              <a:buFont typeface="Arial" charset="0"/>
              <a:buChar char="›"/>
              <a:tabLst/>
              <a:defRPr/>
            </a:pPr>
            <a:endParaRPr lang="en-US" sz="10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176213" marR="0" lvl="0" indent="-176213" defTabSz="914400" latinLnBrk="0">
              <a:lnSpc>
                <a:spcPct val="100000"/>
              </a:lnSpc>
              <a:spcBef>
                <a:spcPct val="20000"/>
              </a:spcBef>
              <a:buClr>
                <a:srgbClr val="00A9D4"/>
              </a:buClr>
              <a:buSzTx/>
              <a:buFont typeface="Arial" charset="0"/>
              <a:buChar char="›"/>
              <a:tabLst/>
              <a:defRPr/>
            </a:pPr>
            <a:endParaRPr lang="en-US" sz="1000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marL="176213" marR="0" lvl="0" indent="-176213" defTabSz="914400" latinLnBrk="0">
              <a:lnSpc>
                <a:spcPct val="100000"/>
              </a:lnSpc>
              <a:spcBef>
                <a:spcPct val="20000"/>
              </a:spcBef>
              <a:buClr>
                <a:srgbClr val="00A9D4"/>
              </a:buClr>
              <a:buSzTx/>
              <a:buFont typeface="Arial" charset="0"/>
              <a:buChar char="›"/>
              <a:tabLst/>
              <a:defRPr/>
            </a:pPr>
            <a:endParaRPr lang="en-US" sz="10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176213" indent="-176213">
              <a:spcBef>
                <a:spcPct val="20000"/>
              </a:spcBef>
              <a:buClr>
                <a:srgbClr val="00A9D4"/>
              </a:buClr>
              <a:buFont typeface="Arial" charset="0"/>
              <a:buChar char="›"/>
              <a:defRPr/>
            </a:pPr>
            <a:r>
              <a:rPr lang="en-US" sz="1700" dirty="0">
                <a:solidFill>
                  <a:schemeClr val="tx1"/>
                </a:solidFill>
                <a:latin typeface="+mn-lt"/>
                <a:cs typeface="+mn-cs"/>
              </a:rPr>
              <a:t>This will make it possible to read all the columns of the table (because now all the columns are dynamic</a:t>
            </a:r>
            <a:r>
              <a:rPr lang="en-US" sz="1700" dirty="0" smtClean="0">
                <a:solidFill>
                  <a:schemeClr val="tx1"/>
                </a:solidFill>
                <a:latin typeface="+mn-lt"/>
                <a:cs typeface="+mn-cs"/>
              </a:rPr>
              <a:t>).</a:t>
            </a:r>
            <a:endParaRPr lang="en-US" sz="17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533400" lvl="1" indent="-1778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Ericsson Capital TT" pitchFamily="2" charset="0"/>
              <a:buChar char="–"/>
              <a:defRPr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In absence of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column_metadata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, CQL will make use of an internal column called ‘column1’</a:t>
            </a:r>
          </a:p>
          <a:p>
            <a:pPr marL="533400" lvl="1" indent="-1778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Ericsson Capital TT" pitchFamily="2" charset="0"/>
              <a:buChar char="–"/>
              <a:defRPr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column1 has listing of all the column names in the table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267199" y="1012486"/>
            <a:ext cx="4495802" cy="1196321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4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2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0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9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9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update column family </a:t>
            </a: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hotels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  with key_validation_class = UTF8Type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  and comparator = UTF8Type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  and column_metadata=[]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9EACAB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359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1100625"/>
            <a:ext cx="8351839" cy="273510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Usually</a:t>
            </a:r>
            <a:r>
              <a:rPr lang="en-US" dirty="0"/>
              <a:t>, an application performs multiple operations on a table, like</a:t>
            </a:r>
          </a:p>
          <a:p>
            <a:pPr lvl="1"/>
            <a:r>
              <a:rPr lang="en-US" dirty="0"/>
              <a:t>Adding new data records</a:t>
            </a:r>
          </a:p>
          <a:p>
            <a:pPr lvl="1"/>
            <a:r>
              <a:rPr lang="en-US" dirty="0"/>
              <a:t>Seek a data record &amp; update it</a:t>
            </a:r>
          </a:p>
          <a:p>
            <a:pPr lvl="1"/>
            <a:r>
              <a:rPr lang="en-US" dirty="0"/>
              <a:t>Update data records in bulk (based on a criteria)</a:t>
            </a:r>
          </a:p>
          <a:p>
            <a:pPr lvl="1"/>
            <a:r>
              <a:rPr lang="en-US" dirty="0"/>
              <a:t>Just read the data records &amp; generate a report</a:t>
            </a:r>
          </a:p>
          <a:p>
            <a:endParaRPr lang="en-US" dirty="0"/>
          </a:p>
          <a:p>
            <a:r>
              <a:rPr lang="en-US" dirty="0"/>
              <a:t>Good news</a:t>
            </a:r>
          </a:p>
          <a:p>
            <a:pPr lvl="1"/>
            <a:r>
              <a:rPr lang="en-US" dirty="0"/>
              <a:t>APIs that work with Thrift interface, will continue working even without the metadata</a:t>
            </a:r>
          </a:p>
          <a:p>
            <a:pPr lvl="1"/>
            <a:r>
              <a:rPr lang="en-US" dirty="0"/>
              <a:t>This gives flexibility in development to migrate functionalities from Thrift to CQL one-by-one.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179785"/>
            <a:ext cx="7883400" cy="814028"/>
          </a:xfrm>
        </p:spPr>
        <p:txBody>
          <a:bodyPr>
            <a:noAutofit/>
          </a:bodyPr>
          <a:lstStyle/>
          <a:p>
            <a:r>
              <a:rPr lang="en-US" sz="3200" dirty="0"/>
              <a:t>Schema-less </a:t>
            </a:r>
            <a:r>
              <a:rPr lang="en-US" sz="3200" dirty="0" smtClean="0"/>
              <a:t>table:</a:t>
            </a:r>
            <a:r>
              <a:rPr lang="en-US" sz="3600" dirty="0" smtClean="0"/>
              <a:t> </a:t>
            </a:r>
            <a:r>
              <a:rPr lang="en-US" sz="3200" dirty="0" smtClean="0"/>
              <a:t>advantage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9257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179785"/>
            <a:ext cx="7883400" cy="814028"/>
          </a:xfrm>
        </p:spPr>
        <p:txBody>
          <a:bodyPr>
            <a:noAutofit/>
          </a:bodyPr>
          <a:lstStyle/>
          <a:p>
            <a:r>
              <a:rPr lang="en-US" sz="3200" dirty="0"/>
              <a:t>Schema-less </a:t>
            </a:r>
            <a:r>
              <a:rPr lang="en-US" sz="3200" dirty="0" smtClean="0"/>
              <a:t>table: Advantage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609600" y="3028950"/>
            <a:ext cx="7620000" cy="1524000"/>
          </a:xfrm>
          <a:prstGeom prst="rect">
            <a:avLst/>
          </a:prstGeom>
          <a:solidFill>
            <a:srgbClr val="9999FF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Cassandra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5400" y="3028950"/>
            <a:ext cx="2590800" cy="457200"/>
          </a:xfrm>
          <a:prstGeom prst="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Thrift interface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3028950"/>
            <a:ext cx="2590800" cy="457200"/>
          </a:xfrm>
          <a:prstGeom prst="rect">
            <a:avLst/>
          </a:prstGeom>
          <a:solidFill>
            <a:srgbClr val="CCFF33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CQL interface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1047750"/>
            <a:ext cx="1752600" cy="1219200"/>
          </a:xfrm>
          <a:prstGeom prst="rect">
            <a:avLst/>
          </a:prstGeom>
          <a:solidFill>
            <a:srgbClr val="CA5F14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8031A7">
                    <a:lumMod val="50000"/>
                  </a:srgb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Add new hotel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67765" y="1047750"/>
            <a:ext cx="1752600" cy="1219200"/>
          </a:xfrm>
          <a:prstGeom prst="rect">
            <a:avLst/>
          </a:prstGeom>
          <a:solidFill>
            <a:srgbClr val="CA5F14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8031A7">
                    <a:lumMod val="50000"/>
                  </a:srgb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Update hotel record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18835" y="1047750"/>
            <a:ext cx="1752600" cy="1219200"/>
          </a:xfrm>
          <a:prstGeom prst="rect">
            <a:avLst/>
          </a:prstGeom>
          <a:solidFill>
            <a:srgbClr val="CA5F14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8031A7">
                    <a:lumMod val="50000"/>
                  </a:srgb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Add a rating to hotel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77000" y="1047750"/>
            <a:ext cx="1752600" cy="1219200"/>
          </a:xfrm>
          <a:prstGeom prst="rect">
            <a:avLst/>
          </a:prstGeom>
          <a:solidFill>
            <a:srgbClr val="CA5F14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8031A7">
                    <a:lumMod val="50000"/>
                  </a:srgb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Report Generation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09600" y="1809750"/>
            <a:ext cx="1752600" cy="1219200"/>
            <a:chOff x="609600" y="1809750"/>
            <a:chExt cx="1752600" cy="1219200"/>
          </a:xfrm>
        </p:grpSpPr>
        <p:sp>
          <p:nvSpPr>
            <p:cNvPr id="14" name="Rectangle 13"/>
            <p:cNvSpPr/>
            <p:nvPr/>
          </p:nvSpPr>
          <p:spPr>
            <a:xfrm>
              <a:off x="609600" y="1809750"/>
              <a:ext cx="1752600" cy="457200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vert="horz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Hector APIs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485900" y="2266950"/>
              <a:ext cx="190500" cy="762000"/>
            </a:xfrm>
            <a:prstGeom prst="straightConnector1">
              <a:avLst/>
            </a:prstGeom>
            <a:noFill/>
            <a:ln w="57150" cap="flat" cmpd="sng" algn="ctr">
              <a:solidFill>
                <a:srgbClr val="92D050"/>
              </a:solidFill>
              <a:prstDash val="solid"/>
              <a:tailEnd type="arrow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2133600" y="1809750"/>
            <a:ext cx="2188534" cy="1219200"/>
            <a:chOff x="2133600" y="1809750"/>
            <a:chExt cx="2188534" cy="1219200"/>
          </a:xfrm>
        </p:grpSpPr>
        <p:sp>
          <p:nvSpPr>
            <p:cNvPr id="17" name="Rectangle 16"/>
            <p:cNvSpPr/>
            <p:nvPr/>
          </p:nvSpPr>
          <p:spPr>
            <a:xfrm>
              <a:off x="2569534" y="1809750"/>
              <a:ext cx="1752600" cy="457200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vert="horz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Hector APIs</a:t>
              </a: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 flipH="1">
              <a:off x="2133600" y="2266950"/>
              <a:ext cx="1312234" cy="762000"/>
            </a:xfrm>
            <a:prstGeom prst="straightConnector1">
              <a:avLst/>
            </a:prstGeom>
            <a:noFill/>
            <a:ln w="57150" cap="flat" cmpd="sng" algn="ctr">
              <a:solidFill>
                <a:srgbClr val="92D050"/>
              </a:solidFill>
              <a:prstDash val="solid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2789717" y="1809750"/>
            <a:ext cx="3479949" cy="1219200"/>
            <a:chOff x="2789717" y="1809750"/>
            <a:chExt cx="3479949" cy="1219200"/>
          </a:xfrm>
        </p:grpSpPr>
        <p:sp>
          <p:nvSpPr>
            <p:cNvPr id="20" name="Rectangle 19"/>
            <p:cNvSpPr/>
            <p:nvPr/>
          </p:nvSpPr>
          <p:spPr>
            <a:xfrm>
              <a:off x="4517066" y="1809750"/>
              <a:ext cx="1752600" cy="457200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vert="horz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Hector APIs</a:t>
              </a:r>
            </a:p>
          </p:txBody>
        </p:sp>
        <p:cxnSp>
          <p:nvCxnSpPr>
            <p:cNvPr id="21" name="Straight Arrow Connector 20"/>
            <p:cNvCxnSpPr>
              <a:stCxn id="20" idx="2"/>
            </p:cNvCxnSpPr>
            <p:nvPr/>
          </p:nvCxnSpPr>
          <p:spPr>
            <a:xfrm flipH="1">
              <a:off x="2789717" y="2266950"/>
              <a:ext cx="2603649" cy="762000"/>
            </a:xfrm>
            <a:prstGeom prst="straightConnector1">
              <a:avLst/>
            </a:prstGeom>
            <a:noFill/>
            <a:ln w="57150" cap="flat" cmpd="sng" algn="ctr">
              <a:solidFill>
                <a:srgbClr val="92D050"/>
              </a:solidFill>
              <a:prstDash val="solid"/>
              <a:tailEnd type="arrow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3444065" y="1809750"/>
            <a:ext cx="4785535" cy="1219200"/>
            <a:chOff x="3444065" y="1809750"/>
            <a:chExt cx="4785535" cy="1219200"/>
          </a:xfrm>
        </p:grpSpPr>
        <p:sp>
          <p:nvSpPr>
            <p:cNvPr id="23" name="Rectangle 22"/>
            <p:cNvSpPr/>
            <p:nvPr/>
          </p:nvSpPr>
          <p:spPr>
            <a:xfrm>
              <a:off x="6477000" y="1809750"/>
              <a:ext cx="1752600" cy="457200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vert="horz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Hector APIs</a:t>
              </a:r>
            </a:p>
          </p:txBody>
        </p:sp>
        <p:cxnSp>
          <p:nvCxnSpPr>
            <p:cNvPr id="24" name="Straight Arrow Connector 23"/>
            <p:cNvCxnSpPr>
              <a:stCxn id="23" idx="2"/>
            </p:cNvCxnSpPr>
            <p:nvPr/>
          </p:nvCxnSpPr>
          <p:spPr>
            <a:xfrm flipH="1">
              <a:off x="3444065" y="2266950"/>
              <a:ext cx="3909235" cy="762000"/>
            </a:xfrm>
            <a:prstGeom prst="straightConnector1">
              <a:avLst/>
            </a:prstGeom>
            <a:noFill/>
            <a:ln w="57150" cap="flat" cmpd="sng" algn="ctr">
              <a:solidFill>
                <a:srgbClr val="92D050"/>
              </a:solidFill>
              <a:prstDash val="solid"/>
              <a:tailEnd type="arrow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09600" y="1809750"/>
            <a:ext cx="4838700" cy="1219200"/>
            <a:chOff x="762000" y="1809750"/>
            <a:chExt cx="4838700" cy="1219200"/>
          </a:xfrm>
        </p:grpSpPr>
        <p:sp>
          <p:nvSpPr>
            <p:cNvPr id="26" name="Rectangle 25"/>
            <p:cNvSpPr/>
            <p:nvPr/>
          </p:nvSpPr>
          <p:spPr>
            <a:xfrm>
              <a:off x="762000" y="1809750"/>
              <a:ext cx="1752600" cy="457200"/>
            </a:xfrm>
            <a:prstGeom prst="rect">
              <a:avLst/>
            </a:prstGeom>
            <a:solidFill>
              <a:srgbClr val="CCFF33"/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CQL  APIs</a:t>
              </a:r>
            </a:p>
          </p:txBody>
        </p:sp>
        <p:cxnSp>
          <p:nvCxnSpPr>
            <p:cNvPr id="27" name="Straight Arrow Connector 26"/>
            <p:cNvCxnSpPr>
              <a:stCxn id="26" idx="2"/>
            </p:cNvCxnSpPr>
            <p:nvPr/>
          </p:nvCxnSpPr>
          <p:spPr>
            <a:xfrm>
              <a:off x="1638300" y="2266950"/>
              <a:ext cx="3962400" cy="762000"/>
            </a:xfrm>
            <a:prstGeom prst="straightConnector1">
              <a:avLst/>
            </a:prstGeom>
            <a:noFill/>
            <a:ln w="57150" cap="flat" cmpd="sng" algn="ctr">
              <a:solidFill>
                <a:srgbClr val="CCFF33"/>
              </a:solidFill>
              <a:prstDash val="solid"/>
              <a:tailEnd type="arrow"/>
            </a:ln>
            <a:effectLst/>
          </p:spPr>
        </p:cxnSp>
      </p:grpSp>
      <p:grpSp>
        <p:nvGrpSpPr>
          <p:cNvPr id="28" name="Group 27"/>
          <p:cNvGrpSpPr/>
          <p:nvPr/>
        </p:nvGrpSpPr>
        <p:grpSpPr>
          <a:xfrm>
            <a:off x="2569534" y="1809750"/>
            <a:ext cx="3600450" cy="1219200"/>
            <a:chOff x="2743200" y="1809750"/>
            <a:chExt cx="3600450" cy="1219200"/>
          </a:xfrm>
        </p:grpSpPr>
        <p:sp>
          <p:nvSpPr>
            <p:cNvPr id="29" name="Rectangle 28"/>
            <p:cNvSpPr/>
            <p:nvPr/>
          </p:nvSpPr>
          <p:spPr>
            <a:xfrm>
              <a:off x="2743200" y="1809750"/>
              <a:ext cx="1752600" cy="457200"/>
            </a:xfrm>
            <a:prstGeom prst="rect">
              <a:avLst/>
            </a:prstGeom>
            <a:solidFill>
              <a:srgbClr val="CCFF33"/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CQL  APIs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3619500" y="2266950"/>
              <a:ext cx="2724150" cy="762000"/>
            </a:xfrm>
            <a:prstGeom prst="straightConnector1">
              <a:avLst/>
            </a:prstGeom>
            <a:noFill/>
            <a:ln w="57150" cap="flat" cmpd="sng" algn="ctr">
              <a:solidFill>
                <a:srgbClr val="CCFF33"/>
              </a:solidFill>
              <a:prstDash val="solid"/>
              <a:tailEnd type="arrow"/>
            </a:ln>
            <a:effectLst/>
          </p:spPr>
        </p:cxnSp>
      </p:grpSp>
      <p:grpSp>
        <p:nvGrpSpPr>
          <p:cNvPr id="31" name="Group 30"/>
          <p:cNvGrpSpPr/>
          <p:nvPr/>
        </p:nvGrpSpPr>
        <p:grpSpPr>
          <a:xfrm>
            <a:off x="4517066" y="1809750"/>
            <a:ext cx="2362200" cy="1219200"/>
            <a:chOff x="4724400" y="1809750"/>
            <a:chExt cx="2362200" cy="1219200"/>
          </a:xfrm>
        </p:grpSpPr>
        <p:sp>
          <p:nvSpPr>
            <p:cNvPr id="32" name="Rectangle 31"/>
            <p:cNvSpPr/>
            <p:nvPr/>
          </p:nvSpPr>
          <p:spPr>
            <a:xfrm>
              <a:off x="4724400" y="1809750"/>
              <a:ext cx="1752600" cy="457200"/>
            </a:xfrm>
            <a:prstGeom prst="rect">
              <a:avLst/>
            </a:prstGeom>
            <a:solidFill>
              <a:srgbClr val="CCFF33"/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CQL  APIs</a:t>
              </a:r>
            </a:p>
          </p:txBody>
        </p:sp>
        <p:cxnSp>
          <p:nvCxnSpPr>
            <p:cNvPr id="33" name="Straight Arrow Connector 32"/>
            <p:cNvCxnSpPr>
              <a:stCxn id="32" idx="2"/>
            </p:cNvCxnSpPr>
            <p:nvPr/>
          </p:nvCxnSpPr>
          <p:spPr>
            <a:xfrm>
              <a:off x="5600700" y="2266950"/>
              <a:ext cx="1485900" cy="762000"/>
            </a:xfrm>
            <a:prstGeom prst="straightConnector1">
              <a:avLst/>
            </a:prstGeom>
            <a:noFill/>
            <a:ln w="57150" cap="flat" cmpd="sng" algn="ctr">
              <a:solidFill>
                <a:srgbClr val="CCFF33"/>
              </a:solidFill>
              <a:prstDash val="solid"/>
              <a:tailEnd type="arrow"/>
            </a:ln>
            <a:effectLst/>
          </p:spPr>
        </p:cxnSp>
      </p:grpSp>
      <p:grpSp>
        <p:nvGrpSpPr>
          <p:cNvPr id="34" name="Group 33"/>
          <p:cNvGrpSpPr/>
          <p:nvPr/>
        </p:nvGrpSpPr>
        <p:grpSpPr>
          <a:xfrm>
            <a:off x="6477000" y="1809750"/>
            <a:ext cx="1752600" cy="1219200"/>
            <a:chOff x="6705600" y="1809750"/>
            <a:chExt cx="1752600" cy="1219200"/>
          </a:xfrm>
        </p:grpSpPr>
        <p:sp>
          <p:nvSpPr>
            <p:cNvPr id="35" name="Rectangle 34"/>
            <p:cNvSpPr/>
            <p:nvPr/>
          </p:nvSpPr>
          <p:spPr>
            <a:xfrm>
              <a:off x="6705600" y="1809750"/>
              <a:ext cx="1752600" cy="457200"/>
            </a:xfrm>
            <a:prstGeom prst="rect">
              <a:avLst/>
            </a:prstGeom>
            <a:solidFill>
              <a:srgbClr val="CCFF33"/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CQL  APIs</a:t>
              </a:r>
            </a:p>
          </p:txBody>
        </p:sp>
        <p:cxnSp>
          <p:nvCxnSpPr>
            <p:cNvPr id="36" name="Straight Arrow Connector 35"/>
            <p:cNvCxnSpPr>
              <a:stCxn id="35" idx="2"/>
            </p:cNvCxnSpPr>
            <p:nvPr/>
          </p:nvCxnSpPr>
          <p:spPr>
            <a:xfrm flipH="1">
              <a:off x="7410450" y="2266950"/>
              <a:ext cx="171450" cy="762000"/>
            </a:xfrm>
            <a:prstGeom prst="straightConnector1">
              <a:avLst/>
            </a:prstGeom>
            <a:noFill/>
            <a:ln w="57150" cap="flat" cmpd="sng" algn="ctr">
              <a:solidFill>
                <a:srgbClr val="CCFF33"/>
              </a:solidFill>
              <a:prstDash val="soli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5780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2932450"/>
            <a:ext cx="8382000" cy="555625"/>
          </a:xfrm>
          <a:prstGeom prst="rect">
            <a:avLst/>
          </a:prstGeom>
          <a:solidFill>
            <a:srgbClr val="8031A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83812"/>
              </p:ext>
            </p:extLst>
          </p:nvPr>
        </p:nvGraphicFramePr>
        <p:xfrm>
          <a:off x="452971" y="971550"/>
          <a:ext cx="8386229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3443"/>
                <a:gridCol w="7542786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Why Thrift-to-CQL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Impact on data model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+mn-lt"/>
                          <a:cs typeface="Arial"/>
                        </a:rPr>
                        <a:t>Approaches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3600" b="1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Comparison</a:t>
                      </a:r>
                      <a:endParaRPr lang="en-US" sz="2400" b="1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Summary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12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continued …</a:t>
            </a:r>
            <a:endParaRPr lang="en-US" dirty="0"/>
          </a:p>
        </p:txBody>
      </p:sp>
      <p:pic>
        <p:nvPicPr>
          <p:cNvPr id="1028" name="Picture 4" descr="Image result for matrix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1" r="25373" b="50000"/>
          <a:stretch/>
        </p:blipFill>
        <p:spPr bwMode="auto">
          <a:xfrm>
            <a:off x="5530099" y="982492"/>
            <a:ext cx="2358190" cy="241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atri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13" y="982491"/>
            <a:ext cx="4299284" cy="241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8713" y="3790545"/>
            <a:ext cx="7269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“I </a:t>
            </a:r>
            <a:r>
              <a:rPr lang="en-US" dirty="0"/>
              <a:t>didn't come here to tell you how this is going to end. </a:t>
            </a:r>
            <a:endParaRPr lang="en-US" dirty="0" smtClean="0"/>
          </a:p>
          <a:p>
            <a:pPr algn="ctr">
              <a:spcBef>
                <a:spcPts val="0"/>
              </a:spcBef>
            </a:pPr>
            <a:r>
              <a:rPr lang="en-US" dirty="0" smtClean="0"/>
              <a:t>I </a:t>
            </a:r>
            <a:r>
              <a:rPr lang="en-US" dirty="0"/>
              <a:t>came here to tell you how it's going to begin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78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Comparison</a:t>
            </a:r>
            <a:endParaRPr lang="en-US" sz="32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6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000" b="1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800" b="1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600" b="1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600" b="1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marR="0" lvl="0" indent="-176213" defTabSz="914400" latinLnBrk="0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  <a:buSzTx/>
              <a:buFont typeface="Arial" charset="0"/>
              <a:buChar char="›"/>
              <a:tabLst/>
              <a:defRPr/>
            </a:pPr>
            <a:r>
              <a:rPr lang="en-US" sz="1900" dirty="0">
                <a:solidFill>
                  <a:schemeClr val="tx1"/>
                </a:solidFill>
                <a:latin typeface="+mn-lt"/>
                <a:cs typeface="+mn-cs"/>
              </a:rPr>
              <a:t>Schema with collections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31156"/>
            <a:ext cx="4040188" cy="147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6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14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2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11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»"/>
              <a:defRPr sz="11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1" indent="-177800" defTabSz="914400" latinLnBrk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Tx/>
              <a:buFont typeface="Ericsson Capital TT" pitchFamily="2" charset="0"/>
              <a:buChar char="–"/>
              <a:tabLst/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Requires data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migration</a:t>
            </a:r>
          </a:p>
          <a:p>
            <a:pPr marL="533400" marR="0" lvl="1" indent="-177800" defTabSz="914400" latinLnBrk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Tx/>
              <a:buFont typeface="Ericsson Capital TT" pitchFamily="2" charset="0"/>
              <a:buChar char="–"/>
              <a:tabLst/>
              <a:defRPr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533400" marR="0" lvl="1" indent="-177800" defTabSz="914400" latinLnBrk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Tx/>
              <a:buFont typeface="Ericsson Capital TT" pitchFamily="2" charset="0"/>
              <a:buChar char="–"/>
              <a:tabLst/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Once schema is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changed,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all functions will require migration in one-go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645030" y="1151335"/>
            <a:ext cx="4041775" cy="47982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6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000" b="1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800" b="1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600" b="1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600" b="1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indent="-176213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  <a:buFont typeface="Arial" charset="0"/>
              <a:buChar char="›"/>
              <a:defRPr/>
            </a:pPr>
            <a:r>
              <a:rPr lang="en-US" sz="1900" dirty="0">
                <a:solidFill>
                  <a:schemeClr val="tx1"/>
                </a:solidFill>
                <a:latin typeface="+mn-lt"/>
                <a:cs typeface="+mn-cs"/>
              </a:rPr>
              <a:t>Schema-less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4645030" y="1631156"/>
            <a:ext cx="4041775" cy="147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6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14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2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11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»"/>
              <a:defRPr sz="11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lvl="1" indent="-1778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Ericsson Capital TT" pitchFamily="2" charset="0"/>
              <a:buChar char="–"/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No need for data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migration</a:t>
            </a:r>
          </a:p>
          <a:p>
            <a:pPr marL="533400" lvl="1" indent="-1778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Ericsson Capital TT" pitchFamily="2" charset="0"/>
              <a:buChar char="–"/>
              <a:defRPr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533400" lvl="1" indent="-1778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Ericsson Capital TT" pitchFamily="2" charset="0"/>
              <a:buChar char="–"/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Application functions can be migrated in multiple phases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3181350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6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000" b="1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800" b="1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600" b="1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600" b="1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Wait !</a:t>
            </a:r>
          </a:p>
          <a:p>
            <a:pPr marL="533400" lvl="1" indent="-1778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Ericsson Capital TT" pitchFamily="2" charset="0"/>
              <a:buChar char="–"/>
              <a:defRPr/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Don’t jump to schema-less. The decision won’t be that easy</a:t>
            </a:r>
            <a:r>
              <a:rPr lang="en-US" sz="1600" b="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533400" lvl="1" indent="-1778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Ericsson Capital TT" pitchFamily="2" charset="0"/>
              <a:buChar char="–"/>
              <a:defRPr/>
            </a:pPr>
            <a:endParaRPr lang="en-US" sz="1600" b="0" dirty="0">
              <a:solidFill>
                <a:schemeClr val="tx1"/>
              </a:solidFill>
              <a:latin typeface="+mn-lt"/>
            </a:endParaRPr>
          </a:p>
          <a:p>
            <a:pPr marL="533400" lvl="1" indent="-1778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Ericsson Capital TT" pitchFamily="2" charset="0"/>
              <a:buChar char="–"/>
              <a:defRPr/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There is one more dimension to be evaluated. --------&gt;  Performance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4572000" y="1186960"/>
            <a:ext cx="0" cy="157999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8040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712031" y="1543155"/>
            <a:ext cx="3036683" cy="225695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By moving to CQL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Marginal improvement in performance, in key-based read queries and write operations</a:t>
            </a:r>
          </a:p>
          <a:p>
            <a:endParaRPr lang="en-US" dirty="0"/>
          </a:p>
          <a:p>
            <a:pPr lvl="1"/>
            <a:r>
              <a:rPr lang="en-US" dirty="0" smtClean="0"/>
              <a:t>But there is a major performance drop in full-table scan scenario, with ‘Schema with collections’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Performance Comparison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23947" y="834280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prstClr val="black"/>
                </a:solidFill>
                <a:latin typeface="Arial"/>
              </a:rPr>
              <a:t>Cassandra: </a:t>
            </a:r>
            <a:r>
              <a:rPr lang="en-US" sz="1400" dirty="0" smtClean="0">
                <a:solidFill>
                  <a:prstClr val="black"/>
                </a:solidFill>
                <a:latin typeface="Arial"/>
              </a:rPr>
              <a:t>2.0.14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2023" y="1210565"/>
            <a:ext cx="2372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prstClr val="black"/>
                </a:solidFill>
                <a:latin typeface="Arial"/>
              </a:rPr>
              <a:t>Data size: </a:t>
            </a:r>
            <a:r>
              <a:rPr lang="en-US" sz="1400" dirty="0" smtClean="0">
                <a:solidFill>
                  <a:prstClr val="black"/>
                </a:solidFill>
                <a:latin typeface="Arial"/>
              </a:rPr>
              <a:t>1 million records</a:t>
            </a:r>
            <a:endParaRPr lang="en-US" sz="140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62" y="1566903"/>
            <a:ext cx="2783981" cy="3157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3341298" y="1208590"/>
            <a:ext cx="2173993" cy="3515947"/>
            <a:chOff x="3341298" y="1208590"/>
            <a:chExt cx="2173993" cy="3515947"/>
          </a:xfrm>
        </p:grpSpPr>
        <p:sp>
          <p:nvSpPr>
            <p:cNvPr id="10" name="TextBox 9"/>
            <p:cNvSpPr txBox="1"/>
            <p:nvPr/>
          </p:nvSpPr>
          <p:spPr>
            <a:xfrm>
              <a:off x="3341298" y="1208590"/>
              <a:ext cx="21739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 smtClean="0">
                  <a:solidFill>
                    <a:prstClr val="black"/>
                  </a:solidFill>
                  <a:latin typeface="Arial"/>
                </a:rPr>
                <a:t>Data size: </a:t>
              </a:r>
              <a:r>
                <a:rPr lang="en-US" sz="1400" dirty="0" smtClean="0">
                  <a:solidFill>
                    <a:prstClr val="black"/>
                  </a:solidFill>
                  <a:latin typeface="Arial"/>
                </a:rPr>
                <a:t>50 million rec.</a:t>
              </a:r>
              <a:endParaRPr lang="en-US" sz="1400" dirty="0">
                <a:solidFill>
                  <a:prstClr val="black"/>
                </a:solidFill>
                <a:latin typeface="Arial"/>
              </a:endParaRPr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580" y="1566903"/>
              <a:ext cx="1884921" cy="3157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8040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5" t="7566" r="33382" b="18421"/>
          <a:stretch/>
        </p:blipFill>
        <p:spPr bwMode="auto">
          <a:xfrm>
            <a:off x="1062454" y="35407"/>
            <a:ext cx="6757725" cy="5133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40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age result for matrix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1" r="25373" b="50000"/>
          <a:stretch/>
        </p:blipFill>
        <p:spPr bwMode="auto">
          <a:xfrm>
            <a:off x="726082" y="1904527"/>
            <a:ext cx="1020825" cy="104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ular Callout 3"/>
          <p:cNvSpPr/>
          <p:nvPr/>
        </p:nvSpPr>
        <p:spPr bwMode="auto">
          <a:xfrm>
            <a:off x="709713" y="409412"/>
            <a:ext cx="6973856" cy="1187355"/>
          </a:xfrm>
          <a:prstGeom prst="wedgeRoundRectCallout">
            <a:avLst>
              <a:gd name="adj1" fmla="val -41357"/>
              <a:gd name="adj2" fmla="val 65287"/>
              <a:gd name="adj3" fmla="val 1666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68257" y="640767"/>
            <a:ext cx="63107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“I didn't come here to tell you how this is going to end. </a:t>
            </a:r>
          </a:p>
          <a:p>
            <a:pPr algn="ctr">
              <a:spcBef>
                <a:spcPts val="0"/>
              </a:spcBef>
            </a:pPr>
            <a:r>
              <a:rPr lang="en-US" dirty="0"/>
              <a:t>I came here to tell you how it's going to begin.”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9712" y="3270802"/>
            <a:ext cx="7751899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So, when you move to CQL from Thrift and you are on Cassandra v 2.0.x, you don’t get significant performance benefit.</a:t>
            </a:r>
          </a:p>
          <a:p>
            <a:r>
              <a:rPr lang="en-US" dirty="0" smtClean="0"/>
              <a:t>Performance benefit will come when you upgrade Cassandra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6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Performance across versions</a:t>
            </a:r>
            <a:endParaRPr lang="en-US" sz="3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3966355"/>
            <a:ext cx="3789218" cy="869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4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2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1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05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05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2168525" algn="l"/>
              </a:tabLst>
              <a:defRPr/>
            </a:pPr>
            <a:r>
              <a:rPr kumimoji="0" 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9EACA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 v 2.0.14, Schema-less gives same performance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2168525" algn="l"/>
              </a:tabLst>
              <a:defRPr/>
            </a:pPr>
            <a:r>
              <a:rPr lang="en-US" dirty="0" smtClean="0">
                <a:solidFill>
                  <a:srgbClr val="9EACAB">
                    <a:lumMod val="50000"/>
                  </a:srgbClr>
                </a:solidFill>
              </a:rPr>
              <a:t>but v 2.1 onwards, performance drops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50" y="1120954"/>
            <a:ext cx="3713163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365048" y="804840"/>
            <a:ext cx="2472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prstClr val="black"/>
                </a:solidFill>
                <a:latin typeface="Arial"/>
              </a:rPr>
              <a:t>Data size: </a:t>
            </a:r>
            <a:r>
              <a:rPr lang="en-US" sz="1400" dirty="0" smtClean="0">
                <a:solidFill>
                  <a:prstClr val="black"/>
                </a:solidFill>
                <a:latin typeface="Arial"/>
              </a:rPr>
              <a:t>50 million records</a:t>
            </a:r>
            <a:endParaRPr lang="en-US" sz="14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9572" y="834280"/>
            <a:ext cx="2300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prstClr val="black"/>
                </a:solidFill>
                <a:latin typeface="Arial"/>
              </a:rPr>
              <a:t>Scenario: </a:t>
            </a:r>
            <a:r>
              <a:rPr lang="en-US" sz="1400" dirty="0" smtClean="0">
                <a:solidFill>
                  <a:prstClr val="black"/>
                </a:solidFill>
                <a:latin typeface="Arial"/>
              </a:rPr>
              <a:t>Full-table scan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38698" y="814740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prstClr val="black"/>
                </a:solidFill>
                <a:latin typeface="Arial"/>
              </a:rPr>
              <a:t>Spark version: </a:t>
            </a:r>
            <a:r>
              <a:rPr lang="en-US" sz="1400" dirty="0" smtClean="0">
                <a:solidFill>
                  <a:prstClr val="black"/>
                </a:solidFill>
                <a:latin typeface="Arial"/>
              </a:rPr>
              <a:t>1.2</a:t>
            </a:r>
            <a:endParaRPr lang="en-US" sz="14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97869" y="1112617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Schema-less</a:t>
            </a:r>
            <a:endParaRPr lang="en-US" sz="1800" dirty="0"/>
          </a:p>
        </p:txBody>
      </p:sp>
      <p:grpSp>
        <p:nvGrpSpPr>
          <p:cNvPr id="5" name="Group 4"/>
          <p:cNvGrpSpPr/>
          <p:nvPr/>
        </p:nvGrpSpPr>
        <p:grpSpPr>
          <a:xfrm>
            <a:off x="4546598" y="1120954"/>
            <a:ext cx="3799670" cy="3713046"/>
            <a:chOff x="4546598" y="1120954"/>
            <a:chExt cx="3799670" cy="3713046"/>
          </a:xfrm>
        </p:grpSpPr>
        <p:grpSp>
          <p:nvGrpSpPr>
            <p:cNvPr id="3" name="Group 2"/>
            <p:cNvGrpSpPr/>
            <p:nvPr/>
          </p:nvGrpSpPr>
          <p:grpSpPr>
            <a:xfrm>
              <a:off x="4546598" y="1120954"/>
              <a:ext cx="3799670" cy="3713046"/>
              <a:chOff x="4546598" y="1120954"/>
              <a:chExt cx="3799670" cy="3713046"/>
            </a:xfrm>
          </p:grpSpPr>
          <p:pic>
            <p:nvPicPr>
              <p:cNvPr id="2053" name="Picture 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46598" y="1120954"/>
                <a:ext cx="3706813" cy="2755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4557050" y="3964380"/>
                <a:ext cx="3789218" cy="8696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0" indent="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None/>
                  <a:defRPr sz="1400" b="0" i="0" kern="1200">
                    <a:solidFill>
                      <a:schemeClr val="tx2">
                        <a:lumMod val="50000"/>
                      </a:schemeClr>
                    </a:solidFill>
                    <a:latin typeface="Arial"/>
                    <a:ea typeface="+mn-ea"/>
                    <a:cs typeface="Arial"/>
                  </a:defRPr>
                </a:lvl1pPr>
                <a:lvl2pPr marL="457200" indent="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None/>
                  <a:defRPr sz="1200" b="0" i="0" kern="1200">
                    <a:solidFill>
                      <a:schemeClr val="tx2">
                        <a:lumMod val="50000"/>
                      </a:schemeClr>
                    </a:solidFill>
                    <a:latin typeface="Arial"/>
                    <a:ea typeface="+mn-ea"/>
                    <a:cs typeface="Arial"/>
                  </a:defRPr>
                </a:lvl2pPr>
                <a:lvl3pPr marL="914400" indent="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None/>
                  <a:defRPr sz="1100" b="0" i="0" kern="1200">
                    <a:solidFill>
                      <a:schemeClr val="tx2">
                        <a:lumMod val="50000"/>
                      </a:schemeClr>
                    </a:solidFill>
                    <a:latin typeface="Arial"/>
                    <a:ea typeface="+mn-ea"/>
                    <a:cs typeface="Arial"/>
                  </a:defRPr>
                </a:lvl3pPr>
                <a:lvl4pPr marL="1371600" indent="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None/>
                  <a:defRPr sz="1050" b="0" i="0" kern="1200">
                    <a:solidFill>
                      <a:schemeClr val="tx2">
                        <a:lumMod val="50000"/>
                      </a:schemeClr>
                    </a:solidFill>
                    <a:latin typeface="Arial"/>
                    <a:ea typeface="+mn-ea"/>
                    <a:cs typeface="Arial"/>
                  </a:defRPr>
                </a:lvl4pPr>
                <a:lvl5pPr marL="1828800" indent="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None/>
                  <a:defRPr sz="1050" b="0" i="0" kern="1200">
                    <a:solidFill>
                      <a:schemeClr val="tx2">
                        <a:lumMod val="50000"/>
                      </a:schemeClr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•"/>
                  <a:tabLst>
                    <a:tab pos="2168525" algn="l"/>
                  </a:tabLst>
                  <a:defRPr/>
                </a:pPr>
                <a:r>
                  <a:rPr kumimoji="0" lang="en-US" sz="140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9EACAB">
                        <a:lumMod val="5000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At v 2.0.14, Schema-with-collection give almost half performance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•"/>
                  <a:tabLst>
                    <a:tab pos="2168525" algn="l"/>
                  </a:tabLst>
                  <a:defRPr/>
                </a:pPr>
                <a:r>
                  <a:rPr lang="en-US" dirty="0">
                    <a:solidFill>
                      <a:srgbClr val="9EACAB">
                        <a:lumMod val="50000"/>
                      </a:srgbClr>
                    </a:solidFill>
                  </a:rPr>
                  <a:t>b</a:t>
                </a:r>
                <a:r>
                  <a:rPr lang="en-US" dirty="0" smtClean="0">
                    <a:solidFill>
                      <a:srgbClr val="9EACAB">
                        <a:lumMod val="50000"/>
                      </a:srgbClr>
                    </a:solidFill>
                  </a:rPr>
                  <a:t>ut v 2.1 onwards, its performance is always better than schema-less</a:t>
                </a:r>
                <a:endParaRPr kumimoji="0" lang="en-US" sz="140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5747769" y="1134392"/>
              <a:ext cx="2557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Schema-with-collection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3758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3573700"/>
            <a:ext cx="8382000" cy="555625"/>
          </a:xfrm>
          <a:prstGeom prst="rect">
            <a:avLst/>
          </a:prstGeom>
          <a:solidFill>
            <a:srgbClr val="8031A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274633"/>
              </p:ext>
            </p:extLst>
          </p:nvPr>
        </p:nvGraphicFramePr>
        <p:xfrm>
          <a:off x="452971" y="971550"/>
          <a:ext cx="8386229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3443"/>
                <a:gridCol w="7542786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Why Thrift-to-CQL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Impact on data model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+mn-lt"/>
                          <a:cs typeface="Arial"/>
                        </a:rPr>
                        <a:t>Approaches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Comparison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3600" b="1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Summary</a:t>
                      </a:r>
                      <a:endParaRPr lang="en-US" sz="2400" b="1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12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1100624"/>
            <a:ext cx="8351839" cy="357825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Moving from Thrift to CQL is important for lifecycle management of a solution</a:t>
            </a:r>
          </a:p>
          <a:p>
            <a:endParaRPr lang="en-US" dirty="0"/>
          </a:p>
          <a:p>
            <a:r>
              <a:rPr lang="en-US" dirty="0"/>
              <a:t>CQL gives a challenge </a:t>
            </a:r>
            <a:r>
              <a:rPr lang="en-US" dirty="0" smtClean="0"/>
              <a:t>when both </a:t>
            </a:r>
            <a:r>
              <a:rPr lang="en-US" dirty="0"/>
              <a:t>fixed as well as dynamic columns are </a:t>
            </a:r>
            <a:r>
              <a:rPr lang="en-US" dirty="0" smtClean="0"/>
              <a:t>present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There are two approaches for moving to CQL</a:t>
            </a:r>
          </a:p>
          <a:p>
            <a:pPr lvl="1"/>
            <a:r>
              <a:rPr lang="en-US" dirty="0"/>
              <a:t>Schema-less</a:t>
            </a:r>
          </a:p>
          <a:p>
            <a:pPr lvl="2"/>
            <a:r>
              <a:rPr lang="en-US" dirty="0"/>
              <a:t>Doesn’t require data migration. Hence, data remains compatible with Thrift APIs</a:t>
            </a:r>
          </a:p>
          <a:p>
            <a:pPr lvl="2"/>
            <a:r>
              <a:rPr lang="en-US" dirty="0"/>
              <a:t>Better performance with Cassandra v 2.0.14</a:t>
            </a:r>
          </a:p>
          <a:p>
            <a:pPr lvl="1"/>
            <a:r>
              <a:rPr lang="en-US" dirty="0"/>
              <a:t>Schema with collections</a:t>
            </a:r>
          </a:p>
          <a:p>
            <a:pPr lvl="2"/>
            <a:r>
              <a:rPr lang="en-US" dirty="0"/>
              <a:t>Requires data migration. Hence, data is no longer compatible with Thrift APIs</a:t>
            </a:r>
          </a:p>
          <a:p>
            <a:pPr lvl="2"/>
            <a:r>
              <a:rPr lang="en-US" dirty="0"/>
              <a:t>Better performance with Cassandra v </a:t>
            </a:r>
            <a:r>
              <a:rPr lang="en-US" dirty="0" smtClean="0"/>
              <a:t>2.1.13 </a:t>
            </a:r>
            <a:r>
              <a:rPr lang="en-US" dirty="0"/>
              <a:t>&amp; higher</a:t>
            </a:r>
          </a:p>
          <a:p>
            <a:endParaRPr lang="en-US" dirty="0"/>
          </a:p>
          <a:p>
            <a:r>
              <a:rPr lang="en-US" dirty="0"/>
              <a:t>Performance </a:t>
            </a:r>
            <a:r>
              <a:rPr lang="en-US" dirty="0" smtClean="0"/>
              <a:t>of </a:t>
            </a:r>
            <a:r>
              <a:rPr lang="en-US" dirty="0"/>
              <a:t>CQL (schema with collection) </a:t>
            </a:r>
            <a:r>
              <a:rPr lang="en-US" dirty="0" smtClean="0"/>
              <a:t>improves with Cassandra version upgrade &amp; becomes </a:t>
            </a:r>
            <a:r>
              <a:rPr lang="en-US" dirty="0"/>
              <a:t>significantly </a:t>
            </a:r>
            <a:r>
              <a:rPr lang="en-US" dirty="0" smtClean="0"/>
              <a:t>high </a:t>
            </a:r>
            <a:r>
              <a:rPr lang="en-US" dirty="0"/>
              <a:t>after upgrade to Cassandra 3.x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Summary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786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ogo_ChapterSlide_Normal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4"/>
          <a:stretch/>
        </p:blipFill>
        <p:spPr>
          <a:xfrm>
            <a:off x="1023599" y="0"/>
            <a:ext cx="688536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7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1008700"/>
            <a:ext cx="8382000" cy="555625"/>
          </a:xfrm>
          <a:prstGeom prst="rect">
            <a:avLst/>
          </a:prstGeom>
          <a:solidFill>
            <a:srgbClr val="8031A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686145"/>
              </p:ext>
            </p:extLst>
          </p:nvPr>
        </p:nvGraphicFramePr>
        <p:xfrm>
          <a:off x="452971" y="971550"/>
          <a:ext cx="8386229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3443"/>
                <a:gridCol w="7542786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Why Thrift-to-CQL</a:t>
                      </a:r>
                      <a:endParaRPr lang="en-US" sz="2400" b="1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Impact on data model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Approaches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Comparison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Summary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41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Context</a:t>
            </a:r>
            <a:endParaRPr lang="en-US" sz="3200" dirty="0"/>
          </a:p>
        </p:txBody>
      </p:sp>
      <p:grpSp>
        <p:nvGrpSpPr>
          <p:cNvPr id="5" name="Group 4"/>
          <p:cNvGrpSpPr/>
          <p:nvPr/>
        </p:nvGrpSpPr>
        <p:grpSpPr>
          <a:xfrm>
            <a:off x="401163" y="993811"/>
            <a:ext cx="4681477" cy="1942077"/>
            <a:chOff x="401163" y="993811"/>
            <a:chExt cx="4681477" cy="1942077"/>
          </a:xfrm>
        </p:grpSpPr>
        <p:pic>
          <p:nvPicPr>
            <p:cNvPr id="3074" name="Picture 2" descr="Image result for mountaineer clipar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163" y="993811"/>
              <a:ext cx="1344514" cy="1942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2030680" y="1136313"/>
              <a:ext cx="286195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When everyone thought there is no alternative to RDBMS, </a:t>
              </a:r>
              <a:r>
                <a:rPr lang="en-US" dirty="0" smtClean="0"/>
                <a:t>one started his journey </a:t>
              </a:r>
              <a:r>
                <a:rPr lang="en-US" dirty="0" smtClean="0"/>
                <a:t>with Cassandra</a:t>
              </a:r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1864427" y="993811"/>
              <a:ext cx="3218213" cy="194207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1164" y="3295588"/>
            <a:ext cx="4750743" cy="944575"/>
            <a:chOff x="401164" y="3295588"/>
            <a:chExt cx="4750743" cy="944575"/>
          </a:xfrm>
        </p:grpSpPr>
        <p:sp>
          <p:nvSpPr>
            <p:cNvPr id="6" name="Rectangle 5"/>
            <p:cNvSpPr/>
            <p:nvPr/>
          </p:nvSpPr>
          <p:spPr bwMode="auto">
            <a:xfrm>
              <a:off x="401164" y="3295588"/>
              <a:ext cx="4679502" cy="94457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5643" y="3414338"/>
              <a:ext cx="45462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He interfaced </a:t>
              </a:r>
              <a:r>
                <a:rPr lang="en-US" dirty="0" smtClean="0"/>
                <a:t>the </a:t>
              </a:r>
              <a:r>
                <a:rPr lang="en-US" dirty="0" smtClean="0"/>
                <a:t>application </a:t>
              </a:r>
              <a:r>
                <a:rPr lang="en-US" dirty="0" smtClean="0"/>
                <a:t>with Cassandra using </a:t>
              </a:r>
              <a:r>
                <a:rPr lang="en-US" dirty="0" smtClean="0"/>
                <a:t>Thrift </a:t>
              </a:r>
              <a:r>
                <a:rPr lang="en-US" dirty="0" smtClean="0"/>
                <a:t>interface</a:t>
              </a:r>
            </a:p>
          </p:txBody>
        </p:sp>
      </p:grpSp>
      <p:pic>
        <p:nvPicPr>
          <p:cNvPr id="3076" name="Picture 4" descr="Image result for 5 years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0" r="19786"/>
          <a:stretch/>
        </p:blipFill>
        <p:spPr bwMode="auto">
          <a:xfrm>
            <a:off x="5151907" y="1734168"/>
            <a:ext cx="1640779" cy="175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899568" y="991836"/>
            <a:ext cx="1921722" cy="3248327"/>
            <a:chOff x="6899568" y="991836"/>
            <a:chExt cx="1921722" cy="3248327"/>
          </a:xfrm>
        </p:grpSpPr>
        <p:sp>
          <p:nvSpPr>
            <p:cNvPr id="9" name="TextBox 8"/>
            <p:cNvSpPr txBox="1"/>
            <p:nvPr/>
          </p:nvSpPr>
          <p:spPr>
            <a:xfrm>
              <a:off x="7101445" y="1597463"/>
              <a:ext cx="1636712" cy="1990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Thrift is deprecated and </a:t>
              </a:r>
            </a:p>
            <a:p>
              <a:pPr>
                <a:spcBef>
                  <a:spcPts val="400"/>
                </a:spcBef>
              </a:pPr>
              <a:r>
                <a:rPr lang="en-US" dirty="0" smtClean="0"/>
                <a:t>CQL is the new interface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899568" y="991836"/>
              <a:ext cx="1921722" cy="324832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821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Thrift &amp; CQL</a:t>
            </a:r>
            <a:endParaRPr lang="en-US" sz="3200" dirty="0"/>
          </a:p>
        </p:txBody>
      </p:sp>
      <p:sp>
        <p:nvSpPr>
          <p:cNvPr id="7" name="Content Placeholder 17"/>
          <p:cNvSpPr txBox="1">
            <a:spLocks/>
          </p:cNvSpPr>
          <p:nvPr/>
        </p:nvSpPr>
        <p:spPr>
          <a:xfrm>
            <a:off x="439509" y="997205"/>
            <a:ext cx="8609488" cy="1128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4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2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1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05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05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lvl="0" indent="-176213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  <a:buFont typeface="Arial" charset="0"/>
              <a:buChar char="›"/>
              <a:defRPr/>
            </a:pPr>
            <a:r>
              <a:rPr lang="en-US" sz="1900" dirty="0">
                <a:solidFill>
                  <a:schemeClr val="tx1"/>
                </a:solidFill>
                <a:latin typeface="+mn-lt"/>
                <a:cs typeface="+mn-cs"/>
              </a:rPr>
              <a:t>CQL interface was introduced in Cassandra in Nov, 2012.</a:t>
            </a:r>
          </a:p>
          <a:p>
            <a:pPr marL="176213" lvl="0" indent="-176213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  <a:buFont typeface="Arial" charset="0"/>
              <a:buChar char="›"/>
              <a:defRPr/>
            </a:pPr>
            <a:endParaRPr lang="en-US" sz="19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176213" lvl="0" indent="-176213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  <a:buFont typeface="Arial" charset="0"/>
              <a:buChar char="›"/>
              <a:defRPr/>
            </a:pPr>
            <a:r>
              <a:rPr lang="en-US" sz="1900" dirty="0">
                <a:solidFill>
                  <a:schemeClr val="tx1"/>
                </a:solidFill>
                <a:latin typeface="+mn-lt"/>
                <a:cs typeface="+mn-cs"/>
              </a:rPr>
              <a:t>Since then Cassandra can be </a:t>
            </a:r>
            <a:r>
              <a:rPr lang="en-US" sz="1900" dirty="0" smtClean="0">
                <a:solidFill>
                  <a:schemeClr val="tx1"/>
                </a:solidFill>
                <a:latin typeface="+mn-lt"/>
                <a:cs typeface="+mn-cs"/>
              </a:rPr>
              <a:t>interfaced, </a:t>
            </a:r>
            <a:r>
              <a:rPr lang="en-US" sz="1900" dirty="0">
                <a:solidFill>
                  <a:schemeClr val="tx1"/>
                </a:solidFill>
                <a:latin typeface="+mn-lt"/>
                <a:cs typeface="+mn-cs"/>
              </a:rPr>
              <a:t>using Thrift as well as CQL interface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89" y="2268181"/>
            <a:ext cx="4350322" cy="2327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656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1100625"/>
            <a:ext cx="8640247" cy="349512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Development of Thrift interface </a:t>
            </a:r>
            <a:r>
              <a:rPr lang="en-US" dirty="0" smtClean="0"/>
              <a:t>has </a:t>
            </a:r>
            <a:r>
              <a:rPr lang="en-US" dirty="0"/>
              <a:t>been officially frozen from last </a:t>
            </a:r>
            <a:r>
              <a:rPr lang="en-US" dirty="0" smtClean="0"/>
              <a:t>2 years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Thrift’s support will be completely removed in Cassandra 4.0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Therefore</a:t>
            </a:r>
            <a:r>
              <a:rPr lang="en-US" dirty="0"/>
              <a:t>, moving from Thrift to CQL is not just a </a:t>
            </a:r>
            <a:r>
              <a:rPr lang="en-US" dirty="0" smtClean="0"/>
              <a:t>choice. It is mandatory:</a:t>
            </a:r>
            <a:endParaRPr lang="en-US" dirty="0"/>
          </a:p>
          <a:p>
            <a:pPr lvl="1"/>
            <a:r>
              <a:rPr lang="en-US" dirty="0" smtClean="0"/>
              <a:t>in </a:t>
            </a:r>
            <a:r>
              <a:rPr lang="en-US" dirty="0"/>
              <a:t>order to leverage new capabilities of </a:t>
            </a:r>
            <a:r>
              <a:rPr lang="en-US" dirty="0" smtClean="0"/>
              <a:t>Cassandra, and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you want your application to be ready for Cassandra 4.0</a:t>
            </a:r>
          </a:p>
          <a:p>
            <a:endParaRPr lang="en-US" dirty="0"/>
          </a:p>
          <a:p>
            <a:r>
              <a:rPr lang="en-US" dirty="0" smtClean="0"/>
              <a:t>Moreover: </a:t>
            </a:r>
            <a:endParaRPr lang="en-US" dirty="0"/>
          </a:p>
          <a:p>
            <a:pPr lvl="1"/>
            <a:r>
              <a:rPr lang="en-US" dirty="0"/>
              <a:t>With Cassandra 3.0 onwards, performance of CQL is much better than that of </a:t>
            </a:r>
            <a:r>
              <a:rPr lang="en-US" dirty="0" smtClean="0"/>
              <a:t>Thrift, and</a:t>
            </a:r>
            <a:endParaRPr lang="en-US" dirty="0"/>
          </a:p>
          <a:p>
            <a:pPr lvl="1"/>
            <a:r>
              <a:rPr lang="en-US" dirty="0"/>
              <a:t>CQL is easier to use because it is similar to SQL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Thrift &amp; CQL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8219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1100625"/>
            <a:ext cx="8351839" cy="26638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Moving from Thrift to CQL changes all touch points </a:t>
            </a:r>
            <a:r>
              <a:rPr lang="en-US" dirty="0" smtClean="0"/>
              <a:t>of an application with </a:t>
            </a:r>
            <a:r>
              <a:rPr lang="en-US" dirty="0"/>
              <a:t>Cassandra</a:t>
            </a:r>
          </a:p>
          <a:p>
            <a:endParaRPr lang="en-US" dirty="0"/>
          </a:p>
          <a:p>
            <a:r>
              <a:rPr lang="en-US" dirty="0"/>
              <a:t>This implies that </a:t>
            </a:r>
            <a:r>
              <a:rPr lang="en-US" dirty="0" smtClean="0"/>
              <a:t>the application may have </a:t>
            </a:r>
            <a:r>
              <a:rPr lang="en-US" dirty="0"/>
              <a:t>to redesign its framework </a:t>
            </a:r>
            <a:r>
              <a:rPr lang="en-US" dirty="0" smtClean="0"/>
              <a:t>for those operations that directly work on data</a:t>
            </a:r>
            <a:endParaRPr lang="en-US" dirty="0"/>
          </a:p>
          <a:p>
            <a:pPr lvl="1"/>
            <a:r>
              <a:rPr lang="en-US" dirty="0" smtClean="0"/>
              <a:t>For example:</a:t>
            </a:r>
          </a:p>
          <a:p>
            <a:pPr lvl="2"/>
            <a:r>
              <a:rPr lang="en-US" sz="1800" dirty="0" smtClean="0"/>
              <a:t>Atomicity of multiple updates</a:t>
            </a:r>
            <a:endParaRPr lang="en-US" sz="1800" dirty="0"/>
          </a:p>
          <a:p>
            <a:pPr lvl="2"/>
            <a:r>
              <a:rPr lang="en-US" sz="1800" dirty="0" smtClean="0"/>
              <a:t>Isolation of a transaction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Few Points to ponder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418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1649950"/>
            <a:ext cx="8382000" cy="555625"/>
          </a:xfrm>
          <a:prstGeom prst="rect">
            <a:avLst/>
          </a:prstGeom>
          <a:solidFill>
            <a:srgbClr val="8031A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03899"/>
              </p:ext>
            </p:extLst>
          </p:nvPr>
        </p:nvGraphicFramePr>
        <p:xfrm>
          <a:off x="452971" y="971550"/>
          <a:ext cx="8386229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3443"/>
                <a:gridCol w="7542786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Why Thrift-to-CQL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3600" b="1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Impact on data model</a:t>
                      </a:r>
                      <a:endParaRPr lang="en-US" sz="2400" b="1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Approaches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Comparison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Summary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12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Unlike Thrift, CQL depends more on </a:t>
            </a:r>
            <a:r>
              <a:rPr lang="en-US" dirty="0" err="1" smtClean="0"/>
              <a:t>column_metadata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Therefore, if your table has both fixed &amp; dynamic columns then CQL will be able to read only fixed columns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Impact on data model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7910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4594</TotalTime>
  <Words>1258</Words>
  <Application>Microsoft Office PowerPoint</Application>
  <PresentationFormat>On-screen Show (16:9)</PresentationFormat>
  <Paragraphs>304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Times New Roman</vt:lpstr>
      <vt:lpstr>Ericsson Capital TT</vt:lpstr>
      <vt:lpstr>PresentationTemplate2011</vt:lpstr>
      <vt:lpstr>Migration from Thrift to CQL</vt:lpstr>
      <vt:lpstr>To be continued …</vt:lpstr>
      <vt:lpstr>PowerPoint Presentation</vt:lpstr>
      <vt:lpstr>Context</vt:lpstr>
      <vt:lpstr>Thrift &amp; CQL</vt:lpstr>
      <vt:lpstr>Thrift &amp; CQL</vt:lpstr>
      <vt:lpstr>Few Points to ponder</vt:lpstr>
      <vt:lpstr>PowerPoint Presentation</vt:lpstr>
      <vt:lpstr>Impact on data model</vt:lpstr>
      <vt:lpstr>Cassandra table</vt:lpstr>
      <vt:lpstr>Cassandra table</vt:lpstr>
      <vt:lpstr>Dynamic column</vt:lpstr>
      <vt:lpstr>PowerPoint Presentation</vt:lpstr>
      <vt:lpstr>Approaches (for Moving to CQL)</vt:lpstr>
      <vt:lpstr>Add collections to the schema</vt:lpstr>
      <vt:lpstr>Make the table schema-less</vt:lpstr>
      <vt:lpstr>Schema-less table: advantage</vt:lpstr>
      <vt:lpstr>Schema-less table: Advantage</vt:lpstr>
      <vt:lpstr>PowerPoint Presentation</vt:lpstr>
      <vt:lpstr>Comparison</vt:lpstr>
      <vt:lpstr>Performance Comparison</vt:lpstr>
      <vt:lpstr>PowerPoint Presentation</vt:lpstr>
      <vt:lpstr>PowerPoint Presentation</vt:lpstr>
      <vt:lpstr>Performance across versions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Migration from Thrift to CQL</dc:title>
  <dc:creator>Brij Bhushan Ravat</dc:creator>
  <cp:keywords/>
  <dc:description>Rev PA1</dc:description>
  <cp:lastModifiedBy>Brij Ravat</cp:lastModifiedBy>
  <cp:revision>159</cp:revision>
  <dcterms:created xsi:type="dcterms:W3CDTF">2011-05-24T09:22:48Z</dcterms:created>
  <dcterms:modified xsi:type="dcterms:W3CDTF">2016-09-08T21:58:08Z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true</vt:bool>
  </property>
  <property fmtid="{D5CDD505-2E9C-101B-9397-08002B2CF9AE}" pid="6" name="PackageNo">
    <vt:lpwstr>LXA 119 603</vt:lpwstr>
  </property>
  <property fmtid="{D5CDD505-2E9C-101B-9397-08002B2CF9AE}" pid="7" name="PackageVersion">
    <vt:lpwstr>R4A</vt:lpwstr>
  </property>
  <property fmtid="{D5CDD505-2E9C-101B-9397-08002B2CF9AE}" pid="8" name="FooterType">
    <vt:lpwstr>PresTemp</vt:lpwstr>
  </property>
  <property fmtid="{D5CDD505-2E9C-101B-9397-08002B2CF9AE}" pid="9" name="UsedFont">
    <vt:lpwstr>Ericsson Capital TT</vt:lpwstr>
  </property>
  <property fmtid="{D5CDD505-2E9C-101B-9397-08002B2CF9AE}" pid="10" name="x">
    <vt:lpwstr>1</vt:lpwstr>
  </property>
  <property fmtid="{D5CDD505-2E9C-101B-9397-08002B2CF9AE}" pid="11" name="White">
    <vt:bool>true</vt:bool>
  </property>
  <property fmtid="{D5CDD505-2E9C-101B-9397-08002B2CF9AE}" pid="12" name="chkMetaData">
    <vt:bool>false</vt:bool>
  </property>
  <property fmtid="{D5CDD505-2E9C-101B-9397-08002B2CF9AE}" pid="13" name="chkTaglines">
    <vt:bool>false</vt:bool>
  </property>
  <property fmtid="{D5CDD505-2E9C-101B-9397-08002B2CF9AE}" pid="14" name="SecurityClass">
    <vt:lpwstr>Public</vt:lpwstr>
  </property>
  <property fmtid="{D5CDD505-2E9C-101B-9397-08002B2CF9AE}" pid="15" name="txtConfLabel">
    <vt:lpwstr>Public</vt:lpwstr>
  </property>
  <property fmtid="{D5CDD505-2E9C-101B-9397-08002B2CF9AE}" pid="16" name="optUseConfClass">
    <vt:bool>true</vt:bool>
  </property>
  <property fmtid="{D5CDD505-2E9C-101B-9397-08002B2CF9AE}" pid="17" name="optUseConfLabel">
    <vt:bool>false</vt:bool>
  </property>
  <property fmtid="{D5CDD505-2E9C-101B-9397-08002B2CF9AE}" pid="18" name="optFooterCVLDocNo">
    <vt:bool>false</vt:bool>
  </property>
  <property fmtid="{D5CDD505-2E9C-101B-9397-08002B2CF9AE}" pid="19" name="optFooterCVLCopyright">
    <vt:bool>true</vt:bool>
  </property>
  <property fmtid="{D5CDD505-2E9C-101B-9397-08002B2CF9AE}" pid="20" name="optEnterText1">
    <vt:bool>false</vt:bool>
  </property>
  <property fmtid="{D5CDD505-2E9C-101B-9397-08002B2CF9AE}" pid="21" name="optFooterCVLConfLabel">
    <vt:bool>true</vt:bool>
  </property>
  <property fmtid="{D5CDD505-2E9C-101B-9397-08002B2CF9AE}" pid="22" name="optEnterText2">
    <vt:bool>false</vt:bool>
  </property>
  <property fmtid="{D5CDD505-2E9C-101B-9397-08002B2CF9AE}" pid="23" name="optFooterCVLTitle">
    <vt:bool>true</vt:bool>
  </property>
  <property fmtid="{D5CDD505-2E9C-101B-9397-08002B2CF9AE}" pid="24" name="optFooterCVLPrep">
    <vt:bool>false</vt:bool>
  </property>
  <property fmtid="{D5CDD505-2E9C-101B-9397-08002B2CF9AE}" pid="25" name="optEnterText3">
    <vt:bool>false</vt:bool>
  </property>
  <property fmtid="{D5CDD505-2E9C-101B-9397-08002B2CF9AE}" pid="26" name="optFooterCVLDate">
    <vt:bool>true</vt:bool>
  </property>
  <property fmtid="{D5CDD505-2E9C-101B-9397-08002B2CF9AE}" pid="27" name="optEnterText4">
    <vt:bool>false</vt:bool>
  </property>
  <property fmtid="{D5CDD505-2E9C-101B-9397-08002B2CF9AE}" pid="28" name="LeftFooterField">
    <vt:lpwstr>© Ericsson AB 2016</vt:lpwstr>
  </property>
  <property fmtid="{D5CDD505-2E9C-101B-9397-08002B2CF9AE}" pid="29" name="MiddleFooterField">
    <vt:lpwstr>Public</vt:lpwstr>
  </property>
  <property fmtid="{D5CDD505-2E9C-101B-9397-08002B2CF9AE}" pid="30" name="RightFooterField">
    <vt:lpwstr>Migration from Thrift to CQL</vt:lpwstr>
  </property>
  <property fmtid="{D5CDD505-2E9C-101B-9397-08002B2CF9AE}" pid="31" name="RightFooterField2">
    <vt:lpwstr>2016-09-04</vt:lpwstr>
  </property>
  <property fmtid="{D5CDD505-2E9C-101B-9397-08002B2CF9AE}" pid="32" name="TotalNumb">
    <vt:bool>false</vt:bool>
  </property>
  <property fmtid="{D5CDD505-2E9C-101B-9397-08002B2CF9AE}" pid="33" name="Pages">
    <vt:bool>true</vt:bool>
  </property>
  <property fmtid="{D5CDD505-2E9C-101B-9397-08002B2CF9AE}" pid="34" name="DocumentType2">
    <vt:lpwstr>Presentation2011</vt:lpwstr>
  </property>
  <property fmtid="{D5CDD505-2E9C-101B-9397-08002B2CF9AE}" pid="35" name="TemplateName2">
    <vt:lpwstr>CXC 173 2731/1</vt:lpwstr>
  </property>
  <property fmtid="{D5CDD505-2E9C-101B-9397-08002B2CF9AE}" pid="36" name="TemplateVersion2">
    <vt:lpwstr>R1A</vt:lpwstr>
  </property>
  <property fmtid="{D5CDD505-2E9C-101B-9397-08002B2CF9AE}" pid="37" name="Prepared">
    <vt:lpwstr>Brij Bhushan Ravat</vt:lpwstr>
  </property>
  <property fmtid="{D5CDD505-2E9C-101B-9397-08002B2CF9AE}" pid="38" name="ApprovedBy">
    <vt:lpwstr>Brij Bhushan Ravat</vt:lpwstr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PA1</vt:lpwstr>
  </property>
  <property fmtid="{D5CDD505-2E9C-101B-9397-08002B2CF9AE}" pid="42" name="DocName">
    <vt:lpwstr>CASSANDRA SUMMIT</vt:lpwstr>
  </property>
  <property fmtid="{D5CDD505-2E9C-101B-9397-08002B2CF9AE}" pid="43" name="Title">
    <vt:lpwstr>Migration from Thrift to CQL</vt:lpwstr>
  </property>
  <property fmtid="{D5CDD505-2E9C-101B-9397-08002B2CF9AE}" pid="44" name="Date">
    <vt:lpwstr>2016-09-04</vt:lpwstr>
  </property>
  <property fmtid="{D5CDD505-2E9C-101B-9397-08002B2CF9AE}" pid="45" name="Reference">
    <vt:lpwstr/>
  </property>
  <property fmtid="{D5CDD505-2E9C-101B-9397-08002B2CF9AE}" pid="46" name="Keyword">
    <vt:lpwstr/>
  </property>
  <property fmtid="{D5CDD505-2E9C-101B-9397-08002B2CF9AE}" pid="47" name="UpdateProcess">
    <vt:lpwstr>End</vt:lpwstr>
  </property>
</Properties>
</file>