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6DD"/>
          </a:solidFill>
        </a:fill>
      </a:tcStyle>
    </a:wholeTbl>
    <a:band2H>
      <a:tcTxStyle b="def" i="def"/>
      <a:tcStyle>
        <a:tcBdr/>
        <a:fill>
          <a:solidFill>
            <a:srgbClr val="E6ECE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BCB"/>
          </a:solidFill>
        </a:fill>
      </a:tcStyle>
    </a:wholeTbl>
    <a:band2H>
      <a:tcTxStyle b="def" i="def"/>
      <a:tcStyle>
        <a:tcBdr/>
        <a:fill>
          <a:solidFill>
            <a:srgbClr val="FFF5E7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CCE1"/>
          </a:solidFill>
        </a:fill>
      </a:tcStyle>
    </a:wholeTbl>
    <a:band2H>
      <a:tcTxStyle b="def" i="def"/>
      <a:tcStyle>
        <a:tcBdr/>
        <a:fill>
          <a:solidFill>
            <a:srgbClr val="ECE7F0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v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2756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/>
          <p:nvPr>
            <p:ph type="title"/>
          </p:nvPr>
        </p:nvSpPr>
        <p:spPr>
          <a:xfrm>
            <a:off x="457200" y="2283717"/>
            <a:ext cx="8229600" cy="857251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68312" y="3291830"/>
            <a:ext cx="8229601" cy="57626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885825" indent="-428625">
              <a:buFontTx/>
              <a:defRPr sz="1800">
                <a:solidFill>
                  <a:srgbClr val="FFFFFF"/>
                </a:solidFill>
              </a:defRPr>
            </a:lvl2pPr>
            <a:lvl3pPr marL="1288472" indent="-374072">
              <a:buFontTx/>
              <a:defRPr sz="1800">
                <a:solidFill>
                  <a:srgbClr val="FFFFFF"/>
                </a:solidFill>
              </a:defRPr>
            </a:lvl3pPr>
            <a:lvl4pPr marL="1783079" indent="-411479">
              <a:buFontTx/>
              <a:defRPr sz="1800">
                <a:solidFill>
                  <a:srgbClr val="FFFFFF"/>
                </a:solidFill>
              </a:defRPr>
            </a:lvl4pPr>
            <a:lvl5pPr marL="2240279" indent="-411479">
              <a:buFontTx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5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600" y="913173"/>
            <a:ext cx="2057400" cy="1119189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457204" y="204786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solidFill>
                  <a:schemeClr val="accent2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3575050" y="204789"/>
            <a:ext cx="5111750" cy="438983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778668" indent="-321468">
              <a:defRPr sz="1800"/>
            </a:lvl2pPr>
            <a:lvl3pPr marL="1208314" indent="-293914">
              <a:defRPr sz="1800"/>
            </a:lvl3pPr>
            <a:lvl4pPr marL="1714500" indent="-342900">
              <a:defRPr sz="1800"/>
            </a:lvl4pPr>
            <a:lvl5pPr marL="2171700" indent="-342900"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hape 102"/>
          <p:cNvSpPr/>
          <p:nvPr>
            <p:ph type="body" sz="half" idx="13"/>
          </p:nvPr>
        </p:nvSpPr>
        <p:spPr>
          <a:xfrm>
            <a:off x="457204" y="1076328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1792288" y="3600451"/>
            <a:ext cx="5486401" cy="425055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solidFill>
                  <a:schemeClr val="accent2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1" name="Shape 111"/>
          <p:cNvSpPr/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body" sz="quarter" idx="1"/>
          </p:nvPr>
        </p:nvSpPr>
        <p:spPr>
          <a:xfrm>
            <a:off x="1792288" y="4025505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accent2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xfrm>
            <a:off x="457200" y="1200150"/>
            <a:ext cx="8229600" cy="3200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hape 1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6629400" y="154782"/>
            <a:ext cx="2057400" cy="329088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accent2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xfrm>
            <a:off x="457200" y="154782"/>
            <a:ext cx="6019800" cy="32908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hape 1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accent2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457200" y="1200150"/>
            <a:ext cx="8229600" cy="3200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000"/>
            </a:lvl1pPr>
            <a:lvl2pPr marL="0" indent="457200">
              <a:buSzTx/>
              <a:buFontTx/>
              <a:buNone/>
              <a:defRPr sz="3000"/>
            </a:lvl2pPr>
            <a:lvl3pPr marL="0" indent="914400">
              <a:buSzTx/>
              <a:buFontTx/>
              <a:buNone/>
              <a:defRPr sz="3000"/>
            </a:lvl3pPr>
            <a:lvl4pPr marL="0" indent="1371600">
              <a:buSzTx/>
              <a:buFontTx/>
              <a:buNone/>
              <a:defRPr sz="3000"/>
            </a:lvl4pPr>
            <a:lvl5pPr marL="0" indent="1828800">
              <a:buSzTx/>
              <a:buFontTx/>
              <a:buNone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pic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mage + Caption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accent2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Shape 50"/>
          <p:cNvSpPr/>
          <p:nvPr/>
        </p:nvSpPr>
        <p:spPr>
          <a:xfrm>
            <a:off x="6217920" y="1110426"/>
            <a:ext cx="2926081" cy="291862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" name="Shape 51"/>
          <p:cNvSpPr/>
          <p:nvPr>
            <p:ph type="pic" sz="half" idx="13"/>
          </p:nvPr>
        </p:nvSpPr>
        <p:spPr>
          <a:xfrm>
            <a:off x="0" y="1110426"/>
            <a:ext cx="6228185" cy="292264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xfrm>
            <a:off x="6420796" y="1419621"/>
            <a:ext cx="2520329" cy="3587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933450" indent="-476250">
              <a:buFontTx/>
              <a:defRPr sz="2000">
                <a:solidFill>
                  <a:srgbClr val="FFFFFF"/>
                </a:solidFill>
              </a:defRPr>
            </a:lvl2pPr>
            <a:lvl3pPr marL="1330036" indent="-415636">
              <a:buFontTx/>
              <a:defRPr sz="2000">
                <a:solidFill>
                  <a:srgbClr val="FFFFFF"/>
                </a:solidFill>
              </a:defRPr>
            </a:lvl3pPr>
            <a:lvl4pPr marL="1828800" indent="-457200">
              <a:buFontTx/>
              <a:defRPr sz="2000">
                <a:solidFill>
                  <a:srgbClr val="FFFFFF"/>
                </a:solidFill>
              </a:defRPr>
            </a:lvl4pPr>
            <a:lvl5pPr marL="2286000" indent="-457200">
              <a:buFontTx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/>
          <p:cNvSpPr/>
          <p:nvPr>
            <p:ph type="body" sz="quarter" idx="14"/>
          </p:nvPr>
        </p:nvSpPr>
        <p:spPr>
          <a:xfrm>
            <a:off x="6420820" y="1923677"/>
            <a:ext cx="2520281" cy="187166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mage + Caption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accent2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Shape 62"/>
          <p:cNvSpPr/>
          <p:nvPr/>
        </p:nvSpPr>
        <p:spPr>
          <a:xfrm>
            <a:off x="-1" y="1110426"/>
            <a:ext cx="6236210" cy="291862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" name="Shape 63"/>
          <p:cNvSpPr/>
          <p:nvPr>
            <p:ph type="pic" sz="quarter" idx="13"/>
          </p:nvPr>
        </p:nvSpPr>
        <p:spPr>
          <a:xfrm>
            <a:off x="6217920" y="1110426"/>
            <a:ext cx="2926080" cy="292264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64" name="Shape 64"/>
          <p:cNvSpPr/>
          <p:nvPr>
            <p:ph type="body" sz="quarter" idx="1"/>
          </p:nvPr>
        </p:nvSpPr>
        <p:spPr>
          <a:xfrm>
            <a:off x="457200" y="1419621"/>
            <a:ext cx="5267031" cy="3587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933450" indent="-476250">
              <a:buFontTx/>
              <a:defRPr sz="2000">
                <a:solidFill>
                  <a:srgbClr val="FFFFFF"/>
                </a:solidFill>
              </a:defRPr>
            </a:lvl2pPr>
            <a:lvl3pPr marL="1330036" indent="-415636">
              <a:buFontTx/>
              <a:defRPr sz="2000">
                <a:solidFill>
                  <a:srgbClr val="FFFFFF"/>
                </a:solidFill>
              </a:defRPr>
            </a:lvl3pPr>
            <a:lvl4pPr marL="1828800" indent="-457200">
              <a:buFontTx/>
              <a:defRPr sz="2000">
                <a:solidFill>
                  <a:srgbClr val="FFFFFF"/>
                </a:solidFill>
              </a:defRPr>
            </a:lvl4pPr>
            <a:lvl5pPr marL="2286000" indent="-457200">
              <a:buFontTx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Shape 65"/>
          <p:cNvSpPr/>
          <p:nvPr>
            <p:ph type="body" sz="half" idx="14"/>
          </p:nvPr>
        </p:nvSpPr>
        <p:spPr>
          <a:xfrm>
            <a:off x="457199" y="1923677"/>
            <a:ext cx="5266930" cy="187166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ivi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age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27562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>
            <p:ph type="title"/>
          </p:nvPr>
        </p:nvSpPr>
        <p:spPr>
          <a:xfrm>
            <a:off x="457200" y="1780033"/>
            <a:ext cx="8229600" cy="857251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sz="quarter" idx="1"/>
          </p:nvPr>
        </p:nvSpPr>
        <p:spPr>
          <a:xfrm>
            <a:off x="467543" y="2788146"/>
            <a:ext cx="8225529" cy="64770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algn="ctr">
              <a:buFontTx/>
              <a:defRPr>
                <a:solidFill>
                  <a:srgbClr val="FFFFFF"/>
                </a:solidFill>
              </a:defRPr>
            </a:lvl2pPr>
            <a:lvl3pPr algn="ctr">
              <a:buFontTx/>
              <a:defRPr>
                <a:solidFill>
                  <a:srgbClr val="FFFFFF"/>
                </a:solidFill>
              </a:defRPr>
            </a:lvl3pPr>
            <a:lvl4pPr algn="ctr">
              <a:buFontTx/>
              <a:defRPr>
                <a:solidFill>
                  <a:srgbClr val="FFFFFF"/>
                </a:solidFill>
              </a:defRPr>
            </a:lvl4pPr>
            <a:lvl5pPr algn="ctr">
              <a:buFontTx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5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43300" y="330422"/>
            <a:ext cx="2057400" cy="1119189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accent2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hape 91"/>
          <p:cNvSpPr/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hape 92"/>
          <p:cNvSpPr/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93" name="Shape 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5C5C5"/>
            </a:gs>
            <a:gs pos="100000">
              <a:srgbClr val="EEEEEE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50110" y="4476750"/>
            <a:ext cx="941490" cy="51215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457200" y="2143125"/>
            <a:ext cx="8229600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2222619" y="4891175"/>
            <a:ext cx="188898" cy="16514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600">
                <a:solidFill>
                  <a:srgbClr val="BFBFB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400" u="none">
          <a:ln>
            <a:noFill/>
          </a:ln>
          <a:solidFill>
            <a:srgbClr val="4C5958"/>
          </a:solidFill>
          <a:uFillTx/>
          <a:latin typeface="+mn-lt"/>
          <a:ea typeface="+mn-ea"/>
          <a:cs typeface="+mn-cs"/>
          <a:sym typeface="Arial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1400" u="none">
          <a:ln>
            <a:noFill/>
          </a:ln>
          <a:solidFill>
            <a:srgbClr val="4C5958"/>
          </a:solidFill>
          <a:uFillTx/>
          <a:latin typeface="+mn-lt"/>
          <a:ea typeface="+mn-ea"/>
          <a:cs typeface="+mn-cs"/>
          <a:sym typeface="Arial"/>
        </a:defRPr>
      </a:lvl2pPr>
      <a:lvl3pPr marL="1205345" marR="0" indent="-29094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400" u="none">
          <a:ln>
            <a:noFill/>
          </a:ln>
          <a:solidFill>
            <a:srgbClr val="4C5958"/>
          </a:solidFill>
          <a:uFillTx/>
          <a:latin typeface="+mn-lt"/>
          <a:ea typeface="+mn-ea"/>
          <a:cs typeface="+mn-cs"/>
          <a:sym typeface="Arial"/>
        </a:defRPr>
      </a:lvl3pPr>
      <a:lvl4pPr marL="16916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1400" u="none">
          <a:ln>
            <a:noFill/>
          </a:ln>
          <a:solidFill>
            <a:srgbClr val="4C5958"/>
          </a:solidFill>
          <a:uFillTx/>
          <a:latin typeface="+mn-lt"/>
          <a:ea typeface="+mn-ea"/>
          <a:cs typeface="+mn-cs"/>
          <a:sym typeface="Arial"/>
        </a:defRPr>
      </a:lvl4pPr>
      <a:lvl5pPr marL="21488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1400" u="none">
          <a:ln>
            <a:noFill/>
          </a:ln>
          <a:solidFill>
            <a:srgbClr val="4C5958"/>
          </a:solidFill>
          <a:uFillTx/>
          <a:latin typeface="+mn-lt"/>
          <a:ea typeface="+mn-ea"/>
          <a:cs typeface="+mn-cs"/>
          <a:sym typeface="Arial"/>
        </a:defRPr>
      </a:lvl5pPr>
      <a:lvl6pPr marL="2446020" marR="0" indent="-16002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400" u="none">
          <a:ln>
            <a:noFill/>
          </a:ln>
          <a:solidFill>
            <a:srgbClr val="4C5958"/>
          </a:solidFill>
          <a:uFillTx/>
          <a:latin typeface="+mn-lt"/>
          <a:ea typeface="+mn-ea"/>
          <a:cs typeface="+mn-cs"/>
          <a:sym typeface="Arial"/>
        </a:defRPr>
      </a:lvl6pPr>
      <a:lvl7pPr marL="2903220" marR="0" indent="-16002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400" u="none">
          <a:ln>
            <a:noFill/>
          </a:ln>
          <a:solidFill>
            <a:srgbClr val="4C5958"/>
          </a:solidFill>
          <a:uFillTx/>
          <a:latin typeface="+mn-lt"/>
          <a:ea typeface="+mn-ea"/>
          <a:cs typeface="+mn-cs"/>
          <a:sym typeface="Arial"/>
        </a:defRPr>
      </a:lvl7pPr>
      <a:lvl8pPr marL="3360420" marR="0" indent="-16002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400" u="none">
          <a:ln>
            <a:noFill/>
          </a:ln>
          <a:solidFill>
            <a:srgbClr val="4C5958"/>
          </a:solidFill>
          <a:uFillTx/>
          <a:latin typeface="+mn-lt"/>
          <a:ea typeface="+mn-ea"/>
          <a:cs typeface="+mn-cs"/>
          <a:sym typeface="Arial"/>
        </a:defRPr>
      </a:lvl8pPr>
      <a:lvl9pPr marL="3817620" marR="0" indent="-16002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400" u="none">
          <a:ln>
            <a:noFill/>
          </a:ln>
          <a:solidFill>
            <a:srgbClr val="4C5958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8095">
              <a:defRPr sz="2688"/>
            </a:lvl1pPr>
          </a:lstStyle>
          <a:p>
            <a:pPr/>
            <a:r>
              <a:t>Improving Tombstone Compactions in Apache Cassandra</a:t>
            </a:r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749808">
              <a:spcBef>
                <a:spcPts val="400"/>
              </a:spcBef>
              <a:defRPr sz="1476"/>
            </a:pPr>
            <a:r>
              <a:t>Jim Witschey</a:t>
            </a:r>
          </a:p>
          <a:p>
            <a:pPr defTabSz="749808">
              <a:spcBef>
                <a:spcPts val="400"/>
              </a:spcBef>
              <a:defRPr sz="1476"/>
            </a:pPr>
            <a:r>
              <a:t>Philip Thompson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Tombstones are Terrible for Operators (You!)</a:t>
            </a:r>
          </a:p>
        </p:txBody>
      </p:sp>
      <p:sp>
        <p:nvSpPr>
          <p:cNvPr id="186" name="Shape 1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t>Zombie Data from Repair, or lost disks, or restored nodes, or lots of stupid reasons</a:t>
            </a:r>
          </a:p>
          <a:p>
            <a:pPr marL="228600" indent="-228600">
              <a:buSzPct val="100000"/>
              <a:buChar char="•"/>
            </a:pPr>
            <a:r>
              <a:t>Must repair within gc grace!</a:t>
            </a:r>
          </a:p>
          <a:p>
            <a:pPr marL="228600" indent="-228600">
              <a:buSzPct val="100000"/>
              <a:buChar char="•"/>
            </a:pPr>
            <a:r>
              <a:t>No disk space!</a:t>
            </a:r>
          </a:p>
        </p:txBody>
      </p:sp>
      <p:sp>
        <p:nvSpPr>
          <p:cNvPr id="187" name="Shape 18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3776">
              <a:defRPr sz="2700"/>
            </a:pPr>
            <a:r>
              <a:t>What is CASSANDRA-7019</a:t>
            </a:r>
          </a:p>
          <a:p>
            <a:pPr defTabSz="493776">
              <a:defRPr sz="2700"/>
            </a:pPr>
            <a:r>
              <a:t>“Improve Tombstone Compactions”</a:t>
            </a:r>
          </a:p>
        </p:txBody>
      </p:sp>
      <p:sp>
        <p:nvSpPr>
          <p:cNvPr id="190" name="Shape 190"/>
          <p:cNvSpPr/>
          <p:nvPr>
            <p:ph type="sldNum" sz="quarter" idx="2"/>
          </p:nvPr>
        </p:nvSpPr>
        <p:spPr>
          <a:xfrm>
            <a:off x="2225446" y="4891175"/>
            <a:ext cx="183243" cy="1651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 CASSANDRA-7019</a:t>
            </a:r>
          </a:p>
        </p:txBody>
      </p:sp>
      <p:sp>
        <p:nvSpPr>
          <p:cNvPr id="193" name="Shape 1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t>Single sstable Tombstone purges based on % tombstones</a:t>
            </a:r>
          </a:p>
          <a:p>
            <a:pPr marL="228600" indent="-228600">
              <a:buSzPct val="100000"/>
              <a:buChar char="•"/>
            </a:pPr>
            <a:r>
              <a:t>Major compactions</a:t>
            </a:r>
          </a:p>
          <a:p>
            <a:pPr marL="228600" indent="-228600">
              <a:buSzPct val="100000"/>
              <a:buChar char="•"/>
            </a:pPr>
            <a:r>
              <a:t>This has limitations</a:t>
            </a:r>
          </a:p>
        </p:txBody>
      </p:sp>
      <p:sp>
        <p:nvSpPr>
          <p:cNvPr id="194" name="Shape 19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CASSANDRA-7272</a:t>
            </a:r>
          </a:p>
        </p:txBody>
      </p:sp>
      <p:sp>
        <p:nvSpPr>
          <p:cNvPr id="197" name="Shape 1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Major LCS Compaction</a:t>
            </a:r>
          </a:p>
        </p:txBody>
      </p:sp>
      <p:sp>
        <p:nvSpPr>
          <p:cNvPr id="198" name="Shape 19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CASSANDRA-7019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was our goal?</a:t>
            </a:r>
          </a:p>
        </p:txBody>
      </p:sp>
      <p:sp>
        <p:nvSpPr>
          <p:cNvPr id="202" name="Shape 20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CASSANDRA-7019</a:t>
            </a:r>
          </a:p>
        </p:txBody>
      </p:sp>
      <p:sp>
        <p:nvSpPr>
          <p:cNvPr id="205" name="Shape 2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new algorithm for tombstone compactions</a:t>
            </a:r>
          </a:p>
        </p:txBody>
      </p:sp>
      <p:sp>
        <p:nvSpPr>
          <p:cNvPr id="206" name="Shape 20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nodetool garbagecollect</a:t>
            </a:r>
          </a:p>
        </p:txBody>
      </p:sp>
      <p:sp>
        <p:nvSpPr>
          <p:cNvPr id="209" name="Shape 20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Trigger a tombstone purging compaction</a:t>
            </a:r>
          </a:p>
        </p:txBody>
      </p:sp>
      <p:sp>
        <p:nvSpPr>
          <p:cNvPr id="210" name="Shape 21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67512">
              <a:defRPr sz="3650"/>
            </a:lvl1pPr>
          </a:lstStyle>
          <a:p>
            <a:pPr/>
            <a:r>
              <a:t>What great new things can we do now?</a:t>
            </a:r>
          </a:p>
        </p:txBody>
      </p:sp>
      <p:sp>
        <p:nvSpPr>
          <p:cNvPr id="213" name="Shape 21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Disk space vs. Perf</a:t>
            </a:r>
          </a:p>
        </p:txBody>
      </p:sp>
      <p:sp>
        <p:nvSpPr>
          <p:cNvPr id="216" name="Shape 2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0"/>
              </a:spcBef>
              <a:buSzPct val="100000"/>
              <a:buChar char="•"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Cassandra-stress with the new CASSANDRA-7019 options</a:t>
            </a:r>
          </a:p>
          <a:p>
            <a:pPr marL="228600" indent="-228600">
              <a:spcBef>
                <a:spcPts val="0"/>
              </a:spcBef>
              <a:buSzPct val="100000"/>
              <a:buChar char="•"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50% Inserts</a:t>
            </a:r>
          </a:p>
          <a:p>
            <a:pPr marL="228600" indent="-228600">
              <a:spcBef>
                <a:spcPts val="0"/>
              </a:spcBef>
              <a:buSzPct val="100000"/>
              <a:buChar char="•"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33% Reads</a:t>
            </a:r>
          </a:p>
          <a:p>
            <a:pPr marL="228600" indent="-228600">
              <a:spcBef>
                <a:spcPts val="0"/>
              </a:spcBef>
              <a:buSzPct val="100000"/>
              <a:buChar char="•"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3% partition deletes</a:t>
            </a:r>
          </a:p>
          <a:p>
            <a:pPr marL="228600" indent="-228600">
              <a:spcBef>
                <a:spcPts val="0"/>
              </a:spcBef>
              <a:buSzPct val="100000"/>
              <a:buChar char="•"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6% row deletes</a:t>
            </a:r>
          </a:p>
          <a:p>
            <a:pPr marL="228600" indent="-228600">
              <a:spcBef>
                <a:spcPts val="0"/>
              </a:spcBef>
              <a:buSzPct val="100000"/>
              <a:buChar char="•"/>
              <a:def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6% cell deletes</a:t>
            </a:r>
          </a:p>
        </p:txBody>
      </p:sp>
      <p:sp>
        <p:nvSpPr>
          <p:cNvPr id="217" name="Shape 21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Disk space vs Perf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None:</a:t>
            </a:r>
          </a:p>
          <a:p>
            <a:pPr/>
          </a:p>
          <a:p>
            <a:pPr/>
            <a:r>
              <a:t>ROW:</a:t>
            </a:r>
          </a:p>
          <a:p>
            <a:pPr/>
          </a:p>
          <a:p>
            <a:pPr/>
            <a:r>
              <a:t>CELL:</a:t>
            </a:r>
          </a:p>
        </p:txBody>
      </p:sp>
      <p:sp>
        <p:nvSpPr>
          <p:cNvPr id="221" name="Shape 22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2" name="Screen Shot 2016-08-23 at 3.07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" y="1741746"/>
            <a:ext cx="8890000" cy="364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Screen Shot 2016-08-23 at 3.08.3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000" y="2819898"/>
            <a:ext cx="8890000" cy="3423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Screen Shot 2016-08-23 at 3.08.38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7000" y="3845057"/>
            <a:ext cx="8890000" cy="3632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Tombstones</a:t>
            </a:r>
          </a:p>
        </p:txBody>
      </p:sp>
      <p:sp>
        <p:nvSpPr>
          <p:cNvPr id="144" name="Shape 144"/>
          <p:cNvSpPr/>
          <p:nvPr>
            <p:ph type="sldNum" sz="quarter" idx="2"/>
          </p:nvPr>
        </p:nvSpPr>
        <p:spPr>
          <a:xfrm>
            <a:off x="2243808" y="4891175"/>
            <a:ext cx="146520" cy="1651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nodetool garbagecollect</a:t>
            </a:r>
          </a:p>
        </p:txBody>
      </p:sp>
      <p:sp>
        <p:nvSpPr>
          <p:cNvPr id="227" name="Shape 2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t>Use it as-needed during non-peak load!</a:t>
            </a:r>
          </a:p>
          <a:p>
            <a:pPr marL="228600" indent="-228600">
              <a:buSzPct val="100000"/>
              <a:buChar char="•"/>
            </a:pPr>
            <a:r>
              <a:t>Reclaim all your disk space, while not upsetting your users!</a:t>
            </a:r>
          </a:p>
        </p:txBody>
      </p:sp>
      <p:sp>
        <p:nvSpPr>
          <p:cNvPr id="228" name="Shape 22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C* Read/Write Path</a:t>
            </a:r>
          </a:p>
        </p:txBody>
      </p:sp>
      <p:sp>
        <p:nvSpPr>
          <p:cNvPr id="147" name="Shape 147"/>
          <p:cNvSpPr/>
          <p:nvPr>
            <p:ph type="sldNum" sz="quarter" idx="2"/>
          </p:nvPr>
        </p:nvSpPr>
        <p:spPr>
          <a:xfrm>
            <a:off x="2243808" y="4891175"/>
            <a:ext cx="146520" cy="1651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59" name="Group 159"/>
          <p:cNvGrpSpPr/>
          <p:nvPr/>
        </p:nvGrpSpPr>
        <p:grpSpPr>
          <a:xfrm>
            <a:off x="826598" y="1584354"/>
            <a:ext cx="7490804" cy="2785696"/>
            <a:chOff x="0" y="0"/>
            <a:chExt cx="7490803" cy="2785695"/>
          </a:xfrm>
        </p:grpSpPr>
        <p:grpSp>
          <p:nvGrpSpPr>
            <p:cNvPr id="150" name="Group 150"/>
            <p:cNvGrpSpPr/>
            <p:nvPr/>
          </p:nvGrpSpPr>
          <p:grpSpPr>
            <a:xfrm>
              <a:off x="318196" y="2051847"/>
              <a:ext cx="2191955" cy="699877"/>
              <a:chOff x="0" y="0"/>
              <a:chExt cx="2191954" cy="699876"/>
            </a:xfrm>
          </p:grpSpPr>
          <p:sp>
            <p:nvSpPr>
              <p:cNvPr id="148" name="Shape 148"/>
              <p:cNvSpPr/>
              <p:nvPr/>
            </p:nvSpPr>
            <p:spPr>
              <a:xfrm>
                <a:off x="1780" y="0"/>
                <a:ext cx="2188394" cy="6998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50800" cap="flat">
                <a:solidFill>
                  <a:srgbClr val="008DA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ctr" defTabSz="584200">
                  <a:buClr>
                    <a:srgbClr val="D67519"/>
                  </a:buClr>
                  <a:buFont typeface="Helvetica"/>
                  <a:defRPr sz="9600">
                    <a:solidFill>
                      <a:srgbClr val="D67519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>
                      <a:solidFill>
                        <a:srgbClr val="D67519"/>
                      </a:solidFill>
                    </a:uFill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149" name="Shape 149"/>
              <p:cNvSpPr/>
              <p:nvPr/>
            </p:nvSpPr>
            <p:spPr>
              <a:xfrm>
                <a:off x="0" y="241071"/>
                <a:ext cx="2191955" cy="3343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 defTabSz="457200">
                  <a:buClr>
                    <a:srgbClr val="5E4D47"/>
                  </a:buClr>
                  <a:buFont typeface="Helvetica"/>
                  <a:defRPr b="1" sz="2000">
                    <a:solidFill>
                      <a:srgbClr val="5E4D47"/>
                    </a:solidFill>
                    <a:uFill>
                      <a:solidFill>
                        <a:srgbClr val="5E4D47"/>
                      </a:solidFill>
                    </a:uFill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>
                  <a:defRPr b="0" sz="1800">
                    <a:latin typeface="News Gothic MT"/>
                    <a:ea typeface="News Gothic MT"/>
                    <a:cs typeface="News Gothic MT"/>
                    <a:sym typeface="News Gothic MT"/>
                  </a:defRPr>
                </a:pPr>
                <a:r>
                  <a:rPr b="1" sz="2000">
                    <a:latin typeface="+mj-lt"/>
                    <a:ea typeface="+mj-ea"/>
                    <a:cs typeface="+mj-cs"/>
                    <a:sym typeface="Helvetica"/>
                  </a:rPr>
                  <a:t>commit log</a:t>
                </a:r>
              </a:p>
            </p:txBody>
          </p:sp>
        </p:grpSp>
        <p:sp>
          <p:nvSpPr>
            <p:cNvPr id="151" name="Shape 151"/>
            <p:cNvSpPr/>
            <p:nvPr/>
          </p:nvSpPr>
          <p:spPr>
            <a:xfrm>
              <a:off x="5385945" y="67"/>
              <a:ext cx="2104859" cy="392531"/>
            </a:xfrm>
            <a:prstGeom prst="rect">
              <a:avLst/>
            </a:prstGeom>
            <a:noFill/>
            <a:ln w="50800" cap="flat">
              <a:solidFill>
                <a:srgbClr val="008DA9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 defTabSz="457200">
                <a:buClr>
                  <a:srgbClr val="5E4D47"/>
                </a:buClr>
                <a:buFont typeface="Helvetica"/>
                <a:defRPr b="1" sz="2000">
                  <a:solidFill>
                    <a:srgbClr val="5E4D47"/>
                  </a:solidFill>
                  <a:uFill>
                    <a:solidFill>
                      <a:srgbClr val="5E4D47"/>
                    </a:solidFill>
                  </a:u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>
                <a:defRPr b="0" sz="1800">
                  <a:latin typeface="News Gothic MT"/>
                  <a:ea typeface="News Gothic MT"/>
                  <a:cs typeface="News Gothic MT"/>
                  <a:sym typeface="News Gothic MT"/>
                </a:defRPr>
              </a:pPr>
              <a:r>
                <a:rPr b="1" sz="2000">
                  <a:latin typeface="+mj-lt"/>
                  <a:ea typeface="+mj-ea"/>
                  <a:cs typeface="+mj-cs"/>
                  <a:sym typeface="Helvetica"/>
                </a:rPr>
                <a:t>Memtable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919721" y="141432"/>
              <a:ext cx="4242890" cy="1"/>
            </a:xfrm>
            <a:prstGeom prst="line">
              <a:avLst/>
            </a:prstGeom>
            <a:noFill/>
            <a:ln w="50800" cap="flat">
              <a:solidFill>
                <a:srgbClr val="D67519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grpSp>
          <p:nvGrpSpPr>
            <p:cNvPr id="155" name="Group 155"/>
            <p:cNvGrpSpPr/>
            <p:nvPr/>
          </p:nvGrpSpPr>
          <p:grpSpPr>
            <a:xfrm>
              <a:off x="5386762" y="2085819"/>
              <a:ext cx="1961094" cy="699877"/>
              <a:chOff x="0" y="0"/>
              <a:chExt cx="1961093" cy="699876"/>
            </a:xfrm>
          </p:grpSpPr>
          <p:sp>
            <p:nvSpPr>
              <p:cNvPr id="153" name="Shape 153"/>
              <p:cNvSpPr/>
              <p:nvPr/>
            </p:nvSpPr>
            <p:spPr>
              <a:xfrm>
                <a:off x="0" y="0"/>
                <a:ext cx="1961094" cy="6998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50800" cap="flat">
                <a:solidFill>
                  <a:srgbClr val="008DA9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ctr" defTabSz="584200">
                  <a:buClr>
                    <a:srgbClr val="D67519"/>
                  </a:buClr>
                  <a:buFont typeface="Helvetica"/>
                  <a:defRPr sz="9600">
                    <a:solidFill>
                      <a:srgbClr val="D67519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>
                      <a:solidFill>
                        <a:srgbClr val="D67519"/>
                      </a:solidFill>
                    </a:uFill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154" name="Shape 154"/>
              <p:cNvSpPr/>
              <p:nvPr/>
            </p:nvSpPr>
            <p:spPr>
              <a:xfrm>
                <a:off x="699" y="241071"/>
                <a:ext cx="1959696" cy="3343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 defTabSz="457200">
                  <a:buClr>
                    <a:srgbClr val="5E4D47"/>
                  </a:buClr>
                  <a:buFont typeface="Helvetica"/>
                  <a:defRPr b="1" sz="2000">
                    <a:solidFill>
                      <a:srgbClr val="5E4D47"/>
                    </a:solidFill>
                    <a:uFill>
                      <a:solidFill>
                        <a:srgbClr val="5E4D47"/>
                      </a:solidFill>
                    </a:uFill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>
                  <a:defRPr b="0" sz="1800">
                    <a:latin typeface="News Gothic MT"/>
                    <a:ea typeface="News Gothic MT"/>
                    <a:cs typeface="News Gothic MT"/>
                    <a:sym typeface="News Gothic MT"/>
                  </a:defRPr>
                </a:pPr>
                <a:r>
                  <a:rPr b="1" sz="2000">
                    <a:latin typeface="+mj-lt"/>
                    <a:ea typeface="+mj-ea"/>
                    <a:cs typeface="+mj-cs"/>
                    <a:sym typeface="Helvetica"/>
                  </a:rPr>
                  <a:t>SSTable</a:t>
                </a:r>
              </a:p>
            </p:txBody>
          </p:sp>
        </p:grpSp>
        <p:sp>
          <p:nvSpPr>
            <p:cNvPr id="156" name="Shape 156"/>
            <p:cNvSpPr/>
            <p:nvPr/>
          </p:nvSpPr>
          <p:spPr>
            <a:xfrm>
              <a:off x="6311064" y="572801"/>
              <a:ext cx="15829" cy="1534866"/>
            </a:xfrm>
            <a:prstGeom prst="line">
              <a:avLst/>
            </a:prstGeom>
            <a:noFill/>
            <a:ln w="50800" cap="flat">
              <a:solidFill>
                <a:srgbClr val="D67519"/>
              </a:solidFill>
              <a:custDash>
                <a:ds d="200000" sp="200000"/>
              </a:custDash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57" name="Shape 157"/>
            <p:cNvSpPr/>
            <p:nvPr/>
          </p:nvSpPr>
          <p:spPr>
            <a:xfrm flipH="1">
              <a:off x="1412291" y="141432"/>
              <a:ext cx="640" cy="1912579"/>
            </a:xfrm>
            <a:prstGeom prst="line">
              <a:avLst/>
            </a:prstGeom>
            <a:noFill/>
            <a:ln w="50800" cap="flat">
              <a:solidFill>
                <a:srgbClr val="D67519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58" name="Shape 158"/>
            <p:cNvSpPr/>
            <p:nvPr/>
          </p:nvSpPr>
          <p:spPr>
            <a:xfrm>
              <a:off x="0" y="0"/>
              <a:ext cx="1030655" cy="392531"/>
            </a:xfrm>
            <a:prstGeom prst="rect">
              <a:avLst/>
            </a:prstGeom>
            <a:noFill/>
            <a:ln w="12700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>
              <a:lvl1pPr algn="ctr" defTabSz="457200">
                <a:buClr>
                  <a:srgbClr val="5E4D47"/>
                </a:buClr>
                <a:buFont typeface="News Gothic MT"/>
                <a:defRPr b="1">
                  <a:solidFill>
                    <a:srgbClr val="5E4D47"/>
                  </a:solidFill>
                  <a:uFill>
                    <a:solidFill>
                      <a:srgbClr val="5E4D47"/>
                    </a:solidFill>
                  </a:uFill>
                  <a:latin typeface="News Gothic MT"/>
                  <a:ea typeface="News Gothic MT"/>
                  <a:cs typeface="News Gothic MT"/>
                  <a:sym typeface="News Gothic MT"/>
                </a:defRPr>
              </a:lvl1pPr>
            </a:lstStyle>
            <a:p>
              <a:pPr>
                <a:defRPr b="0"/>
              </a:pPr>
              <a:r>
                <a:rPr b="1"/>
                <a:t>Write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C* Read/Write Path</a:t>
            </a:r>
          </a:p>
        </p:txBody>
      </p:sp>
      <p:pic>
        <p:nvPicPr>
          <p:cNvPr id="162" name="droppedImage.png"/>
          <p:cNvPicPr>
            <a:picLocks noChangeAspect="1"/>
          </p:cNvPicPr>
          <p:nvPr/>
        </p:nvPicPr>
        <p:blipFill>
          <a:blip r:embed="rId2">
            <a:extLst/>
          </a:blip>
          <a:srcRect l="0" t="0" r="140" b="109"/>
          <a:stretch>
            <a:fillRect/>
          </a:stretch>
        </p:blipFill>
        <p:spPr>
          <a:xfrm>
            <a:off x="2253768" y="1132696"/>
            <a:ext cx="4629945" cy="3684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524"/>
                </a:lnTo>
                <a:lnTo>
                  <a:pt x="0" y="3047"/>
                </a:lnTo>
                <a:lnTo>
                  <a:pt x="2959" y="3047"/>
                </a:lnTo>
                <a:lnTo>
                  <a:pt x="5918" y="3047"/>
                </a:lnTo>
                <a:lnTo>
                  <a:pt x="5905" y="2359"/>
                </a:lnTo>
                <a:lnTo>
                  <a:pt x="5895" y="1673"/>
                </a:lnTo>
                <a:lnTo>
                  <a:pt x="7306" y="1689"/>
                </a:lnTo>
                <a:cubicBezTo>
                  <a:pt x="10291" y="1727"/>
                  <a:pt x="12026" y="2058"/>
                  <a:pt x="12883" y="2750"/>
                </a:cubicBezTo>
                <a:cubicBezTo>
                  <a:pt x="13184" y="2992"/>
                  <a:pt x="13231" y="3072"/>
                  <a:pt x="13116" y="3161"/>
                </a:cubicBezTo>
                <a:cubicBezTo>
                  <a:pt x="13076" y="3193"/>
                  <a:pt x="13121" y="3302"/>
                  <a:pt x="13238" y="3455"/>
                </a:cubicBezTo>
                <a:cubicBezTo>
                  <a:pt x="13441" y="3717"/>
                  <a:pt x="13432" y="3743"/>
                  <a:pt x="13122" y="3827"/>
                </a:cubicBezTo>
                <a:cubicBezTo>
                  <a:pt x="12324" y="4042"/>
                  <a:pt x="11742" y="4772"/>
                  <a:pt x="11585" y="5746"/>
                </a:cubicBezTo>
                <a:cubicBezTo>
                  <a:pt x="11510" y="6210"/>
                  <a:pt x="11429" y="6303"/>
                  <a:pt x="11228" y="6167"/>
                </a:cubicBezTo>
                <a:cubicBezTo>
                  <a:pt x="11127" y="6099"/>
                  <a:pt x="11086" y="6104"/>
                  <a:pt x="11031" y="6188"/>
                </a:cubicBezTo>
                <a:cubicBezTo>
                  <a:pt x="10989" y="6254"/>
                  <a:pt x="10737" y="6329"/>
                  <a:pt x="10372" y="6386"/>
                </a:cubicBezTo>
                <a:cubicBezTo>
                  <a:pt x="9725" y="6486"/>
                  <a:pt x="9049" y="6739"/>
                  <a:pt x="8656" y="7028"/>
                </a:cubicBezTo>
                <a:cubicBezTo>
                  <a:pt x="8113" y="7428"/>
                  <a:pt x="7718" y="8173"/>
                  <a:pt x="7567" y="9084"/>
                </a:cubicBezTo>
                <a:cubicBezTo>
                  <a:pt x="7529" y="9319"/>
                  <a:pt x="7458" y="9537"/>
                  <a:pt x="7410" y="9571"/>
                </a:cubicBezTo>
                <a:cubicBezTo>
                  <a:pt x="7341" y="9619"/>
                  <a:pt x="7336" y="9675"/>
                  <a:pt x="7386" y="9838"/>
                </a:cubicBezTo>
                <a:cubicBezTo>
                  <a:pt x="7420" y="9951"/>
                  <a:pt x="7435" y="10069"/>
                  <a:pt x="7419" y="10101"/>
                </a:cubicBezTo>
                <a:cubicBezTo>
                  <a:pt x="7403" y="10133"/>
                  <a:pt x="7235" y="10198"/>
                  <a:pt x="7045" y="10245"/>
                </a:cubicBezTo>
                <a:cubicBezTo>
                  <a:pt x="6465" y="10389"/>
                  <a:pt x="5984" y="10851"/>
                  <a:pt x="5684" y="11555"/>
                </a:cubicBezTo>
                <a:cubicBezTo>
                  <a:pt x="5541" y="11890"/>
                  <a:pt x="5527" y="12002"/>
                  <a:pt x="5527" y="12706"/>
                </a:cubicBezTo>
                <a:cubicBezTo>
                  <a:pt x="5527" y="13410"/>
                  <a:pt x="5541" y="13525"/>
                  <a:pt x="5684" y="13867"/>
                </a:cubicBezTo>
                <a:cubicBezTo>
                  <a:pt x="5772" y="14076"/>
                  <a:pt x="5910" y="14346"/>
                  <a:pt x="5992" y="14467"/>
                </a:cubicBezTo>
                <a:cubicBezTo>
                  <a:pt x="6189" y="14762"/>
                  <a:pt x="6778" y="15149"/>
                  <a:pt x="7117" y="15207"/>
                </a:cubicBezTo>
                <a:cubicBezTo>
                  <a:pt x="7439" y="15263"/>
                  <a:pt x="7468" y="15301"/>
                  <a:pt x="7386" y="15575"/>
                </a:cubicBezTo>
                <a:cubicBezTo>
                  <a:pt x="7336" y="15738"/>
                  <a:pt x="7341" y="15794"/>
                  <a:pt x="7410" y="15842"/>
                </a:cubicBezTo>
                <a:cubicBezTo>
                  <a:pt x="7458" y="15876"/>
                  <a:pt x="7529" y="16096"/>
                  <a:pt x="7567" y="16331"/>
                </a:cubicBezTo>
                <a:cubicBezTo>
                  <a:pt x="7725" y="17306"/>
                  <a:pt x="8154" y="18051"/>
                  <a:pt x="8795" y="18459"/>
                </a:cubicBezTo>
                <a:cubicBezTo>
                  <a:pt x="9188" y="18710"/>
                  <a:pt x="9834" y="18928"/>
                  <a:pt x="10359" y="18990"/>
                </a:cubicBezTo>
                <a:cubicBezTo>
                  <a:pt x="10594" y="19017"/>
                  <a:pt x="10869" y="19088"/>
                  <a:pt x="10972" y="19148"/>
                </a:cubicBezTo>
                <a:cubicBezTo>
                  <a:pt x="11120" y="19234"/>
                  <a:pt x="11187" y="19240"/>
                  <a:pt x="11289" y="19171"/>
                </a:cubicBezTo>
                <a:cubicBezTo>
                  <a:pt x="11455" y="19059"/>
                  <a:pt x="11496" y="19122"/>
                  <a:pt x="11578" y="19611"/>
                </a:cubicBezTo>
                <a:cubicBezTo>
                  <a:pt x="11715" y="20439"/>
                  <a:pt x="12203" y="21183"/>
                  <a:pt x="12750" y="21402"/>
                </a:cubicBezTo>
                <a:cubicBezTo>
                  <a:pt x="12872" y="21451"/>
                  <a:pt x="12997" y="21522"/>
                  <a:pt x="13027" y="21558"/>
                </a:cubicBezTo>
                <a:cubicBezTo>
                  <a:pt x="13041" y="21573"/>
                  <a:pt x="13446" y="21589"/>
                  <a:pt x="14027" y="21600"/>
                </a:cubicBezTo>
                <a:lnTo>
                  <a:pt x="14396" y="21372"/>
                </a:lnTo>
                <a:cubicBezTo>
                  <a:pt x="14620" y="21233"/>
                  <a:pt x="14903" y="20990"/>
                  <a:pt x="15023" y="20832"/>
                </a:cubicBezTo>
                <a:cubicBezTo>
                  <a:pt x="15294" y="20477"/>
                  <a:pt x="15543" y="19819"/>
                  <a:pt x="15544" y="19455"/>
                </a:cubicBezTo>
                <a:cubicBezTo>
                  <a:pt x="15544" y="19128"/>
                  <a:pt x="15602" y="19065"/>
                  <a:pt x="15803" y="19181"/>
                </a:cubicBezTo>
                <a:cubicBezTo>
                  <a:pt x="15919" y="19247"/>
                  <a:pt x="15972" y="19246"/>
                  <a:pt x="16042" y="19174"/>
                </a:cubicBezTo>
                <a:cubicBezTo>
                  <a:pt x="16091" y="19122"/>
                  <a:pt x="16353" y="19051"/>
                  <a:pt x="16621" y="19013"/>
                </a:cubicBezTo>
                <a:cubicBezTo>
                  <a:pt x="18329" y="18775"/>
                  <a:pt x="19205" y="17984"/>
                  <a:pt x="19480" y="16433"/>
                </a:cubicBezTo>
                <a:cubicBezTo>
                  <a:pt x="19533" y="16134"/>
                  <a:pt x="19610" y="15874"/>
                  <a:pt x="19652" y="15854"/>
                </a:cubicBezTo>
                <a:cubicBezTo>
                  <a:pt x="19714" y="15824"/>
                  <a:pt x="19714" y="15768"/>
                  <a:pt x="19645" y="15561"/>
                </a:cubicBezTo>
                <a:cubicBezTo>
                  <a:pt x="19548" y="15271"/>
                  <a:pt x="19547" y="15272"/>
                  <a:pt x="19976" y="15200"/>
                </a:cubicBezTo>
                <a:cubicBezTo>
                  <a:pt x="20590" y="15097"/>
                  <a:pt x="21273" y="14379"/>
                  <a:pt x="21456" y="13646"/>
                </a:cubicBezTo>
                <a:cubicBezTo>
                  <a:pt x="21498" y="13477"/>
                  <a:pt x="21555" y="13306"/>
                  <a:pt x="21581" y="13267"/>
                </a:cubicBezTo>
                <a:cubicBezTo>
                  <a:pt x="21588" y="13258"/>
                  <a:pt x="21594" y="13061"/>
                  <a:pt x="21600" y="12741"/>
                </a:cubicBezTo>
                <a:cubicBezTo>
                  <a:pt x="21593" y="12436"/>
                  <a:pt x="21585" y="12225"/>
                  <a:pt x="21576" y="12204"/>
                </a:cubicBezTo>
                <a:cubicBezTo>
                  <a:pt x="21546" y="12133"/>
                  <a:pt x="21478" y="11918"/>
                  <a:pt x="21424" y="11725"/>
                </a:cubicBezTo>
                <a:cubicBezTo>
                  <a:pt x="21221" y="11000"/>
                  <a:pt x="20573" y="10350"/>
                  <a:pt x="19917" y="10217"/>
                </a:cubicBezTo>
                <a:cubicBezTo>
                  <a:pt x="19558" y="10144"/>
                  <a:pt x="19551" y="10134"/>
                  <a:pt x="19647" y="9847"/>
                </a:cubicBezTo>
                <a:cubicBezTo>
                  <a:pt x="19714" y="9644"/>
                  <a:pt x="19715" y="9589"/>
                  <a:pt x="19652" y="9559"/>
                </a:cubicBezTo>
                <a:cubicBezTo>
                  <a:pt x="19610" y="9539"/>
                  <a:pt x="19533" y="9277"/>
                  <a:pt x="19480" y="8977"/>
                </a:cubicBezTo>
                <a:cubicBezTo>
                  <a:pt x="19201" y="7403"/>
                  <a:pt x="18246" y="6555"/>
                  <a:pt x="16532" y="6353"/>
                </a:cubicBezTo>
                <a:cubicBezTo>
                  <a:pt x="16233" y="6318"/>
                  <a:pt x="16056" y="6262"/>
                  <a:pt x="16025" y="6193"/>
                </a:cubicBezTo>
                <a:cubicBezTo>
                  <a:pt x="15988" y="6110"/>
                  <a:pt x="15944" y="6103"/>
                  <a:pt x="15816" y="6165"/>
                </a:cubicBezTo>
                <a:cubicBezTo>
                  <a:pt x="15602" y="6267"/>
                  <a:pt x="15544" y="6213"/>
                  <a:pt x="15544" y="5914"/>
                </a:cubicBezTo>
                <a:cubicBezTo>
                  <a:pt x="15544" y="5778"/>
                  <a:pt x="15448" y="5431"/>
                  <a:pt x="15333" y="5141"/>
                </a:cubicBezTo>
                <a:cubicBezTo>
                  <a:pt x="15035" y="4395"/>
                  <a:pt x="14624" y="4012"/>
                  <a:pt x="13925" y="3834"/>
                </a:cubicBezTo>
                <a:lnTo>
                  <a:pt x="13562" y="3741"/>
                </a:lnTo>
                <a:lnTo>
                  <a:pt x="13546" y="3357"/>
                </a:lnTo>
                <a:cubicBezTo>
                  <a:pt x="13532" y="3069"/>
                  <a:pt x="13505" y="2973"/>
                  <a:pt x="13437" y="2973"/>
                </a:cubicBezTo>
                <a:cubicBezTo>
                  <a:pt x="13386" y="2973"/>
                  <a:pt x="13263" y="2887"/>
                  <a:pt x="13164" y="2782"/>
                </a:cubicBezTo>
                <a:cubicBezTo>
                  <a:pt x="12367" y="1939"/>
                  <a:pt x="10427" y="1547"/>
                  <a:pt x="6656" y="1466"/>
                </a:cubicBezTo>
                <a:lnTo>
                  <a:pt x="5897" y="1449"/>
                </a:lnTo>
                <a:lnTo>
                  <a:pt x="5888" y="744"/>
                </a:lnTo>
                <a:lnTo>
                  <a:pt x="5880" y="37"/>
                </a:lnTo>
                <a:lnTo>
                  <a:pt x="2940" y="19"/>
                </a:lnTo>
                <a:lnTo>
                  <a:pt x="183" y="0"/>
                </a:lnTo>
                <a:lnTo>
                  <a:pt x="0" y="0"/>
                </a:lnTo>
                <a:close/>
                <a:moveTo>
                  <a:pt x="11357" y="6407"/>
                </a:moveTo>
                <a:cubicBezTo>
                  <a:pt x="11462" y="6399"/>
                  <a:pt x="11518" y="6534"/>
                  <a:pt x="11579" y="6884"/>
                </a:cubicBezTo>
                <a:cubicBezTo>
                  <a:pt x="11677" y="7437"/>
                  <a:pt x="11772" y="7665"/>
                  <a:pt x="12074" y="8077"/>
                </a:cubicBezTo>
                <a:cubicBezTo>
                  <a:pt x="12360" y="8467"/>
                  <a:pt x="12638" y="8660"/>
                  <a:pt x="13105" y="8794"/>
                </a:cubicBezTo>
                <a:lnTo>
                  <a:pt x="13446" y="8891"/>
                </a:lnTo>
                <a:lnTo>
                  <a:pt x="13461" y="12267"/>
                </a:lnTo>
                <a:cubicBezTo>
                  <a:pt x="13475" y="15370"/>
                  <a:pt x="13468" y="15648"/>
                  <a:pt x="13375" y="15733"/>
                </a:cubicBezTo>
                <a:cubicBezTo>
                  <a:pt x="13281" y="15820"/>
                  <a:pt x="13281" y="15844"/>
                  <a:pt x="13379" y="16103"/>
                </a:cubicBezTo>
                <a:cubicBezTo>
                  <a:pt x="13479" y="16366"/>
                  <a:pt x="13479" y="16383"/>
                  <a:pt x="13379" y="16475"/>
                </a:cubicBezTo>
                <a:cubicBezTo>
                  <a:pt x="13322" y="16528"/>
                  <a:pt x="13211" y="16570"/>
                  <a:pt x="13133" y="16570"/>
                </a:cubicBezTo>
                <a:cubicBezTo>
                  <a:pt x="12903" y="16570"/>
                  <a:pt x="12261" y="16994"/>
                  <a:pt x="12063" y="17278"/>
                </a:cubicBezTo>
                <a:cubicBezTo>
                  <a:pt x="11825" y="17618"/>
                  <a:pt x="11660" y="18031"/>
                  <a:pt x="11583" y="18478"/>
                </a:cubicBezTo>
                <a:cubicBezTo>
                  <a:pt x="11484" y="19054"/>
                  <a:pt x="11493" y="19043"/>
                  <a:pt x="11281" y="18906"/>
                </a:cubicBezTo>
                <a:cubicBezTo>
                  <a:pt x="11110" y="18795"/>
                  <a:pt x="11087" y="18795"/>
                  <a:pt x="11039" y="18904"/>
                </a:cubicBezTo>
                <a:cubicBezTo>
                  <a:pt x="10977" y="19044"/>
                  <a:pt x="10846" y="19044"/>
                  <a:pt x="10165" y="18908"/>
                </a:cubicBezTo>
                <a:cubicBezTo>
                  <a:pt x="9260" y="18728"/>
                  <a:pt x="8676" y="18400"/>
                  <a:pt x="8236" y="17822"/>
                </a:cubicBezTo>
                <a:cubicBezTo>
                  <a:pt x="7933" y="17425"/>
                  <a:pt x="7785" y="17076"/>
                  <a:pt x="7649" y="16445"/>
                </a:cubicBezTo>
                <a:cubicBezTo>
                  <a:pt x="7552" y="15994"/>
                  <a:pt x="7551" y="15950"/>
                  <a:pt x="7639" y="15868"/>
                </a:cubicBezTo>
                <a:cubicBezTo>
                  <a:pt x="7728" y="15787"/>
                  <a:pt x="7727" y="15761"/>
                  <a:pt x="7621" y="15542"/>
                </a:cubicBezTo>
                <a:cubicBezTo>
                  <a:pt x="7492" y="15277"/>
                  <a:pt x="7493" y="15273"/>
                  <a:pt x="7915" y="15198"/>
                </a:cubicBezTo>
                <a:cubicBezTo>
                  <a:pt x="8249" y="15139"/>
                  <a:pt x="8826" y="14755"/>
                  <a:pt x="9026" y="14458"/>
                </a:cubicBezTo>
                <a:cubicBezTo>
                  <a:pt x="9619" y="13578"/>
                  <a:pt x="9672" y="12080"/>
                  <a:pt x="9143" y="11208"/>
                </a:cubicBezTo>
                <a:cubicBezTo>
                  <a:pt x="8847" y="10721"/>
                  <a:pt x="8513" y="10440"/>
                  <a:pt x="8058" y="10294"/>
                </a:cubicBezTo>
                <a:cubicBezTo>
                  <a:pt x="7835" y="10223"/>
                  <a:pt x="7618" y="10152"/>
                  <a:pt x="7575" y="10136"/>
                </a:cubicBezTo>
                <a:cubicBezTo>
                  <a:pt x="7514" y="10113"/>
                  <a:pt x="7523" y="10049"/>
                  <a:pt x="7615" y="9861"/>
                </a:cubicBezTo>
                <a:cubicBezTo>
                  <a:pt x="7722" y="9644"/>
                  <a:pt x="7726" y="9610"/>
                  <a:pt x="7643" y="9545"/>
                </a:cubicBezTo>
                <a:cubicBezTo>
                  <a:pt x="7559" y="9478"/>
                  <a:pt x="7560" y="9426"/>
                  <a:pt x="7645" y="9008"/>
                </a:cubicBezTo>
                <a:cubicBezTo>
                  <a:pt x="7697" y="8754"/>
                  <a:pt x="7804" y="8388"/>
                  <a:pt x="7884" y="8193"/>
                </a:cubicBezTo>
                <a:cubicBezTo>
                  <a:pt x="8040" y="7809"/>
                  <a:pt x="8476" y="7248"/>
                  <a:pt x="8806" y="7005"/>
                </a:cubicBezTo>
                <a:cubicBezTo>
                  <a:pt x="9301" y="6639"/>
                  <a:pt x="10768" y="6272"/>
                  <a:pt x="11002" y="6456"/>
                </a:cubicBezTo>
                <a:cubicBezTo>
                  <a:pt x="11084" y="6520"/>
                  <a:pt x="11146" y="6520"/>
                  <a:pt x="11235" y="6460"/>
                </a:cubicBezTo>
                <a:cubicBezTo>
                  <a:pt x="11283" y="6428"/>
                  <a:pt x="11322" y="6409"/>
                  <a:pt x="11357" y="6407"/>
                </a:cubicBezTo>
                <a:close/>
                <a:moveTo>
                  <a:pt x="16208" y="6409"/>
                </a:moveTo>
                <a:cubicBezTo>
                  <a:pt x="16438" y="6391"/>
                  <a:pt x="16874" y="6457"/>
                  <a:pt x="17345" y="6588"/>
                </a:cubicBezTo>
                <a:cubicBezTo>
                  <a:pt x="18488" y="6908"/>
                  <a:pt x="19200" y="7745"/>
                  <a:pt x="19445" y="9059"/>
                </a:cubicBezTo>
                <a:cubicBezTo>
                  <a:pt x="19512" y="9419"/>
                  <a:pt x="19509" y="9471"/>
                  <a:pt x="19419" y="9554"/>
                </a:cubicBezTo>
                <a:cubicBezTo>
                  <a:pt x="19325" y="9640"/>
                  <a:pt x="19325" y="9664"/>
                  <a:pt x="19413" y="9878"/>
                </a:cubicBezTo>
                <a:cubicBezTo>
                  <a:pt x="19520" y="10138"/>
                  <a:pt x="19528" y="10129"/>
                  <a:pt x="19069" y="10254"/>
                </a:cubicBezTo>
                <a:cubicBezTo>
                  <a:pt x="18691" y="10358"/>
                  <a:pt x="18482" y="10500"/>
                  <a:pt x="18162" y="10871"/>
                </a:cubicBezTo>
                <a:cubicBezTo>
                  <a:pt x="17852" y="11230"/>
                  <a:pt x="17624" y="11754"/>
                  <a:pt x="17573" y="12227"/>
                </a:cubicBezTo>
                <a:cubicBezTo>
                  <a:pt x="17553" y="12412"/>
                  <a:pt x="17515" y="12579"/>
                  <a:pt x="17488" y="12599"/>
                </a:cubicBezTo>
                <a:cubicBezTo>
                  <a:pt x="17461" y="12620"/>
                  <a:pt x="17332" y="12571"/>
                  <a:pt x="17203" y="12488"/>
                </a:cubicBezTo>
                <a:cubicBezTo>
                  <a:pt x="16922" y="12307"/>
                  <a:pt x="16903" y="12305"/>
                  <a:pt x="16903" y="12444"/>
                </a:cubicBezTo>
                <a:cubicBezTo>
                  <a:pt x="16903" y="12600"/>
                  <a:pt x="16852" y="12610"/>
                  <a:pt x="16445" y="12548"/>
                </a:cubicBezTo>
                <a:cubicBezTo>
                  <a:pt x="15493" y="12404"/>
                  <a:pt x="14846" y="12063"/>
                  <a:pt x="14359" y="11448"/>
                </a:cubicBezTo>
                <a:cubicBezTo>
                  <a:pt x="13889" y="10855"/>
                  <a:pt x="13689" y="10256"/>
                  <a:pt x="13642" y="9296"/>
                </a:cubicBezTo>
                <a:lnTo>
                  <a:pt x="13624" y="8894"/>
                </a:lnTo>
                <a:lnTo>
                  <a:pt x="13948" y="8807"/>
                </a:lnTo>
                <a:cubicBezTo>
                  <a:pt x="14405" y="8688"/>
                  <a:pt x="14703" y="8492"/>
                  <a:pt x="15018" y="8098"/>
                </a:cubicBezTo>
                <a:cubicBezTo>
                  <a:pt x="15303" y="7741"/>
                  <a:pt x="15544" y="7097"/>
                  <a:pt x="15544" y="6691"/>
                </a:cubicBezTo>
                <a:cubicBezTo>
                  <a:pt x="15544" y="6422"/>
                  <a:pt x="15607" y="6367"/>
                  <a:pt x="15812" y="6465"/>
                </a:cubicBezTo>
                <a:cubicBezTo>
                  <a:pt x="15927" y="6520"/>
                  <a:pt x="15994" y="6517"/>
                  <a:pt x="16053" y="6456"/>
                </a:cubicBezTo>
                <a:cubicBezTo>
                  <a:pt x="16077" y="6430"/>
                  <a:pt x="16132" y="6415"/>
                  <a:pt x="16208" y="6409"/>
                </a:cubicBezTo>
                <a:close/>
                <a:moveTo>
                  <a:pt x="13650" y="10666"/>
                </a:moveTo>
                <a:cubicBezTo>
                  <a:pt x="13681" y="10642"/>
                  <a:pt x="13750" y="10730"/>
                  <a:pt x="13805" y="10864"/>
                </a:cubicBezTo>
                <a:cubicBezTo>
                  <a:pt x="14205" y="11848"/>
                  <a:pt x="15082" y="12483"/>
                  <a:pt x="16343" y="12702"/>
                </a:cubicBezTo>
                <a:cubicBezTo>
                  <a:pt x="16630" y="12751"/>
                  <a:pt x="16840" y="12827"/>
                  <a:pt x="16880" y="12895"/>
                </a:cubicBezTo>
                <a:cubicBezTo>
                  <a:pt x="16939" y="12993"/>
                  <a:pt x="16978" y="12989"/>
                  <a:pt x="17221" y="12858"/>
                </a:cubicBezTo>
                <a:cubicBezTo>
                  <a:pt x="17526" y="12693"/>
                  <a:pt x="17520" y="12686"/>
                  <a:pt x="17580" y="13223"/>
                </a:cubicBezTo>
                <a:cubicBezTo>
                  <a:pt x="17627" y="13639"/>
                  <a:pt x="17931" y="14366"/>
                  <a:pt x="18162" y="14609"/>
                </a:cubicBezTo>
                <a:cubicBezTo>
                  <a:pt x="18408" y="14870"/>
                  <a:pt x="18845" y="15138"/>
                  <a:pt x="19121" y="15196"/>
                </a:cubicBezTo>
                <a:cubicBezTo>
                  <a:pt x="19517" y="15279"/>
                  <a:pt x="19519" y="15278"/>
                  <a:pt x="19413" y="15535"/>
                </a:cubicBezTo>
                <a:cubicBezTo>
                  <a:pt x="19325" y="15749"/>
                  <a:pt x="19325" y="15772"/>
                  <a:pt x="19419" y="15859"/>
                </a:cubicBezTo>
                <a:cubicBezTo>
                  <a:pt x="19510" y="15942"/>
                  <a:pt x="19511" y="15993"/>
                  <a:pt x="19443" y="16354"/>
                </a:cubicBezTo>
                <a:cubicBezTo>
                  <a:pt x="19270" y="17276"/>
                  <a:pt x="18796" y="18048"/>
                  <a:pt x="18151" y="18459"/>
                </a:cubicBezTo>
                <a:cubicBezTo>
                  <a:pt x="17807" y="18678"/>
                  <a:pt x="17064" y="18913"/>
                  <a:pt x="16479" y="18985"/>
                </a:cubicBezTo>
                <a:cubicBezTo>
                  <a:pt x="16146" y="19026"/>
                  <a:pt x="16077" y="19014"/>
                  <a:pt x="16031" y="18908"/>
                </a:cubicBezTo>
                <a:cubicBezTo>
                  <a:pt x="15980" y="18794"/>
                  <a:pt x="15959" y="18795"/>
                  <a:pt x="15795" y="18901"/>
                </a:cubicBezTo>
                <a:cubicBezTo>
                  <a:pt x="15583" y="19040"/>
                  <a:pt x="15544" y="19004"/>
                  <a:pt x="15544" y="18678"/>
                </a:cubicBezTo>
                <a:cubicBezTo>
                  <a:pt x="15544" y="18328"/>
                  <a:pt x="15279" y="17623"/>
                  <a:pt x="15023" y="17289"/>
                </a:cubicBezTo>
                <a:cubicBezTo>
                  <a:pt x="14762" y="16949"/>
                  <a:pt x="14355" y="16675"/>
                  <a:pt x="13949" y="16566"/>
                </a:cubicBezTo>
                <a:cubicBezTo>
                  <a:pt x="13787" y="16522"/>
                  <a:pt x="13640" y="16457"/>
                  <a:pt x="13624" y="16424"/>
                </a:cubicBezTo>
                <a:cubicBezTo>
                  <a:pt x="13607" y="16391"/>
                  <a:pt x="13635" y="16238"/>
                  <a:pt x="13687" y="16084"/>
                </a:cubicBezTo>
                <a:cubicBezTo>
                  <a:pt x="13771" y="15829"/>
                  <a:pt x="13772" y="15798"/>
                  <a:pt x="13687" y="15738"/>
                </a:cubicBezTo>
                <a:cubicBezTo>
                  <a:pt x="13604" y="15680"/>
                  <a:pt x="13592" y="15376"/>
                  <a:pt x="13592" y="13190"/>
                </a:cubicBezTo>
                <a:cubicBezTo>
                  <a:pt x="13592" y="11690"/>
                  <a:pt x="13615" y="10693"/>
                  <a:pt x="13650" y="1066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63" name="Shape 163"/>
          <p:cNvSpPr/>
          <p:nvPr>
            <p:ph type="sldNum" sz="quarter" idx="2"/>
          </p:nvPr>
        </p:nvSpPr>
        <p:spPr>
          <a:xfrm>
            <a:off x="2243808" y="4891175"/>
            <a:ext cx="146520" cy="1651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4" name="Screen Shot 2016-08-25 at 2.42.2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12407" y="2271613"/>
            <a:ext cx="695428" cy="1363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Tombstones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How do we handle deletes?</a:t>
            </a:r>
          </a:p>
        </p:txBody>
      </p:sp>
      <p:sp>
        <p:nvSpPr>
          <p:cNvPr id="168" name="Shape 168"/>
          <p:cNvSpPr/>
          <p:nvPr>
            <p:ph type="sldNum" sz="quarter" idx="2"/>
          </p:nvPr>
        </p:nvSpPr>
        <p:spPr>
          <a:xfrm>
            <a:off x="2243808" y="4891175"/>
            <a:ext cx="146520" cy="1651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Tombstones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Deletion artifact to handle consistency issues</a:t>
            </a:r>
          </a:p>
        </p:txBody>
      </p:sp>
      <p:sp>
        <p:nvSpPr>
          <p:cNvPr id="172" name="Shape 172"/>
          <p:cNvSpPr/>
          <p:nvPr>
            <p:ph type="sldNum" sz="quarter" idx="2"/>
          </p:nvPr>
        </p:nvSpPr>
        <p:spPr>
          <a:xfrm>
            <a:off x="2243808" y="4891175"/>
            <a:ext cx="146520" cy="1651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Tombstones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Safe to purge after gc_grace_seconds</a:t>
            </a:r>
          </a:p>
        </p:txBody>
      </p:sp>
      <p:sp>
        <p:nvSpPr>
          <p:cNvPr id="176" name="Shape 176"/>
          <p:cNvSpPr/>
          <p:nvPr>
            <p:ph type="sldNum" sz="quarter" idx="2"/>
          </p:nvPr>
        </p:nvSpPr>
        <p:spPr>
          <a:xfrm>
            <a:off x="2243808" y="4891175"/>
            <a:ext cx="146520" cy="1651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05255">
              <a:defRPr sz="4950"/>
            </a:lvl1pPr>
          </a:lstStyle>
          <a:p>
            <a:pPr/>
            <a:r>
              <a:t>Why Tombstones are Terrible</a:t>
            </a:r>
          </a:p>
        </p:txBody>
      </p:sp>
      <p:sp>
        <p:nvSpPr>
          <p:cNvPr id="179" name="Shape 179"/>
          <p:cNvSpPr/>
          <p:nvPr>
            <p:ph type="sldNum" sz="quarter" idx="2"/>
          </p:nvPr>
        </p:nvSpPr>
        <p:spPr>
          <a:xfrm>
            <a:off x="2243808" y="4891175"/>
            <a:ext cx="146520" cy="1651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Tombstones are Terrible for Queries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t>Tombstones returned not transparent to dev/client</a:t>
            </a:r>
          </a:p>
          <a:p>
            <a:pPr marL="228600" indent="-228600">
              <a:buSzPct val="100000"/>
              <a:buChar char="•"/>
            </a:pPr>
            <a:r>
              <a:t>OOMs possible</a:t>
            </a:r>
          </a:p>
        </p:txBody>
      </p:sp>
      <p:sp>
        <p:nvSpPr>
          <p:cNvPr id="183" name="Shape 183"/>
          <p:cNvSpPr/>
          <p:nvPr>
            <p:ph type="sldNum" sz="quarter" idx="2"/>
          </p:nvPr>
        </p:nvSpPr>
        <p:spPr>
          <a:xfrm>
            <a:off x="2243808" y="4891175"/>
            <a:ext cx="146520" cy="1651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DataStax_Template">
  <a:themeElements>
    <a:clrScheme name="DataStax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0000FF"/>
      </a:hlink>
      <a:folHlink>
        <a:srgbClr val="FF00FF"/>
      </a:folHlink>
    </a:clrScheme>
    <a:fontScheme name="DataStax_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ataStax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ataStax_Template">
  <a:themeElements>
    <a:clrScheme name="DataStax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0000FF"/>
      </a:hlink>
      <a:folHlink>
        <a:srgbClr val="FF00FF"/>
      </a:folHlink>
    </a:clrScheme>
    <a:fontScheme name="DataStax_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ataStax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