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Lora SemiBold"/>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chemeClr val="dk2"/>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LoraSemiBold-regular.fntdata"/><Relationship Id="rId10" Type="http://schemas.openxmlformats.org/officeDocument/2006/relationships/slide" Target="slides/slide5.xml"/><Relationship Id="rId13" Type="http://schemas.openxmlformats.org/officeDocument/2006/relationships/font" Target="fonts/LoraSemiBold-italic.fntdata"/><Relationship Id="rId12" Type="http://schemas.openxmlformats.org/officeDocument/2006/relationships/font" Target="fonts/LoraSemi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Lora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a:t>
            </a:r>
            <a:r>
              <a:rPr lang="en"/>
              <a:t> a Data </a:t>
            </a:r>
            <a:r>
              <a:rPr lang="en"/>
              <a:t>Scientist</a:t>
            </a:r>
            <a:r>
              <a:rPr lang="en"/>
              <a:t> is to hire for our organization requires us to understand what skills we need in order to </a:t>
            </a:r>
            <a:r>
              <a:rPr lang="en"/>
              <a:t>accomplish</a:t>
            </a:r>
            <a:r>
              <a:rPr lang="en"/>
              <a:t> our data needs.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63ae2e7d2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63ae2e7d2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scientist and Machine Learning Engineers seem to be about 20% less remote. Data Engineers have the highest mean salary. Data Scientists lead in remote work population. Data Engineers earn more on average than Data Analysts, with the true difference likely in that $7k–$32k range with 95% confidence</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63ae2e7d2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63ae2e7d2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lower counts were </a:t>
            </a:r>
            <a:r>
              <a:rPr lang="en"/>
              <a:t>statistically</a:t>
            </a:r>
            <a:r>
              <a:rPr lang="en"/>
              <a:t> bolstered by merging the </a:t>
            </a:r>
            <a:r>
              <a:rPr lang="en"/>
              <a:t>medium</a:t>
            </a:r>
            <a:r>
              <a:rPr lang="en"/>
              <a:t> size business </a:t>
            </a:r>
            <a:r>
              <a:rPr lang="en"/>
              <a:t>category</a:t>
            </a:r>
            <a:r>
              <a:rPr lang="en"/>
              <a:t>, giving good ranges for Senior and Mid experience levels, although these numbers are </a:t>
            </a:r>
            <a:r>
              <a:rPr lang="en"/>
              <a:t>skewed</a:t>
            </a:r>
            <a:r>
              <a:rPr lang="en"/>
              <a:t> lower by international </a:t>
            </a:r>
            <a:r>
              <a:rPr lang="en"/>
              <a:t>distribution</a:t>
            </a:r>
            <a:r>
              <a:rPr lang="en"/>
              <a:t> of the data set. US employers trend higher, therefore.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63ae2e7d2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63ae2e7d2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3ae2e7d2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3ae2e7d2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 salary is higher than the whole group, also majority of population in sample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rrimack College Them"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3"/>
          <p:cNvSpPr/>
          <p:nvPr/>
        </p:nvSpPr>
        <p:spPr>
          <a:xfrm>
            <a:off x="38500" y="14975"/>
            <a:ext cx="9105600" cy="5079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p:nvPr/>
        </p:nvSpPr>
        <p:spPr>
          <a:xfrm>
            <a:off x="504725" y="432000"/>
            <a:ext cx="8191200" cy="42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56" name="Google Shape;56;p13"/>
          <p:cNvSpPr txBox="1"/>
          <p:nvPr>
            <p:ph type="ctrTitle"/>
          </p:nvPr>
        </p:nvSpPr>
        <p:spPr>
          <a:xfrm>
            <a:off x="268925" y="303700"/>
            <a:ext cx="8520600" cy="1050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Georgia"/>
                <a:ea typeface="Georgia"/>
                <a:cs typeface="Georgia"/>
                <a:sym typeface="Georgia"/>
              </a:rPr>
              <a:t>Hiring a Data Scientist</a:t>
            </a:r>
            <a:endParaRPr>
              <a:latin typeface="Georgia"/>
              <a:ea typeface="Georgia"/>
              <a:cs typeface="Georgia"/>
              <a:sym typeface="Georgia"/>
            </a:endParaRPr>
          </a:p>
        </p:txBody>
      </p:sp>
      <p:sp>
        <p:nvSpPr>
          <p:cNvPr id="57" name="Google Shape;57;p13"/>
          <p:cNvSpPr txBox="1"/>
          <p:nvPr>
            <p:ph idx="1" type="subTitle"/>
          </p:nvPr>
        </p:nvSpPr>
        <p:spPr>
          <a:xfrm>
            <a:off x="718050" y="2158325"/>
            <a:ext cx="324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Lora SemiBold"/>
                <a:ea typeface="Lora SemiBold"/>
                <a:cs typeface="Lora SemiBold"/>
                <a:sym typeface="Lora SemiBold"/>
              </a:rPr>
              <a:t>Name Soup</a:t>
            </a:r>
            <a:endParaRPr>
              <a:latin typeface="Lora SemiBold"/>
              <a:ea typeface="Lora SemiBold"/>
              <a:cs typeface="Lora SemiBold"/>
              <a:sym typeface="Lora SemiBold"/>
            </a:endParaRPr>
          </a:p>
        </p:txBody>
      </p:sp>
      <p:pic>
        <p:nvPicPr>
          <p:cNvPr id="58" name="Google Shape;58;p13" title="Screenshot 2025-08-10 201634.jpg"/>
          <p:cNvPicPr preferRelativeResize="0"/>
          <p:nvPr/>
        </p:nvPicPr>
        <p:blipFill>
          <a:blip r:embed="rId3">
            <a:alphaModFix/>
          </a:blip>
          <a:stretch>
            <a:fillRect/>
          </a:stretch>
        </p:blipFill>
        <p:spPr>
          <a:xfrm>
            <a:off x="3462925" y="1189500"/>
            <a:ext cx="5233001" cy="3498601"/>
          </a:xfrm>
          <a:prstGeom prst="rect">
            <a:avLst/>
          </a:prstGeom>
          <a:noFill/>
          <a:ln>
            <a:noFill/>
          </a:ln>
        </p:spPr>
      </p:pic>
      <p:sp>
        <p:nvSpPr>
          <p:cNvPr id="59" name="Google Shape;59;p13"/>
          <p:cNvSpPr/>
          <p:nvPr/>
        </p:nvSpPr>
        <p:spPr>
          <a:xfrm flipH="1" rot="5400000">
            <a:off x="7357200" y="3307475"/>
            <a:ext cx="2170800" cy="1402800"/>
          </a:xfrm>
          <a:prstGeom prst="halfFrame">
            <a:avLst>
              <a:gd fmla="val 33333" name="adj1"/>
              <a:gd fmla="val 33333"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60" name="Google Shape;60;p13"/>
          <p:cNvSpPr/>
          <p:nvPr/>
        </p:nvSpPr>
        <p:spPr>
          <a:xfrm rot="-5400000">
            <a:off x="-345500" y="3307475"/>
            <a:ext cx="2170800" cy="1402800"/>
          </a:xfrm>
          <a:prstGeom prst="halfFrame">
            <a:avLst>
              <a:gd fmla="val 33333" name="adj1"/>
              <a:gd fmla="val 33333"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64" name="Shape 64"/>
        <p:cNvGrpSpPr/>
        <p:nvPr/>
      </p:nvGrpSpPr>
      <p:grpSpPr>
        <a:xfrm>
          <a:off x="0" y="0"/>
          <a:ext cx="0" cy="0"/>
          <a:chOff x="0" y="0"/>
          <a:chExt cx="0" cy="0"/>
        </a:xfrm>
      </p:grpSpPr>
      <p:sp>
        <p:nvSpPr>
          <p:cNvPr id="65" name="Google Shape;65;p14"/>
          <p:cNvSpPr/>
          <p:nvPr/>
        </p:nvSpPr>
        <p:spPr>
          <a:xfrm>
            <a:off x="38500" y="14975"/>
            <a:ext cx="9105600" cy="5079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6" name="Google Shape;66;p14"/>
          <p:cNvSpPr/>
          <p:nvPr/>
        </p:nvSpPr>
        <p:spPr>
          <a:xfrm>
            <a:off x="504725" y="432000"/>
            <a:ext cx="8191200" cy="42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67" name="Google Shape;67;p14"/>
          <p:cNvSpPr txBox="1"/>
          <p:nvPr>
            <p:ph type="ctrTitle"/>
          </p:nvPr>
        </p:nvSpPr>
        <p:spPr>
          <a:xfrm>
            <a:off x="504600" y="517575"/>
            <a:ext cx="2907900" cy="186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80">
                <a:latin typeface="Georgia"/>
                <a:ea typeface="Georgia"/>
                <a:cs typeface="Georgia"/>
                <a:sym typeface="Georgia"/>
              </a:rPr>
              <a:t>Remote</a:t>
            </a:r>
            <a:endParaRPr sz="3680">
              <a:latin typeface="Georgia"/>
              <a:ea typeface="Georgia"/>
              <a:cs typeface="Georgia"/>
              <a:sym typeface="Georgia"/>
            </a:endParaRPr>
          </a:p>
          <a:p>
            <a:pPr indent="0" lvl="0" marL="0" rtl="0" algn="ctr">
              <a:spcBef>
                <a:spcPts val="0"/>
              </a:spcBef>
              <a:spcAft>
                <a:spcPts val="0"/>
              </a:spcAft>
              <a:buSzPts val="990"/>
              <a:buNone/>
            </a:pPr>
            <a:r>
              <a:rPr lang="en" sz="3680">
                <a:latin typeface="Georgia"/>
                <a:ea typeface="Georgia"/>
                <a:cs typeface="Georgia"/>
                <a:sym typeface="Georgia"/>
              </a:rPr>
              <a:t>Vs Non-Remote</a:t>
            </a:r>
            <a:endParaRPr sz="3680">
              <a:latin typeface="Georgia"/>
              <a:ea typeface="Georgia"/>
              <a:cs typeface="Georgia"/>
              <a:sym typeface="Georgia"/>
            </a:endParaRPr>
          </a:p>
        </p:txBody>
      </p:sp>
      <p:sp>
        <p:nvSpPr>
          <p:cNvPr id="68" name="Google Shape;68;p14"/>
          <p:cNvSpPr txBox="1"/>
          <p:nvPr>
            <p:ph idx="1" type="subTitle"/>
          </p:nvPr>
        </p:nvSpPr>
        <p:spPr>
          <a:xfrm>
            <a:off x="504725" y="3436850"/>
            <a:ext cx="2907900" cy="8022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2100">
                <a:latin typeface="Lora SemiBold"/>
                <a:ea typeface="Lora SemiBold"/>
                <a:cs typeface="Lora SemiBold"/>
                <a:sym typeface="Lora SemiBold"/>
              </a:rPr>
              <a:t>Counts by popular Job Titles</a:t>
            </a:r>
            <a:endParaRPr sz="2100">
              <a:latin typeface="Lora SemiBold"/>
              <a:ea typeface="Lora SemiBold"/>
              <a:cs typeface="Lora SemiBold"/>
              <a:sym typeface="Lora SemiBold"/>
            </a:endParaRPr>
          </a:p>
        </p:txBody>
      </p:sp>
      <p:sp>
        <p:nvSpPr>
          <p:cNvPr id="69" name="Google Shape;69;p14"/>
          <p:cNvSpPr/>
          <p:nvPr/>
        </p:nvSpPr>
        <p:spPr>
          <a:xfrm rot="-5400000">
            <a:off x="-345500" y="3307475"/>
            <a:ext cx="2170800" cy="1402800"/>
          </a:xfrm>
          <a:prstGeom prst="halfFrame">
            <a:avLst>
              <a:gd fmla="val 33333" name="adj1"/>
              <a:gd fmla="val 33333"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pic>
        <p:nvPicPr>
          <p:cNvPr id="70" name="Google Shape;70;p14" title="Screenshot 2025-08-10 201820.jpg"/>
          <p:cNvPicPr preferRelativeResize="0"/>
          <p:nvPr/>
        </p:nvPicPr>
        <p:blipFill>
          <a:blip r:embed="rId3">
            <a:alphaModFix/>
          </a:blip>
          <a:stretch>
            <a:fillRect/>
          </a:stretch>
        </p:blipFill>
        <p:spPr>
          <a:xfrm>
            <a:off x="3552325" y="1101425"/>
            <a:ext cx="5143600" cy="3586674"/>
          </a:xfrm>
          <a:prstGeom prst="rect">
            <a:avLst/>
          </a:prstGeom>
          <a:noFill/>
          <a:ln>
            <a:noFill/>
          </a:ln>
        </p:spPr>
      </p:pic>
      <p:sp>
        <p:nvSpPr>
          <p:cNvPr id="71" name="Google Shape;71;p14"/>
          <p:cNvSpPr/>
          <p:nvPr/>
        </p:nvSpPr>
        <p:spPr>
          <a:xfrm flipH="1" rot="5400000">
            <a:off x="7357200" y="3307475"/>
            <a:ext cx="2170800" cy="1402800"/>
          </a:xfrm>
          <a:prstGeom prst="halfFrame">
            <a:avLst>
              <a:gd fmla="val 33333" name="adj1"/>
              <a:gd fmla="val 33333"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75" name="Shape 75"/>
        <p:cNvGrpSpPr/>
        <p:nvPr/>
      </p:nvGrpSpPr>
      <p:grpSpPr>
        <a:xfrm>
          <a:off x="0" y="0"/>
          <a:ext cx="0" cy="0"/>
          <a:chOff x="0" y="0"/>
          <a:chExt cx="0" cy="0"/>
        </a:xfrm>
      </p:grpSpPr>
      <p:sp>
        <p:nvSpPr>
          <p:cNvPr id="76" name="Google Shape;76;p15"/>
          <p:cNvSpPr/>
          <p:nvPr/>
        </p:nvSpPr>
        <p:spPr>
          <a:xfrm>
            <a:off x="38500" y="14975"/>
            <a:ext cx="9105600" cy="5079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5"/>
          <p:cNvSpPr/>
          <p:nvPr/>
        </p:nvSpPr>
        <p:spPr>
          <a:xfrm>
            <a:off x="504725" y="432000"/>
            <a:ext cx="8191200" cy="42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78" name="Google Shape;78;p15"/>
          <p:cNvSpPr txBox="1"/>
          <p:nvPr>
            <p:ph idx="1" type="subTitle"/>
          </p:nvPr>
        </p:nvSpPr>
        <p:spPr>
          <a:xfrm>
            <a:off x="504725" y="3479550"/>
            <a:ext cx="2519700" cy="7926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None/>
            </a:pPr>
            <a:r>
              <a:rPr lang="en">
                <a:latin typeface="Lora SemiBold"/>
                <a:ea typeface="Lora SemiBold"/>
                <a:cs typeface="Lora SemiBold"/>
                <a:sym typeface="Lora SemiBold"/>
              </a:rPr>
              <a:t>Distribution</a:t>
            </a:r>
            <a:r>
              <a:rPr lang="en">
                <a:latin typeface="Lora SemiBold"/>
                <a:ea typeface="Lora SemiBold"/>
                <a:cs typeface="Lora SemiBold"/>
                <a:sym typeface="Lora SemiBold"/>
              </a:rPr>
              <a:t> by</a:t>
            </a:r>
            <a:endParaRPr>
              <a:latin typeface="Lora SemiBold"/>
              <a:ea typeface="Lora SemiBold"/>
              <a:cs typeface="Lora SemiBold"/>
              <a:sym typeface="Lora SemiBold"/>
            </a:endParaRPr>
          </a:p>
          <a:p>
            <a:pPr indent="0" lvl="0" marL="0" rtl="0" algn="ctr">
              <a:spcBef>
                <a:spcPts val="0"/>
              </a:spcBef>
              <a:spcAft>
                <a:spcPts val="0"/>
              </a:spcAft>
              <a:buNone/>
            </a:pPr>
            <a:r>
              <a:rPr lang="en">
                <a:latin typeface="Lora SemiBold"/>
                <a:ea typeface="Lora SemiBold"/>
                <a:cs typeface="Lora SemiBold"/>
                <a:sym typeface="Lora SemiBold"/>
              </a:rPr>
              <a:t> Experience Level</a:t>
            </a:r>
            <a:endParaRPr>
              <a:latin typeface="Lora SemiBold"/>
              <a:ea typeface="Lora SemiBold"/>
              <a:cs typeface="Lora SemiBold"/>
              <a:sym typeface="Lora SemiBold"/>
            </a:endParaRPr>
          </a:p>
        </p:txBody>
      </p:sp>
      <p:sp>
        <p:nvSpPr>
          <p:cNvPr id="79" name="Google Shape;79;p15"/>
          <p:cNvSpPr/>
          <p:nvPr/>
        </p:nvSpPr>
        <p:spPr>
          <a:xfrm rot="-5400000">
            <a:off x="-345500" y="3307475"/>
            <a:ext cx="2170800" cy="1402800"/>
          </a:xfrm>
          <a:prstGeom prst="halfFrame">
            <a:avLst>
              <a:gd fmla="val 33333" name="adj1"/>
              <a:gd fmla="val 33333"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80" name="Google Shape;80;p15"/>
          <p:cNvSpPr txBox="1"/>
          <p:nvPr>
            <p:ph type="ctrTitle"/>
          </p:nvPr>
        </p:nvSpPr>
        <p:spPr>
          <a:xfrm>
            <a:off x="504725" y="432000"/>
            <a:ext cx="2519700" cy="2406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latin typeface="Georgia"/>
                <a:ea typeface="Georgia"/>
                <a:cs typeface="Georgia"/>
                <a:sym typeface="Georgia"/>
              </a:rPr>
              <a:t>Full Time</a:t>
            </a:r>
            <a:endParaRPr>
              <a:latin typeface="Georgia"/>
              <a:ea typeface="Georgia"/>
              <a:cs typeface="Georgia"/>
              <a:sym typeface="Georgia"/>
            </a:endParaRPr>
          </a:p>
          <a:p>
            <a:pPr indent="0" lvl="0" marL="0" rtl="0" algn="ctr">
              <a:spcBef>
                <a:spcPts val="0"/>
              </a:spcBef>
              <a:spcAft>
                <a:spcPts val="0"/>
              </a:spcAft>
              <a:buNone/>
            </a:pPr>
            <a:r>
              <a:rPr lang="en">
                <a:latin typeface="Georgia"/>
                <a:ea typeface="Georgia"/>
                <a:cs typeface="Georgia"/>
                <a:sym typeface="Georgia"/>
              </a:rPr>
              <a:t>Salary</a:t>
            </a:r>
            <a:endParaRPr>
              <a:latin typeface="Georgia"/>
              <a:ea typeface="Georgia"/>
              <a:cs typeface="Georgia"/>
              <a:sym typeface="Georgia"/>
            </a:endParaRPr>
          </a:p>
        </p:txBody>
      </p:sp>
      <p:pic>
        <p:nvPicPr>
          <p:cNvPr id="81" name="Google Shape;81;p15" title="Screenshot 2025-08-10 202125.jpg"/>
          <p:cNvPicPr preferRelativeResize="0"/>
          <p:nvPr/>
        </p:nvPicPr>
        <p:blipFill>
          <a:blip r:embed="rId3">
            <a:alphaModFix/>
          </a:blip>
          <a:stretch>
            <a:fillRect/>
          </a:stretch>
        </p:blipFill>
        <p:spPr>
          <a:xfrm>
            <a:off x="3397524" y="963600"/>
            <a:ext cx="5298399" cy="3724500"/>
          </a:xfrm>
          <a:prstGeom prst="rect">
            <a:avLst/>
          </a:prstGeom>
          <a:noFill/>
          <a:ln>
            <a:noFill/>
          </a:ln>
        </p:spPr>
      </p:pic>
      <p:sp>
        <p:nvSpPr>
          <p:cNvPr id="82" name="Google Shape;82;p15"/>
          <p:cNvSpPr/>
          <p:nvPr/>
        </p:nvSpPr>
        <p:spPr>
          <a:xfrm flipH="1" rot="5400000">
            <a:off x="7357200" y="3307475"/>
            <a:ext cx="2170800" cy="1402800"/>
          </a:xfrm>
          <a:prstGeom prst="halfFrame">
            <a:avLst>
              <a:gd fmla="val 33333" name="adj1"/>
              <a:gd fmla="val 33333"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86" name="Shape 86"/>
        <p:cNvGrpSpPr/>
        <p:nvPr/>
      </p:nvGrpSpPr>
      <p:grpSpPr>
        <a:xfrm>
          <a:off x="0" y="0"/>
          <a:ext cx="0" cy="0"/>
          <a:chOff x="0" y="0"/>
          <a:chExt cx="0" cy="0"/>
        </a:xfrm>
      </p:grpSpPr>
      <p:sp>
        <p:nvSpPr>
          <p:cNvPr id="87" name="Google Shape;87;p16"/>
          <p:cNvSpPr/>
          <p:nvPr/>
        </p:nvSpPr>
        <p:spPr>
          <a:xfrm>
            <a:off x="38500" y="14975"/>
            <a:ext cx="9105600" cy="5079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6"/>
          <p:cNvSpPr/>
          <p:nvPr/>
        </p:nvSpPr>
        <p:spPr>
          <a:xfrm>
            <a:off x="504725" y="432000"/>
            <a:ext cx="8191200" cy="42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89" name="Google Shape;89;p16"/>
          <p:cNvSpPr txBox="1"/>
          <p:nvPr>
            <p:ph type="ctrTitle"/>
          </p:nvPr>
        </p:nvSpPr>
        <p:spPr>
          <a:xfrm>
            <a:off x="281800" y="549625"/>
            <a:ext cx="3283500" cy="145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4180">
                <a:latin typeface="Georgia"/>
                <a:ea typeface="Georgia"/>
                <a:cs typeface="Georgia"/>
                <a:sym typeface="Georgia"/>
              </a:rPr>
              <a:t>Behind the numbers</a:t>
            </a:r>
            <a:endParaRPr sz="4180">
              <a:latin typeface="Georgia"/>
              <a:ea typeface="Georgia"/>
              <a:cs typeface="Georgia"/>
              <a:sym typeface="Georgia"/>
            </a:endParaRPr>
          </a:p>
        </p:txBody>
      </p:sp>
      <p:sp>
        <p:nvSpPr>
          <p:cNvPr id="90" name="Google Shape;90;p16"/>
          <p:cNvSpPr txBox="1"/>
          <p:nvPr>
            <p:ph idx="1" type="subTitle"/>
          </p:nvPr>
        </p:nvSpPr>
        <p:spPr>
          <a:xfrm>
            <a:off x="482800" y="3320275"/>
            <a:ext cx="2881500" cy="1185900"/>
          </a:xfrm>
          <a:prstGeom prst="rect">
            <a:avLst/>
          </a:prstGeom>
        </p:spPr>
        <p:txBody>
          <a:bodyPr anchorCtr="0" anchor="t" bIns="91425" lIns="91425" spcFirstLastPara="1" rIns="91425" wrap="square" tIns="91425">
            <a:normAutofit fontScale="70000"/>
          </a:bodyPr>
          <a:lstStyle/>
          <a:p>
            <a:pPr indent="0" lvl="0" marL="0" rtl="0" algn="ctr">
              <a:spcBef>
                <a:spcPts val="0"/>
              </a:spcBef>
              <a:spcAft>
                <a:spcPts val="0"/>
              </a:spcAft>
              <a:buNone/>
            </a:pPr>
            <a:r>
              <a:rPr lang="en">
                <a:latin typeface="Lora SemiBold"/>
                <a:ea typeface="Lora SemiBold"/>
                <a:cs typeface="Lora SemiBold"/>
                <a:sym typeface="Lora SemiBold"/>
              </a:rPr>
              <a:t>Experience level count for small and medium size businesses</a:t>
            </a:r>
            <a:endParaRPr>
              <a:latin typeface="Lora SemiBold"/>
              <a:ea typeface="Lora SemiBold"/>
              <a:cs typeface="Lora SemiBold"/>
              <a:sym typeface="Lora SemiBold"/>
            </a:endParaRPr>
          </a:p>
        </p:txBody>
      </p:sp>
      <p:sp>
        <p:nvSpPr>
          <p:cNvPr id="91" name="Google Shape;91;p16"/>
          <p:cNvSpPr/>
          <p:nvPr/>
        </p:nvSpPr>
        <p:spPr>
          <a:xfrm rot="-5400000">
            <a:off x="-345500" y="3307475"/>
            <a:ext cx="2170800" cy="1402800"/>
          </a:xfrm>
          <a:prstGeom prst="halfFrame">
            <a:avLst>
              <a:gd fmla="val 33333" name="adj1"/>
              <a:gd fmla="val 33333"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pic>
        <p:nvPicPr>
          <p:cNvPr id="92" name="Google Shape;92;p16" title="Screenshot 2025-08-10 202036.jpg"/>
          <p:cNvPicPr preferRelativeResize="0"/>
          <p:nvPr/>
        </p:nvPicPr>
        <p:blipFill>
          <a:blip r:embed="rId3">
            <a:alphaModFix/>
          </a:blip>
          <a:stretch>
            <a:fillRect/>
          </a:stretch>
        </p:blipFill>
        <p:spPr>
          <a:xfrm>
            <a:off x="3364309" y="909000"/>
            <a:ext cx="5345442" cy="3779100"/>
          </a:xfrm>
          <a:prstGeom prst="rect">
            <a:avLst/>
          </a:prstGeom>
          <a:noFill/>
          <a:ln>
            <a:noFill/>
          </a:ln>
        </p:spPr>
      </p:pic>
      <p:sp>
        <p:nvSpPr>
          <p:cNvPr id="93" name="Google Shape;93;p16"/>
          <p:cNvSpPr/>
          <p:nvPr/>
        </p:nvSpPr>
        <p:spPr>
          <a:xfrm flipH="1" rot="5400000">
            <a:off x="7357200" y="3307475"/>
            <a:ext cx="2170800" cy="1402800"/>
          </a:xfrm>
          <a:prstGeom prst="halfFrame">
            <a:avLst>
              <a:gd fmla="val 33333" name="adj1"/>
              <a:gd fmla="val 33333"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7" name="Shape 97"/>
        <p:cNvGrpSpPr/>
        <p:nvPr/>
      </p:nvGrpSpPr>
      <p:grpSpPr>
        <a:xfrm>
          <a:off x="0" y="0"/>
          <a:ext cx="0" cy="0"/>
          <a:chOff x="0" y="0"/>
          <a:chExt cx="0" cy="0"/>
        </a:xfrm>
      </p:grpSpPr>
      <p:sp>
        <p:nvSpPr>
          <p:cNvPr id="98" name="Google Shape;98;p17"/>
          <p:cNvSpPr/>
          <p:nvPr/>
        </p:nvSpPr>
        <p:spPr>
          <a:xfrm>
            <a:off x="38500" y="14975"/>
            <a:ext cx="9105600" cy="50793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 name="Google Shape;99;p17"/>
          <p:cNvSpPr/>
          <p:nvPr/>
        </p:nvSpPr>
        <p:spPr>
          <a:xfrm>
            <a:off x="504725" y="432000"/>
            <a:ext cx="8191200" cy="425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
        <p:nvSpPr>
          <p:cNvPr id="100" name="Google Shape;100;p17"/>
          <p:cNvSpPr txBox="1"/>
          <p:nvPr>
            <p:ph type="ctrTitle"/>
          </p:nvPr>
        </p:nvSpPr>
        <p:spPr>
          <a:xfrm>
            <a:off x="606400" y="599250"/>
            <a:ext cx="3117000" cy="1972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400">
                <a:latin typeface="Georgia"/>
                <a:ea typeface="Georgia"/>
                <a:cs typeface="Georgia"/>
                <a:sym typeface="Georgia"/>
              </a:rPr>
              <a:t>Supplemental: </a:t>
            </a:r>
            <a:r>
              <a:rPr lang="en" sz="3400">
                <a:latin typeface="Georgia"/>
                <a:ea typeface="Georgia"/>
                <a:cs typeface="Georgia"/>
                <a:sym typeface="Georgia"/>
              </a:rPr>
              <a:t>Distribution</a:t>
            </a:r>
            <a:r>
              <a:rPr lang="en" sz="3400">
                <a:latin typeface="Georgia"/>
                <a:ea typeface="Georgia"/>
                <a:cs typeface="Georgia"/>
                <a:sym typeface="Georgia"/>
              </a:rPr>
              <a:t> by country</a:t>
            </a:r>
            <a:endParaRPr sz="3400">
              <a:latin typeface="Georgia"/>
              <a:ea typeface="Georgia"/>
              <a:cs typeface="Georgia"/>
              <a:sym typeface="Georgia"/>
            </a:endParaRPr>
          </a:p>
        </p:txBody>
      </p:sp>
      <p:sp>
        <p:nvSpPr>
          <p:cNvPr id="101" name="Google Shape;101;p17"/>
          <p:cNvSpPr/>
          <p:nvPr/>
        </p:nvSpPr>
        <p:spPr>
          <a:xfrm rot="-5400000">
            <a:off x="-345500" y="3307475"/>
            <a:ext cx="2170800" cy="1402800"/>
          </a:xfrm>
          <a:prstGeom prst="halfFrame">
            <a:avLst>
              <a:gd fmla="val 33333" name="adj1"/>
              <a:gd fmla="val 33333"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pic>
        <p:nvPicPr>
          <p:cNvPr id="102" name="Google Shape;102;p17" title="Screenshot 2025-08-10 202218.jpg"/>
          <p:cNvPicPr preferRelativeResize="0"/>
          <p:nvPr/>
        </p:nvPicPr>
        <p:blipFill>
          <a:blip r:embed="rId3">
            <a:alphaModFix/>
          </a:blip>
          <a:stretch>
            <a:fillRect/>
          </a:stretch>
        </p:blipFill>
        <p:spPr>
          <a:xfrm>
            <a:off x="3668800" y="1244700"/>
            <a:ext cx="5027000" cy="3443400"/>
          </a:xfrm>
          <a:prstGeom prst="rect">
            <a:avLst/>
          </a:prstGeom>
          <a:solidFill>
            <a:schemeClr val="lt2"/>
          </a:solidFill>
          <a:ln>
            <a:noFill/>
          </a:ln>
        </p:spPr>
      </p:pic>
      <p:sp>
        <p:nvSpPr>
          <p:cNvPr id="103" name="Google Shape;103;p17"/>
          <p:cNvSpPr/>
          <p:nvPr/>
        </p:nvSpPr>
        <p:spPr>
          <a:xfrm flipH="1" rot="5400000">
            <a:off x="7357200" y="3307475"/>
            <a:ext cx="2170800" cy="1402800"/>
          </a:xfrm>
          <a:prstGeom prst="halfFrame">
            <a:avLst>
              <a:gd fmla="val 33333" name="adj1"/>
              <a:gd fmla="val 33333"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1C2526"/>
      </a:dk1>
      <a:lt1>
        <a:srgbClr val="FFFFFF"/>
      </a:lt1>
      <a:dk2>
        <a:srgbClr val="2E3A3D"/>
      </a:dk2>
      <a:lt2>
        <a:srgbClr val="E6E7E8"/>
      </a:lt2>
      <a:accent1>
        <a:srgbClr val="F9A11B"/>
      </a:accent1>
      <a:accent2>
        <a:srgbClr val="4A6A7A"/>
      </a:accent2>
      <a:accent3>
        <a:srgbClr val="B0B7BC"/>
      </a:accent3>
      <a:accent4>
        <a:srgbClr val="FFFFFF"/>
      </a:accent4>
      <a:accent5>
        <a:srgbClr val="1C2526"/>
      </a:accent5>
      <a:accent6>
        <a:srgbClr val="F9A11B"/>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