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568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0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3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242A52-7E4D-4771-A1BE-3269D7064E39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72DB5E-80AB-45AB-A000-B5E4A03D0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E42A-6DA8-47BA-9199-9E0A0FE4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634" y="1585519"/>
            <a:ext cx="10094053" cy="1048624"/>
          </a:xfrm>
        </p:spPr>
        <p:txBody>
          <a:bodyPr>
            <a:normAutofit/>
          </a:bodyPr>
          <a:lstStyle/>
          <a:p>
            <a:r>
              <a:rPr lang="pt-BR" dirty="0"/>
              <a:t>Sistema Gerenciador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F672C-1ADF-409D-8012-6D975A34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800" y="3850547"/>
            <a:ext cx="6801612" cy="1590889"/>
          </a:xfrm>
        </p:spPr>
        <p:txBody>
          <a:bodyPr>
            <a:normAutofit/>
          </a:bodyPr>
          <a:lstStyle/>
          <a:p>
            <a:r>
              <a:rPr lang="pt-BR" dirty="0"/>
              <a:t>Alunos: Camila e Lyncon </a:t>
            </a:r>
          </a:p>
          <a:p>
            <a:r>
              <a:rPr lang="pt-BR" dirty="0"/>
              <a:t>Professores: Itamar e Marcela</a:t>
            </a:r>
          </a:p>
          <a:p>
            <a:r>
              <a:rPr lang="pt-BR" dirty="0"/>
              <a:t>Turma: 4°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3277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79358-2B5A-4417-BDEC-586B20D0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35" y="75459"/>
            <a:ext cx="6099132" cy="63760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A4E21B-9707-4626-A666-1AB0D73B0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6" y="887288"/>
            <a:ext cx="8758107" cy="5895253"/>
          </a:xfrm>
        </p:spPr>
      </p:pic>
    </p:spTree>
    <p:extLst>
      <p:ext uri="{BB962C8B-B14F-4D97-AF65-F5344CB8AC3E}">
        <p14:creationId xmlns:p14="http://schemas.microsoft.com/office/powerpoint/2010/main" val="8969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C203C-C95B-4DDF-9163-84E5F9A3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3" y="603965"/>
            <a:ext cx="4449297" cy="847330"/>
          </a:xfrm>
        </p:spPr>
        <p:txBody>
          <a:bodyPr/>
          <a:lstStyle/>
          <a:p>
            <a:r>
              <a:rPr lang="pt-BR" dirty="0"/>
              <a:t>Situação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112E-871F-493D-8EF4-EB671E4F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22" y="1735395"/>
            <a:ext cx="7729728" cy="3101983"/>
          </a:xfrm>
        </p:spPr>
        <p:txBody>
          <a:bodyPr/>
          <a:lstStyle/>
          <a:p>
            <a:r>
              <a:rPr lang="pt-BR" dirty="0"/>
              <a:t>Crescimento do Lasse (mais funcionários e mais projetos);</a:t>
            </a:r>
          </a:p>
          <a:p>
            <a:r>
              <a:rPr lang="pt-BR" dirty="0"/>
              <a:t>Necessidade de organizar projetos;</a:t>
            </a:r>
          </a:p>
          <a:p>
            <a:r>
              <a:rPr lang="pt-BR" dirty="0"/>
              <a:t>Dificuldade na utilização dos softwares antigos (</a:t>
            </a:r>
            <a:r>
              <a:rPr lang="pt-BR" dirty="0" err="1"/>
              <a:t>redmine</a:t>
            </a:r>
            <a:r>
              <a:rPr lang="pt-BR" dirty="0"/>
              <a:t> e tracking </a:t>
            </a:r>
            <a:r>
              <a:rPr lang="pt-BR" dirty="0" err="1"/>
              <a:t>projects</a:t>
            </a:r>
            <a:r>
              <a:rPr lang="pt-BR" dirty="0"/>
              <a:t>);</a:t>
            </a:r>
          </a:p>
          <a:p>
            <a:r>
              <a:rPr lang="pt-BR" dirty="0"/>
              <a:t>Necessidade de funcionalidades específicas</a:t>
            </a:r>
          </a:p>
          <a:p>
            <a:endParaRPr lang="pt-BR" dirty="0"/>
          </a:p>
        </p:txBody>
      </p:sp>
      <p:pic>
        <p:nvPicPr>
          <p:cNvPr id="1028" name="Picture 4" descr="Image result for icon redmine">
            <a:extLst>
              <a:ext uri="{FF2B5EF4-FFF2-40B4-BE49-F238E27FC236}">
                <a16:creationId xmlns:a16="http://schemas.microsoft.com/office/drawing/2014/main" id="{D4822940-B690-4108-953A-88BBF6D3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97" y="3142991"/>
            <a:ext cx="5927885" cy="33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77D4-DA2E-4BA4-B9AE-81604764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90" y="765615"/>
            <a:ext cx="5422420" cy="861850"/>
          </a:xfrm>
        </p:spPr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829D4-6AF3-4C9D-B364-FB83C0CF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2092760"/>
            <a:ext cx="7729728" cy="3101983"/>
          </a:xfrm>
        </p:spPr>
        <p:txBody>
          <a:bodyPr/>
          <a:lstStyle/>
          <a:p>
            <a:r>
              <a:rPr lang="pt-BR" dirty="0"/>
              <a:t>Criação do gerenciador de projetos;</a:t>
            </a:r>
          </a:p>
          <a:p>
            <a:r>
              <a:rPr lang="pt-BR" dirty="0"/>
              <a:t>Manter projetos com tarefas;</a:t>
            </a:r>
          </a:p>
          <a:p>
            <a:r>
              <a:rPr lang="pt-BR" dirty="0"/>
              <a:t>Tarefas com atividades, viagens ou compras;</a:t>
            </a:r>
          </a:p>
          <a:p>
            <a:r>
              <a:rPr lang="pt-BR" dirty="0"/>
              <a:t>Calcular gasto de projetos;</a:t>
            </a:r>
          </a:p>
          <a:p>
            <a:r>
              <a:rPr lang="pt-BR" dirty="0"/>
              <a:t>Administrar atividade de funcionários;</a:t>
            </a:r>
          </a:p>
          <a:p>
            <a:r>
              <a:rPr lang="pt-BR" dirty="0"/>
              <a:t>Geração automática de formulários oficiais;</a:t>
            </a:r>
          </a:p>
          <a:p>
            <a:r>
              <a:rPr lang="pt-BR" dirty="0"/>
              <a:t>Manipulação de formulários </a:t>
            </a:r>
            <a:r>
              <a:rPr lang="pt-BR" dirty="0" err="1"/>
              <a:t>odt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33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718E-5787-4168-8416-3F74BBBA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706911"/>
            <a:ext cx="3241282" cy="1035439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0CE7E-D6F9-41A4-B4A0-8D738882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117927"/>
            <a:ext cx="7729728" cy="3101983"/>
          </a:xfrm>
        </p:spPr>
        <p:txBody>
          <a:bodyPr/>
          <a:lstStyle/>
          <a:p>
            <a:r>
              <a:rPr lang="pt-BR" dirty="0"/>
              <a:t>Linguagem PHP e </a:t>
            </a:r>
            <a:r>
              <a:rPr lang="pt-BR" dirty="0" err="1"/>
              <a:t>JavaScript</a:t>
            </a:r>
            <a:r>
              <a:rPr lang="pt-BR" dirty="0"/>
              <a:t> com </a:t>
            </a:r>
            <a:r>
              <a:rPr lang="pt-BR" dirty="0" err="1"/>
              <a:t>Jquery</a:t>
            </a:r>
            <a:r>
              <a:rPr lang="pt-BR" dirty="0"/>
              <a:t>;</a:t>
            </a:r>
          </a:p>
          <a:p>
            <a:r>
              <a:rPr lang="pt-BR" dirty="0"/>
              <a:t>Armazenamento de dados em banco de dados MySQL;</a:t>
            </a:r>
          </a:p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com HTML e CSS usando </a:t>
            </a: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r>
              <a:rPr lang="pt-BR" dirty="0"/>
              <a:t>Modelagem feita no padrão UML;</a:t>
            </a:r>
          </a:p>
          <a:p>
            <a:r>
              <a:rPr lang="pt-BR" dirty="0"/>
              <a:t>Pesquisas voltadas na estruturação de arquivo </a:t>
            </a:r>
            <a:r>
              <a:rPr lang="pt-BR" dirty="0" err="1"/>
              <a:t>odt</a:t>
            </a:r>
            <a:r>
              <a:rPr lang="pt-BR" dirty="0"/>
              <a:t>;</a:t>
            </a:r>
          </a:p>
          <a:p>
            <a:r>
              <a:rPr lang="pt-BR" dirty="0"/>
              <a:t>Entrevista com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7090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6AB97-B43C-431C-A93A-A4D1182A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09" y="724970"/>
            <a:ext cx="5732813" cy="970564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17D24-9995-4563-BFE1-8A540B5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09" y="2151483"/>
            <a:ext cx="7729728" cy="3101983"/>
          </a:xfrm>
        </p:spPr>
        <p:txBody>
          <a:bodyPr/>
          <a:lstStyle/>
          <a:p>
            <a:r>
              <a:rPr lang="pt-BR" dirty="0"/>
              <a:t>ASANA</a:t>
            </a:r>
          </a:p>
          <a:p>
            <a:r>
              <a:rPr lang="pt-BR" dirty="0"/>
              <a:t>JIRA</a:t>
            </a:r>
          </a:p>
          <a:p>
            <a:r>
              <a:rPr lang="pt-BR" dirty="0"/>
              <a:t>MONDAY.COM</a:t>
            </a:r>
          </a:p>
        </p:txBody>
      </p:sp>
    </p:spTree>
    <p:extLst>
      <p:ext uri="{BB962C8B-B14F-4D97-AF65-F5344CB8AC3E}">
        <p14:creationId xmlns:p14="http://schemas.microsoft.com/office/powerpoint/2010/main" val="35082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8136-73FF-450F-8193-DE5BCBCC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6" y="330688"/>
            <a:ext cx="5388864" cy="920230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3FEDB3C2-7388-4402-B23E-725E9EFC3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26291"/>
              </p:ext>
            </p:extLst>
          </p:nvPr>
        </p:nvGraphicFramePr>
        <p:xfrm>
          <a:off x="966351" y="1556192"/>
          <a:ext cx="5014999" cy="5079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028">
                  <a:extLst>
                    <a:ext uri="{9D8B030D-6E8A-4147-A177-3AD203B41FA5}">
                      <a16:colId xmlns:a16="http://schemas.microsoft.com/office/drawing/2014/main" val="847619769"/>
                    </a:ext>
                  </a:extLst>
                </a:gridCol>
                <a:gridCol w="3363601">
                  <a:extLst>
                    <a:ext uri="{9D8B030D-6E8A-4147-A177-3AD203B41FA5}">
                      <a16:colId xmlns:a16="http://schemas.microsoft.com/office/drawing/2014/main" val="451283316"/>
                    </a:ext>
                  </a:extLst>
                </a:gridCol>
                <a:gridCol w="1039370">
                  <a:extLst>
                    <a:ext uri="{9D8B030D-6E8A-4147-A177-3AD203B41FA5}">
                      <a16:colId xmlns:a16="http://schemas.microsoft.com/office/drawing/2014/main" val="459078875"/>
                    </a:ext>
                  </a:extLst>
                </a:gridCol>
              </a:tblGrid>
              <a:tr h="254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Requisito Funcional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Classificação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extLst>
                  <a:ext uri="{0D108BD9-81ED-4DB2-BD59-A6C34878D82A}">
                    <a16:rowId xmlns:a16="http://schemas.microsoft.com/office/drawing/2014/main" val="3003312758"/>
                  </a:ext>
                </a:extLst>
              </a:tr>
              <a:tr h="11398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manter os projetos como os seguintes dados: data de início,data de finalização, funcionários, tarefas, nome, total gasto, nome do convênio, número do convênio, fonte de recurso, número centro de custo e descrição.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extLst>
                  <a:ext uri="{0D108BD9-81ED-4DB2-BD59-A6C34878D82A}">
                    <a16:rowId xmlns:a16="http://schemas.microsoft.com/office/drawing/2014/main" val="3188239345"/>
                  </a:ext>
                </a:extLst>
              </a:tr>
              <a:tr h="773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manter os usuários com os seguintes dados:  nome, cpf, rg, data de emissão do rg, data de nascimento, tipo de usuário, valor da hora de trabalho, formação, atuação, e-mail e login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extLst>
                  <a:ext uri="{0D108BD9-81ED-4DB2-BD59-A6C34878D82A}">
                    <a16:rowId xmlns:a16="http://schemas.microsoft.com/office/drawing/2014/main" val="143455591"/>
                  </a:ext>
                </a:extLst>
              </a:tr>
              <a:tr h="1308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os funcionários mantenham as tarefas de um projeto com os seguintes dados:  data de início, estado(concluída, trabalhando, aguardando), data prevista para conclusão,atividades, viagens, compras, nome e descrição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extLst>
                  <a:ext uri="{0D108BD9-81ED-4DB2-BD59-A6C34878D82A}">
                    <a16:rowId xmlns:a16="http://schemas.microsoft.com/office/drawing/2014/main" val="3493774523"/>
                  </a:ext>
                </a:extLst>
              </a:tr>
              <a:tr h="1603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funcionários mantenham viagens em uma tarefa com os seguintes dados: viajante,  origem, destino, meta, data ida, data volta, justificativa, observações, passagem, veículo, data entrada hospedagem, horário entrada hospedagem, data saída hospedagem, horario saída hospedagem,gastos e total gasto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Obrigatório, Permanente e Evidente.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2" marR="43652" marT="0" marB="0" anchor="ctr"/>
                </a:tc>
                <a:extLst>
                  <a:ext uri="{0D108BD9-81ED-4DB2-BD59-A6C34878D82A}">
                    <a16:rowId xmlns:a16="http://schemas.microsoft.com/office/drawing/2014/main" val="382438447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523933A-FC43-4019-8401-D0BDA716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72016"/>
              </p:ext>
            </p:extLst>
          </p:nvPr>
        </p:nvGraphicFramePr>
        <p:xfrm>
          <a:off x="6700506" y="276500"/>
          <a:ext cx="5086024" cy="6305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696">
                  <a:extLst>
                    <a:ext uri="{9D8B030D-6E8A-4147-A177-3AD203B41FA5}">
                      <a16:colId xmlns:a16="http://schemas.microsoft.com/office/drawing/2014/main" val="446118973"/>
                    </a:ext>
                  </a:extLst>
                </a:gridCol>
                <a:gridCol w="3411239">
                  <a:extLst>
                    <a:ext uri="{9D8B030D-6E8A-4147-A177-3AD203B41FA5}">
                      <a16:colId xmlns:a16="http://schemas.microsoft.com/office/drawing/2014/main" val="2646730934"/>
                    </a:ext>
                  </a:extLst>
                </a:gridCol>
                <a:gridCol w="1054089">
                  <a:extLst>
                    <a:ext uri="{9D8B030D-6E8A-4147-A177-3AD203B41FA5}">
                      <a16:colId xmlns:a16="http://schemas.microsoft.com/office/drawing/2014/main" val="2226322457"/>
                    </a:ext>
                  </a:extLst>
                </a:gridCol>
              </a:tblGrid>
              <a:tr h="9731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deve ser capaz de manter os veículos como os seguintes dados: </a:t>
                      </a:r>
                      <a:r>
                        <a:rPr lang="pt-BR" sz="1200" dirty="0" err="1">
                          <a:effectLst/>
                        </a:rPr>
                        <a:t>nome,tipo,data</a:t>
                      </a:r>
                      <a:r>
                        <a:rPr lang="pt-BR" sz="1200" dirty="0">
                          <a:effectLst/>
                        </a:rPr>
                        <a:t> de retirada, data de </a:t>
                      </a:r>
                      <a:r>
                        <a:rPr lang="pt-BR" sz="1200" dirty="0" err="1">
                          <a:effectLst/>
                        </a:rPr>
                        <a:t>devolução,horário</a:t>
                      </a:r>
                      <a:r>
                        <a:rPr lang="pt-BR" sz="1200" dirty="0">
                          <a:effectLst/>
                        </a:rPr>
                        <a:t> de retirada e horário de devolução e condutor.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Obrigatório, Permanente e Oculto.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1603113644"/>
                  </a:ext>
                </a:extLst>
              </a:tr>
              <a:tr h="831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 dirty="0">
                          <a:effectLst/>
                        </a:rPr>
                        <a:t>O sistema deve manter os condutores com os seguintes dados: nome, CNH e data de validade do CNH.</a:t>
                      </a:r>
                      <a:endParaRPr lang="pt-BR" sz="12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1393462679"/>
                  </a:ext>
                </a:extLst>
              </a:tr>
              <a:tr h="729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deve manter as compras com os seguintes dados: propósito(finalidade), total gasto, e os itens comprados.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Obrigatório, Permanente e Evidente.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100076652"/>
                  </a:ext>
                </a:extLst>
              </a:tr>
              <a:tr h="729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os usuários realizem autenticação no sistema por meio de login e senha.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2840912805"/>
                  </a:ext>
                </a:extLst>
              </a:tr>
              <a:tr h="850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09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manter as atividades com os seguintes dados: tipo, tempo gasto, comentário, data de realizaçãoo, total gasto e funcionário.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4045256683"/>
                  </a:ext>
                </a:extLst>
              </a:tr>
              <a:tr h="729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apresentar aos funcionários um gráfico de colunas com o tempo gasto em cada projeto durante um dia e/ou um mês inteiro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3646802688"/>
                  </a:ext>
                </a:extLst>
              </a:tr>
              <a:tr h="729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permitir que o funcionário dono de um projeto possa inserir outro funcionário, dando permissão a todas as funcionalidades deste projeto.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2952287542"/>
                  </a:ext>
                </a:extLst>
              </a:tr>
              <a:tr h="729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manter os itens de uma compra com os seguintes dados: valor, quantidade e nome.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Obrigatório, Permanente e Evidente.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0" marB="0" anchor="ctr"/>
                </a:tc>
                <a:extLst>
                  <a:ext uri="{0D108BD9-81ED-4DB2-BD59-A6C34878D82A}">
                    <a16:rowId xmlns:a16="http://schemas.microsoft.com/office/drawing/2014/main" val="14865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6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0C2C296-E8D0-44BF-B2AC-E9D14FEB0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03896"/>
              </p:ext>
            </p:extLst>
          </p:nvPr>
        </p:nvGraphicFramePr>
        <p:xfrm>
          <a:off x="3170523" y="240335"/>
          <a:ext cx="5626379" cy="637733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86642">
                  <a:extLst>
                    <a:ext uri="{9D8B030D-6E8A-4147-A177-3AD203B41FA5}">
                      <a16:colId xmlns:a16="http://schemas.microsoft.com/office/drawing/2014/main" val="1636341559"/>
                    </a:ext>
                  </a:extLst>
                </a:gridCol>
                <a:gridCol w="3773659">
                  <a:extLst>
                    <a:ext uri="{9D8B030D-6E8A-4147-A177-3AD203B41FA5}">
                      <a16:colId xmlns:a16="http://schemas.microsoft.com/office/drawing/2014/main" val="126557971"/>
                    </a:ext>
                  </a:extLst>
                </a:gridCol>
                <a:gridCol w="1166078">
                  <a:extLst>
                    <a:ext uri="{9D8B030D-6E8A-4147-A177-3AD203B41FA5}">
                      <a16:colId xmlns:a16="http://schemas.microsoft.com/office/drawing/2014/main" val="1404724181"/>
                    </a:ext>
                  </a:extLst>
                </a:gridCol>
              </a:tblGrid>
              <a:tr h="794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RF 13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funcionários criem tarefas não planejadas em seu perfil, sem necessidade de estarem vinculadas a um projeto.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3396154938"/>
                  </a:ext>
                </a:extLst>
              </a:tr>
              <a:tr h="591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calcular os gastos totais de um projeto automaticamente com base nos gastos em viagens, compras e atividades de todas as tarefas.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Oculto.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2857457296"/>
                  </a:ext>
                </a:extLst>
              </a:tr>
              <a:tr h="140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gerar e disponibilizar ao administrador gráficos de participação dos funcionários em determinado projeto ou de gastos de determinado projeto.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gerar e disponibilizar ao administrador gráficos das atividades de cada funcionário e  gráfico de gastos de todos os projetos.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1756979826"/>
                  </a:ext>
                </a:extLst>
              </a:tr>
              <a:tr h="740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os usuários forneçam arquivos odt em forma de formulários e esse arquivo seja convertido para html, sendo exibido no navegador.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605164655"/>
                  </a:ext>
                </a:extLst>
              </a:tr>
              <a:tr h="591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identificar possíveis campos de um formulário fornecido pelo usuário possibilitando o preenchimento desse campo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3755596806"/>
                  </a:ext>
                </a:extLst>
              </a:tr>
              <a:tr h="591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os usuários insiram campos para preenchimento em um formulário fornecido.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4104125224"/>
                  </a:ext>
                </a:extLst>
              </a:tr>
              <a:tr h="930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19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permitir que o usuário selecione um projeto para que o sistema autocomplete campos com nomes parecidos e forneça palavras cadastradas parecidas durante o preenchimento de um campo.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Obrigatório, Permanente e Evidente.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499461106"/>
                  </a:ext>
                </a:extLst>
              </a:tr>
              <a:tr h="591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 20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200" kern="150">
                          <a:effectLst/>
                        </a:rPr>
                        <a:t>O sistema deve gerar um novo arquivo odt com base no formulário preenchido pelo usuário disponibilizando-o para download.</a:t>
                      </a:r>
                      <a:endParaRPr lang="pt-BR" sz="12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Obrigatório, Permanente e Evidente.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8" marR="32028" marT="0" marB="0" anchor="ctr"/>
                </a:tc>
                <a:extLst>
                  <a:ext uri="{0D108BD9-81ED-4DB2-BD59-A6C34878D82A}">
                    <a16:rowId xmlns:a16="http://schemas.microsoft.com/office/drawing/2014/main" val="215092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0F9F-6492-41C7-A0CA-40A34EDA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2" y="343907"/>
            <a:ext cx="4949840" cy="671161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de Negócio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8D9019-E6A0-4E84-A172-641208ABF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86666"/>
              </p:ext>
            </p:extLst>
          </p:nvPr>
        </p:nvGraphicFramePr>
        <p:xfrm>
          <a:off x="3171039" y="1216405"/>
          <a:ext cx="6392410" cy="5394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410">
                  <a:extLst>
                    <a:ext uri="{9D8B030D-6E8A-4147-A177-3AD203B41FA5}">
                      <a16:colId xmlns:a16="http://schemas.microsoft.com/office/drawing/2014/main" val="2655996274"/>
                    </a:ext>
                  </a:extLst>
                </a:gridCol>
                <a:gridCol w="742025">
                  <a:extLst>
                    <a:ext uri="{9D8B030D-6E8A-4147-A177-3AD203B41FA5}">
                      <a16:colId xmlns:a16="http://schemas.microsoft.com/office/drawing/2014/main" val="1395745967"/>
                    </a:ext>
                  </a:extLst>
                </a:gridCol>
                <a:gridCol w="4721975">
                  <a:extLst>
                    <a:ext uri="{9D8B030D-6E8A-4147-A177-3AD203B41FA5}">
                      <a16:colId xmlns:a16="http://schemas.microsoft.com/office/drawing/2014/main" val="2899816709"/>
                    </a:ext>
                  </a:extLst>
                </a:gridCol>
              </a:tblGrid>
              <a:tr h="453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Código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RF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Regra de Negócio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329813"/>
                  </a:ext>
                </a:extLst>
              </a:tr>
              <a:tr h="23053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 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RF 02, RF 08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 sistema deve prever uma hierarquia de acesso em que o usuário denominado administrador terá acesso a todos os dados do sistema e a geração de gráficos exclusivos, porém não poderá criar projetos, enquanto o usuário denominado funcionário poderá acessar apenas os dados inseridos por ele ou compartilhados com o mesmo além de poder criar projetos, tarefas e atividades.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482067"/>
                  </a:ext>
                </a:extLst>
              </a:tr>
              <a:tr h="988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 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RF 03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Uma tarefa pode apenas ser criada caso sua data de início e conclusão estejam entre o período de início e o fim do projeto em que está inserida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7952786"/>
                  </a:ext>
                </a:extLst>
              </a:tr>
              <a:tr h="6586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 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RF 02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 administrador só poder ser cadastrado caso uma senha de sistema seja inserida.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534652"/>
                  </a:ext>
                </a:extLst>
              </a:tr>
              <a:tr h="988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 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RF 09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Uma atividade só pode ser inserida caso sua data de realização esteja entre o período de início e conclusão da tarefa em que está sendo inserida.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32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48D5B-4BFC-46DC-86F0-3ABEB889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70" y="310351"/>
            <a:ext cx="9354060" cy="645994"/>
          </a:xfrm>
        </p:spPr>
        <p:txBody>
          <a:bodyPr>
            <a:normAutofit fontScale="90000"/>
          </a:bodyPr>
          <a:lstStyle/>
          <a:p>
            <a:r>
              <a:rPr lang="pt-BR" dirty="0"/>
              <a:t>Requisitos não funcionais tecnológicos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F67186E-2EFC-4312-BE8E-3AF53775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807879"/>
              </p:ext>
            </p:extLst>
          </p:nvPr>
        </p:nvGraphicFramePr>
        <p:xfrm>
          <a:off x="2438836" y="1048168"/>
          <a:ext cx="6940055" cy="2133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112">
                  <a:extLst>
                    <a:ext uri="{9D8B030D-6E8A-4147-A177-3AD203B41FA5}">
                      <a16:colId xmlns:a16="http://schemas.microsoft.com/office/drawing/2014/main" val="3203804013"/>
                    </a:ext>
                  </a:extLst>
                </a:gridCol>
                <a:gridCol w="5933943">
                  <a:extLst>
                    <a:ext uri="{9D8B030D-6E8A-4147-A177-3AD203B41FA5}">
                      <a16:colId xmlns:a16="http://schemas.microsoft.com/office/drawing/2014/main" val="561814167"/>
                    </a:ext>
                  </a:extLst>
                </a:gridCol>
              </a:tblGrid>
              <a:tr h="517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Código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Requisito Não Funcional Tecnológico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767177"/>
                  </a:ext>
                </a:extLst>
              </a:tr>
              <a:tr h="808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RNFT 01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As conexões com o banco de dados devem ser tratadas com o padrão Factory (Fábrica de Conexões).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879288"/>
                  </a:ext>
                </a:extLst>
              </a:tr>
              <a:tr h="808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RNFT 02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 processo de login deve ser realizado via LDAP, sem a necessidade de armazenamento de senha no banco de dados.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548573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CDD3AF67-3B5D-4CFC-BAC2-44065EF72B49}"/>
              </a:ext>
            </a:extLst>
          </p:cNvPr>
          <p:cNvSpPr txBox="1">
            <a:spLocks/>
          </p:cNvSpPr>
          <p:nvPr/>
        </p:nvSpPr>
        <p:spPr bwMode="black">
          <a:xfrm>
            <a:off x="1529425" y="3302075"/>
            <a:ext cx="9354060" cy="6459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não funcionais suplementares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82C2349-5D21-4453-987E-F6728F33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6600"/>
              </p:ext>
            </p:extLst>
          </p:nvPr>
        </p:nvGraphicFramePr>
        <p:xfrm>
          <a:off x="2520237" y="4068236"/>
          <a:ext cx="6934155" cy="2718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968">
                  <a:extLst>
                    <a:ext uri="{9D8B030D-6E8A-4147-A177-3AD203B41FA5}">
                      <a16:colId xmlns:a16="http://schemas.microsoft.com/office/drawing/2014/main" val="4182367395"/>
                    </a:ext>
                  </a:extLst>
                </a:gridCol>
                <a:gridCol w="5923187">
                  <a:extLst>
                    <a:ext uri="{9D8B030D-6E8A-4147-A177-3AD203B41FA5}">
                      <a16:colId xmlns:a16="http://schemas.microsoft.com/office/drawing/2014/main" val="3401851589"/>
                    </a:ext>
                  </a:extLst>
                </a:gridCol>
              </a:tblGrid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Código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Requisito Não Funcional Suplementares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830887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RNFS 01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 sistema deve ser implementado para plataforma web.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425188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RNFS 02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 sistema deve ser implementado em linguagem PHP.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475535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RNFS 03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 sistema deve usar banco de dados MySQL.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792808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RNFS 04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 sistema deve possuir documentação técnica usando diagramação UML.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09949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RNFS 05</a:t>
                      </a:r>
                      <a:endParaRPr lang="pt-BR" sz="1600" kern="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</a:rPr>
                        <a:t>A interface do sistema deve utilizar HTML 5, CSS e </a:t>
                      </a:r>
                      <a:r>
                        <a:rPr lang="pt-BR" sz="1600" kern="150" dirty="0" err="1">
                          <a:effectLst/>
                        </a:rPr>
                        <a:t>Botstrap</a:t>
                      </a:r>
                      <a:r>
                        <a:rPr lang="pt-BR" sz="1600" kern="150" dirty="0">
                          <a:effectLst/>
                        </a:rPr>
                        <a:t>.</a:t>
                      </a:r>
                      <a:endParaRPr lang="pt-BR" sz="1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52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3861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108</TotalTime>
  <Words>1192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Pacote</vt:lpstr>
      <vt:lpstr>Sistema Gerenciador de Projetos</vt:lpstr>
      <vt:lpstr>Situação Problema</vt:lpstr>
      <vt:lpstr>Objetivo do projeto</vt:lpstr>
      <vt:lpstr>metodologia</vt:lpstr>
      <vt:lpstr>Trabalhos relacionados</vt:lpstr>
      <vt:lpstr>Requisitos funcionais</vt:lpstr>
      <vt:lpstr>Apresentação do PowerPoint</vt:lpstr>
      <vt:lpstr>Regras de Negócio</vt:lpstr>
      <vt:lpstr>Requisitos não funcionais tecnológicos</vt:lpstr>
      <vt:lpstr>Diagrama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Gerenciador de Projetos</dc:title>
  <dc:creator>Lyncon Baez</dc:creator>
  <cp:lastModifiedBy>Lyncon Baez</cp:lastModifiedBy>
  <cp:revision>7</cp:revision>
  <dcterms:created xsi:type="dcterms:W3CDTF">2019-03-16T21:26:55Z</dcterms:created>
  <dcterms:modified xsi:type="dcterms:W3CDTF">2019-03-16T23:15:48Z</dcterms:modified>
</cp:coreProperties>
</file>