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460" r:id="rId3"/>
    <p:sldId id="809" r:id="rId5"/>
    <p:sldId id="772" r:id="rId6"/>
    <p:sldId id="771" r:id="rId7"/>
    <p:sldId id="785" r:id="rId8"/>
    <p:sldId id="783" r:id="rId9"/>
    <p:sldId id="774" r:id="rId10"/>
    <p:sldId id="784" r:id="rId11"/>
    <p:sldId id="786" r:id="rId12"/>
    <p:sldId id="775" r:id="rId13"/>
    <p:sldId id="787" r:id="rId14"/>
    <p:sldId id="788" r:id="rId15"/>
    <p:sldId id="789" r:id="rId16"/>
    <p:sldId id="776" r:id="rId17"/>
    <p:sldId id="791" r:id="rId18"/>
    <p:sldId id="790" r:id="rId19"/>
    <p:sldId id="777" r:id="rId20"/>
    <p:sldId id="792" r:id="rId21"/>
    <p:sldId id="793" r:id="rId22"/>
    <p:sldId id="794" r:id="rId23"/>
    <p:sldId id="795" r:id="rId24"/>
    <p:sldId id="796" r:id="rId25"/>
    <p:sldId id="779" r:id="rId26"/>
    <p:sldId id="780" r:id="rId27"/>
    <p:sldId id="781" r:id="rId28"/>
    <p:sldId id="797" r:id="rId29"/>
    <p:sldId id="798" r:id="rId30"/>
    <p:sldId id="461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95736" autoAdjust="0"/>
  </p:normalViewPr>
  <p:slideViewPr>
    <p:cSldViewPr>
      <p:cViewPr varScale="1">
        <p:scale>
          <a:sx n="105" d="100"/>
          <a:sy n="105" d="100"/>
        </p:scale>
        <p:origin x="84" y="384"/>
      </p:cViewPr>
      <p:guideLst>
        <p:guide orient="horz" pos="162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9" d="100"/>
        <a:sy n="89" d="100"/>
      </p:scale>
      <p:origin x="0" y="12672"/>
    </p:cViewPr>
  </p:sorterViewPr>
  <p:notesViewPr>
    <p:cSldViewPr>
      <p:cViewPr varScale="1">
        <p:scale>
          <a:sx n="97" d="100"/>
          <a:sy n="97" d="100"/>
        </p:scale>
        <p:origin x="43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084-7573-F641-ACD7-B203CC884CF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55AAD-B16F-A646-9070-44BDCBE522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3510-93AC-4CFF-AA3F-5A06DAF66ADA}" type="datetimeFigureOut">
              <a:rPr lang="en-US" smtClean="0"/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FFA0-699A-44D1-8003-6A191E8D3A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062" y="3714750"/>
            <a:ext cx="5884041" cy="617220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Click to edit Master title style</a:t>
            </a:r>
            <a:br>
              <a:rPr lang="en-US" dirty="0" smtClean="0"/>
            </a:br>
            <a:br>
              <a:rPr lang="en-US" sz="1400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7062" y="4176118"/>
            <a:ext cx="5883275" cy="40362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136525" indent="0">
              <a:buFont typeface="Arial" panose="020B0604020202020204" pitchFamily="34" charset="0"/>
              <a:buNone/>
              <a:defRPr sz="1800"/>
            </a:lvl2pPr>
            <a:lvl3pPr marL="365125" indent="0">
              <a:buFont typeface="Arial" panose="020B0604020202020204" pitchFamily="34" charset="0"/>
              <a:buNone/>
              <a:defRPr sz="1800"/>
            </a:lvl3pPr>
            <a:lvl4pPr marL="548005" indent="0">
              <a:buFont typeface="Arial" panose="020B0604020202020204" pitchFamily="34" charset="0"/>
              <a:buNone/>
              <a:defRPr sz="1800"/>
            </a:lvl4pPr>
            <a:lvl5pPr marL="73025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</a:t>
            </a:r>
            <a:br>
              <a:rPr lang="fr-FR" b="0" dirty="0" smtClean="0"/>
            </a:br>
            <a:endParaRPr lang="en-US" dirty="0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623892" y="1051324"/>
            <a:ext cx="7836540" cy="35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</a:t>
            </a:r>
            <a:br>
              <a:rPr lang="fr-FR" b="0" dirty="0" smtClean="0"/>
            </a:b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8" name="TextBox 7"/>
          <p:cNvSpPr txBox="1">
            <a:spLocks noChangeAspect="1"/>
          </p:cNvSpPr>
          <p:nvPr userDrawn="1"/>
        </p:nvSpPr>
        <p:spPr>
          <a:xfrm>
            <a:off x="8244700" y="4768683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</a:t>
            </a:r>
            <a:br>
              <a:rPr lang="fr-FR" b="0" dirty="0" smtClean="0"/>
            </a:b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8" name="TextBox 7"/>
          <p:cNvSpPr txBox="1">
            <a:spLocks noChangeAspect="1"/>
          </p:cNvSpPr>
          <p:nvPr userDrawn="1"/>
        </p:nvSpPr>
        <p:spPr>
          <a:xfrm>
            <a:off x="8244700" y="4768683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MS PGothic" panose="020B0600070205080204" charset="-128"/>
              </a:rPr>
            </a:fld>
            <a:endParaRPr lang="en-US" sz="1200" dirty="0">
              <a:solidFill>
                <a:srgbClr val="898989"/>
              </a:solidFill>
              <a:ea typeface="MS PGothic" panose="020B0600070205080204" charset="-128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3888" y="533399"/>
            <a:ext cx="7248525" cy="34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E425DA-1ED5-FE43-B92B-12E3777905D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851385-B520-5F4F-A23F-4B37E4D7ABC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3892" y="240506"/>
            <a:ext cx="7248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71592" y="1051324"/>
            <a:ext cx="6600825" cy="318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6A4DDC6E-F601-5B45-97AD-DFABB948CB49}" type="slidenum">
              <a:rPr lang="en-US" smtClean="0"/>
            </a:fld>
            <a:endParaRPr lang="en-US" dirty="0"/>
          </a:p>
        </p:txBody>
      </p:sp>
      <p:pic>
        <p:nvPicPr>
          <p:cNvPr id="7" name="图片 9" descr="图片1.png"/>
          <p:cNvPicPr>
            <a:picLocks noChangeAspect="1"/>
          </p:cNvPicPr>
          <p:nvPr userDrawn="1"/>
        </p:nvPicPr>
        <p:blipFill rotWithShape="1">
          <a:blip r:embed="rId7" cstate="print"/>
          <a:srcRect t="22770"/>
          <a:stretch>
            <a:fillRect/>
          </a:stretch>
        </p:blipFill>
        <p:spPr bwMode="auto">
          <a:xfrm>
            <a:off x="7839475" y="74915"/>
            <a:ext cx="1300289" cy="3365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 baseline="0">
          <a:solidFill>
            <a:schemeClr val="accent1">
              <a:lumMod val="50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182880" indent="-182880" algn="l" defTabSz="457200" rtl="0" eaLnBrk="1" fontAlgn="base" hangingPunct="1">
        <a:lnSpc>
          <a:spcPct val="150000"/>
        </a:lnSpc>
        <a:spcBef>
          <a:spcPts val="1000"/>
        </a:spcBef>
        <a:spcAft>
          <a:spcPct val="0"/>
        </a:spcAft>
        <a:buClr>
          <a:schemeClr val="accent4"/>
        </a:buClr>
        <a:buSzPct val="125000"/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365760" indent="-182880" algn="l" defTabSz="457200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Wingdings" panose="05000000000000000000" pitchFamily="2" charset="2"/>
        <a:buChar char="§"/>
        <a:defRPr sz="16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548640" indent="-182880" algn="l" defTabSz="457200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accent4"/>
        </a:buClr>
        <a:buSzPct val="100000"/>
        <a:buFont typeface="Lucida Grande"/>
        <a:buChar char="−"/>
        <a:defRPr sz="14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776605" indent="-228600" algn="l" defTabSz="4572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800" kern="1200">
          <a:solidFill>
            <a:srgbClr val="595B5A"/>
          </a:solidFill>
          <a:latin typeface="+mn-lt"/>
          <a:ea typeface="MS PGothic" panose="020B0600070205080204" charset="-128"/>
          <a:cs typeface="+mn-cs"/>
        </a:defRPr>
      </a:lvl4pPr>
      <a:lvl5pPr marL="958850" indent="-228600" algn="l" defTabSz="4572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800" kern="1200">
          <a:solidFill>
            <a:srgbClr val="595B5A"/>
          </a:solidFill>
          <a:latin typeface="+mn-lt"/>
          <a:ea typeface="MS PGothic" panose="020B060007020508020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cnblogs.com/zhenyuyaodidiao/p/4512249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6" descr="Picture 1"/>
            <p:cNvPicPr>
              <a:picLocks noChangeAspect="1" noChangeArrowheads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>
              <a:off x="0" y="5294"/>
              <a:ext cx="9144000" cy="5138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9" descr="图片1.png"/>
            <p:cNvPicPr>
              <a:picLocks noChangeAspect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 bwMode="auto">
            <a:xfrm>
              <a:off x="7831660" y="0"/>
              <a:ext cx="1300289" cy="435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72560" y="3363838"/>
            <a:ext cx="2845870" cy="1314450"/>
          </a:xfrm>
        </p:spPr>
        <p:txBody>
          <a:bodyPr>
            <a:normAutofit/>
          </a:bodyPr>
          <a:lstStyle/>
          <a:p>
            <a:pPr algn="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r"/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62" y="764508"/>
            <a:ext cx="2095500" cy="901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77819"/>
            <a:ext cx="8318262" cy="11018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400" dirty="0" err="1" smtClean="0"/>
              <a:t>Docker</a:t>
            </a:r>
            <a:r>
              <a:rPr kumimoji="1" lang="zh-CN" altLang="en-US" sz="4400" dirty="0" smtClean="0"/>
              <a:t>技术分享</a:t>
            </a:r>
            <a:endParaRPr kumimoji="1"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容器是从镜像创建的应用运行实例，可以将其启动、停止、重启、删除</a:t>
            </a:r>
            <a:endParaRPr lang="en-US" altLang="zh-CN" dirty="0" smtClean="0"/>
          </a:p>
          <a:p>
            <a:r>
              <a:rPr lang="zh-CN" altLang="en-US" dirty="0" smtClean="0"/>
              <a:t>可以将容器看做简易版的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系统环境，以及运行在其中的应用程序打包而成的应用盒子</a:t>
            </a:r>
            <a:endParaRPr lang="en-US" altLang="zh-CN" dirty="0" smtClean="0"/>
          </a:p>
          <a:p>
            <a:r>
              <a:rPr lang="zh-CN" altLang="en-US" dirty="0" smtClean="0"/>
              <a:t>镜像本身是只读的，容器从镜像启动之后，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会在镜像的最上层创建一个可写层，而镜像本身将保持不变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3478"/>
            <a:ext cx="7836540" cy="4752528"/>
          </a:xfrm>
        </p:spPr>
        <p:txBody>
          <a:bodyPr/>
          <a:lstStyle/>
          <a:p>
            <a:r>
              <a:rPr lang="zh-CN" altLang="en-US" dirty="0" smtClean="0"/>
              <a:t>新建并启动容器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run [OPTIONS] </a:t>
            </a:r>
            <a:r>
              <a:rPr lang="en-US" altLang="zh-CN" dirty="0"/>
              <a:t>IMAG [COMMAND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OPTIONS: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-t </a:t>
            </a:r>
            <a:r>
              <a:rPr lang="zh-CN" altLang="en-US" dirty="0" smtClean="0"/>
              <a:t>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分配一个伪终端并绑定到容器的标准输入上，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表示让容器的标准输入保存打开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-d </a:t>
            </a:r>
            <a:r>
              <a:rPr lang="zh-CN" altLang="en-US" dirty="0" smtClean="0"/>
              <a:t>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容器在后台以守护态形式运行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-p </a:t>
            </a:r>
            <a:r>
              <a:rPr lang="zh-CN" altLang="en-US" dirty="0" smtClean="0"/>
              <a:t>桥接模式，端口映射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--net=host </a:t>
            </a:r>
            <a:r>
              <a:rPr lang="en-US" altLang="zh-CN" dirty="0" err="1" smtClean="0"/>
              <a:t>host</a:t>
            </a:r>
            <a:r>
              <a:rPr lang="zh-CN" altLang="en-US" dirty="0" smtClean="0"/>
              <a:t>模式启动</a:t>
            </a:r>
            <a:endParaRPr lang="en-US" altLang="zh-CN" dirty="0" smtClean="0"/>
          </a:p>
          <a:p>
            <a:pPr lvl="2"/>
            <a:r>
              <a:rPr lang="en-US" altLang="zh-CN" dirty="0"/>
              <a:t>--restart=always </a:t>
            </a:r>
            <a:r>
              <a:rPr lang="zh-CN" altLang="en-US" dirty="0" smtClean="0"/>
              <a:t>一直重启</a:t>
            </a:r>
            <a:endParaRPr lang="en-US" altLang="zh-CN" dirty="0" smtClean="0"/>
          </a:p>
          <a:p>
            <a:pPr lvl="2"/>
            <a:r>
              <a:rPr lang="en-US" altLang="zh-CN" dirty="0"/>
              <a:t>--</a:t>
            </a:r>
            <a:r>
              <a:rPr lang="en-US" altLang="zh-CN" dirty="0" smtClean="0"/>
              <a:t>privileged=true </a:t>
            </a:r>
            <a:r>
              <a:rPr lang="zh-CN" altLang="en-US" dirty="0" smtClean="0"/>
              <a:t>高级权限</a:t>
            </a:r>
            <a:endParaRPr lang="en-US" altLang="zh-CN" dirty="0" smtClean="0"/>
          </a:p>
          <a:p>
            <a:pPr lvl="2"/>
            <a:r>
              <a:rPr lang="en-US" altLang="zh-CN" dirty="0"/>
              <a:t>--</a:t>
            </a:r>
            <a:r>
              <a:rPr lang="en-US" altLang="zh-CN" dirty="0" smtClean="0"/>
              <a:t>log-driver=none </a:t>
            </a:r>
            <a:r>
              <a:rPr lang="zh-CN" altLang="en-US" dirty="0" smtClean="0"/>
              <a:t>不打印容器级别日志</a:t>
            </a:r>
            <a:endParaRPr lang="en-US" altLang="zh-CN" dirty="0" smtClean="0"/>
          </a:p>
          <a:p>
            <a:pPr lvl="2"/>
            <a:r>
              <a:rPr lang="en-US" altLang="zh-CN" dirty="0"/>
              <a:t>--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容器命名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COMMAND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/run.sh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339503"/>
            <a:ext cx="7836540" cy="3900316"/>
          </a:xfrm>
        </p:spPr>
        <p:txBody>
          <a:bodyPr/>
          <a:lstStyle/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-d -p 3307:3306 -p 5667:5666 </a:t>
            </a:r>
            <a:r>
              <a:rPr lang="en-US" altLang="zh-CN" dirty="0" smtClean="0"/>
              <a:t>-name </a:t>
            </a:r>
            <a:r>
              <a:rPr lang="en-US" altLang="zh-CN" dirty="0" err="1" smtClean="0"/>
              <a:t>mysqlos</a:t>
            </a:r>
            <a:r>
              <a:rPr lang="en-US" altLang="zh-CN" dirty="0"/>
              <a:t> --restart=always --privileged=true  --log-driver=none registry:5000/centos_mysql_os:v5.6.2 /</a:t>
            </a:r>
            <a:r>
              <a:rPr lang="en-US" altLang="zh-CN" dirty="0" smtClean="0"/>
              <a:t>run.sh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-d --net=host  –name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--</a:t>
            </a:r>
            <a:r>
              <a:rPr lang="en-US" altLang="zh-CN" dirty="0"/>
              <a:t>restart=always -v /home/data/</a:t>
            </a:r>
            <a:r>
              <a:rPr lang="en-US" altLang="zh-CN" dirty="0" err="1"/>
              <a:t>osdata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r>
              <a:rPr lang="en-US" altLang="zh-CN" dirty="0"/>
              <a:t>/html/</a:t>
            </a:r>
            <a:r>
              <a:rPr lang="en-US" altLang="zh-CN" dirty="0" err="1"/>
              <a:t>mnt</a:t>
            </a:r>
            <a:r>
              <a:rPr lang="en-US" altLang="zh-CN" dirty="0"/>
              <a:t> --privileged=true  --</a:t>
            </a:r>
            <a:r>
              <a:rPr lang="en-US" altLang="zh-CN" dirty="0" smtClean="0"/>
              <a:t>log-driver=none </a:t>
            </a:r>
            <a:r>
              <a:rPr lang="en-US" altLang="zh-CN" dirty="0"/>
              <a:t>registry:5000/centos_os:v2.1.0 /</a:t>
            </a:r>
            <a:r>
              <a:rPr lang="en-US" altLang="zh-CN" dirty="0" smtClean="0"/>
              <a:t>run.sh</a:t>
            </a:r>
            <a:endParaRPr lang="en-US" altLang="zh-CN" dirty="0" smtClean="0"/>
          </a:p>
          <a:p>
            <a:r>
              <a:rPr lang="zh-CN" altLang="en-US" dirty="0" smtClean="0"/>
              <a:t>进入容器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docker</a:t>
            </a:r>
            <a:r>
              <a:rPr lang="en-US" altLang="zh-CN" dirty="0" smtClean="0"/>
              <a:t> exec -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containerID</a:t>
            </a:r>
            <a:r>
              <a:rPr lang="en-US" altLang="zh-CN" dirty="0" smtClean="0"/>
              <a:t> /bin/bash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ssh</a:t>
            </a:r>
            <a:r>
              <a:rPr lang="en-US" altLang="zh-CN" dirty="0" smtClean="0"/>
              <a:t> –p 222 </a:t>
            </a:r>
            <a:r>
              <a:rPr lang="en-US" altLang="zh-CN" dirty="0" err="1" smtClean="0"/>
              <a:t>root@hostIP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83518"/>
            <a:ext cx="7836540" cy="3828308"/>
          </a:xfrm>
        </p:spPr>
        <p:txBody>
          <a:bodyPr/>
          <a:lstStyle/>
          <a:p>
            <a:r>
              <a:rPr lang="zh-CN" altLang="en-US" dirty="0" smtClean="0"/>
              <a:t>停止容器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r>
              <a:rPr lang="zh-CN" altLang="en-US" dirty="0" smtClean="0"/>
              <a:t>启动容器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start </a:t>
            </a:r>
            <a:r>
              <a:rPr lang="en-US" altLang="zh-CN" dirty="0" err="1" smtClean="0"/>
              <a:t>containerID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restart </a:t>
            </a:r>
            <a:r>
              <a:rPr lang="en-US" altLang="zh-CN" dirty="0" err="1"/>
              <a:t>containerID</a:t>
            </a:r>
            <a:endParaRPr lang="en-US" altLang="zh-CN" dirty="0"/>
          </a:p>
          <a:p>
            <a:r>
              <a:rPr lang="zh-CN" altLang="en-US" dirty="0" smtClean="0"/>
              <a:t>删除容器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–f </a:t>
            </a:r>
            <a:r>
              <a:rPr lang="en-US" altLang="zh-CN" dirty="0" err="1" smtClean="0"/>
              <a:t>containerID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874092"/>
            <a:ext cx="7836540" cy="4167016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/>
              <a:t>集中</a:t>
            </a:r>
            <a:r>
              <a:rPr lang="zh-CN" altLang="en-US" dirty="0" smtClean="0"/>
              <a:t>存放镜像文件的应用</a:t>
            </a:r>
            <a:endParaRPr lang="en-US" altLang="zh-CN" dirty="0" smtClean="0"/>
          </a:p>
          <a:p>
            <a:r>
              <a:rPr lang="zh-CN" altLang="en-US" dirty="0" smtClean="0"/>
              <a:t>仓库概念的引入，为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镜像文件的分发和管理提供了便捷的途径</a:t>
            </a:r>
            <a:endParaRPr lang="en-US" altLang="zh-CN" dirty="0" smtClean="0"/>
          </a:p>
          <a:p>
            <a:r>
              <a:rPr lang="zh-CN" altLang="en-US" dirty="0"/>
              <a:t>公开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Pool</a:t>
            </a:r>
            <a:endParaRPr lang="en-US" altLang="zh-CN" dirty="0" smtClean="0"/>
          </a:p>
          <a:p>
            <a:r>
              <a:rPr lang="zh-CN" altLang="en-US" dirty="0" smtClean="0"/>
              <a:t>私有仓库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registry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Trusted Registry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879" y="3103355"/>
            <a:ext cx="4682565" cy="1918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98254"/>
            <a:ext cx="7344816" cy="4269010"/>
          </a:xfrm>
        </p:spPr>
        <p:txBody>
          <a:bodyPr/>
          <a:lstStyle/>
          <a:p>
            <a:r>
              <a:rPr lang="zh-CN" altLang="en-US" dirty="0" smtClean="0"/>
              <a:t>创建私有仓库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-d -p 5000:5000  </a:t>
            </a:r>
            <a:r>
              <a:rPr lang="en-US" altLang="zh-CN" dirty="0" smtClean="0"/>
              <a:t>--name registry_5000--</a:t>
            </a:r>
            <a:r>
              <a:rPr lang="en-US" altLang="zh-CN" dirty="0"/>
              <a:t>restart=always --privileged=true  --log-driver=none -v /</a:t>
            </a:r>
            <a:r>
              <a:rPr lang="en-US" altLang="zh-CN" dirty="0" smtClean="0"/>
              <a:t>home/registry</a:t>
            </a:r>
            <a:r>
              <a:rPr lang="en-US" altLang="zh-CN" dirty="0"/>
              <a:t>:/</a:t>
            </a:r>
            <a:r>
              <a:rPr lang="en-US" altLang="zh-CN" dirty="0" err="1"/>
              <a:t>tmp</a:t>
            </a:r>
            <a:r>
              <a:rPr lang="en-US" altLang="zh-CN" dirty="0"/>
              <a:t>/registry </a:t>
            </a:r>
            <a:r>
              <a:rPr lang="en-US" altLang="zh-CN" dirty="0" err="1" smtClean="0"/>
              <a:t>registry</a:t>
            </a:r>
            <a:endParaRPr lang="en-US" altLang="zh-CN" dirty="0" smtClean="0"/>
          </a:p>
          <a:p>
            <a:r>
              <a:rPr lang="zh-CN" altLang="en-US" dirty="0" smtClean="0"/>
              <a:t>仓库可移植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仓库数据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镜像分层文件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镜像描述文件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411511"/>
            <a:ext cx="8196580" cy="3828308"/>
          </a:xfrm>
        </p:spPr>
        <p:txBody>
          <a:bodyPr/>
          <a:lstStyle/>
          <a:p>
            <a:r>
              <a:rPr lang="en-US" altLang="zh-CN" dirty="0"/>
              <a:t>Registry rest API</a:t>
            </a:r>
            <a:endParaRPr lang="en-US" altLang="zh-CN" dirty="0"/>
          </a:p>
          <a:p>
            <a:pPr lvl="1"/>
            <a:r>
              <a:rPr lang="zh-CN" altLang="zh-CN" dirty="0"/>
              <a:t>列举注册服务器中的仓库</a:t>
            </a:r>
            <a:endParaRPr lang="en-US" altLang="zh-CN" dirty="0"/>
          </a:p>
          <a:p>
            <a:pPr lvl="2"/>
            <a:r>
              <a:rPr lang="en-US" altLang="zh-CN" b="1" dirty="0"/>
              <a:t>Curl</a:t>
            </a:r>
            <a:r>
              <a:rPr lang="zh-CN" altLang="zh-CN" b="1" dirty="0"/>
              <a:t>示例</a:t>
            </a:r>
            <a:r>
              <a:rPr lang="zh-CN" altLang="zh-CN" dirty="0"/>
              <a:t>：</a:t>
            </a:r>
            <a:r>
              <a:rPr lang="en-US" altLang="zh-CN" dirty="0"/>
              <a:t>curl -s -X GET http://192.168.31.202:5000/v1/search</a:t>
            </a:r>
            <a:endParaRPr lang="en-US" altLang="zh-CN" dirty="0"/>
          </a:p>
          <a:p>
            <a:pPr lvl="1"/>
            <a:r>
              <a:rPr lang="zh-CN" altLang="zh-CN" dirty="0"/>
              <a:t>列举仓库中的</a:t>
            </a:r>
            <a:r>
              <a:rPr lang="en-US" altLang="zh-CN" dirty="0"/>
              <a:t>Tag</a:t>
            </a:r>
            <a:endParaRPr lang="en-US" altLang="zh-CN" dirty="0"/>
          </a:p>
          <a:p>
            <a:pPr lvl="2"/>
            <a:r>
              <a:rPr lang="en-US" altLang="zh-CN" b="1" dirty="0"/>
              <a:t>Curl</a:t>
            </a:r>
            <a:r>
              <a:rPr lang="zh-CN" altLang="zh-CN" b="1" dirty="0"/>
              <a:t>示例：</a:t>
            </a:r>
            <a:r>
              <a:rPr lang="en-US" altLang="zh-CN" dirty="0"/>
              <a:t>curl -s -X GET http://</a:t>
            </a:r>
            <a:r>
              <a:rPr lang="en-US" altLang="zh-CN" dirty="0" smtClean="0"/>
              <a:t>192.168.31.202:5000/v1/repositories/library/test/tags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删除</a:t>
            </a:r>
            <a:r>
              <a:rPr lang="zh-CN" altLang="zh-CN" dirty="0"/>
              <a:t>注册服务器中的镜像（含所有</a:t>
            </a:r>
            <a:r>
              <a:rPr lang="en-US" altLang="zh-CN" dirty="0"/>
              <a:t>tag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b="1" dirty="0"/>
              <a:t>Curl</a:t>
            </a:r>
            <a:r>
              <a:rPr lang="zh-CN" altLang="zh-CN" b="1" dirty="0"/>
              <a:t>示例：</a:t>
            </a:r>
            <a:r>
              <a:rPr lang="en-US" altLang="zh-CN" dirty="0"/>
              <a:t>curl -X DELETE http://192.168.31.202:5000/v1/repositories/library/test/</a:t>
            </a:r>
            <a:endParaRPr lang="zh-CN" altLang="zh-CN" dirty="0"/>
          </a:p>
          <a:p>
            <a:pPr lvl="1"/>
            <a:r>
              <a:rPr lang="zh-CN" altLang="zh-CN" dirty="0"/>
              <a:t>删除仓库中的某镜像的某个</a:t>
            </a:r>
            <a:r>
              <a:rPr lang="en-US" altLang="zh-CN" dirty="0"/>
              <a:t>Tag</a:t>
            </a:r>
            <a:endParaRPr lang="zh-CN" altLang="zh-CN" dirty="0"/>
          </a:p>
          <a:p>
            <a:pPr lvl="2"/>
            <a:r>
              <a:rPr lang="en-US" altLang="zh-CN" b="1" dirty="0"/>
              <a:t>Curl</a:t>
            </a:r>
            <a:r>
              <a:rPr lang="zh-CN" altLang="zh-CN" b="1" dirty="0"/>
              <a:t>示例：</a:t>
            </a:r>
            <a:r>
              <a:rPr lang="en-US" altLang="zh-CN" dirty="0"/>
              <a:t>curl -X DELETE http://192.168.31.202:5000/v1/repositories/library/test/tags/v1.0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挂载宿主机的目录到容器中作为数据卷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目的：容器无状态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数据输出，例如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数据文件夹、源服务器视频文件夹</a:t>
            </a:r>
            <a:endParaRPr lang="en-US" altLang="zh-CN" dirty="0" smtClean="0"/>
          </a:p>
          <a:p>
            <a:r>
              <a:rPr lang="zh-CN" altLang="en-US" dirty="0" smtClean="0"/>
              <a:t>利用数据卷迁移容器数据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将数据文件拷贝到挂载文件夹中，即可实现文件在宿主机与容器之间的迁移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卷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读写能力高于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DeviceMapper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|Host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320625"/>
          </a:xfrm>
        </p:spPr>
        <p:txBody>
          <a:bodyPr/>
          <a:lstStyle/>
          <a:p>
            <a:r>
              <a:rPr lang="en-US" altLang="zh-CN" sz="1600" dirty="0" err="1"/>
              <a:t>Docker</a:t>
            </a:r>
            <a:r>
              <a:rPr lang="zh-CN" altLang="en-US" sz="1600" dirty="0"/>
              <a:t>使用了</a:t>
            </a:r>
            <a:r>
              <a:rPr lang="en-US" altLang="zh-CN" sz="1600" dirty="0"/>
              <a:t>Linux</a:t>
            </a:r>
            <a:r>
              <a:rPr lang="zh-CN" altLang="en-US" sz="1600" dirty="0"/>
              <a:t>的</a:t>
            </a:r>
            <a:r>
              <a:rPr lang="en-US" altLang="zh-CN" sz="1600" dirty="0"/>
              <a:t>Namespaces</a:t>
            </a:r>
            <a:r>
              <a:rPr lang="zh-CN" altLang="en-US" sz="1600" dirty="0"/>
              <a:t>技术来进行资源隔离，如</a:t>
            </a:r>
            <a:r>
              <a:rPr lang="en-US" altLang="zh-CN" sz="1600" dirty="0"/>
              <a:t>PID Namespace</a:t>
            </a:r>
            <a:r>
              <a:rPr lang="zh-CN" altLang="en-US" sz="1600" dirty="0"/>
              <a:t>隔离</a:t>
            </a:r>
            <a:r>
              <a:rPr lang="zh-CN" altLang="en-US" sz="1600" dirty="0" smtClean="0"/>
              <a:t>进程。</a:t>
            </a:r>
            <a:endParaRPr lang="en-US" altLang="zh-CN" sz="1600" dirty="0" smtClean="0"/>
          </a:p>
          <a:p>
            <a:r>
              <a:rPr lang="zh-CN" altLang="en-US" sz="1600" dirty="0" smtClean="0"/>
              <a:t>一</a:t>
            </a:r>
            <a:r>
              <a:rPr lang="zh-CN" altLang="en-US" sz="1600" dirty="0"/>
              <a:t>个</a:t>
            </a:r>
            <a:r>
              <a:rPr lang="en-US" altLang="zh-CN" sz="1600" dirty="0"/>
              <a:t>Network Namespace</a:t>
            </a:r>
            <a:r>
              <a:rPr lang="zh-CN" altLang="en-US" sz="1600" dirty="0"/>
              <a:t>提供了一份独立的网络环境，包括网卡、路由、</a:t>
            </a:r>
            <a:r>
              <a:rPr lang="en-US" altLang="zh-CN" sz="1600" dirty="0" err="1"/>
              <a:t>Iptable</a:t>
            </a:r>
            <a:r>
              <a:rPr lang="zh-CN" altLang="en-US" sz="1600" dirty="0"/>
              <a:t>规则等都与其他的</a:t>
            </a:r>
            <a:r>
              <a:rPr lang="en-US" altLang="zh-CN" sz="1600" dirty="0"/>
              <a:t>Network Namespace</a:t>
            </a:r>
            <a:r>
              <a:rPr lang="zh-CN" altLang="en-US" sz="1600" dirty="0"/>
              <a:t>隔离。一个</a:t>
            </a:r>
            <a:r>
              <a:rPr lang="en-US" altLang="zh-CN" sz="1600" dirty="0" err="1"/>
              <a:t>Docker</a:t>
            </a:r>
            <a:r>
              <a:rPr lang="zh-CN" altLang="en-US" sz="1600" dirty="0"/>
              <a:t>容器一般会分配一个独立的</a:t>
            </a:r>
            <a:r>
              <a:rPr lang="en-US" altLang="zh-CN" sz="1600" dirty="0"/>
              <a:t>Network Namespace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host</a:t>
            </a:r>
            <a:r>
              <a:rPr lang="zh-CN" altLang="en-US" sz="1600" dirty="0" smtClean="0"/>
              <a:t>模式下，容器</a:t>
            </a:r>
            <a:r>
              <a:rPr lang="zh-CN" altLang="en-US" sz="1600" dirty="0"/>
              <a:t>将不会获得一个独立的</a:t>
            </a:r>
            <a:r>
              <a:rPr lang="en-US" altLang="zh-CN" sz="1600" dirty="0"/>
              <a:t>Network Namespace</a:t>
            </a:r>
            <a:r>
              <a:rPr lang="zh-CN" altLang="en-US" sz="1600" dirty="0"/>
              <a:t>，而是和宿主机共用一个</a:t>
            </a:r>
            <a:r>
              <a:rPr lang="en-US" altLang="zh-CN" sz="1600" dirty="0"/>
              <a:t>Network Namespace</a:t>
            </a:r>
            <a:r>
              <a:rPr lang="zh-CN" altLang="en-US" sz="1600" dirty="0"/>
              <a:t>。容器将不会虚拟出自己的网卡，配置自己的</a:t>
            </a:r>
            <a:r>
              <a:rPr lang="en-US" altLang="zh-CN" sz="1600" dirty="0"/>
              <a:t>IP</a:t>
            </a:r>
            <a:r>
              <a:rPr lang="zh-CN" altLang="en-US" sz="1600" dirty="0"/>
              <a:t>等，而是使用宿主机的</a:t>
            </a:r>
            <a:r>
              <a:rPr lang="en-US" altLang="zh-CN" sz="1600" dirty="0"/>
              <a:t>IP</a:t>
            </a:r>
            <a:r>
              <a:rPr lang="zh-CN" altLang="en-US" sz="1600" dirty="0"/>
              <a:t>和端口。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555526"/>
            <a:ext cx="7836540" cy="4032447"/>
          </a:xfrm>
        </p:spPr>
        <p:txBody>
          <a:bodyPr/>
          <a:lstStyle/>
          <a:p>
            <a:r>
              <a:rPr lang="en-US" altLang="zh-CN" dirty="0" smtClean="0"/>
              <a:t>Host</a:t>
            </a:r>
            <a:r>
              <a:rPr lang="zh-CN" altLang="en-US" dirty="0" smtClean="0"/>
              <a:t>模式使用场景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服务端与客户端进行通信的端口不能提前指定，只能临时协商，例如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信源输入、结果数据输出有物理网卡的限制，即容器内部需要绑定物理网卡信息，例如编码器、源服务器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其他一些只能在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模式下才能正常工作的场景，例如容器内部需要挂载外部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路径的场景等</a:t>
            </a:r>
            <a:endParaRPr lang="en-US" altLang="zh-CN" dirty="0" smtClean="0"/>
          </a:p>
          <a:p>
            <a:r>
              <a:rPr lang="en-US" altLang="zh-CN" dirty="0" smtClean="0"/>
              <a:t>Host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安全性，能够连接到物理主机上的外部主机，均能够连接到容器中（桥接模式指定网卡，只有与网卡相同的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的主机才可连接到容器中）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端口资源占用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操作系统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051560"/>
            <a:ext cx="7836535" cy="3419475"/>
          </a:xfrm>
        </p:spPr>
        <p:txBody>
          <a:bodyPr/>
          <a:p>
            <a:r>
              <a:rPr lang="en-US" altLang="zh-CN" sz="2800"/>
              <a:t>windows </a:t>
            </a:r>
            <a:r>
              <a:rPr lang="zh-CN" altLang="zh-CN" sz="2800"/>
              <a:t>操作系统</a:t>
            </a:r>
            <a:endParaRPr lang="zh-CN" altLang="zh-CN" sz="2800"/>
          </a:p>
          <a:p>
            <a:pPr marL="0" indent="0">
              <a:buNone/>
            </a:pPr>
            <a:r>
              <a:rPr lang="zh-CN" altLang="zh-CN"/>
              <a:t>   </a:t>
            </a:r>
            <a:r>
              <a:rPr lang="en-US" altLang="zh-CN"/>
              <a:t>win7  </a:t>
            </a:r>
            <a:r>
              <a:rPr lang="zh-CN" altLang="zh-CN"/>
              <a:t>、</a:t>
            </a:r>
            <a:r>
              <a:rPr lang="en-US" altLang="zh-CN"/>
              <a:t>win10</a:t>
            </a:r>
            <a:r>
              <a:rPr lang="zh-CN" altLang="en-US"/>
              <a:t>、</a:t>
            </a:r>
            <a:r>
              <a:rPr lang="en-US" altLang="zh-CN"/>
              <a:t> server2008 </a:t>
            </a:r>
            <a:r>
              <a:rPr lang="zh-CN" altLang="en-US"/>
              <a:t>、</a:t>
            </a:r>
            <a:endParaRPr lang="zh-CN" altLang="en-US"/>
          </a:p>
          <a:p>
            <a:r>
              <a:rPr lang="en-US" altLang="zh-CN" sz="2800" b="1">
                <a:solidFill>
                  <a:srgbClr val="92D050"/>
                </a:solidFill>
              </a:rPr>
              <a:t>linux </a:t>
            </a:r>
            <a:r>
              <a:rPr lang="zh-CN" altLang="zh-CN" sz="2800" b="1">
                <a:solidFill>
                  <a:srgbClr val="92D050"/>
                </a:solidFill>
              </a:rPr>
              <a:t>操作系统</a:t>
            </a:r>
            <a:endParaRPr lang="zh-CN" altLang="zh-CN" sz="2800" b="1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zh-CN" b="1">
                <a:solidFill>
                  <a:srgbClr val="92D050"/>
                </a:solidFill>
              </a:rPr>
              <a:t>    </a:t>
            </a:r>
            <a:r>
              <a:rPr lang="en-US" altLang="zh-CN" b="1">
                <a:solidFill>
                  <a:srgbClr val="92D050"/>
                </a:solidFill>
              </a:rPr>
              <a:t>centos </a:t>
            </a:r>
            <a:r>
              <a:rPr lang="zh-CN" altLang="en-US" b="1">
                <a:solidFill>
                  <a:srgbClr val="92D050"/>
                </a:solidFill>
              </a:rPr>
              <a:t>、</a:t>
            </a:r>
            <a:r>
              <a:rPr lang="en-US" altLang="zh-CN" b="1">
                <a:solidFill>
                  <a:srgbClr val="92D050"/>
                </a:solidFill>
              </a:rPr>
              <a:t>redhat </a:t>
            </a:r>
            <a:r>
              <a:rPr lang="zh-CN" altLang="en-US" b="1">
                <a:solidFill>
                  <a:srgbClr val="92D050"/>
                </a:solidFill>
              </a:rPr>
              <a:t>、</a:t>
            </a:r>
            <a:r>
              <a:rPr lang="en-US" altLang="zh-CN" b="1">
                <a:solidFill>
                  <a:srgbClr val="92D050"/>
                </a:solidFill>
              </a:rPr>
              <a:t>debian</a:t>
            </a:r>
            <a:r>
              <a:rPr lang="zh-CN" altLang="zh-CN" b="1">
                <a:solidFill>
                  <a:srgbClr val="92D050"/>
                </a:solidFill>
              </a:rPr>
              <a:t>、</a:t>
            </a:r>
            <a:r>
              <a:rPr lang="zh-CN" altLang="en-US" b="1">
                <a:solidFill>
                  <a:srgbClr val="92D050"/>
                </a:solidFill>
              </a:rPr>
              <a:t>红旗 等</a:t>
            </a:r>
            <a:endParaRPr lang="zh-CN" altLang="en-US" b="1">
              <a:solidFill>
                <a:srgbClr val="92D050"/>
              </a:solidFill>
            </a:endParaRPr>
          </a:p>
          <a:p>
            <a:r>
              <a:rPr lang="en-US" altLang="zh-CN" sz="2800"/>
              <a:t>IOS </a:t>
            </a:r>
            <a:r>
              <a:rPr lang="zh-CN" altLang="en-US" sz="2800"/>
              <a:t>、安卓操作系统</a:t>
            </a:r>
            <a:endParaRPr lang="zh-CN" altLang="en-US" sz="2800"/>
          </a:p>
          <a:p>
            <a:pPr marL="0" indent="0" algn="l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|NAT</a:t>
            </a:r>
            <a:r>
              <a:rPr lang="zh-CN" altLang="en-US" dirty="0" smtClean="0"/>
              <a:t>桥接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Docker</a:t>
            </a:r>
            <a:r>
              <a:rPr lang="zh-CN" altLang="en-US" sz="1600" dirty="0"/>
              <a:t>默认的网络设置，此模式会为每一个容器分配</a:t>
            </a:r>
            <a:r>
              <a:rPr lang="en-US" altLang="zh-CN" sz="1600" dirty="0"/>
              <a:t>Network Namespace</a:t>
            </a:r>
            <a:r>
              <a:rPr lang="zh-CN" altLang="en-US" sz="1600" dirty="0"/>
              <a:t>、设置</a:t>
            </a:r>
            <a:r>
              <a:rPr lang="en-US" altLang="zh-CN" sz="1600" dirty="0"/>
              <a:t>IP</a:t>
            </a:r>
            <a:r>
              <a:rPr lang="zh-CN" altLang="en-US" sz="1600" dirty="0"/>
              <a:t>等，并将一个主机上的</a:t>
            </a:r>
            <a:r>
              <a:rPr lang="en-US" altLang="zh-CN" sz="1600" dirty="0" err="1"/>
              <a:t>Docker</a:t>
            </a:r>
            <a:r>
              <a:rPr lang="zh-CN" altLang="en-US" sz="1600" dirty="0"/>
              <a:t>容器连接到一个虚拟网桥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Picture 2" descr="http://cdn2.infoqstatic.com/statics_s2_20151203-0245/resource/articles/docker-network-and-pipework-open-source-explanation-practice/zh/resources/141924913965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58" y="1916970"/>
            <a:ext cx="3672408" cy="32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483519"/>
            <a:ext cx="7836540" cy="3756300"/>
          </a:xfrm>
        </p:spPr>
        <p:txBody>
          <a:bodyPr/>
          <a:lstStyle/>
          <a:p>
            <a:r>
              <a:rPr lang="zh-CN" altLang="en-US" dirty="0" smtClean="0"/>
              <a:t>向外通信：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/>
              <a:t>包首先从容器发往自己的默认网关</a:t>
            </a:r>
            <a:r>
              <a:rPr lang="en-US" altLang="zh-CN" dirty="0"/>
              <a:t>docker0</a:t>
            </a:r>
            <a:r>
              <a:rPr lang="zh-CN" altLang="en-US" dirty="0"/>
              <a:t>，包到达</a:t>
            </a:r>
            <a:r>
              <a:rPr lang="en-US" altLang="zh-CN" dirty="0"/>
              <a:t>docker0</a:t>
            </a:r>
            <a:r>
              <a:rPr lang="zh-CN" altLang="en-US" dirty="0"/>
              <a:t>后，也就到达了主机上。然后会查询主机的路由表，发现包应该从主机的</a:t>
            </a:r>
            <a:r>
              <a:rPr lang="en-US" altLang="zh-CN" dirty="0"/>
              <a:t>eth0</a:t>
            </a:r>
            <a:r>
              <a:rPr lang="zh-CN" altLang="en-US" dirty="0"/>
              <a:t>发往主机的</a:t>
            </a:r>
            <a:r>
              <a:rPr lang="zh-CN" altLang="en-US" dirty="0" smtClean="0"/>
              <a:t>网关，接着</a:t>
            </a:r>
            <a:r>
              <a:rPr lang="zh-CN" altLang="en-US" dirty="0"/>
              <a:t>包会转发给</a:t>
            </a:r>
            <a:r>
              <a:rPr lang="en-US" altLang="zh-CN" dirty="0"/>
              <a:t>eth0</a:t>
            </a:r>
            <a:r>
              <a:rPr lang="zh-CN" altLang="en-US" dirty="0"/>
              <a:t>，并从</a:t>
            </a:r>
            <a:r>
              <a:rPr lang="en-US" altLang="zh-CN" dirty="0"/>
              <a:t>eth0</a:t>
            </a:r>
            <a:r>
              <a:rPr lang="zh-CN" altLang="en-US" dirty="0"/>
              <a:t>发出</a:t>
            </a:r>
            <a:r>
              <a:rPr lang="zh-CN" altLang="en-US" dirty="0" smtClean="0"/>
              <a:t>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数据包相当于做</a:t>
            </a:r>
            <a:r>
              <a:rPr lang="en-US" altLang="zh-CN" dirty="0"/>
              <a:t>SNAT</a:t>
            </a:r>
            <a:r>
              <a:rPr lang="zh-CN" altLang="en-US" dirty="0"/>
              <a:t>转换，将源地址换为</a:t>
            </a:r>
            <a:r>
              <a:rPr lang="en-US" altLang="zh-CN" dirty="0"/>
              <a:t>eth0</a:t>
            </a:r>
            <a:r>
              <a:rPr lang="zh-CN" altLang="en-US" dirty="0"/>
              <a:t>的地址。这样，在外界看来，这个包就是</a:t>
            </a:r>
            <a:r>
              <a:rPr lang="zh-CN" altLang="en-US" dirty="0" smtClean="0"/>
              <a:t>从</a:t>
            </a:r>
            <a:r>
              <a:rPr lang="en-US" altLang="zh-CN" dirty="0"/>
              <a:t>eth0</a:t>
            </a:r>
            <a:r>
              <a:rPr lang="zh-CN" altLang="en-US" dirty="0" smtClean="0"/>
              <a:t>上</a:t>
            </a:r>
            <a:r>
              <a:rPr lang="zh-CN" altLang="en-US" dirty="0"/>
              <a:t>发出来的，</a:t>
            </a:r>
            <a:r>
              <a:rPr lang="en-US" altLang="zh-CN" dirty="0" err="1"/>
              <a:t>Docker</a:t>
            </a:r>
            <a:r>
              <a:rPr lang="zh-CN" altLang="en-US" dirty="0"/>
              <a:t>容器对外是不可见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向</a:t>
            </a:r>
            <a:r>
              <a:rPr lang="zh-CN" altLang="en-US" dirty="0" smtClean="0"/>
              <a:t>内通信</a:t>
            </a:r>
            <a:endParaRPr lang="en-US" altLang="zh-CN" dirty="0" smtClean="0"/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eth0</a:t>
            </a:r>
            <a:r>
              <a:rPr lang="zh-CN" altLang="en-US" dirty="0"/>
              <a:t>收到的目的端口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port1</a:t>
            </a:r>
            <a:r>
              <a:rPr lang="zh-CN" altLang="en-US" dirty="0" smtClean="0"/>
              <a:t>的数据流量</a:t>
            </a:r>
            <a:r>
              <a:rPr lang="zh-CN" altLang="en-US" dirty="0"/>
              <a:t>进行</a:t>
            </a:r>
            <a:r>
              <a:rPr lang="en-US" altLang="zh-CN" dirty="0"/>
              <a:t>DNAT</a:t>
            </a:r>
            <a:r>
              <a:rPr lang="zh-CN" altLang="en-US" dirty="0"/>
              <a:t>转换，</a:t>
            </a:r>
            <a:r>
              <a:rPr lang="zh-CN" altLang="en-US" dirty="0" smtClean="0"/>
              <a:t>将数据流量</a:t>
            </a:r>
            <a:r>
              <a:rPr lang="zh-CN" altLang="en-US" dirty="0"/>
              <a:t>发</a:t>
            </a:r>
            <a:r>
              <a:rPr lang="zh-CN" altLang="en-US" dirty="0" smtClean="0"/>
              <a:t>往对应容器的</a:t>
            </a:r>
            <a:r>
              <a:rPr lang="en-US" altLang="zh-CN" dirty="0" smtClean="0"/>
              <a:t>port2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483519"/>
            <a:ext cx="7836540" cy="3756300"/>
          </a:xfrm>
        </p:spPr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桥接适用场景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桥接模式是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默认的网络连接方式，几乎适用于所有的应用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桥接模式有网络性能的损耗，不适用于对网络性能要求较高的应用（比如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NAT </a:t>
            </a:r>
            <a:r>
              <a:rPr lang="zh-CN" altLang="en-US" dirty="0"/>
              <a:t>机制导致无法使用容器 </a:t>
            </a:r>
            <a:r>
              <a:rPr lang="en-US" altLang="zh-CN" dirty="0"/>
              <a:t>IP </a:t>
            </a:r>
            <a:r>
              <a:rPr lang="zh-CN" altLang="en-US" dirty="0"/>
              <a:t>进行跨服务器通讯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若容器需要对外提供服务，桥接模式需要在宿主机之上开放服务端口，这在部署上势必带来一些不便，例如容器无法漂移，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模式难于理解等等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适用于某些特殊场景，例如桥接与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模式配合，来搭建对信源、输出有需求，且环境长期不会变的的场景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练习：搭建</a:t>
            </a:r>
            <a:r>
              <a:rPr lang="zh-CN" altLang="en-US" dirty="0"/>
              <a:t>第一个</a:t>
            </a:r>
            <a:r>
              <a:rPr lang="en-US" altLang="zh-CN" dirty="0" err="1"/>
              <a:t>Docker</a:t>
            </a:r>
            <a:r>
              <a:rPr lang="zh-CN" altLang="en-US" dirty="0"/>
              <a:t>镜像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59" y="787022"/>
            <a:ext cx="7836540" cy="372894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、启动镜像</a:t>
            </a:r>
            <a:endParaRPr lang="zh-CN" altLang="en-US" dirty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docker</a:t>
            </a:r>
            <a:r>
              <a:rPr lang="en-US" altLang="zh-CN" dirty="0"/>
              <a:t> run -</a:t>
            </a:r>
            <a:r>
              <a:rPr lang="en-US" altLang="zh-CN" dirty="0" err="1"/>
              <a:t>ti</a:t>
            </a:r>
            <a:r>
              <a:rPr lang="en-US" altLang="zh-CN" dirty="0"/>
              <a:t> centos /bin/bash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、进入容器，安装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$ yum install </a:t>
            </a:r>
            <a:r>
              <a:rPr lang="en-US" altLang="zh-CN" dirty="0" err="1"/>
              <a:t>passwd</a:t>
            </a:r>
            <a:r>
              <a:rPr lang="en-US" altLang="zh-CN" dirty="0"/>
              <a:t> -y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、修改</a:t>
            </a:r>
            <a:r>
              <a:rPr lang="en-US" altLang="zh-CN" dirty="0"/>
              <a:t>Centos root</a:t>
            </a:r>
            <a:r>
              <a:rPr lang="zh-CN" altLang="en-US" dirty="0"/>
              <a:t>密码</a:t>
            </a:r>
            <a:endParaRPr lang="zh-CN" altLang="en-US" dirty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、安装</a:t>
            </a:r>
            <a:r>
              <a:rPr lang="en-US" altLang="zh-CN" dirty="0" err="1"/>
              <a:t>openssh</a:t>
            </a:r>
            <a:endParaRPr lang="en-US" altLang="zh-CN" dirty="0"/>
          </a:p>
          <a:p>
            <a:pPr lvl="1"/>
            <a:r>
              <a:rPr lang="en-US" altLang="zh-CN" dirty="0"/>
              <a:t>yum install </a:t>
            </a:r>
            <a:r>
              <a:rPr lang="en-US" altLang="zh-CN" dirty="0" err="1"/>
              <a:t>openssh</a:t>
            </a:r>
            <a:r>
              <a:rPr lang="en-US" altLang="zh-CN" dirty="0"/>
              <a:t>-server -y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02581"/>
            <a:ext cx="7836540" cy="4701605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、生成公钥、私</a:t>
            </a:r>
            <a:r>
              <a:rPr lang="zh-CN" altLang="en-US" dirty="0" smtClean="0"/>
              <a:t>钥</a:t>
            </a:r>
            <a:endParaRPr lang="en-US" altLang="zh-CN" dirty="0" smtClean="0"/>
          </a:p>
          <a:p>
            <a:pPr lvl="1"/>
            <a:r>
              <a:rPr lang="en-US" altLang="zh-CN" dirty="0" err="1"/>
              <a:t>ssh-keygen</a:t>
            </a:r>
            <a:r>
              <a:rPr lang="en-US" altLang="zh-CN" dirty="0"/>
              <a:t> -t </a:t>
            </a:r>
            <a:r>
              <a:rPr lang="en-US" altLang="zh-CN" dirty="0" err="1"/>
              <a:t>rsa</a:t>
            </a:r>
            <a:r>
              <a:rPr lang="en-US" altLang="zh-CN" dirty="0"/>
              <a:t> -f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ssh_host_rsa_key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/>
              <a:t>ssh-keygen</a:t>
            </a:r>
            <a:r>
              <a:rPr lang="en-US" altLang="zh-CN" dirty="0"/>
              <a:t> -t </a:t>
            </a:r>
            <a:r>
              <a:rPr lang="en-US" altLang="zh-CN" dirty="0" err="1"/>
              <a:t>rsa</a:t>
            </a:r>
            <a:r>
              <a:rPr lang="en-US" altLang="zh-CN" dirty="0"/>
              <a:t> -f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ssh_host_ecdsa_key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/>
              <a:t>ssh-keygen</a:t>
            </a:r>
            <a:r>
              <a:rPr lang="en-US" altLang="zh-CN" dirty="0"/>
              <a:t> -t </a:t>
            </a:r>
            <a:r>
              <a:rPr lang="en-US" altLang="zh-CN" dirty="0" err="1"/>
              <a:t>rsa</a:t>
            </a:r>
            <a:r>
              <a:rPr lang="en-US" altLang="zh-CN" dirty="0"/>
              <a:t> -f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/ssh_host_ed25519_key 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、编写</a:t>
            </a:r>
            <a:r>
              <a:rPr lang="zh-CN" altLang="en-US" dirty="0"/>
              <a:t>启动脚本</a:t>
            </a:r>
            <a:endParaRPr lang="zh-CN" altLang="en-US" dirty="0"/>
          </a:p>
          <a:p>
            <a:pPr lvl="1"/>
            <a:r>
              <a:rPr lang="en-US" altLang="zh-CN" dirty="0"/>
              <a:t>vi /run.sh</a:t>
            </a:r>
            <a:endParaRPr lang="en-US" altLang="zh-CN" dirty="0"/>
          </a:p>
          <a:p>
            <a:pPr lvl="2"/>
            <a:r>
              <a:rPr lang="en-US" altLang="zh-CN" dirty="0"/>
              <a:t>#!/bin/bash</a:t>
            </a:r>
            <a:endParaRPr lang="en-US" altLang="zh-CN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sshd</a:t>
            </a:r>
            <a:r>
              <a:rPr lang="en-US" altLang="zh-CN" dirty="0"/>
              <a:t> -D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+x /</a:t>
            </a:r>
            <a:r>
              <a:rPr lang="en-US" altLang="zh-CN" dirty="0" smtClean="0"/>
              <a:t>run.sh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/>
              <a:t>、修改</a:t>
            </a:r>
            <a:r>
              <a:rPr lang="en-US" altLang="zh-CN" dirty="0"/>
              <a:t>SSH</a:t>
            </a:r>
            <a:r>
              <a:rPr lang="zh-CN" altLang="en-US" dirty="0"/>
              <a:t>默认端口</a:t>
            </a:r>
            <a:endParaRPr lang="zh-CN" altLang="en-US" dirty="0"/>
          </a:p>
          <a:p>
            <a:pPr lvl="1"/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sshd_config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Port </a:t>
            </a:r>
            <a:r>
              <a:rPr lang="en-US" altLang="zh-CN" dirty="0" smtClean="0"/>
              <a:t>222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83518"/>
            <a:ext cx="7836540" cy="3828308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、退出容器，保存镜像</a:t>
            </a:r>
            <a:endParaRPr lang="zh-CN" altLang="en-US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commit 378ab88a06c8 </a:t>
            </a:r>
            <a:r>
              <a:rPr lang="en-US" altLang="zh-CN" dirty="0" err="1"/>
              <a:t>centos_ssh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启动容器</a:t>
            </a:r>
            <a:endParaRPr lang="zh-CN" altLang="en-US" dirty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--net=host -d </a:t>
            </a:r>
            <a:r>
              <a:rPr lang="en-US" altLang="zh-CN" dirty="0" err="1"/>
              <a:t>centos_ssh</a:t>
            </a:r>
            <a:r>
              <a:rPr lang="en-US" altLang="zh-CN" dirty="0"/>
              <a:t> /</a:t>
            </a:r>
            <a:r>
              <a:rPr lang="en-US" altLang="zh-CN" dirty="0" smtClean="0"/>
              <a:t>run.sh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/>
              <a:t>远程连接测试</a:t>
            </a:r>
            <a:endParaRPr lang="zh-CN" altLang="en-US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192.168.31.203 -p </a:t>
            </a:r>
            <a:r>
              <a:rPr lang="en-US" altLang="zh-CN" dirty="0" smtClean="0"/>
              <a:t>222</a:t>
            </a:r>
            <a:endParaRPr lang="en-US" altLang="zh-CN" dirty="0" smtClean="0"/>
          </a:p>
          <a:p>
            <a:r>
              <a:rPr lang="zh-CN" altLang="en-US" dirty="0" smtClean="0"/>
              <a:t>更加具体的细节请查看：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www.cnblogs.com/zhenyuyaodidiao/p/4512249.html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业务镜像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9452"/>
            <a:ext cx="8520108" cy="3188493"/>
          </a:xfrm>
        </p:spPr>
        <p:txBody>
          <a:bodyPr/>
          <a:lstStyle/>
          <a:p>
            <a:r>
              <a:rPr lang="zh-CN" altLang="en-US" dirty="0" smtClean="0"/>
              <a:t>业务镜像</a:t>
            </a:r>
            <a:r>
              <a:rPr lang="en-US" altLang="zh-CN" dirty="0" smtClean="0"/>
              <a:t>=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运行环境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——</a:t>
            </a:r>
            <a:r>
              <a:rPr lang="zh-CN" altLang="en-US" dirty="0" smtClean="0"/>
              <a:t>在不改变当前开发习惯基础之上，如何实现这个“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代码库：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——</a:t>
            </a:r>
            <a:r>
              <a:rPr lang="zh-CN" altLang="en-US" dirty="0" smtClean="0"/>
              <a:t>共同点，均有一个构建包路径</a:t>
            </a:r>
            <a:endParaRPr lang="en-US" altLang="zh-CN" dirty="0" smtClean="0"/>
          </a:p>
          <a:p>
            <a:r>
              <a:rPr lang="zh-CN" altLang="en-US" dirty="0" smtClean="0"/>
              <a:t>运行环境：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、基础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业务镜像</a:t>
            </a:r>
            <a:r>
              <a:rPr lang="en-US" altLang="zh-CN" dirty="0" smtClean="0"/>
              <a:t>=</a:t>
            </a:r>
            <a:r>
              <a:rPr lang="zh-CN" altLang="en-US" dirty="0" smtClean="0"/>
              <a:t>基础环境镜像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代码构建包</a:t>
            </a:r>
            <a:r>
              <a:rPr lang="en-US" altLang="zh-CN" dirty="0" smtClean="0"/>
              <a:t>+</a:t>
            </a:r>
            <a:r>
              <a:rPr lang="zh-CN" altLang="en-US" dirty="0" smtClean="0"/>
              <a:t>自动部署脚本（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584" y="0"/>
            <a:ext cx="7488832" cy="5169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95686"/>
            <a:ext cx="2818656" cy="857250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谢谢！</a:t>
            </a:r>
            <a:endParaRPr kumimoji="1"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39502"/>
            <a:ext cx="7836540" cy="4358844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卷</a:t>
            </a:r>
            <a:endParaRPr lang="zh-CN" altLang="en-US" dirty="0" smtClean="0"/>
          </a:p>
          <a:p>
            <a:r>
              <a:rPr lang="zh-CN" altLang="en-US" dirty="0" smtClean="0"/>
              <a:t>常用命令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zh-CN" altLang="en-US" sz="1600" dirty="0"/>
              <a:t>是一个开源的应用容器引擎，让开发者可以</a:t>
            </a:r>
            <a:r>
              <a:rPr lang="zh-CN" altLang="en-US" b="1" dirty="0" smtClean="0"/>
              <a:t>打包应用</a:t>
            </a:r>
            <a:r>
              <a:rPr lang="zh-CN" altLang="en-US" b="1" dirty="0"/>
              <a:t>以及依赖包到一个可移植的容器中</a:t>
            </a:r>
            <a:r>
              <a:rPr lang="zh-CN" altLang="en-US" sz="1600" dirty="0"/>
              <a:t>，然后发布到任何流行的 </a:t>
            </a:r>
            <a:r>
              <a:rPr lang="en-US" altLang="zh-CN" sz="1600" dirty="0"/>
              <a:t>Linux</a:t>
            </a:r>
            <a:r>
              <a:rPr lang="zh-CN" altLang="en-US" sz="1600" dirty="0"/>
              <a:t> 机器上</a:t>
            </a:r>
            <a:endParaRPr lang="en-US" altLang="zh-CN" sz="1600" dirty="0"/>
          </a:p>
          <a:p>
            <a:r>
              <a:rPr lang="en-US" altLang="zh-CN" sz="1600" dirty="0"/>
              <a:t>Go </a:t>
            </a:r>
            <a:r>
              <a:rPr lang="zh-CN" altLang="en-US" sz="1600" dirty="0"/>
              <a:t>语言实</a:t>
            </a:r>
            <a:r>
              <a:rPr lang="zh-CN" altLang="en-US" sz="1600" dirty="0" smtClean="0"/>
              <a:t>作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加入</a:t>
            </a:r>
            <a:r>
              <a:rPr lang="zh-CN" altLang="en-US" sz="1600" dirty="0"/>
              <a:t>了 </a:t>
            </a:r>
            <a:r>
              <a:rPr lang="en-US" altLang="zh-CN" sz="1600" dirty="0"/>
              <a:t>Linux </a:t>
            </a:r>
            <a:r>
              <a:rPr lang="zh-CN" altLang="en-US" sz="1600" dirty="0"/>
              <a:t>基金会，</a:t>
            </a:r>
            <a:r>
              <a:rPr lang="zh-CN" altLang="en-US" sz="1600" dirty="0" smtClean="0"/>
              <a:t>遵从</a:t>
            </a:r>
            <a:r>
              <a:rPr lang="en-US" altLang="zh-CN" sz="1600" dirty="0" smtClean="0"/>
              <a:t>Apache </a:t>
            </a:r>
            <a:r>
              <a:rPr lang="en-US" altLang="zh-CN" sz="1600" dirty="0"/>
              <a:t>2.0 </a:t>
            </a:r>
            <a:r>
              <a:rPr lang="zh-CN" altLang="en-US" sz="1600" dirty="0"/>
              <a:t>协议，原始码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GitHub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进行</a:t>
            </a:r>
            <a:r>
              <a:rPr lang="zh-CN" altLang="en-US" sz="1600" dirty="0" smtClean="0"/>
              <a:t>维护</a:t>
            </a:r>
            <a:endParaRPr lang="en-US" altLang="zh-CN" sz="1600" dirty="0" smtClean="0"/>
          </a:p>
          <a:p>
            <a:r>
              <a:rPr lang="zh-CN" altLang="en-US" sz="1600" dirty="0"/>
              <a:t>在 </a:t>
            </a:r>
            <a:r>
              <a:rPr lang="en-US" altLang="zh-CN" sz="1600" dirty="0"/>
              <a:t>LXC </a:t>
            </a:r>
            <a:r>
              <a:rPr lang="zh-CN" altLang="en-US" sz="1600" dirty="0"/>
              <a:t>的基础</a:t>
            </a:r>
            <a:r>
              <a:rPr lang="zh-CN" altLang="en-US" sz="1600" dirty="0" smtClean="0"/>
              <a:t>上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进行</a:t>
            </a:r>
            <a:r>
              <a:rPr lang="zh-CN" altLang="en-US" sz="1600" dirty="0"/>
              <a:t>了进一步的封装，让使用者不需要去关心容器的管理，使得操作更为简便。使用者操作 </a:t>
            </a:r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zh-CN" altLang="en-US" sz="1600" dirty="0"/>
              <a:t>的容器就像操作一个快速轻量级的虚拟机一样简单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VM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41" y="736276"/>
            <a:ext cx="6244131" cy="235508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4" y="3112114"/>
            <a:ext cx="6232418" cy="1763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754856"/>
            <a:ext cx="7836540" cy="4012408"/>
          </a:xfrm>
        </p:spPr>
        <p:txBody>
          <a:bodyPr/>
          <a:lstStyle/>
          <a:p>
            <a:r>
              <a:rPr lang="en-US" altLang="zh-CN" dirty="0" smtClean="0"/>
              <a:t>Centos7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yum </a:t>
            </a:r>
            <a:r>
              <a:rPr lang="en-US" altLang="zh-CN" dirty="0"/>
              <a:t>install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–y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service </a:t>
            </a:r>
            <a:r>
              <a:rPr lang="en-US" altLang="zh-CN" dirty="0" err="1"/>
              <a:t>docker</a:t>
            </a:r>
            <a:r>
              <a:rPr lang="en-US" altLang="zh-CN" dirty="0"/>
              <a:t> start</a:t>
            </a:r>
            <a:endParaRPr lang="zh-CN" altLang="zh-CN" dirty="0"/>
          </a:p>
          <a:p>
            <a:r>
              <a:rPr lang="en-US" altLang="zh-CN" dirty="0" smtClean="0"/>
              <a:t>Ubuntu1404</a:t>
            </a:r>
            <a:endParaRPr lang="en-US" altLang="zh-CN" dirty="0" smtClean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-image-generic-</a:t>
            </a:r>
            <a:r>
              <a:rPr lang="en-US" altLang="zh-CN" dirty="0" err="1" smtClean="0"/>
              <a:t>lts</a:t>
            </a:r>
            <a:r>
              <a:rPr lang="en-US" altLang="zh-CN" dirty="0" smtClean="0"/>
              <a:t>-trusty</a:t>
            </a:r>
            <a:endParaRPr lang="en-US" altLang="zh-CN" dirty="0" smtClean="0"/>
          </a:p>
          <a:p>
            <a:pPr lvl="1"/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smtClean="0"/>
              <a:t>reboot</a:t>
            </a:r>
            <a:endParaRPr lang="en-US" altLang="zh-CN" dirty="0" smtClean="0"/>
          </a:p>
          <a:p>
            <a:pPr lvl="1"/>
            <a:r>
              <a:rPr lang="en-US" altLang="zh-CN" dirty="0"/>
              <a:t>$ curl -</a:t>
            </a:r>
            <a:r>
              <a:rPr lang="en-US" altLang="zh-CN" dirty="0" err="1"/>
              <a:t>sSL</a:t>
            </a:r>
            <a:r>
              <a:rPr lang="en-US" altLang="zh-CN" dirty="0"/>
              <a:t> https://get.docker.com/ |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/>
              <a:t>service </a:t>
            </a:r>
            <a:r>
              <a:rPr lang="en-US" altLang="zh-CN" dirty="0" err="1"/>
              <a:t>docker</a:t>
            </a:r>
            <a:r>
              <a:rPr lang="en-US" altLang="zh-CN" dirty="0"/>
              <a:t> 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镜像（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）类似于虚拟机镜像，可以理解为面向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引擎的只读模板</a:t>
            </a:r>
            <a:endParaRPr lang="en-US" altLang="zh-CN" dirty="0" smtClean="0"/>
          </a:p>
          <a:p>
            <a:r>
              <a:rPr lang="zh-CN" altLang="en-US" dirty="0" smtClean="0"/>
              <a:t>可从</a:t>
            </a:r>
            <a:r>
              <a:rPr lang="en-US" altLang="zh-CN" dirty="0" err="1" smtClean="0"/>
              <a:t>DockerHub</a:t>
            </a:r>
            <a:r>
              <a:rPr lang="zh-CN" altLang="en-US" dirty="0" smtClean="0"/>
              <a:t>下载数以千记的、由各应用官方发布的应用镜像，比如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增量文件系统模式的像版本管理功能，使镜像创建、升级十分方便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3478"/>
            <a:ext cx="7836540" cy="5020022"/>
          </a:xfrm>
        </p:spPr>
        <p:txBody>
          <a:bodyPr/>
          <a:lstStyle/>
          <a:p>
            <a:r>
              <a:rPr lang="zh-CN" altLang="en-US" dirty="0" smtClean="0"/>
              <a:t>获取镜像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centos:7.0  </a:t>
            </a:r>
            <a:r>
              <a:rPr lang="zh-CN" altLang="en-US" dirty="0" smtClean="0"/>
              <a:t>不带仓库名称则默认从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不带版本版本号则默认下载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pull d1.dockerpool.com:5000/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指定仓库下载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push registry:5000/centos_cms:v1.1</a:t>
            </a:r>
            <a:endParaRPr lang="en-US" altLang="zh-CN" dirty="0" smtClean="0"/>
          </a:p>
          <a:p>
            <a:r>
              <a:rPr lang="zh-CN" altLang="en-US" dirty="0" smtClean="0"/>
              <a:t>查看镜像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搜索镜像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600" y="3059235"/>
            <a:ext cx="6714455" cy="761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16" y="4161722"/>
            <a:ext cx="6796221" cy="88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54765"/>
            <a:ext cx="7836540" cy="4680520"/>
          </a:xfrm>
        </p:spPr>
        <p:txBody>
          <a:bodyPr/>
          <a:lstStyle/>
          <a:p>
            <a:r>
              <a:rPr lang="zh-CN" altLang="en-US" dirty="0" smtClean="0"/>
              <a:t>删除镜像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registry:5000/centos_cms:v1.0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5506ed32sd3w2</a:t>
            </a:r>
            <a:endParaRPr lang="en-US" altLang="zh-CN" dirty="0" smtClean="0"/>
          </a:p>
          <a:p>
            <a:r>
              <a:rPr lang="zh-CN" altLang="en-US" dirty="0" smtClean="0"/>
              <a:t>提交镜像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commit 890sadfae12se2 registry:5000/centos_cms:v1</a:t>
            </a:r>
            <a:endParaRPr lang="en-US" altLang="zh-CN" dirty="0" smtClean="0"/>
          </a:p>
          <a:p>
            <a:r>
              <a:rPr lang="zh-CN" altLang="en-US" dirty="0" smtClean="0"/>
              <a:t>从容器导出、导</a:t>
            </a:r>
            <a:r>
              <a:rPr lang="zh-CN" altLang="en-US" dirty="0"/>
              <a:t>入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export </a:t>
            </a:r>
            <a:r>
              <a:rPr lang="en-US" altLang="zh-CN" dirty="0"/>
              <a:t>890sadfae12se2 </a:t>
            </a:r>
            <a:r>
              <a:rPr lang="en-US" altLang="zh-CN" dirty="0" smtClean="0"/>
              <a:t>&gt; centos_cms11.tar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centos_cms11.tar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import - </a:t>
            </a:r>
            <a:r>
              <a:rPr lang="en-US" altLang="zh-CN" dirty="0"/>
              <a:t>registry:5000/centos_cms:v1</a:t>
            </a:r>
            <a:endParaRPr lang="en-US" altLang="zh-CN" dirty="0"/>
          </a:p>
          <a:p>
            <a:r>
              <a:rPr lang="zh-CN" altLang="en-US" dirty="0"/>
              <a:t>存</a:t>
            </a:r>
            <a:r>
              <a:rPr lang="zh-CN" altLang="en-US" dirty="0" smtClean="0"/>
              <a:t>出和载入镜像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save registry:5000/centos_cms:v1.0 &gt; </a:t>
            </a:r>
            <a:r>
              <a:rPr lang="en-US" altLang="zh-CN" dirty="0"/>
              <a:t>centos_cms11.tar</a:t>
            </a:r>
            <a:endParaRPr lang="en-US" altLang="zh-CN" dirty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load &lt; centos_cms11.tar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nvivio_HD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6D0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nvivo_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2F2F2"/>
            </a:gs>
            <a:gs pos="100000">
              <a:srgbClr val="BFBFBF"/>
            </a:gs>
          </a:gsLst>
          <a:lin ang="19800000"/>
        </a:gradFill>
        <a:ln>
          <a:noFill/>
        </a:ln>
        <a:effectLst>
          <a:outerShdw blurRad="25400" dist="38100" dir="5400000" algn="tr" rotWithShape="0">
            <a:srgbClr val="0D0D0D">
              <a:alpha val="25000"/>
            </a:srgbClr>
          </a:outerShdw>
        </a:effectLst>
      </a:spPr>
      <a:bodyPr lIns="0" tIns="0" rIns="0" bIns="0" anchor="ctr"/>
      <a:lstStyle>
        <a:defPPr marL="182880" fontAlgn="auto">
          <a:spcBef>
            <a:spcPts val="0"/>
          </a:spcBef>
          <a:spcAft>
            <a:spcPts val="1500"/>
          </a:spcAft>
          <a:defRPr sz="1400" dirty="0">
            <a:solidFill>
              <a:srgbClr val="595B5A"/>
            </a:solidFill>
            <a:latin typeface="+mn-lt"/>
            <a:ea typeface="+mn-ea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6D05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4759</Words>
  <Application>WPS 演示</Application>
  <PresentationFormat>全屏显示(16:9)</PresentationFormat>
  <Paragraphs>282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MS PGothic</vt:lpstr>
      <vt:lpstr>Lucida Grande</vt:lpstr>
      <vt:lpstr>Arial</vt:lpstr>
      <vt:lpstr>Segoe Print</vt:lpstr>
      <vt:lpstr>Calibri</vt:lpstr>
      <vt:lpstr>envivio_HD</vt:lpstr>
      <vt:lpstr>Docker技术分享</vt:lpstr>
      <vt:lpstr>操作系统</vt:lpstr>
      <vt:lpstr>PowerPoint 演示文稿</vt:lpstr>
      <vt:lpstr>什么是Docker</vt:lpstr>
      <vt:lpstr>Docker与VM区别</vt:lpstr>
      <vt:lpstr>安装Docker</vt:lpstr>
      <vt:lpstr>镜像</vt:lpstr>
      <vt:lpstr>PowerPoint 演示文稿</vt:lpstr>
      <vt:lpstr>PowerPoint 演示文稿</vt:lpstr>
      <vt:lpstr>容器</vt:lpstr>
      <vt:lpstr>PowerPoint 演示文稿</vt:lpstr>
      <vt:lpstr>PowerPoint 演示文稿</vt:lpstr>
      <vt:lpstr>PowerPoint 演示文稿</vt:lpstr>
      <vt:lpstr>仓库</vt:lpstr>
      <vt:lpstr>PowerPoint 演示文稿</vt:lpstr>
      <vt:lpstr>PowerPoint 演示文稿</vt:lpstr>
      <vt:lpstr>数据卷</vt:lpstr>
      <vt:lpstr>网络|Host </vt:lpstr>
      <vt:lpstr>PowerPoint 演示文稿</vt:lpstr>
      <vt:lpstr>网络|NAT桥接</vt:lpstr>
      <vt:lpstr>PowerPoint 演示文稿</vt:lpstr>
      <vt:lpstr>PowerPoint 演示文稿</vt:lpstr>
      <vt:lpstr>练习：搭建第一个Docker镜像 </vt:lpstr>
      <vt:lpstr>PowerPoint 演示文稿</vt:lpstr>
      <vt:lpstr>PowerPoint 演示文稿</vt:lpstr>
      <vt:lpstr>业务镜像&amp;代码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4Caster G4 Customer Deck</dc:title>
  <dc:creator>cberson</dc:creator>
  <cp:lastModifiedBy>pp</cp:lastModifiedBy>
  <cp:revision>1030</cp:revision>
  <dcterms:created xsi:type="dcterms:W3CDTF">2012-06-09T02:18:00Z</dcterms:created>
  <dcterms:modified xsi:type="dcterms:W3CDTF">2016-12-09T02:23:25Z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0x0101005FDCB26F7983C14C8229D6F6656449F6</vt:lpwstr>
  </property>
  <property fmtid="{D5CDD505-2E9C-101B-9397-08002B2CF9AE}" pid="3" name="_dlc_DocIdItemGuid">
    <vt:lpwstr>bcbcc4b4-3292-4cb9-8673-0f82d480d5a6</vt:lpwstr>
  </property>
  <property fmtid="{D5CDD505-2E9C-101B-9397-08002B2CF9AE}" pid="4" name="Order">
    <vt:r8>700</vt:r8>
  </property>
  <property fmtid="{D5CDD505-2E9C-101B-9397-08002B2CF9AE}" pid="5" name="KSOProductBuildVer">
    <vt:lpwstr>2052-10.1.0.6065</vt:lpwstr>
  </property>
</Properties>
</file>