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2" r:id="rId7"/>
    <p:sldId id="272" r:id="rId8"/>
    <p:sldId id="270" r:id="rId9"/>
    <p:sldId id="267" r:id="rId10"/>
    <p:sldId id="268" r:id="rId11"/>
    <p:sldId id="269" r:id="rId12"/>
    <p:sldId id="271" r:id="rId13"/>
    <p:sldId id="266" r:id="rId14"/>
    <p:sldId id="279" r:id="rId15"/>
    <p:sldId id="273" r:id="rId16"/>
    <p:sldId id="274" r:id="rId17"/>
    <p:sldId id="275" r:id="rId18"/>
    <p:sldId id="261" r:id="rId19"/>
    <p:sldId id="276" r:id="rId20"/>
    <p:sldId id="277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" y="372103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990290" y="5204298"/>
            <a:ext cx="30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Facilitador: </a:t>
            </a:r>
            <a:r>
              <a:rPr lang="pt-BR" dirty="0" err="1" smtClean="0"/>
              <a:t>Lyndon</a:t>
            </a:r>
            <a:r>
              <a:rPr lang="pt-BR" dirty="0" smtClean="0"/>
              <a:t> Tavares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Data </a:t>
            </a:r>
            <a:r>
              <a:rPr lang="pt-BR" b="1" dirty="0" err="1"/>
              <a:t>Binding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Data </a:t>
            </a:r>
            <a:r>
              <a:rPr lang="pt-BR" b="1" dirty="0" err="1"/>
              <a:t>binding</a:t>
            </a:r>
            <a:r>
              <a:rPr lang="pt-BR" b="1" dirty="0"/>
              <a:t> é o recurso utilizado pelo </a:t>
            </a:r>
            <a:r>
              <a:rPr lang="pt-BR" b="1" dirty="0" err="1"/>
              <a:t>AngularJS</a:t>
            </a:r>
            <a:r>
              <a:rPr lang="pt-BR" b="1" dirty="0"/>
              <a:t> para facilitar o desenvolvimento do sistema enquanto ele manipula e cuida de atualizar as informações na página.</a:t>
            </a:r>
          </a:p>
          <a:p>
            <a:endParaRPr lang="pt-BR" b="1" dirty="0"/>
          </a:p>
          <a:p>
            <a:r>
              <a:rPr lang="pt-BR" b="1" dirty="0"/>
              <a:t>Através da adição de alguns controles ( atributos ) diretamente no HTML da página, o </a:t>
            </a:r>
            <a:r>
              <a:rPr lang="pt-BR" b="1" dirty="0" err="1"/>
              <a:t>AngularJS</a:t>
            </a:r>
            <a:r>
              <a:rPr lang="pt-BR" b="1" dirty="0"/>
              <a:t> consegue identificar e mapear os atributos a serem atualizados.</a:t>
            </a:r>
          </a:p>
          <a:p>
            <a:endParaRPr lang="pt-BR" b="1" dirty="0"/>
          </a:p>
          <a:p>
            <a:r>
              <a:rPr lang="pt-BR" b="1" dirty="0"/>
              <a:t>Uma vez o mapeamento feito, o </a:t>
            </a:r>
            <a:r>
              <a:rPr lang="pt-BR" b="1" dirty="0" err="1"/>
              <a:t>AngularJS</a:t>
            </a:r>
            <a:r>
              <a:rPr lang="pt-BR" b="1" dirty="0"/>
              <a:t> cuidará de todo o restante automaticamente, não será necessária a criação de código extra para nada, somente a inclusão de atributos, o que mantém o HTML simples e limpo, de fácil manutenção e visualização tanto por parte do desenvolvedor quanto pelo designer, que não encontrará dificuldades para a criação da interface.</a:t>
            </a:r>
          </a:p>
        </p:txBody>
      </p:sp>
    </p:spTree>
    <p:extLst>
      <p:ext uri="{BB962C8B-B14F-4D97-AF65-F5344CB8AC3E}">
        <p14:creationId xmlns:p14="http://schemas.microsoft.com/office/powerpoint/2010/main" val="7161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Injeção de Dependência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/>
          </a:bodyPr>
          <a:lstStyle/>
          <a:p>
            <a:r>
              <a:rPr lang="pt-BR" b="1" dirty="0"/>
              <a:t>Injeção de Dependência é </a:t>
            </a:r>
            <a:r>
              <a:rPr lang="pt-BR" b="1" dirty="0" smtClean="0"/>
              <a:t>um conceito </a:t>
            </a:r>
            <a:r>
              <a:rPr lang="pt-BR" b="1" dirty="0"/>
              <a:t>amplamente utilizado pela maioria das linguagens e frameworks do mercado, </a:t>
            </a:r>
            <a:r>
              <a:rPr lang="pt-BR" b="1" dirty="0" smtClean="0"/>
              <a:t>com </a:t>
            </a:r>
            <a:r>
              <a:rPr lang="pt-BR" b="1" dirty="0"/>
              <a:t>o </a:t>
            </a:r>
            <a:r>
              <a:rPr lang="pt-BR" b="1" dirty="0" err="1"/>
              <a:t>AngularJS</a:t>
            </a:r>
            <a:r>
              <a:rPr lang="pt-BR" b="1" dirty="0"/>
              <a:t> não seria diferente, </a:t>
            </a:r>
            <a:r>
              <a:rPr lang="pt-BR" b="1" dirty="0" smtClean="0"/>
              <a:t>também </a:t>
            </a:r>
            <a:r>
              <a:rPr lang="pt-BR" b="1" dirty="0"/>
              <a:t>faz uso exaustivo </a:t>
            </a:r>
            <a:r>
              <a:rPr lang="pt-BR" b="1" dirty="0" smtClean="0"/>
              <a:t>deste </a:t>
            </a:r>
            <a:r>
              <a:rPr lang="pt-BR" b="1" dirty="0"/>
              <a:t>recurso.</a:t>
            </a:r>
          </a:p>
          <a:p>
            <a:endParaRPr lang="pt-BR" b="1" dirty="0"/>
          </a:p>
          <a:p>
            <a:r>
              <a:rPr lang="pt-BR" b="1" dirty="0"/>
              <a:t>A Injeção de Dependência consiste basicamente em fornecer recursos extras necessários na aplicação de forma </a:t>
            </a:r>
            <a:r>
              <a:rPr lang="pt-BR" b="1" dirty="0" smtClean="0"/>
              <a:t>transparente </a:t>
            </a:r>
            <a:r>
              <a:rPr lang="pt-BR" b="1" dirty="0"/>
              <a:t>ao usuário, de modo que o desenvolvedor </a:t>
            </a:r>
            <a:r>
              <a:rPr lang="pt-BR" b="1" dirty="0" smtClean="0"/>
              <a:t>só solicitará </a:t>
            </a:r>
            <a:r>
              <a:rPr lang="pt-BR" b="1" dirty="0"/>
              <a:t>um recurso, </a:t>
            </a:r>
            <a:r>
              <a:rPr lang="pt-BR" b="1" dirty="0" smtClean="0"/>
              <a:t>o qual será </a:t>
            </a:r>
            <a:r>
              <a:rPr lang="pt-BR" b="1" dirty="0"/>
              <a:t>injetado pelo framework e ficará disponível para uso</a:t>
            </a:r>
            <a:r>
              <a:rPr lang="pt-BR" b="1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667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Diretivas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/>
          </a:bodyPr>
          <a:lstStyle/>
          <a:p>
            <a:r>
              <a:rPr lang="pt-BR" b="1" dirty="0" smtClean="0"/>
              <a:t>Diretiva </a:t>
            </a:r>
            <a:r>
              <a:rPr lang="pt-BR" b="1" dirty="0"/>
              <a:t>é um recurso que permite </a:t>
            </a:r>
            <a:r>
              <a:rPr lang="pt-BR" b="1" dirty="0" smtClean="0"/>
              <a:t>criar </a:t>
            </a:r>
            <a:r>
              <a:rPr lang="pt-BR" b="1" dirty="0"/>
              <a:t>seu próprio </a:t>
            </a:r>
            <a:r>
              <a:rPr lang="pt-BR" b="1" dirty="0" err="1"/>
              <a:t>template</a:t>
            </a:r>
            <a:r>
              <a:rPr lang="pt-BR" b="1" dirty="0"/>
              <a:t> HTML. Através de diretivas é possível criar conteúdos específicos que </a:t>
            </a:r>
            <a:r>
              <a:rPr lang="pt-BR" b="1" dirty="0" smtClean="0"/>
              <a:t>vem </a:t>
            </a:r>
            <a:r>
              <a:rPr lang="pt-BR" b="1" dirty="0"/>
              <a:t>aplicado a um componente HTML em forma de </a:t>
            </a:r>
            <a:r>
              <a:rPr lang="pt-BR" b="1" dirty="0" smtClean="0"/>
              <a:t>atributo. Irá </a:t>
            </a:r>
            <a:r>
              <a:rPr lang="pt-BR" b="1" dirty="0"/>
              <a:t>gerar uma visualização personalizada.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106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18" y="2518636"/>
            <a:ext cx="5906324" cy="314368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MVW – </a:t>
            </a:r>
            <a:r>
              <a:rPr lang="pt-BR" b="1" dirty="0" err="1" smtClean="0"/>
              <a:t>Model</a:t>
            </a:r>
            <a:r>
              <a:rPr lang="pt-BR" b="1" dirty="0" smtClean="0"/>
              <a:t>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b="1" dirty="0" err="1" smtClean="0"/>
              <a:t>Whatever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Captura de tela 2014-10-17 21.56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93" y="1179316"/>
            <a:ext cx="7655708" cy="52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1121943" cy="4271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Principais Diretivas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ng-app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: usada para fazer o </a:t>
            </a:r>
            <a:r>
              <a:rPr lang="pt-BR" sz="2000" dirty="0" err="1" smtClean="0"/>
              <a:t>boostrap</a:t>
            </a:r>
            <a:r>
              <a:rPr lang="pt-BR" sz="2000" dirty="0" smtClean="0"/>
              <a:t> da </a:t>
            </a:r>
            <a:r>
              <a:rPr lang="pt-BR" sz="2000" dirty="0"/>
              <a:t>aplicação, sem essa diretiva sua </a:t>
            </a:r>
            <a:r>
              <a:rPr lang="pt-BR" sz="2000" dirty="0" err="1"/>
              <a:t>app</a:t>
            </a:r>
            <a:r>
              <a:rPr lang="pt-BR" sz="2000" dirty="0"/>
              <a:t> não funciona!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ng-controller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/>
              <a:t>: podemos definir um </a:t>
            </a:r>
            <a:r>
              <a:rPr lang="pt-BR" sz="2000" dirty="0" err="1"/>
              <a:t>controller</a:t>
            </a:r>
            <a:r>
              <a:rPr lang="pt-BR" sz="2000" dirty="0"/>
              <a:t> para um determinado trecho de código dentro do </a:t>
            </a:r>
            <a:r>
              <a:rPr lang="pt-BR" sz="2000" dirty="0" err="1"/>
              <a:t>Html</a:t>
            </a:r>
            <a:r>
              <a:rPr lang="pt-BR" sz="2000" dirty="0"/>
              <a:t>, podemos ter mais de um </a:t>
            </a:r>
            <a:r>
              <a:rPr lang="pt-BR" sz="2000" dirty="0" err="1"/>
              <a:t>controller</a:t>
            </a:r>
            <a:r>
              <a:rPr lang="pt-BR" sz="2000" dirty="0"/>
              <a:t> por </a:t>
            </a:r>
            <a:r>
              <a:rPr lang="pt-BR" sz="2000" dirty="0" err="1"/>
              <a:t>view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ng-bind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/>
              <a:t>: associa trechos da tela ao valor de uma </a:t>
            </a:r>
            <a:r>
              <a:rPr lang="pt-BR" sz="2000" dirty="0" err="1"/>
              <a:t>expressao</a:t>
            </a:r>
            <a:r>
              <a:rPr lang="pt-BR" sz="2000" dirty="0"/>
              <a:t> ao uma variável que está definida dentro de um </a:t>
            </a:r>
            <a:r>
              <a:rPr lang="pt-BR" sz="2000" dirty="0" err="1"/>
              <a:t>controller</a:t>
            </a:r>
            <a:r>
              <a:rPr lang="pt-BR" sz="2000" dirty="0"/>
              <a:t>. Geralmente essa diretiva é usada da forma {{ </a:t>
            </a:r>
            <a:r>
              <a:rPr lang="pt-BR" sz="2000" dirty="0" err="1"/>
              <a:t>expressao</a:t>
            </a:r>
            <a:r>
              <a:rPr lang="pt-BR" sz="2000" dirty="0"/>
              <a:t> }}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ng-model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/>
              <a:t>: "Amarra" um input a uma propriedade do </a:t>
            </a:r>
            <a:r>
              <a:rPr lang="pt-BR" sz="2000" dirty="0" err="1"/>
              <a:t>controller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ng-repeat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/>
              <a:t>: itera sobre um </a:t>
            </a:r>
            <a:r>
              <a:rPr lang="pt-BR" sz="2000" dirty="0" err="1"/>
              <a:t>array</a:t>
            </a:r>
            <a:r>
              <a:rPr lang="pt-BR" sz="2000" dirty="0"/>
              <a:t>, é o famoso for </a:t>
            </a:r>
            <a:r>
              <a:rPr lang="pt-BR" sz="2000" dirty="0" err="1"/>
              <a:t>each</a:t>
            </a:r>
            <a:r>
              <a:rPr lang="pt-BR" sz="2000" dirty="0"/>
              <a:t>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</a:t>
            </a:r>
            <a:r>
              <a:rPr lang="pt-BR" sz="2000" dirty="0">
                <a:solidFill>
                  <a:schemeClr val="accent3"/>
                </a:solidFill>
              </a:rPr>
              <a:t>-show </a:t>
            </a:r>
            <a:r>
              <a:rPr lang="pt-BR" sz="2000" dirty="0"/>
              <a:t>: deixa visível um elemento </a:t>
            </a:r>
            <a:r>
              <a:rPr lang="pt-BR" sz="2000" dirty="0" err="1"/>
              <a:t>html</a:t>
            </a:r>
            <a:r>
              <a:rPr lang="pt-BR" sz="2000" dirty="0"/>
              <a:t> de acordo com uma expressão booleana.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ng-hide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/>
              <a:t>: esconde o elemento de acordo com uma expressão booleana.</a:t>
            </a:r>
          </a:p>
          <a:p>
            <a:pPr marL="0" indent="0">
              <a:buNone/>
            </a:pPr>
            <a:r>
              <a:rPr lang="pt-BR" sz="2000" dirty="0" err="1">
                <a:solidFill>
                  <a:schemeClr val="accent3"/>
                </a:solidFill>
              </a:rPr>
              <a:t>ng</a:t>
            </a:r>
            <a:r>
              <a:rPr lang="pt-BR" sz="2000" dirty="0">
                <a:solidFill>
                  <a:schemeClr val="accent3"/>
                </a:solidFill>
              </a:rPr>
              <a:t>-click </a:t>
            </a:r>
            <a:r>
              <a:rPr lang="pt-BR" sz="2000" dirty="0"/>
              <a:t>: comportamento que um click do elemento </a:t>
            </a:r>
            <a:r>
              <a:rPr lang="pt-BR" sz="2000" dirty="0" err="1"/>
              <a:t>html</a:t>
            </a:r>
            <a:r>
              <a:rPr lang="pt-BR" sz="2000" dirty="0"/>
              <a:t> terá.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6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10616100" cy="4271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Outras diretivas importantes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ng-Blur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 ao sair de um campo;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ng-Cut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 ao utilizar o comando </a:t>
            </a:r>
            <a:r>
              <a:rPr lang="pt-BR" sz="2000" dirty="0" err="1"/>
              <a:t>Ctrl</a:t>
            </a:r>
            <a:r>
              <a:rPr lang="pt-BR" sz="2000" dirty="0"/>
              <a:t>-X;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ng-DblClick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Executado ao clicar duas vezes;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</a:t>
            </a:r>
            <a:r>
              <a:rPr lang="pt-BR" sz="2000" dirty="0" smtClean="0">
                <a:solidFill>
                  <a:schemeClr val="accent3"/>
                </a:solidFill>
              </a:rPr>
              <a:t>-Focus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/>
              <a:t>– Executado ao focar um campo;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ng-KeyDown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Executado ao pressionar uma tecla;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ng-KeyUp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Executado ao soltar uma tecla;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ng-Mousedown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Executado ao pressionar o botão do mouse;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ng-Mouseenter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/>
              <a:t>– Executado ao passar o </a:t>
            </a:r>
            <a:r>
              <a:rPr lang="pt-BR" sz="2000" dirty="0" smtClean="0"/>
              <a:t>botão </a:t>
            </a:r>
            <a:r>
              <a:rPr lang="pt-BR" sz="2000" dirty="0"/>
              <a:t>do mouse</a:t>
            </a:r>
            <a:r>
              <a:rPr lang="pt-BR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48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11121944" cy="42718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Outras diretivas importantes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ng-Mouseleave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Executado ao sair com o cursor do mouse de cima do elemento;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ng-Mousemove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Executado ao mover com o mouse;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ng-Mouseover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Executado ao passar o mouse por cima de um elemento;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ng-Mouseup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Executado ao soltar o botão do mouse;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</a:t>
            </a:r>
            <a:r>
              <a:rPr lang="pt-BR" sz="2000" dirty="0" smtClean="0">
                <a:solidFill>
                  <a:schemeClr val="accent3"/>
                </a:solidFill>
              </a:rPr>
              <a:t>-Paste </a:t>
            </a:r>
            <a:r>
              <a:rPr lang="pt-BR" sz="2000" dirty="0">
                <a:solidFill>
                  <a:schemeClr val="tx1"/>
                </a:solidFill>
              </a:rPr>
              <a:t>– Executado ao utilizar o comando </a:t>
            </a:r>
            <a:r>
              <a:rPr lang="pt-BR" sz="2000" dirty="0" err="1">
                <a:solidFill>
                  <a:schemeClr val="tx1"/>
                </a:solidFill>
              </a:rPr>
              <a:t>Ctrl+V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ng-Change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Utilizado para executar uma função ao ocorrer uma alteração em um campo;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</a:t>
            </a:r>
            <a:r>
              <a:rPr lang="pt-BR" sz="2000" dirty="0" smtClean="0">
                <a:solidFill>
                  <a:schemeClr val="accent3"/>
                </a:solidFill>
              </a:rPr>
              <a:t>-Include </a:t>
            </a:r>
            <a:r>
              <a:rPr lang="pt-BR" sz="2000" dirty="0">
                <a:solidFill>
                  <a:schemeClr val="tx1"/>
                </a:solidFill>
              </a:rPr>
              <a:t>– Utilizado para incluir um conteúdo de um outro elemento HTML;</a:t>
            </a:r>
          </a:p>
          <a:p>
            <a:pPr marL="0" indent="0">
              <a:buNone/>
            </a:pPr>
            <a:r>
              <a:rPr lang="pt-BR" sz="2000" dirty="0" err="1" smtClean="0">
                <a:solidFill>
                  <a:schemeClr val="accent3"/>
                </a:solidFill>
              </a:rPr>
              <a:t>ng-Style</a:t>
            </a:r>
            <a:r>
              <a:rPr lang="pt-BR" sz="2000" dirty="0" smtClean="0">
                <a:solidFill>
                  <a:schemeClr val="accent3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– Parecido com o </a:t>
            </a:r>
            <a:r>
              <a:rPr lang="pt-BR" sz="2000" dirty="0" err="1" smtClean="0">
                <a:solidFill>
                  <a:schemeClr val="tx1"/>
                </a:solidFill>
              </a:rPr>
              <a:t>ng-Class</a:t>
            </a:r>
            <a:r>
              <a:rPr lang="pt-BR" sz="2000" dirty="0">
                <a:solidFill>
                  <a:schemeClr val="tx1"/>
                </a:solidFill>
              </a:rPr>
              <a:t>, é utilizado na propriedade </a:t>
            </a:r>
            <a:r>
              <a:rPr lang="pt-BR" sz="2000" dirty="0" err="1">
                <a:solidFill>
                  <a:schemeClr val="tx1"/>
                </a:solidFill>
              </a:rPr>
              <a:t>style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179316"/>
            <a:ext cx="11754615" cy="525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/>
              <a:t>&lt;!DOCTYPE 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 smtClean="0"/>
              <a:t>html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chemeClr val="accent3"/>
                </a:solidFill>
              </a:rPr>
              <a:t>ng-app</a:t>
            </a:r>
            <a:r>
              <a:rPr lang="pt-BR" sz="2000" dirty="0" smtClean="0"/>
              <a:t>&gt;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&lt;</a:t>
            </a:r>
            <a:r>
              <a:rPr lang="pt-BR" sz="2000" dirty="0"/>
              <a:t>script </a:t>
            </a:r>
            <a:r>
              <a:rPr lang="pt-BR" sz="2000" dirty="0" err="1"/>
              <a:t>src</a:t>
            </a:r>
            <a:r>
              <a:rPr lang="pt-BR" sz="2000" dirty="0"/>
              <a:t>="https://</a:t>
            </a:r>
            <a:r>
              <a:rPr lang="pt-BR" sz="2000" dirty="0" smtClean="0"/>
              <a:t>ajax.googleapis.com/ajax/libs/angularjs/1.4.0-rc.2/angular.min.js"&gt;&lt;/</a:t>
            </a:r>
            <a:r>
              <a:rPr lang="pt-BR" sz="2000" dirty="0"/>
              <a:t>script&gt;</a:t>
            </a:r>
          </a:p>
          <a:p>
            <a:pPr marL="400050" lvl="1" indent="0">
              <a:buNone/>
            </a:pPr>
            <a:r>
              <a:rPr lang="pt-BR" sz="2000" dirty="0" smtClean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400050" lvl="1" indent="0">
              <a:buNone/>
            </a:pPr>
            <a:r>
              <a:rPr lang="pt-BR" sz="2000" dirty="0" smtClean="0"/>
              <a:t>&lt;</a:t>
            </a:r>
            <a:r>
              <a:rPr lang="pt-BR" sz="2000" dirty="0" err="1"/>
              <a:t>div</a:t>
            </a:r>
            <a:r>
              <a:rPr lang="pt-BR" sz="2000" dirty="0"/>
              <a:t> </a:t>
            </a:r>
            <a:r>
              <a:rPr lang="pt-BR" sz="2000" dirty="0" smtClean="0"/>
              <a:t>&gt;</a:t>
            </a:r>
            <a:endParaRPr lang="pt-BR" sz="2000" dirty="0"/>
          </a:p>
          <a:p>
            <a:pPr marL="400050" lvl="1" indent="0">
              <a:buNone/>
            </a:pPr>
            <a:r>
              <a:rPr lang="pt-BR" sz="2000" dirty="0"/>
              <a:t> 	&lt;</a:t>
            </a:r>
            <a:r>
              <a:rPr lang="pt-BR" sz="2000" dirty="0" smtClean="0"/>
              <a:t>p&gt;Nome </a:t>
            </a:r>
            <a:r>
              <a:rPr lang="pt-BR" sz="2000" dirty="0"/>
              <a:t>: 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</a:t>
            </a:r>
            <a:r>
              <a:rPr lang="pt-BR" sz="2000" dirty="0" err="1">
                <a:solidFill>
                  <a:schemeClr val="accent3"/>
                </a:solidFill>
              </a:rPr>
              <a:t>ng-model</a:t>
            </a:r>
            <a:r>
              <a:rPr lang="pt-BR" sz="2000" dirty="0"/>
              <a:t>="</a:t>
            </a:r>
            <a:r>
              <a:rPr lang="pt-BR" sz="2000" dirty="0" smtClean="0"/>
              <a:t>nome</a:t>
            </a:r>
            <a:r>
              <a:rPr lang="pt-BR" sz="2000" dirty="0"/>
              <a:t>"&gt;&lt;/p&gt;</a:t>
            </a:r>
          </a:p>
          <a:p>
            <a:pPr marL="800100" lvl="2" indent="0">
              <a:buNone/>
            </a:pPr>
            <a:r>
              <a:rPr lang="pt-BR" sz="1800" dirty="0"/>
              <a:t> 	&lt;</a:t>
            </a:r>
            <a:r>
              <a:rPr lang="pt-BR" sz="1800" dirty="0" smtClean="0"/>
              <a:t>h1&gt;Olá </a:t>
            </a:r>
            <a:r>
              <a:rPr lang="pt-BR" sz="1800" dirty="0">
                <a:solidFill>
                  <a:schemeClr val="accent3"/>
                </a:solidFill>
              </a:rPr>
              <a:t>{{</a:t>
            </a:r>
            <a:r>
              <a:rPr lang="pt-BR" sz="1800" dirty="0" smtClean="0">
                <a:solidFill>
                  <a:schemeClr val="accent3"/>
                </a:solidFill>
              </a:rPr>
              <a:t>nome</a:t>
            </a:r>
            <a:r>
              <a:rPr lang="pt-BR" sz="1800" dirty="0">
                <a:solidFill>
                  <a:schemeClr val="accent3"/>
                </a:solidFill>
              </a:rPr>
              <a:t>}}</a:t>
            </a:r>
            <a:r>
              <a:rPr lang="pt-BR" sz="1800" dirty="0"/>
              <a:t>&lt;/h1</a:t>
            </a:r>
            <a:r>
              <a:rPr lang="pt-BR" sz="1800" dirty="0" smtClean="0"/>
              <a:t>&gt;</a:t>
            </a:r>
          </a:p>
          <a:p>
            <a:pPr marL="800100" lvl="2" indent="0">
              <a:buNone/>
            </a:pPr>
            <a:r>
              <a:rPr lang="pt-BR" sz="1800" dirty="0"/>
              <a:t>&lt;</a:t>
            </a:r>
            <a:r>
              <a:rPr lang="pt-BR" sz="1800" dirty="0" smtClean="0"/>
              <a:t>h1 </a:t>
            </a:r>
            <a:r>
              <a:rPr lang="pt-BR" sz="1800" dirty="0" err="1" smtClean="0">
                <a:solidFill>
                  <a:schemeClr val="accent3"/>
                </a:solidFill>
              </a:rPr>
              <a:t>ng-bind</a:t>
            </a:r>
            <a:r>
              <a:rPr lang="pt-BR" sz="1800" dirty="0" smtClean="0"/>
              <a:t>=“nome</a:t>
            </a:r>
            <a:r>
              <a:rPr lang="pt-BR" sz="1800" u="sng" dirty="0" smtClean="0"/>
              <a:t>”&gt;&lt;/</a:t>
            </a:r>
            <a:r>
              <a:rPr lang="pt-BR" sz="1800" dirty="0"/>
              <a:t>h1&gt;</a:t>
            </a:r>
          </a:p>
          <a:p>
            <a:pPr marL="400050" lvl="1" indent="0">
              <a:buNone/>
            </a:pPr>
            <a:r>
              <a:rPr lang="pt-BR" sz="2000" dirty="0" smtClean="0"/>
              <a:t>&lt;/</a:t>
            </a:r>
            <a:r>
              <a:rPr lang="pt-BR" sz="2000" dirty="0" err="1"/>
              <a:t>div</a:t>
            </a:r>
            <a:r>
              <a:rPr lang="pt-BR" sz="2000" dirty="0"/>
              <a:t>&gt;</a:t>
            </a:r>
          </a:p>
          <a:p>
            <a:pPr marL="400050" lvl="1" indent="0">
              <a:buNone/>
            </a:pPr>
            <a:r>
              <a:rPr lang="pt-BR" sz="2000" dirty="0" smtClean="0"/>
              <a:t>&lt;/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179316"/>
            <a:ext cx="11754615" cy="525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3" y="1293779"/>
            <a:ext cx="11121944" cy="513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29733" y="1331716"/>
            <a:ext cx="11754615" cy="525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mtClean="0"/>
              <a:t>ngApp</a:t>
            </a:r>
          </a:p>
          <a:p>
            <a:pPr marL="0" indent="0">
              <a:buNone/>
            </a:pPr>
            <a:endParaRPr lang="pt-BR" sz="2000" smtClean="0"/>
          </a:p>
          <a:p>
            <a:pPr marL="0" indent="0">
              <a:buNone/>
            </a:pPr>
            <a:r>
              <a:rPr lang="pt-BR" sz="2000" smtClean="0"/>
              <a:t>&lt;html </a:t>
            </a:r>
            <a:r>
              <a:rPr lang="pt-BR" sz="2000" smtClean="0">
                <a:solidFill>
                  <a:schemeClr val="accent3"/>
                </a:solidFill>
              </a:rPr>
              <a:t>ng-app</a:t>
            </a:r>
            <a:r>
              <a:rPr lang="pt-BR" sz="2000" smtClean="0"/>
              <a:t>="listaCarros"&gt;</a:t>
            </a:r>
          </a:p>
          <a:p>
            <a:pPr marL="0" indent="0">
              <a:buNone/>
            </a:pPr>
            <a:r>
              <a:rPr lang="pt-BR" sz="2000" smtClean="0"/>
              <a:t>    &lt;head&gt;</a:t>
            </a:r>
          </a:p>
          <a:p>
            <a:pPr marL="0" indent="0">
              <a:buNone/>
            </a:pPr>
            <a:r>
              <a:rPr lang="pt-BR" sz="2000" smtClean="0"/>
              <a:t>        &lt;title&gt;&lt;/title&gt;</a:t>
            </a:r>
          </a:p>
          <a:p>
            <a:pPr marL="0" indent="0">
              <a:buNone/>
            </a:pPr>
            <a:r>
              <a:rPr lang="pt-BR" sz="2000" smtClean="0"/>
              <a:t>        &lt;script src="angular.min.js"&gt;&lt;/script&gt;</a:t>
            </a:r>
          </a:p>
          <a:p>
            <a:pPr marL="0" indent="0">
              <a:buNone/>
            </a:pPr>
            <a:r>
              <a:rPr lang="pt-BR" sz="2000" smtClean="0"/>
              <a:t>        &lt;script&gt;</a:t>
            </a:r>
          </a:p>
          <a:p>
            <a:pPr marL="0" indent="0">
              <a:buNone/>
            </a:pPr>
            <a:r>
              <a:rPr lang="pt-BR" sz="2000" smtClean="0"/>
              <a:t>            var app = angular.module("listaCarros",[]);</a:t>
            </a:r>
          </a:p>
          <a:p>
            <a:pPr marL="0" indent="0">
              <a:buNone/>
            </a:pPr>
            <a:r>
              <a:rPr lang="pt-BR" sz="2000" smtClean="0"/>
              <a:t>        &lt;/script&gt;</a:t>
            </a:r>
          </a:p>
          <a:p>
            <a:pPr marL="0" indent="0">
              <a:buNone/>
            </a:pPr>
            <a:r>
              <a:rPr lang="pt-BR" sz="2000" smtClean="0"/>
              <a:t>    &lt;/head&gt;</a:t>
            </a:r>
          </a:p>
          <a:p>
            <a:pPr marL="0" indent="0">
              <a:buNone/>
            </a:pPr>
            <a:r>
              <a:rPr lang="pt-BR" sz="2000" smtClean="0"/>
              <a:t>&lt;/html&gt;</a:t>
            </a:r>
            <a:endParaRPr lang="pt-BR" sz="20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268494" y="2616740"/>
            <a:ext cx="2276273" cy="1809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1ªAula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6126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Preparando </a:t>
            </a:r>
            <a:r>
              <a:rPr lang="pt-BR" b="1" dirty="0"/>
              <a:t>box na IDE </a:t>
            </a:r>
            <a:r>
              <a:rPr lang="pt-BR" b="1" dirty="0" err="1"/>
              <a:t>Nitrous</a:t>
            </a:r>
            <a:endParaRPr lang="pt-BR" b="1" dirty="0"/>
          </a:p>
          <a:p>
            <a:r>
              <a:rPr lang="pt-BR" b="1" dirty="0"/>
              <a:t>Preparando repositório de projetos no </a:t>
            </a:r>
            <a:r>
              <a:rPr lang="pt-BR" b="1" dirty="0" err="1"/>
              <a:t>Github</a:t>
            </a:r>
            <a:endParaRPr lang="pt-BR" b="1" dirty="0"/>
          </a:p>
          <a:p>
            <a:r>
              <a:rPr lang="pt-BR" b="1" dirty="0"/>
              <a:t>Dicas sobre LAMPS para desenvolvimento </a:t>
            </a:r>
            <a:r>
              <a:rPr lang="pt-BR" b="1" dirty="0" err="1"/>
              <a:t>offline</a:t>
            </a:r>
            <a:endParaRPr lang="pt-BR" b="1" dirty="0"/>
          </a:p>
          <a:p>
            <a:r>
              <a:rPr lang="pt-BR" b="1" dirty="0" err="1"/>
              <a:t>Aprentação</a:t>
            </a:r>
            <a:r>
              <a:rPr lang="pt-BR" b="1" dirty="0"/>
              <a:t> do </a:t>
            </a:r>
            <a:r>
              <a:rPr lang="pt-BR" b="1" dirty="0" err="1"/>
              <a:t>AngularJs</a:t>
            </a:r>
            <a:endParaRPr lang="pt-BR" b="1" dirty="0"/>
          </a:p>
          <a:p>
            <a:r>
              <a:rPr lang="pt-BR" b="1" dirty="0"/>
              <a:t>Single Page </a:t>
            </a:r>
            <a:r>
              <a:rPr lang="pt-BR" b="1" dirty="0" err="1"/>
              <a:t>Application</a:t>
            </a:r>
            <a:r>
              <a:rPr lang="pt-BR" b="1" dirty="0"/>
              <a:t> (SPA)</a:t>
            </a:r>
          </a:p>
          <a:p>
            <a:r>
              <a:rPr lang="pt-BR" b="1" dirty="0"/>
              <a:t>Baixando o </a:t>
            </a:r>
            <a:r>
              <a:rPr lang="pt-BR" b="1" dirty="0" err="1"/>
              <a:t>AngularJS</a:t>
            </a:r>
            <a:endParaRPr lang="pt-BR" b="1" dirty="0"/>
          </a:p>
          <a:p>
            <a:r>
              <a:rPr lang="pt-BR" b="1" dirty="0"/>
              <a:t>Primeiro exemplo: </a:t>
            </a:r>
            <a:r>
              <a:rPr lang="pt-BR" b="1" dirty="0" err="1"/>
              <a:t>Hello</a:t>
            </a:r>
            <a:r>
              <a:rPr lang="pt-BR" b="1" dirty="0"/>
              <a:t> World</a:t>
            </a:r>
          </a:p>
          <a:p>
            <a:r>
              <a:rPr lang="pt-BR" b="1" dirty="0"/>
              <a:t>Entendendo Angular Expression (AE)</a:t>
            </a:r>
          </a:p>
          <a:p>
            <a:r>
              <a:rPr lang="pt-BR" b="1" dirty="0"/>
              <a:t>Definição de </a:t>
            </a:r>
            <a:r>
              <a:rPr lang="pt-BR" b="1" dirty="0" err="1"/>
              <a:t>Model</a:t>
            </a:r>
            <a:endParaRPr lang="pt-BR" b="1" dirty="0"/>
          </a:p>
          <a:p>
            <a:r>
              <a:rPr lang="pt-BR" b="1" dirty="0"/>
              <a:t>Criando o primeiro </a:t>
            </a:r>
            <a:r>
              <a:rPr lang="pt-BR" b="1" dirty="0" err="1"/>
              <a:t>Controller</a:t>
            </a:r>
            <a:endParaRPr lang="pt-BR" b="1" dirty="0"/>
          </a:p>
          <a:p>
            <a:r>
              <a:rPr lang="pt-BR" b="1" dirty="0"/>
              <a:t>O objeto $</a:t>
            </a:r>
            <a:r>
              <a:rPr lang="pt-BR" b="1" dirty="0" err="1"/>
              <a:t>scope</a:t>
            </a:r>
            <a:endParaRPr lang="pt-BR" b="1" dirty="0"/>
          </a:p>
          <a:p>
            <a:r>
              <a:rPr lang="pt-BR" b="1" dirty="0"/>
              <a:t>Framework </a:t>
            </a:r>
            <a:r>
              <a:rPr lang="pt-BR" b="1" dirty="0" err="1"/>
              <a:t>Boostrap</a:t>
            </a:r>
            <a:endParaRPr lang="pt-BR" b="1" dirty="0"/>
          </a:p>
          <a:p>
            <a:r>
              <a:rPr lang="pt-BR" b="1" dirty="0"/>
              <a:t>Diretivas </a:t>
            </a:r>
            <a:r>
              <a:rPr lang="pt-BR" b="1" dirty="0" err="1"/>
              <a:t>AngularJS</a:t>
            </a:r>
            <a:r>
              <a:rPr lang="pt-BR" b="1" dirty="0"/>
              <a:t> para </a:t>
            </a:r>
            <a:r>
              <a:rPr lang="pt-BR" b="1" dirty="0" err="1"/>
              <a:t>Boostrap</a:t>
            </a:r>
            <a:endParaRPr lang="pt-BR" b="1" dirty="0"/>
          </a:p>
          <a:p>
            <a:r>
              <a:rPr lang="pt-BR" b="1" dirty="0" err="1"/>
              <a:t>Templates</a:t>
            </a:r>
            <a:r>
              <a:rPr lang="pt-BR" b="1" dirty="0"/>
              <a:t> de páginas </a:t>
            </a:r>
            <a:r>
              <a:rPr lang="pt-BR" b="1" dirty="0" err="1"/>
              <a:t>Boostrap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6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179316"/>
            <a:ext cx="11754615" cy="525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 smtClean="0"/>
              <a:t>ngController</a:t>
            </a:r>
            <a:endParaRPr lang="pt-BR" sz="24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 </a:t>
            </a:r>
            <a:r>
              <a:rPr lang="pt-BR" sz="1600" dirty="0" err="1"/>
              <a:t>ng-app</a:t>
            </a:r>
            <a:r>
              <a:rPr lang="pt-BR" sz="1600" dirty="0"/>
              <a:t>="</a:t>
            </a:r>
            <a:r>
              <a:rPr lang="pt-BR" sz="1600" dirty="0" err="1"/>
              <a:t>listaCarros</a:t>
            </a:r>
            <a:r>
              <a:rPr lang="pt-BR" sz="1600" dirty="0"/>
              <a:t>"&gt;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    &lt;</a:t>
            </a:r>
            <a:r>
              <a:rPr lang="pt-BR" sz="1600" dirty="0" err="1"/>
              <a:t>title</a:t>
            </a:r>
            <a:r>
              <a:rPr lang="pt-BR" sz="1600" dirty="0"/>
              <a:t>&gt;&lt;/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    &lt;script </a:t>
            </a:r>
            <a:r>
              <a:rPr lang="pt-BR" sz="1600" dirty="0" err="1"/>
              <a:t>src</a:t>
            </a:r>
            <a:r>
              <a:rPr lang="pt-BR" sz="1600" dirty="0"/>
              <a:t>="angular.min.js"&gt;&lt;/script&gt;</a:t>
            </a:r>
          </a:p>
          <a:p>
            <a:pPr marL="0" indent="0">
              <a:buNone/>
            </a:pPr>
            <a:r>
              <a:rPr lang="pt-BR" sz="1600" dirty="0"/>
              <a:t>        &lt;script&gt;</a:t>
            </a:r>
          </a:p>
          <a:p>
            <a:pPr marL="0" indent="0">
              <a:buNone/>
            </a:pPr>
            <a:r>
              <a:rPr lang="pt-BR" sz="1600" dirty="0"/>
              <a:t>            var </a:t>
            </a:r>
            <a:r>
              <a:rPr lang="pt-BR" sz="1600" dirty="0" err="1"/>
              <a:t>app</a:t>
            </a:r>
            <a:r>
              <a:rPr lang="pt-BR" sz="1600" dirty="0"/>
              <a:t> = </a:t>
            </a:r>
            <a:r>
              <a:rPr lang="pt-BR" sz="1600" dirty="0" err="1"/>
              <a:t>angular.module</a:t>
            </a:r>
            <a:r>
              <a:rPr lang="pt-BR" sz="1600" dirty="0"/>
              <a:t>("</a:t>
            </a:r>
            <a:r>
              <a:rPr lang="pt-BR" sz="1600" dirty="0" err="1"/>
              <a:t>listaCarros</a:t>
            </a:r>
            <a:r>
              <a:rPr lang="pt-BR" sz="1600" dirty="0"/>
              <a:t>",[]);</a:t>
            </a:r>
          </a:p>
          <a:p>
            <a:pPr marL="0" indent="0"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app.controller</a:t>
            </a:r>
            <a:r>
              <a:rPr lang="pt-BR" sz="1600" dirty="0"/>
              <a:t>("</a:t>
            </a:r>
            <a:r>
              <a:rPr lang="pt-BR" sz="1600" dirty="0" err="1"/>
              <a:t>listaCarrosCtrl</a:t>
            </a:r>
            <a:r>
              <a:rPr lang="pt-BR" sz="1600" dirty="0"/>
              <a:t>",</a:t>
            </a:r>
            <a:r>
              <a:rPr lang="pt-BR" sz="1600" dirty="0" err="1"/>
              <a:t>function</a:t>
            </a:r>
            <a:r>
              <a:rPr lang="pt-BR" sz="1600" dirty="0"/>
              <a:t>($</a:t>
            </a:r>
            <a:r>
              <a:rPr lang="pt-BR" sz="1600" dirty="0" err="1"/>
              <a:t>scope</a:t>
            </a:r>
            <a:r>
              <a:rPr lang="pt-BR" sz="1600" dirty="0"/>
              <a:t>){ </a:t>
            </a:r>
          </a:p>
          <a:p>
            <a:pPr marL="0" indent="0">
              <a:buNone/>
            </a:pPr>
            <a:r>
              <a:rPr lang="pt-BR" sz="1600" dirty="0"/>
              <a:t>            });</a:t>
            </a:r>
          </a:p>
          <a:p>
            <a:pPr marL="0" indent="0">
              <a:buNone/>
            </a:pPr>
            <a:r>
              <a:rPr lang="pt-BR" sz="1600" dirty="0"/>
              <a:t>        &lt;/script&gt;</a:t>
            </a:r>
          </a:p>
          <a:p>
            <a:pPr marL="0" indent="0">
              <a:buNone/>
            </a:pPr>
            <a:r>
              <a:rPr lang="pt-BR" sz="1600" dirty="0"/>
              <a:t>    &lt;/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body</a:t>
            </a:r>
            <a:r>
              <a:rPr lang="pt-BR" sz="1600" dirty="0"/>
              <a:t> </a:t>
            </a:r>
            <a:r>
              <a:rPr lang="pt-BR" sz="1600" dirty="0" err="1"/>
              <a:t>ng-controller</a:t>
            </a:r>
            <a:r>
              <a:rPr lang="pt-BR" sz="1600" dirty="0"/>
              <a:t>="</a:t>
            </a:r>
            <a:r>
              <a:rPr lang="pt-BR" sz="1600" dirty="0" err="1"/>
              <a:t>listaCarrosCtrl</a:t>
            </a:r>
            <a:r>
              <a:rPr lang="pt-BR" sz="1600" dirty="0"/>
              <a:t>"&gt;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3" y="1293779"/>
            <a:ext cx="11121944" cy="513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29733" y="1331716"/>
            <a:ext cx="11754615" cy="525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06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179316"/>
            <a:ext cx="11754615" cy="5253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 smtClean="0"/>
              <a:t>ngController</a:t>
            </a:r>
            <a:endParaRPr lang="pt-BR" sz="24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&lt;</a:t>
            </a:r>
            <a:r>
              <a:rPr lang="pt-BR" sz="1600" dirty="0" err="1"/>
              <a:t>html</a:t>
            </a:r>
            <a:r>
              <a:rPr lang="pt-BR" sz="1600" dirty="0"/>
              <a:t> </a:t>
            </a:r>
            <a:r>
              <a:rPr lang="pt-BR" sz="1600" dirty="0" err="1"/>
              <a:t>ng-app</a:t>
            </a:r>
            <a:r>
              <a:rPr lang="pt-BR" sz="1600" dirty="0"/>
              <a:t>="</a:t>
            </a:r>
            <a:r>
              <a:rPr lang="pt-BR" sz="1600" dirty="0" err="1"/>
              <a:t>listaCarros</a:t>
            </a:r>
            <a:r>
              <a:rPr lang="pt-BR" sz="1600" dirty="0"/>
              <a:t>"&gt;</a:t>
            </a:r>
          </a:p>
          <a:p>
            <a:pPr marL="0" indent="0">
              <a:buNone/>
            </a:pPr>
            <a:r>
              <a:rPr lang="pt-BR" sz="1600" dirty="0"/>
              <a:t>    &lt;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    &lt;</a:t>
            </a:r>
            <a:r>
              <a:rPr lang="pt-BR" sz="1600" dirty="0" err="1"/>
              <a:t>title</a:t>
            </a:r>
            <a:r>
              <a:rPr lang="pt-BR" sz="1600" dirty="0"/>
              <a:t>&gt;&lt;/</a:t>
            </a:r>
            <a:r>
              <a:rPr lang="pt-BR" sz="1600" dirty="0" err="1"/>
              <a:t>title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        &lt;script </a:t>
            </a:r>
            <a:r>
              <a:rPr lang="pt-BR" sz="1600" dirty="0" err="1"/>
              <a:t>src</a:t>
            </a:r>
            <a:r>
              <a:rPr lang="pt-BR" sz="1600" dirty="0"/>
              <a:t>="angular.min.js"&gt;&lt;/script&gt;</a:t>
            </a:r>
          </a:p>
          <a:p>
            <a:pPr marL="0" indent="0">
              <a:buNone/>
            </a:pPr>
            <a:r>
              <a:rPr lang="pt-BR" sz="1600" dirty="0"/>
              <a:t>        &lt;script&gt;</a:t>
            </a:r>
          </a:p>
          <a:p>
            <a:pPr marL="0" indent="0">
              <a:buNone/>
            </a:pPr>
            <a:r>
              <a:rPr lang="pt-BR" sz="1600" dirty="0"/>
              <a:t>            var </a:t>
            </a:r>
            <a:r>
              <a:rPr lang="pt-BR" sz="1600" dirty="0" err="1"/>
              <a:t>app</a:t>
            </a:r>
            <a:r>
              <a:rPr lang="pt-BR" sz="1600" dirty="0"/>
              <a:t> = </a:t>
            </a:r>
            <a:r>
              <a:rPr lang="pt-BR" sz="1600" dirty="0" err="1"/>
              <a:t>angular.module</a:t>
            </a:r>
            <a:r>
              <a:rPr lang="pt-BR" sz="1600" dirty="0"/>
              <a:t>("</a:t>
            </a:r>
            <a:r>
              <a:rPr lang="pt-BR" sz="1600" dirty="0" err="1"/>
              <a:t>listaCarros</a:t>
            </a:r>
            <a:r>
              <a:rPr lang="pt-BR" sz="1600" dirty="0"/>
              <a:t>",[]);</a:t>
            </a:r>
          </a:p>
          <a:p>
            <a:pPr marL="0" indent="0"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app.controller</a:t>
            </a:r>
            <a:r>
              <a:rPr lang="pt-BR" sz="1600" dirty="0"/>
              <a:t>("</a:t>
            </a:r>
            <a:r>
              <a:rPr lang="pt-BR" sz="1600" dirty="0" err="1"/>
              <a:t>listaCarrosCtrl</a:t>
            </a:r>
            <a:r>
              <a:rPr lang="pt-BR" sz="1600" dirty="0"/>
              <a:t>",</a:t>
            </a:r>
            <a:r>
              <a:rPr lang="pt-BR" sz="1600" dirty="0" err="1"/>
              <a:t>function</a:t>
            </a:r>
            <a:r>
              <a:rPr lang="pt-BR" sz="1600" dirty="0"/>
              <a:t>($</a:t>
            </a:r>
            <a:r>
              <a:rPr lang="pt-BR" sz="1600" dirty="0" err="1"/>
              <a:t>scope</a:t>
            </a:r>
            <a:r>
              <a:rPr lang="pt-BR" sz="1600" dirty="0"/>
              <a:t>){ </a:t>
            </a:r>
          </a:p>
          <a:p>
            <a:pPr marL="0" indent="0">
              <a:buNone/>
            </a:pPr>
            <a:r>
              <a:rPr lang="pt-BR" sz="1600" dirty="0"/>
              <a:t>            });</a:t>
            </a:r>
          </a:p>
          <a:p>
            <a:pPr marL="0" indent="0">
              <a:buNone/>
            </a:pPr>
            <a:r>
              <a:rPr lang="pt-BR" sz="1600" dirty="0"/>
              <a:t>        &lt;/script&gt;</a:t>
            </a:r>
          </a:p>
          <a:p>
            <a:pPr marL="0" indent="0">
              <a:buNone/>
            </a:pPr>
            <a:r>
              <a:rPr lang="pt-BR" sz="1600" dirty="0"/>
              <a:t>    &lt;/</a:t>
            </a:r>
            <a:r>
              <a:rPr lang="pt-BR" sz="1600" dirty="0" err="1"/>
              <a:t>head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body</a:t>
            </a:r>
            <a:r>
              <a:rPr lang="pt-BR" sz="1600" dirty="0"/>
              <a:t> </a:t>
            </a:r>
            <a:r>
              <a:rPr lang="pt-BR" sz="1600" dirty="0" err="1"/>
              <a:t>ng-controller</a:t>
            </a:r>
            <a:r>
              <a:rPr lang="pt-BR" sz="1600" dirty="0"/>
              <a:t>="</a:t>
            </a:r>
            <a:r>
              <a:rPr lang="pt-BR" sz="1600" dirty="0" err="1"/>
              <a:t>listaCarrosCtrl</a:t>
            </a:r>
            <a:r>
              <a:rPr lang="pt-BR" sz="1600" dirty="0"/>
              <a:t>"&gt;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body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3" y="1293779"/>
            <a:ext cx="11121944" cy="513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29733" y="1331716"/>
            <a:ext cx="11754615" cy="525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280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293779"/>
            <a:ext cx="11754615" cy="52531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500" dirty="0"/>
              <a:t> &lt;</a:t>
            </a:r>
            <a:r>
              <a:rPr lang="pt-BR" sz="1500" dirty="0" err="1"/>
              <a:t>div</a:t>
            </a:r>
            <a:r>
              <a:rPr lang="pt-BR" sz="1500" dirty="0"/>
              <a:t> </a:t>
            </a:r>
            <a:r>
              <a:rPr lang="pt-BR" sz="1500" dirty="0" err="1"/>
              <a:t>ng-controller</a:t>
            </a:r>
            <a:r>
              <a:rPr lang="pt-BR" sz="1500" dirty="0"/>
              <a:t>="</a:t>
            </a:r>
            <a:r>
              <a:rPr lang="pt-BR" sz="1500" dirty="0" err="1">
                <a:solidFill>
                  <a:srgbClr val="FF0000"/>
                </a:solidFill>
              </a:rPr>
              <a:t>EmpresaController</a:t>
            </a:r>
            <a:r>
              <a:rPr lang="pt-BR" sz="1500" dirty="0"/>
              <a:t>"&gt;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div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label</a:t>
            </a:r>
            <a:r>
              <a:rPr lang="pt-BR" sz="1500" dirty="0"/>
              <a:t>&gt;Nome&lt;/</a:t>
            </a:r>
            <a:r>
              <a:rPr lang="pt-BR" sz="1500" dirty="0" err="1"/>
              <a:t>label</a:t>
            </a:r>
            <a:r>
              <a:rPr lang="pt-BR" sz="1500" dirty="0"/>
              <a:t>&gt;&lt;input </a:t>
            </a:r>
            <a:r>
              <a:rPr lang="pt-BR" sz="1500" dirty="0" err="1">
                <a:solidFill>
                  <a:srgbClr val="FF0000"/>
                </a:solidFill>
              </a:rPr>
              <a:t>ng-model</a:t>
            </a:r>
            <a:r>
              <a:rPr lang="pt-BR" sz="1500" dirty="0"/>
              <a:t>='nome'/&gt;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label</a:t>
            </a:r>
            <a:r>
              <a:rPr lang="pt-BR" sz="1500" dirty="0"/>
              <a:t>&gt;Idade&lt;/</a:t>
            </a:r>
            <a:r>
              <a:rPr lang="pt-BR" sz="1500" dirty="0" err="1"/>
              <a:t>label</a:t>
            </a:r>
            <a:r>
              <a:rPr lang="pt-BR" sz="1500" dirty="0"/>
              <a:t>&gt;&lt;input </a:t>
            </a:r>
            <a:r>
              <a:rPr lang="pt-BR" sz="1500" dirty="0" err="1">
                <a:solidFill>
                  <a:srgbClr val="FF0000"/>
                </a:solidFill>
              </a:rPr>
              <a:t>ng-model</a:t>
            </a:r>
            <a:r>
              <a:rPr lang="pt-BR" sz="1500" dirty="0"/>
              <a:t>='idade'/&gt;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button</a:t>
            </a:r>
            <a:r>
              <a:rPr lang="pt-BR" sz="1500" dirty="0"/>
              <a:t> </a:t>
            </a:r>
            <a:r>
              <a:rPr lang="pt-BR" sz="1500" dirty="0" err="1">
                <a:solidFill>
                  <a:srgbClr val="FF0000"/>
                </a:solidFill>
              </a:rPr>
              <a:t>ng</a:t>
            </a:r>
            <a:r>
              <a:rPr lang="pt-BR" sz="1500" dirty="0">
                <a:solidFill>
                  <a:srgbClr val="FF0000"/>
                </a:solidFill>
              </a:rPr>
              <a:t>-click</a:t>
            </a:r>
            <a:r>
              <a:rPr lang="pt-BR" sz="1500" dirty="0"/>
              <a:t>="</a:t>
            </a:r>
            <a:r>
              <a:rPr lang="pt-BR" sz="1500" dirty="0" err="1">
                <a:solidFill>
                  <a:srgbClr val="FF0000"/>
                </a:solidFill>
              </a:rPr>
              <a:t>adicionarEmpregado</a:t>
            </a:r>
            <a:r>
              <a:rPr lang="pt-BR" sz="1500" dirty="0">
                <a:solidFill>
                  <a:srgbClr val="FF0000"/>
                </a:solidFill>
              </a:rPr>
              <a:t>()</a:t>
            </a:r>
            <a:r>
              <a:rPr lang="pt-BR" sz="1500" dirty="0"/>
              <a:t>"&gt;Incluir&lt;/</a:t>
            </a:r>
            <a:r>
              <a:rPr lang="pt-BR" sz="1500" dirty="0" err="1"/>
              <a:t>button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div</a:t>
            </a:r>
            <a:r>
              <a:rPr lang="pt-BR" sz="15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div</a:t>
            </a:r>
            <a:r>
              <a:rPr lang="pt-BR" sz="15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table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tr</a:t>
            </a:r>
            <a:r>
              <a:rPr lang="pt-BR" sz="1500" dirty="0"/>
              <a:t>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th</a:t>
            </a:r>
            <a:r>
              <a:rPr lang="pt-BR" sz="1500" dirty="0"/>
              <a:t>&gt;Nome&lt;/</a:t>
            </a:r>
            <a:r>
              <a:rPr lang="pt-BR" sz="1500" dirty="0" err="1"/>
              <a:t>th</a:t>
            </a:r>
            <a:r>
              <a:rPr lang="pt-BR" sz="1500" dirty="0"/>
              <a:t>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th</a:t>
            </a:r>
            <a:r>
              <a:rPr lang="pt-BR" sz="1500" dirty="0"/>
              <a:t>&gt;Idade&lt;/</a:t>
            </a:r>
            <a:r>
              <a:rPr lang="pt-BR" sz="1500" dirty="0" err="1"/>
              <a:t>th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tr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tr</a:t>
            </a:r>
            <a:r>
              <a:rPr lang="pt-BR" sz="1500" dirty="0"/>
              <a:t> </a:t>
            </a:r>
            <a:r>
              <a:rPr lang="pt-BR" sz="1500" dirty="0" err="1">
                <a:solidFill>
                  <a:srgbClr val="FF0000"/>
                </a:solidFill>
              </a:rPr>
              <a:t>ng-repeat</a:t>
            </a:r>
            <a:r>
              <a:rPr lang="pt-BR" sz="1500" dirty="0"/>
              <a:t>="empregado in </a:t>
            </a:r>
            <a:r>
              <a:rPr lang="pt-BR" sz="1500" dirty="0" smtClean="0"/>
              <a:t>empregados </a:t>
            </a:r>
            <a:r>
              <a:rPr lang="pt-BR" sz="1500" b="1" dirty="0" smtClean="0"/>
              <a:t>| </a:t>
            </a:r>
            <a:r>
              <a:rPr lang="pt-BR" sz="1500" dirty="0" err="1" smtClean="0">
                <a:solidFill>
                  <a:srgbClr val="FF0000"/>
                </a:solidFill>
              </a:rPr>
              <a:t>filter:criteria</a:t>
            </a:r>
            <a:r>
              <a:rPr lang="pt-BR" sz="1500" b="1" dirty="0" smtClean="0"/>
              <a:t> |</a:t>
            </a:r>
            <a:r>
              <a:rPr lang="pt-BR" sz="1500" dirty="0" err="1" smtClean="0">
                <a:solidFill>
                  <a:srgbClr val="FF0000"/>
                </a:solidFill>
              </a:rPr>
              <a:t>orderBy</a:t>
            </a:r>
            <a:r>
              <a:rPr lang="pt-BR" sz="1500" dirty="0">
                <a:solidFill>
                  <a:srgbClr val="FF0000"/>
                </a:solidFill>
              </a:rPr>
              <a:t>:[nome]</a:t>
            </a:r>
            <a:r>
              <a:rPr lang="pt-BR" sz="1500" dirty="0" smtClean="0"/>
              <a:t>"&gt;</a:t>
            </a:r>
            <a:endParaRPr lang="pt-BR" sz="1500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td</a:t>
            </a:r>
            <a:r>
              <a:rPr lang="pt-BR" sz="1500" dirty="0"/>
              <a:t>&gt;{{</a:t>
            </a:r>
            <a:r>
              <a:rPr lang="pt-BR" sz="1500" dirty="0" err="1">
                <a:solidFill>
                  <a:srgbClr val="FF0000"/>
                </a:solidFill>
              </a:rPr>
              <a:t>empregado.nome</a:t>
            </a:r>
            <a:r>
              <a:rPr lang="pt-BR" sz="1500" dirty="0"/>
              <a:t>}}&lt;/</a:t>
            </a:r>
            <a:r>
              <a:rPr lang="pt-BR" sz="1500" dirty="0" err="1"/>
              <a:t>td</a:t>
            </a:r>
            <a:r>
              <a:rPr lang="pt-BR" sz="1500" dirty="0"/>
              <a:t>&gt;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td</a:t>
            </a:r>
            <a:r>
              <a:rPr lang="pt-BR" sz="1500" dirty="0"/>
              <a:t>&gt;{{</a:t>
            </a:r>
            <a:r>
              <a:rPr lang="pt-BR" sz="1500" dirty="0" err="1">
                <a:solidFill>
                  <a:srgbClr val="FF0000"/>
                </a:solidFill>
              </a:rPr>
              <a:t>empregado.idade</a:t>
            </a:r>
            <a:r>
              <a:rPr lang="pt-BR" sz="1500" dirty="0"/>
              <a:t>}}&lt;/</a:t>
            </a:r>
            <a:r>
              <a:rPr lang="pt-BR" sz="1500" dirty="0" err="1"/>
              <a:t>td</a:t>
            </a:r>
            <a:r>
              <a:rPr lang="pt-BR" sz="1500" dirty="0"/>
              <a:t>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tr</a:t>
            </a:r>
            <a:r>
              <a:rPr lang="pt-BR" sz="15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table</a:t>
            </a:r>
            <a:r>
              <a:rPr lang="pt-BR" sz="1500" dirty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&lt;/</a:t>
            </a:r>
            <a:r>
              <a:rPr lang="pt-BR" sz="1500" dirty="0" err="1"/>
              <a:t>div</a:t>
            </a:r>
            <a:r>
              <a:rPr lang="pt-BR" sz="1500" dirty="0" smtClean="0"/>
              <a:t>&gt;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</a:t>
            </a:r>
            <a:r>
              <a:rPr lang="pt-BR" sz="1500" dirty="0" err="1"/>
              <a:t>label</a:t>
            </a:r>
            <a:r>
              <a:rPr lang="pt-BR" sz="1500" dirty="0"/>
              <a:t>&gt; Pesquisar Por: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500" dirty="0"/>
              <a:t>&lt;input </a:t>
            </a:r>
            <a:r>
              <a:rPr lang="pt-BR" sz="1500" dirty="0" err="1"/>
              <a:t>ng-model</a:t>
            </a:r>
            <a:r>
              <a:rPr lang="pt-BR" sz="1500" dirty="0"/>
              <a:t>="</a:t>
            </a:r>
            <a:r>
              <a:rPr lang="pt-BR" sz="1500" dirty="0" err="1"/>
              <a:t>criteria</a:t>
            </a:r>
            <a:r>
              <a:rPr lang="pt-BR" sz="1500" dirty="0"/>
              <a:t>"/&gt;</a:t>
            </a:r>
            <a:endParaRPr lang="pt-BR" sz="15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1500" dirty="0" smtClean="0"/>
              <a:t>&lt;/</a:t>
            </a:r>
            <a:r>
              <a:rPr lang="pt-BR" sz="1500" dirty="0" err="1"/>
              <a:t>div</a:t>
            </a:r>
            <a:r>
              <a:rPr lang="pt-BR" sz="1500" dirty="0"/>
              <a:t>&gt;</a:t>
            </a:r>
            <a:endParaRPr lang="pt-BR" sz="1500" dirty="0" smtClean="0"/>
          </a:p>
          <a:p>
            <a:pPr marL="0" indent="0">
              <a:buNone/>
            </a:pPr>
            <a:endParaRPr lang="pt-BR" sz="1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3" y="1293779"/>
            <a:ext cx="11121944" cy="513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29733" y="1331716"/>
            <a:ext cx="11754615" cy="525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477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459985"/>
            <a:ext cx="11754615" cy="52531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300" dirty="0" err="1"/>
              <a:t>function</a:t>
            </a:r>
            <a:r>
              <a:rPr lang="pt-BR" sz="1300" dirty="0"/>
              <a:t> </a:t>
            </a:r>
            <a:r>
              <a:rPr lang="pt-BR" sz="1300" dirty="0" err="1"/>
              <a:t>EmpresaController</a:t>
            </a:r>
            <a:r>
              <a:rPr lang="pt-BR" sz="1300" dirty="0"/>
              <a:t>($</a:t>
            </a:r>
            <a:r>
              <a:rPr lang="pt-BR" sz="1300" dirty="0" err="1"/>
              <a:t>scope</a:t>
            </a:r>
            <a:r>
              <a:rPr lang="pt-BR" sz="1300" dirty="0"/>
              <a:t>){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$</a:t>
            </a:r>
            <a:r>
              <a:rPr lang="pt-BR" sz="1300" dirty="0" err="1"/>
              <a:t>scope.novoEmpregado</a:t>
            </a:r>
            <a:r>
              <a:rPr lang="pt-BR" sz="1300" dirty="0"/>
              <a:t> = new Empregado({});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$</a:t>
            </a:r>
            <a:r>
              <a:rPr lang="pt-BR" sz="1300" dirty="0" err="1"/>
              <a:t>scope.empregados</a:t>
            </a:r>
            <a:r>
              <a:rPr lang="pt-BR" sz="1300" dirty="0"/>
              <a:t> = </a:t>
            </a:r>
            <a:r>
              <a:rPr lang="pt-BR" sz="1300" dirty="0" err="1"/>
              <a:t>obterListaDeEmpregados</a:t>
            </a:r>
            <a:r>
              <a:rPr lang="pt-BR" sz="1300" dirty="0"/>
              <a:t>();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$</a:t>
            </a:r>
            <a:r>
              <a:rPr lang="pt-BR" sz="1300" dirty="0" err="1"/>
              <a:t>scope.adicionarEmpregado</a:t>
            </a:r>
            <a:r>
              <a:rPr lang="pt-BR" sz="1300" dirty="0"/>
              <a:t> = </a:t>
            </a:r>
            <a:r>
              <a:rPr lang="pt-BR" sz="1300" dirty="0" err="1"/>
              <a:t>function</a:t>
            </a:r>
            <a:r>
              <a:rPr lang="pt-BR" sz="1300" dirty="0"/>
              <a:t>(){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300" dirty="0"/>
              <a:t>$</a:t>
            </a:r>
            <a:r>
              <a:rPr lang="pt-BR" sz="1300" dirty="0" err="1"/>
              <a:t>scope.empregados.push</a:t>
            </a:r>
            <a:r>
              <a:rPr lang="pt-BR" sz="1300" dirty="0"/>
              <a:t>($</a:t>
            </a:r>
            <a:r>
              <a:rPr lang="pt-BR" sz="1300" dirty="0" err="1"/>
              <a:t>scope.novoEmpregado</a:t>
            </a:r>
            <a:r>
              <a:rPr lang="pt-BR" sz="1300" dirty="0"/>
              <a:t>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pt-BR" sz="1300" dirty="0"/>
              <a:t>$</a:t>
            </a:r>
            <a:r>
              <a:rPr lang="pt-BR" sz="1300" dirty="0" err="1"/>
              <a:t>scope.novoEmpregado</a:t>
            </a:r>
            <a:r>
              <a:rPr lang="pt-BR" sz="1300" dirty="0"/>
              <a:t> = new Empregado({});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	};</a:t>
            </a:r>
            <a:endParaRPr lang="pt-BR" sz="13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300" dirty="0"/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err="1"/>
              <a:t>function</a:t>
            </a:r>
            <a:r>
              <a:rPr lang="pt-BR" sz="1300" dirty="0"/>
              <a:t> </a:t>
            </a:r>
            <a:r>
              <a:rPr lang="pt-BR" sz="1300" dirty="0" err="1"/>
              <a:t>obterListaDeEmpregados</a:t>
            </a:r>
            <a:r>
              <a:rPr lang="pt-BR" sz="1300" dirty="0"/>
              <a:t>(){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var lista = [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</a:t>
            </a:r>
            <a:r>
              <a:rPr lang="pt-BR" sz="1300" dirty="0" err="1"/>
              <a:t>Zoraide</a:t>
            </a:r>
            <a:r>
              <a:rPr lang="pt-BR" sz="1300" dirty="0"/>
              <a:t>', idade: 31}),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'Joao', idade: 20}),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'Maria', idade: 25}),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'Mario', idade: 30}),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'Flavia', idade: 22}),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'Percival', idade: 50}),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'Euclides', idade: 44}),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new Empregado({nome: '</a:t>
            </a:r>
            <a:r>
              <a:rPr lang="pt-BR" sz="1300" dirty="0" err="1"/>
              <a:t>Aristoteles</a:t>
            </a:r>
            <a:r>
              <a:rPr lang="pt-BR" sz="1300" dirty="0"/>
              <a:t>', idade: 27})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/>
              <a:t>];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 err="1"/>
              <a:t>return</a:t>
            </a:r>
            <a:r>
              <a:rPr lang="pt-BR" sz="1300" dirty="0"/>
              <a:t> lista;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 err="1"/>
              <a:t>function</a:t>
            </a:r>
            <a:r>
              <a:rPr lang="pt-BR" sz="1300" dirty="0"/>
              <a:t> Empregado(</a:t>
            </a:r>
            <a:r>
              <a:rPr lang="pt-BR" sz="1300" dirty="0" err="1"/>
              <a:t>args</a:t>
            </a:r>
            <a:r>
              <a:rPr lang="pt-BR" sz="1300" dirty="0"/>
              <a:t>){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 err="1"/>
              <a:t>this.nome</a:t>
            </a:r>
            <a:r>
              <a:rPr lang="pt-BR" sz="1300" dirty="0"/>
              <a:t> = </a:t>
            </a:r>
            <a:r>
              <a:rPr lang="pt-BR" sz="1300" dirty="0" err="1"/>
              <a:t>args.nome</a:t>
            </a:r>
            <a:r>
              <a:rPr lang="pt-BR" sz="1300" dirty="0"/>
              <a:t> || </a:t>
            </a:r>
            <a:r>
              <a:rPr lang="pt-BR" sz="1300" dirty="0" err="1"/>
              <a:t>undefined</a:t>
            </a:r>
            <a:r>
              <a:rPr lang="pt-BR" sz="1300" dirty="0"/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pt-BR" sz="1300" dirty="0" err="1"/>
              <a:t>this.idade</a:t>
            </a:r>
            <a:r>
              <a:rPr lang="pt-BR" sz="1300" dirty="0"/>
              <a:t> = </a:t>
            </a:r>
            <a:r>
              <a:rPr lang="pt-BR" sz="1300" dirty="0" err="1"/>
              <a:t>args.idade</a:t>
            </a:r>
            <a:r>
              <a:rPr lang="pt-BR" sz="1300" dirty="0"/>
              <a:t> || </a:t>
            </a:r>
            <a:r>
              <a:rPr lang="pt-BR" sz="1300" dirty="0" err="1"/>
              <a:t>undefined</a:t>
            </a:r>
            <a:r>
              <a:rPr lang="pt-BR" sz="13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300" dirty="0"/>
              <a:t>}</a:t>
            </a:r>
            <a:endParaRPr lang="pt-BR" sz="1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3" y="1293779"/>
            <a:ext cx="11121944" cy="513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29733" y="1331716"/>
            <a:ext cx="11754615" cy="5253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690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2ªAula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Injeção </a:t>
            </a:r>
            <a:r>
              <a:rPr lang="pt-BR" b="1" dirty="0"/>
              <a:t>de dependência no </a:t>
            </a:r>
            <a:r>
              <a:rPr lang="pt-BR" b="1" dirty="0" err="1"/>
              <a:t>AngularJS</a:t>
            </a:r>
            <a:endParaRPr lang="pt-BR" b="1" dirty="0"/>
          </a:p>
          <a:p>
            <a:r>
              <a:rPr lang="pt-BR" b="1" dirty="0"/>
              <a:t>A diretiva </a:t>
            </a:r>
            <a:r>
              <a:rPr lang="pt-BR" b="1" dirty="0" err="1"/>
              <a:t>ng</a:t>
            </a:r>
            <a:r>
              <a:rPr lang="pt-BR" b="1" dirty="0"/>
              <a:t>-click</a:t>
            </a:r>
          </a:p>
          <a:p>
            <a:r>
              <a:rPr lang="pt-BR" b="1" dirty="0" err="1"/>
              <a:t>Databinding</a:t>
            </a:r>
            <a:r>
              <a:rPr lang="pt-BR" b="1" dirty="0"/>
              <a:t>: sincronizando </a:t>
            </a:r>
            <a:r>
              <a:rPr lang="pt-BR" b="1" dirty="0" err="1"/>
              <a:t>Model</a:t>
            </a:r>
            <a:r>
              <a:rPr lang="pt-BR" b="1" dirty="0"/>
              <a:t> e </a:t>
            </a:r>
            <a:r>
              <a:rPr lang="pt-BR" b="1" dirty="0" err="1"/>
              <a:t>View</a:t>
            </a:r>
            <a:endParaRPr lang="pt-BR" b="1" dirty="0"/>
          </a:p>
          <a:p>
            <a:r>
              <a:rPr lang="pt-BR" b="1" dirty="0"/>
              <a:t>Organizando seu sistema em módulos</a:t>
            </a:r>
          </a:p>
          <a:p>
            <a:r>
              <a:rPr lang="pt-BR" b="1" dirty="0"/>
              <a:t>Lidando com variáveis globais</a:t>
            </a:r>
          </a:p>
          <a:p>
            <a:r>
              <a:rPr lang="pt-BR" b="1" dirty="0"/>
              <a:t>Criando módulos com </a:t>
            </a:r>
            <a:r>
              <a:rPr lang="pt-BR" b="1" dirty="0" err="1"/>
              <a:t>AngularJS</a:t>
            </a:r>
            <a:endParaRPr lang="pt-BR" b="1" dirty="0"/>
          </a:p>
          <a:p>
            <a:r>
              <a:rPr lang="pt-BR" b="1" dirty="0"/>
              <a:t>Definindo </a:t>
            </a:r>
            <a:r>
              <a:rPr lang="pt-BR" b="1" dirty="0" err="1"/>
              <a:t>controllers</a:t>
            </a:r>
            <a:r>
              <a:rPr lang="pt-BR" b="1" dirty="0"/>
              <a:t> para nosso módulo</a:t>
            </a:r>
          </a:p>
          <a:p>
            <a:r>
              <a:rPr lang="pt-BR" b="1" dirty="0"/>
              <a:t>Separando seus </a:t>
            </a:r>
            <a:r>
              <a:rPr lang="pt-BR" b="1" dirty="0" err="1"/>
              <a:t>controllers</a:t>
            </a:r>
            <a:endParaRPr lang="pt-BR" b="1" dirty="0"/>
          </a:p>
          <a:p>
            <a:r>
              <a:rPr lang="pt-BR" b="1" dirty="0"/>
              <a:t>Associando o módulo principal à nossa </a:t>
            </a:r>
            <a:r>
              <a:rPr lang="pt-BR" b="1" dirty="0" err="1"/>
              <a:t>view</a:t>
            </a:r>
            <a:endParaRPr lang="pt-BR" b="1" dirty="0"/>
          </a:p>
          <a:p>
            <a:r>
              <a:rPr lang="pt-BR" b="1" dirty="0"/>
              <a:t>Consideração sobre o escopo dos </a:t>
            </a:r>
            <a:r>
              <a:rPr lang="pt-BR" b="1" dirty="0" err="1"/>
              <a:t>controllers</a:t>
            </a:r>
            <a:endParaRPr lang="pt-BR" b="1" dirty="0"/>
          </a:p>
          <a:p>
            <a:r>
              <a:rPr lang="pt-BR" b="1" dirty="0"/>
              <a:t>Roteamento de </a:t>
            </a:r>
            <a:r>
              <a:rPr lang="pt-BR" b="1" dirty="0" err="1"/>
              <a:t>views</a:t>
            </a:r>
            <a:r>
              <a:rPr lang="pt-BR" b="1" dirty="0"/>
              <a:t> parciais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3ª Aula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Trabalhando </a:t>
            </a:r>
            <a:r>
              <a:rPr lang="pt-BR" b="1" dirty="0"/>
              <a:t>com </a:t>
            </a:r>
            <a:r>
              <a:rPr lang="pt-BR" b="1" dirty="0" err="1"/>
              <a:t>views</a:t>
            </a:r>
            <a:r>
              <a:rPr lang="pt-BR" b="1" dirty="0"/>
              <a:t> parciais</a:t>
            </a:r>
          </a:p>
          <a:p>
            <a:r>
              <a:rPr lang="pt-BR" b="1" dirty="0"/>
              <a:t>Roteamento através do módulo </a:t>
            </a:r>
            <a:r>
              <a:rPr lang="pt-BR" b="1" dirty="0" err="1"/>
              <a:t>ngRoute</a:t>
            </a:r>
            <a:endParaRPr lang="pt-BR" b="1" dirty="0"/>
          </a:p>
          <a:p>
            <a:r>
              <a:rPr lang="pt-BR" b="1" dirty="0"/>
              <a:t>A diretiva </a:t>
            </a:r>
            <a:r>
              <a:rPr lang="pt-BR" b="1" dirty="0" err="1"/>
              <a:t>ng-view</a:t>
            </a:r>
            <a:endParaRPr lang="pt-BR" b="1" dirty="0"/>
          </a:p>
          <a:p>
            <a:r>
              <a:rPr lang="pt-BR" b="1" dirty="0"/>
              <a:t>O objeto $</a:t>
            </a:r>
            <a:r>
              <a:rPr lang="pt-BR" b="1" dirty="0" err="1"/>
              <a:t>routeProvider</a:t>
            </a:r>
            <a:endParaRPr lang="pt-BR" b="1" dirty="0"/>
          </a:p>
          <a:p>
            <a:r>
              <a:rPr lang="pt-BR" b="1" dirty="0"/>
              <a:t>Configurando rotas</a:t>
            </a:r>
          </a:p>
          <a:p>
            <a:r>
              <a:rPr lang="pt-BR" b="1" dirty="0" err="1"/>
              <a:t>Controller</a:t>
            </a:r>
            <a:r>
              <a:rPr lang="pt-BR" b="1" dirty="0"/>
              <a:t> para </a:t>
            </a:r>
            <a:r>
              <a:rPr lang="pt-BR" b="1" dirty="0" err="1"/>
              <a:t>views</a:t>
            </a:r>
            <a:r>
              <a:rPr lang="pt-BR" b="1" dirty="0"/>
              <a:t> parciais</a:t>
            </a:r>
          </a:p>
          <a:p>
            <a:r>
              <a:rPr lang="pt-BR" b="1" dirty="0"/>
              <a:t>Iterando com a diretiva </a:t>
            </a:r>
            <a:r>
              <a:rPr lang="pt-BR" b="1" dirty="0" err="1"/>
              <a:t>ng-repeat</a:t>
            </a:r>
            <a:endParaRPr lang="pt-BR" b="1" dirty="0"/>
          </a:p>
          <a:p>
            <a:r>
              <a:rPr lang="pt-BR" b="1" dirty="0" err="1"/>
              <a:t>Two-way</a:t>
            </a:r>
            <a:r>
              <a:rPr lang="pt-BR" b="1" dirty="0"/>
              <a:t> data </a:t>
            </a:r>
            <a:r>
              <a:rPr lang="pt-BR" b="1" dirty="0" err="1"/>
              <a:t>binding</a:t>
            </a:r>
            <a:r>
              <a:rPr lang="pt-BR" b="1" dirty="0"/>
              <a:t> com a diretiva </a:t>
            </a:r>
            <a:r>
              <a:rPr lang="pt-BR" b="1" dirty="0" err="1"/>
              <a:t>ng-model</a:t>
            </a:r>
            <a:endParaRPr lang="pt-BR" b="1" dirty="0"/>
          </a:p>
          <a:p>
            <a:r>
              <a:rPr lang="pt-BR" b="1" dirty="0"/>
              <a:t>Filtrando nossa lista com </a:t>
            </a:r>
            <a:r>
              <a:rPr lang="pt-BR" b="1" dirty="0" err="1"/>
              <a:t>filter</a:t>
            </a:r>
            <a:endParaRPr lang="pt-BR" b="1" dirty="0"/>
          </a:p>
          <a:p>
            <a:r>
              <a:rPr lang="pt-BR" b="1" dirty="0"/>
              <a:t>As diretivas </a:t>
            </a:r>
            <a:r>
              <a:rPr lang="pt-BR" b="1" dirty="0" err="1"/>
              <a:t>ng</a:t>
            </a:r>
            <a:r>
              <a:rPr lang="pt-BR" b="1" dirty="0"/>
              <a:t>-show e </a:t>
            </a:r>
            <a:r>
              <a:rPr lang="pt-BR" b="1" dirty="0" err="1"/>
              <a:t>ng-hide</a:t>
            </a:r>
            <a:endParaRPr lang="pt-BR" b="1" dirty="0"/>
          </a:p>
          <a:p>
            <a:r>
              <a:rPr lang="pt-BR" b="1" dirty="0"/>
              <a:t>Ajax com $</a:t>
            </a:r>
            <a:r>
              <a:rPr lang="pt-BR" b="1" dirty="0" err="1"/>
              <a:t>http</a:t>
            </a:r>
            <a:r>
              <a:rPr lang="pt-BR" b="1" dirty="0"/>
              <a:t> e consumindo REST com $</a:t>
            </a:r>
            <a:r>
              <a:rPr lang="pt-BR" b="1" dirty="0" err="1"/>
              <a:t>resource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4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4ª Aula</a:t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/>
          </a:bodyPr>
          <a:lstStyle/>
          <a:p>
            <a:r>
              <a:rPr lang="pt-BR" b="1" dirty="0" smtClean="0"/>
              <a:t>O </a:t>
            </a:r>
            <a:r>
              <a:rPr lang="pt-BR" b="1" dirty="0"/>
              <a:t>módulo </a:t>
            </a:r>
            <a:r>
              <a:rPr lang="pt-BR" b="1" dirty="0" err="1"/>
              <a:t>ngResource</a:t>
            </a:r>
            <a:endParaRPr lang="pt-BR" b="1" dirty="0"/>
          </a:p>
          <a:p>
            <a:r>
              <a:rPr lang="pt-BR" b="1" dirty="0"/>
              <a:t>O objeto $</a:t>
            </a:r>
            <a:r>
              <a:rPr lang="pt-BR" b="1" dirty="0" err="1"/>
              <a:t>http</a:t>
            </a:r>
            <a:r>
              <a:rPr lang="pt-BR" b="1" dirty="0"/>
              <a:t> e requisições AJAX</a:t>
            </a:r>
          </a:p>
          <a:p>
            <a:r>
              <a:rPr lang="pt-BR" b="1" dirty="0"/>
              <a:t>Tratamento de erros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7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é?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É um framework </a:t>
            </a:r>
            <a:r>
              <a:rPr lang="pt-BR" dirty="0" smtClean="0"/>
              <a:t>front-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/>
              <a:t>JavaScript</a:t>
            </a:r>
            <a:r>
              <a:rPr lang="pt-BR" dirty="0" smtClean="0"/>
              <a:t> estilo MVW(</a:t>
            </a:r>
            <a:r>
              <a:rPr lang="pt-BR" dirty="0" err="1" smtClean="0"/>
              <a:t>Model-View-Whatever</a:t>
            </a:r>
            <a:r>
              <a:rPr lang="pt-BR" dirty="0" smtClean="0"/>
              <a:t>) mantido </a:t>
            </a:r>
            <a:r>
              <a:rPr lang="pt-BR" dirty="0"/>
              <a:t>pelo Google, que tem como objetivo simplificar o desenvolvimento de aplicações WEB.</a:t>
            </a:r>
          </a:p>
          <a:p>
            <a:r>
              <a:rPr lang="pt-BR" b="1" dirty="0"/>
              <a:t>Porque usar?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>Resolver alta </a:t>
            </a:r>
            <a:r>
              <a:rPr lang="pt-BR" dirty="0"/>
              <a:t>complexidade e dinamismo de suas páginas HTML, </a:t>
            </a:r>
            <a:r>
              <a:rPr lang="pt-BR" dirty="0" smtClean="0"/>
              <a:t>transfere parte da lógica da aplicação para o Cliente </a:t>
            </a:r>
            <a:r>
              <a:rPr lang="pt-BR" dirty="0" err="1" smtClean="0"/>
              <a:t>Javascript</a:t>
            </a:r>
            <a:r>
              <a:rPr lang="pt-BR" dirty="0" smtClean="0"/>
              <a:t>. Organização </a:t>
            </a:r>
            <a:r>
              <a:rPr lang="pt-BR" dirty="0"/>
              <a:t>do código no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smtClean="0"/>
              <a:t>facilita a modularização. </a:t>
            </a:r>
            <a:r>
              <a:rPr lang="pt-BR" dirty="0" err="1" smtClean="0"/>
              <a:t>Two</a:t>
            </a:r>
            <a:r>
              <a:rPr lang="pt-BR" dirty="0" smtClean="0"/>
              <a:t>-Way </a:t>
            </a:r>
            <a:r>
              <a:rPr lang="pt-BR" dirty="0"/>
              <a:t>Data </a:t>
            </a:r>
            <a:r>
              <a:rPr lang="pt-BR" dirty="0" err="1"/>
              <a:t>Binding</a:t>
            </a:r>
            <a:r>
              <a:rPr lang="pt-BR" dirty="0"/>
              <a:t> e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/>
              <a:t>Injection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altLang="pt-BR" dirty="0">
                <a:latin typeface="Calibri" panose="020F0502020204030204" pitchFamily="34" charset="0"/>
              </a:rPr>
              <a:t>Principais </a:t>
            </a:r>
            <a:r>
              <a:rPr lang="pt-BR" altLang="pt-BR" dirty="0" err="1" smtClean="0">
                <a:latin typeface="Calibri" panose="020F0502020204030204" pitchFamily="34" charset="0"/>
              </a:rPr>
              <a:t>features</a:t>
            </a:r>
            <a:r>
              <a:rPr lang="pt-BR" altLang="pt-BR" dirty="0" smtClean="0">
                <a:latin typeface="Calibri" panose="020F0502020204030204" pitchFamily="34" charset="0"/>
              </a:rPr>
              <a:t> do </a:t>
            </a:r>
            <a:r>
              <a:rPr lang="pt-BR" altLang="pt-BR" dirty="0" err="1" smtClean="0">
                <a:latin typeface="Calibri" panose="020F0502020204030204" pitchFamily="34" charset="0"/>
              </a:rPr>
              <a:t>AngularJS</a:t>
            </a:r>
            <a:r>
              <a:rPr lang="pt-BR" b="1" dirty="0" smtClean="0"/>
              <a:t> </a:t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 fontScale="92500" lnSpcReduction="20000"/>
          </a:bodyPr>
          <a:lstStyle/>
          <a:p>
            <a:endParaRPr lang="pt-BR" b="1" dirty="0"/>
          </a:p>
          <a:p>
            <a:r>
              <a:rPr lang="pt-BR" altLang="pt-BR" dirty="0" err="1">
                <a:latin typeface="Calibri" panose="020F0502020204030204" pitchFamily="34" charset="0"/>
              </a:rPr>
              <a:t>Bootstrap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Two-way</a:t>
            </a:r>
            <a:r>
              <a:rPr lang="pt-BR" altLang="pt-BR" dirty="0">
                <a:latin typeface="Calibri" panose="020F0502020204030204" pitchFamily="34" charset="0"/>
              </a:rPr>
              <a:t> Data-</a:t>
            </a:r>
            <a:r>
              <a:rPr lang="pt-BR" altLang="pt-BR" dirty="0" err="1">
                <a:latin typeface="Calibri" panose="020F0502020204030204" pitchFamily="34" charset="0"/>
              </a:rPr>
              <a:t>Binding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Templates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Repeaters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Filters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>
                <a:latin typeface="Calibri" panose="020F0502020204030204" pitchFamily="34" charset="0"/>
              </a:rPr>
              <a:t>Injeção de Dependência;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Templates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Routes</a:t>
            </a:r>
            <a:r>
              <a:rPr lang="pt-BR" altLang="pt-BR" dirty="0">
                <a:latin typeface="Calibri" panose="020F0502020204030204" pitchFamily="34" charset="0"/>
              </a:rPr>
              <a:t>;</a:t>
            </a:r>
          </a:p>
          <a:p>
            <a:r>
              <a:rPr lang="pt-BR" altLang="pt-BR" dirty="0">
                <a:latin typeface="Calibri" panose="020F0502020204030204" pitchFamily="34" charset="0"/>
              </a:rPr>
              <a:t>Eventos;</a:t>
            </a:r>
          </a:p>
          <a:p>
            <a:r>
              <a:rPr lang="pt-BR" altLang="pt-BR" dirty="0" err="1">
                <a:latin typeface="Calibri" panose="020F0502020204030204" pitchFamily="34" charset="0"/>
              </a:rPr>
              <a:t>RESTful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412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 SPA – Single Page </a:t>
            </a:r>
            <a:r>
              <a:rPr lang="pt-BR" b="1" dirty="0" err="1"/>
              <a:t>Application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/>
          </a:bodyPr>
          <a:lstStyle/>
          <a:p>
            <a:r>
              <a:rPr lang="pt-BR" b="1" dirty="0"/>
              <a:t>O </a:t>
            </a:r>
            <a:r>
              <a:rPr lang="pt-BR" b="1" dirty="0" err="1"/>
              <a:t>AngularJS</a:t>
            </a:r>
            <a:r>
              <a:rPr lang="pt-BR" b="1" dirty="0"/>
              <a:t> utiliza o conceito de aplicação de uma página só, onde uma vez que a página é carregada, todas as demais atualizações são realizadas através de requisições AJAX e </a:t>
            </a:r>
            <a:r>
              <a:rPr lang="pt-BR" b="1" dirty="0" err="1"/>
              <a:t>renderizações</a:t>
            </a:r>
            <a:r>
              <a:rPr lang="pt-BR" b="1" dirty="0"/>
              <a:t> parciais na página.</a:t>
            </a:r>
          </a:p>
          <a:p>
            <a:endParaRPr lang="pt-BR" b="1" dirty="0"/>
          </a:p>
          <a:p>
            <a:r>
              <a:rPr lang="pt-BR" b="1" dirty="0"/>
              <a:t>Utilizando AJAX para </a:t>
            </a:r>
            <a:r>
              <a:rPr lang="pt-BR" b="1" dirty="0" err="1"/>
              <a:t>renderizações</a:t>
            </a:r>
            <a:r>
              <a:rPr lang="pt-BR" b="1" dirty="0"/>
              <a:t> parciais diminui consideravelmente a quantidade de dados que precisam ser trafegadas entre o cliente e o servidor, aumentando a performance e a experiência do usuário ao utilizar o sistema.</a:t>
            </a:r>
          </a:p>
        </p:txBody>
      </p:sp>
    </p:spTree>
    <p:extLst>
      <p:ext uri="{BB962C8B-B14F-4D97-AF65-F5344CB8AC3E}">
        <p14:creationId xmlns:p14="http://schemas.microsoft.com/office/powerpoint/2010/main" val="201515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" y="273747"/>
            <a:ext cx="3402001" cy="905569"/>
          </a:xfrm>
          <a:prstGeom prst="rect">
            <a:avLst/>
          </a:prstGeom>
        </p:spPr>
      </p:pic>
      <p:pic>
        <p:nvPicPr>
          <p:cNvPr id="5" name="Picture 2" descr="Datapar S.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07" y="6432434"/>
            <a:ext cx="1584048" cy="42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77334" y="1439693"/>
            <a:ext cx="8596668" cy="651753"/>
          </a:xfrm>
        </p:spPr>
        <p:txBody>
          <a:bodyPr>
            <a:normAutofit fontScale="90000"/>
          </a:bodyPr>
          <a:lstStyle/>
          <a:p>
            <a:r>
              <a:rPr lang="pt-BR" b="1" dirty="0" err="1"/>
              <a:t>Client-Side</a:t>
            </a:r>
            <a:r>
              <a:rPr lang="pt-BR" b="1" dirty="0"/>
              <a:t> </a:t>
            </a:r>
            <a:r>
              <a:rPr lang="pt-BR" b="1" dirty="0" err="1"/>
              <a:t>Templates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92738"/>
          </a:xfrm>
        </p:spPr>
        <p:txBody>
          <a:bodyPr>
            <a:normAutofit fontScale="77500" lnSpcReduction="20000"/>
          </a:bodyPr>
          <a:lstStyle/>
          <a:p>
            <a:endParaRPr lang="pt-BR" b="1" dirty="0"/>
          </a:p>
          <a:p>
            <a:r>
              <a:rPr lang="pt-BR" b="1" dirty="0"/>
              <a:t>O </a:t>
            </a:r>
            <a:r>
              <a:rPr lang="pt-BR" b="1" dirty="0" err="1"/>
              <a:t>AngularJS</a:t>
            </a:r>
            <a:r>
              <a:rPr lang="pt-BR" b="1" dirty="0"/>
              <a:t> trabalha com um conceito de </a:t>
            </a:r>
            <a:r>
              <a:rPr lang="pt-BR" b="1" dirty="0" err="1"/>
              <a:t>renderizar</a:t>
            </a:r>
            <a:r>
              <a:rPr lang="pt-BR" b="1" dirty="0"/>
              <a:t> a página diretamente no lado do cliente, ou seja, diretamente no navegador do usuário.</a:t>
            </a:r>
          </a:p>
          <a:p>
            <a:endParaRPr lang="pt-BR" b="1" dirty="0"/>
          </a:p>
          <a:p>
            <a:r>
              <a:rPr lang="pt-BR" b="1" dirty="0"/>
              <a:t>Enquanto a maioria das aplicações web processam as informações e geram o HTML a ser enviado para o cliente diretamente no servidor, o </a:t>
            </a:r>
            <a:r>
              <a:rPr lang="pt-BR" b="1" dirty="0" err="1"/>
              <a:t>AngularJS</a:t>
            </a:r>
            <a:r>
              <a:rPr lang="pt-BR" b="1" dirty="0"/>
              <a:t> recebe os dados em formato “puro”, geralmente em JSON e processam os dados no navegador, </a:t>
            </a:r>
            <a:r>
              <a:rPr lang="pt-BR" b="1" dirty="0" err="1"/>
              <a:t>renderizando</a:t>
            </a:r>
            <a:r>
              <a:rPr lang="pt-BR" b="1" dirty="0"/>
              <a:t> a página em tempo real diretamente no cliente.</a:t>
            </a:r>
          </a:p>
          <a:p>
            <a:endParaRPr lang="pt-BR" b="1" dirty="0"/>
          </a:p>
          <a:p>
            <a:r>
              <a:rPr lang="pt-BR" b="1" dirty="0"/>
              <a:t>A grande vantagem desse formato de </a:t>
            </a:r>
            <a:r>
              <a:rPr lang="pt-BR" b="1" dirty="0" err="1"/>
              <a:t>renderização</a:t>
            </a:r>
            <a:r>
              <a:rPr lang="pt-BR" b="1" dirty="0"/>
              <a:t> é não sobrecarregar demais o processando dos servidores uma vez que eles somente precisarão enviar os dados sem processamento para o cliente, que ao recebê-los será responsável pelo processamento e </a:t>
            </a:r>
            <a:r>
              <a:rPr lang="pt-BR" b="1" dirty="0" err="1"/>
              <a:t>renderização</a:t>
            </a:r>
            <a:r>
              <a:rPr lang="pt-BR" b="1" dirty="0"/>
              <a:t> da página.</a:t>
            </a:r>
          </a:p>
          <a:p>
            <a:endParaRPr lang="pt-BR" b="1" dirty="0"/>
          </a:p>
          <a:p>
            <a:r>
              <a:rPr lang="pt-BR" b="1" dirty="0"/>
              <a:t>Esse formato de </a:t>
            </a:r>
            <a:r>
              <a:rPr lang="pt-BR" b="1" dirty="0" err="1"/>
              <a:t>renderização</a:t>
            </a:r>
            <a:r>
              <a:rPr lang="pt-BR" b="1" dirty="0"/>
              <a:t> no cliente juntamente com o conceito de SPA, explicado no item anterior, faz com que a performance do aplicativo seja superior e que uma quantidade de dados muito menor precise ser enviada entre o cliente e o servidor.</a:t>
            </a:r>
          </a:p>
        </p:txBody>
      </p:sp>
    </p:spTree>
    <p:extLst>
      <p:ext uri="{BB962C8B-B14F-4D97-AF65-F5344CB8AC3E}">
        <p14:creationId xmlns:p14="http://schemas.microsoft.com/office/powerpoint/2010/main" val="30652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3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FFFFFF"/>
      </a:accent1>
      <a:accent2>
        <a:srgbClr val="FF0000"/>
      </a:accent2>
      <a:accent3>
        <a:srgbClr val="900000"/>
      </a:accent3>
      <a:accent4>
        <a:srgbClr val="900000"/>
      </a:accent4>
      <a:accent5>
        <a:srgbClr val="900000"/>
      </a:accent5>
      <a:accent6>
        <a:srgbClr val="900000"/>
      </a:accent6>
      <a:hlink>
        <a:srgbClr val="90000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1379</Words>
  <Application>Microsoft Office PowerPoint</Application>
  <PresentationFormat>Widescreen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Facetado</vt:lpstr>
      <vt:lpstr>Apresentação do PowerPoint</vt:lpstr>
      <vt:lpstr>1ªAula </vt:lpstr>
      <vt:lpstr>2ªAula  </vt:lpstr>
      <vt:lpstr>3ª Aula   </vt:lpstr>
      <vt:lpstr>4ª Aula    </vt:lpstr>
      <vt:lpstr>Apresentação do PowerPoint</vt:lpstr>
      <vt:lpstr>Principais features do AngularJS      </vt:lpstr>
      <vt:lpstr> SPA – Single Page Application   </vt:lpstr>
      <vt:lpstr>Client-Side Templates   </vt:lpstr>
      <vt:lpstr>Data Binding   </vt:lpstr>
      <vt:lpstr>Injeção de Dependência   </vt:lpstr>
      <vt:lpstr>Diretivas   </vt:lpstr>
      <vt:lpstr>MVW – Model View Whatever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Usuario1</dc:creator>
  <cp:lastModifiedBy>Usuario1</cp:lastModifiedBy>
  <cp:revision>33</cp:revision>
  <dcterms:created xsi:type="dcterms:W3CDTF">2015-05-22T22:20:37Z</dcterms:created>
  <dcterms:modified xsi:type="dcterms:W3CDTF">2015-05-29T03:06:07Z</dcterms:modified>
</cp:coreProperties>
</file>