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0" r:id="rId7"/>
    <p:sldId id="268" r:id="rId8"/>
    <p:sldId id="270" r:id="rId9"/>
    <p:sldId id="264" r:id="rId10"/>
    <p:sldId id="261" r:id="rId11"/>
    <p:sldId id="262" r:id="rId12"/>
    <p:sldId id="263" r:id="rId13"/>
    <p:sldId id="265" r:id="rId14"/>
    <p:sldId id="266" r:id="rId15"/>
    <p:sldId id="267" r:id="rId16"/>
    <p:sldId id="279" r:id="rId17"/>
    <p:sldId id="273" r:id="rId18"/>
    <p:sldId id="274" r:id="rId19"/>
    <p:sldId id="275" r:id="rId20"/>
    <p:sldId id="276" r:id="rId21"/>
    <p:sldId id="277" r:id="rId22"/>
    <p:sldId id="278"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3B2DA-713C-49EE-BEEC-970D037DA620}" v="29" dt="2022-11-01T02:52:1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Stashuk" userId="cb30ee2aeb8b12b3" providerId="LiveId" clId="{39A3B2DA-713C-49EE-BEEC-970D037DA620}"/>
    <pc:docChg chg="addSld modSld">
      <pc:chgData name="Kimberly Stashuk" userId="cb30ee2aeb8b12b3" providerId="LiveId" clId="{39A3B2DA-713C-49EE-BEEC-970D037DA620}" dt="2022-11-01T02:52:13.002" v="35"/>
      <pc:docMkLst>
        <pc:docMk/>
      </pc:docMkLst>
      <pc:sldChg chg="addSp new">
        <pc:chgData name="Kimberly Stashuk" userId="cb30ee2aeb8b12b3" providerId="LiveId" clId="{39A3B2DA-713C-49EE-BEEC-970D037DA620}" dt="2022-11-01T02:44:52.493" v="1"/>
        <pc:sldMkLst>
          <pc:docMk/>
          <pc:sldMk cId="2543980800" sldId="273"/>
        </pc:sldMkLst>
        <pc:picChg chg="add">
          <ac:chgData name="Kimberly Stashuk" userId="cb30ee2aeb8b12b3" providerId="LiveId" clId="{39A3B2DA-713C-49EE-BEEC-970D037DA620}" dt="2022-11-01T02:44:52.493" v="1"/>
          <ac:picMkLst>
            <pc:docMk/>
            <pc:sldMk cId="2543980800" sldId="273"/>
            <ac:picMk id="1026" creationId="{6FC8F69E-3A0F-8D0B-8650-A0F9375DF1FF}"/>
          </ac:picMkLst>
        </pc:picChg>
      </pc:sldChg>
      <pc:sldChg chg="addSp new">
        <pc:chgData name="Kimberly Stashuk" userId="cb30ee2aeb8b12b3" providerId="LiveId" clId="{39A3B2DA-713C-49EE-BEEC-970D037DA620}" dt="2022-11-01T02:45:10.866" v="3"/>
        <pc:sldMkLst>
          <pc:docMk/>
          <pc:sldMk cId="2459544154" sldId="274"/>
        </pc:sldMkLst>
        <pc:picChg chg="add">
          <ac:chgData name="Kimberly Stashuk" userId="cb30ee2aeb8b12b3" providerId="LiveId" clId="{39A3B2DA-713C-49EE-BEEC-970D037DA620}" dt="2022-11-01T02:45:10.866" v="3"/>
          <ac:picMkLst>
            <pc:docMk/>
            <pc:sldMk cId="2459544154" sldId="274"/>
            <ac:picMk id="2050" creationId="{BD9A2B35-168E-3297-050D-9EF0FC36C591}"/>
          </ac:picMkLst>
        </pc:picChg>
      </pc:sldChg>
      <pc:sldChg chg="addSp new">
        <pc:chgData name="Kimberly Stashuk" userId="cb30ee2aeb8b12b3" providerId="LiveId" clId="{39A3B2DA-713C-49EE-BEEC-970D037DA620}" dt="2022-11-01T02:45:34.040" v="5"/>
        <pc:sldMkLst>
          <pc:docMk/>
          <pc:sldMk cId="3261785421" sldId="275"/>
        </pc:sldMkLst>
        <pc:picChg chg="add">
          <ac:chgData name="Kimberly Stashuk" userId="cb30ee2aeb8b12b3" providerId="LiveId" clId="{39A3B2DA-713C-49EE-BEEC-970D037DA620}" dt="2022-11-01T02:45:34.040" v="5"/>
          <ac:picMkLst>
            <pc:docMk/>
            <pc:sldMk cId="3261785421" sldId="275"/>
            <ac:picMk id="3074" creationId="{2A1B7361-2730-BC65-AA4C-6D38FA196B97}"/>
          </ac:picMkLst>
        </pc:picChg>
      </pc:sldChg>
      <pc:sldChg chg="addSp modSp new">
        <pc:chgData name="Kimberly Stashuk" userId="cb30ee2aeb8b12b3" providerId="LiveId" clId="{39A3B2DA-713C-49EE-BEEC-970D037DA620}" dt="2022-11-01T02:49:54.795" v="25" actId="1076"/>
        <pc:sldMkLst>
          <pc:docMk/>
          <pc:sldMk cId="2230177997" sldId="276"/>
        </pc:sldMkLst>
        <pc:picChg chg="add mod">
          <ac:chgData name="Kimberly Stashuk" userId="cb30ee2aeb8b12b3" providerId="LiveId" clId="{39A3B2DA-713C-49EE-BEEC-970D037DA620}" dt="2022-11-01T02:46:00.094" v="8" actId="14100"/>
          <ac:picMkLst>
            <pc:docMk/>
            <pc:sldMk cId="2230177997" sldId="276"/>
            <ac:picMk id="4098" creationId="{AD67AA13-7C98-F579-47D2-512A1C11C5B9}"/>
          </ac:picMkLst>
        </pc:picChg>
        <pc:picChg chg="add mod">
          <ac:chgData name="Kimberly Stashuk" userId="cb30ee2aeb8b12b3" providerId="LiveId" clId="{39A3B2DA-713C-49EE-BEEC-970D037DA620}" dt="2022-11-01T02:46:33.033" v="10" actId="14100"/>
          <ac:picMkLst>
            <pc:docMk/>
            <pc:sldMk cId="2230177997" sldId="276"/>
            <ac:picMk id="4100" creationId="{A83705ED-D669-2D9E-282F-995C1A2D90B5}"/>
          </ac:picMkLst>
        </pc:picChg>
        <pc:picChg chg="add mod">
          <ac:chgData name="Kimberly Stashuk" userId="cb30ee2aeb8b12b3" providerId="LiveId" clId="{39A3B2DA-713C-49EE-BEEC-970D037DA620}" dt="2022-11-01T02:49:54.795" v="25" actId="1076"/>
          <ac:picMkLst>
            <pc:docMk/>
            <pc:sldMk cId="2230177997" sldId="276"/>
            <ac:picMk id="4102" creationId="{A79FE23E-99A9-4545-24C1-BF1C130B15CE}"/>
          </ac:picMkLst>
        </pc:picChg>
      </pc:sldChg>
      <pc:sldChg chg="addSp modSp new">
        <pc:chgData name="Kimberly Stashuk" userId="cb30ee2aeb8b12b3" providerId="LiveId" clId="{39A3B2DA-713C-49EE-BEEC-970D037DA620}" dt="2022-11-01T02:50:44.446" v="29" actId="14100"/>
        <pc:sldMkLst>
          <pc:docMk/>
          <pc:sldMk cId="1652467614" sldId="277"/>
        </pc:sldMkLst>
        <pc:picChg chg="add mod">
          <ac:chgData name="Kimberly Stashuk" userId="cb30ee2aeb8b12b3" providerId="LiveId" clId="{39A3B2DA-713C-49EE-BEEC-970D037DA620}" dt="2022-11-01T02:47:27.774" v="13" actId="14100"/>
          <ac:picMkLst>
            <pc:docMk/>
            <pc:sldMk cId="1652467614" sldId="277"/>
            <ac:picMk id="5122" creationId="{71B98D17-CF6D-EA94-D886-24A34EB80CBF}"/>
          </ac:picMkLst>
        </pc:picChg>
        <pc:picChg chg="add mod">
          <ac:chgData name="Kimberly Stashuk" userId="cb30ee2aeb8b12b3" providerId="LiveId" clId="{39A3B2DA-713C-49EE-BEEC-970D037DA620}" dt="2022-11-01T02:47:46.514" v="15" actId="14100"/>
          <ac:picMkLst>
            <pc:docMk/>
            <pc:sldMk cId="1652467614" sldId="277"/>
            <ac:picMk id="5124" creationId="{5648B2FC-58A7-3210-5597-D4210D94CF9F}"/>
          </ac:picMkLst>
        </pc:picChg>
        <pc:picChg chg="add mod">
          <ac:chgData name="Kimberly Stashuk" userId="cb30ee2aeb8b12b3" providerId="LiveId" clId="{39A3B2DA-713C-49EE-BEEC-970D037DA620}" dt="2022-11-01T02:50:44.446" v="29" actId="14100"/>
          <ac:picMkLst>
            <pc:docMk/>
            <pc:sldMk cId="1652467614" sldId="277"/>
            <ac:picMk id="5126" creationId="{5C6F30A7-6A10-6C41-B7D8-5F1614151DC7}"/>
          </ac:picMkLst>
        </pc:picChg>
      </pc:sldChg>
      <pc:sldChg chg="addSp modSp new">
        <pc:chgData name="Kimberly Stashuk" userId="cb30ee2aeb8b12b3" providerId="LiveId" clId="{39A3B2DA-713C-49EE-BEEC-970D037DA620}" dt="2022-11-01T02:51:43.656" v="34" actId="14100"/>
        <pc:sldMkLst>
          <pc:docMk/>
          <pc:sldMk cId="2171720537" sldId="278"/>
        </pc:sldMkLst>
        <pc:picChg chg="add mod">
          <ac:chgData name="Kimberly Stashuk" userId="cb30ee2aeb8b12b3" providerId="LiveId" clId="{39A3B2DA-713C-49EE-BEEC-970D037DA620}" dt="2022-11-01T02:48:18.162" v="18" actId="14100"/>
          <ac:picMkLst>
            <pc:docMk/>
            <pc:sldMk cId="2171720537" sldId="278"/>
            <ac:picMk id="6146" creationId="{867FEFA6-487B-EDB7-224E-5A0CF4A2C7DE}"/>
          </ac:picMkLst>
        </pc:picChg>
        <pc:picChg chg="add mod">
          <ac:chgData name="Kimberly Stashuk" userId="cb30ee2aeb8b12b3" providerId="LiveId" clId="{39A3B2DA-713C-49EE-BEEC-970D037DA620}" dt="2022-11-01T02:49:07.907" v="20" actId="14100"/>
          <ac:picMkLst>
            <pc:docMk/>
            <pc:sldMk cId="2171720537" sldId="278"/>
            <ac:picMk id="6148" creationId="{AA171419-7FA0-E7BD-2D41-04777C3F44EE}"/>
          </ac:picMkLst>
        </pc:picChg>
        <pc:picChg chg="add mod">
          <ac:chgData name="Kimberly Stashuk" userId="cb30ee2aeb8b12b3" providerId="LiveId" clId="{39A3B2DA-713C-49EE-BEEC-970D037DA620}" dt="2022-11-01T02:51:43.656" v="34" actId="14100"/>
          <ac:picMkLst>
            <pc:docMk/>
            <pc:sldMk cId="2171720537" sldId="278"/>
            <ac:picMk id="6150" creationId="{FCF4E3C2-C5E1-94FB-F2ED-878FE12C802E}"/>
          </ac:picMkLst>
        </pc:picChg>
      </pc:sldChg>
      <pc:sldChg chg="addSp new">
        <pc:chgData name="Kimberly Stashuk" userId="cb30ee2aeb8b12b3" providerId="LiveId" clId="{39A3B2DA-713C-49EE-BEEC-970D037DA620}" dt="2022-11-01T02:52:13.002" v="35"/>
        <pc:sldMkLst>
          <pc:docMk/>
          <pc:sldMk cId="2895355216" sldId="279"/>
        </pc:sldMkLst>
        <pc:picChg chg="add">
          <ac:chgData name="Kimberly Stashuk" userId="cb30ee2aeb8b12b3" providerId="LiveId" clId="{39A3B2DA-713C-49EE-BEEC-970D037DA620}" dt="2022-11-01T02:52:13.002" v="35"/>
          <ac:picMkLst>
            <pc:docMk/>
            <pc:sldMk cId="2895355216" sldId="279"/>
            <ac:picMk id="7170" creationId="{D2B8A251-8A02-B222-D98E-C0A3BB4EAB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889-3439-4B3D-4CAD-0282872676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755F6E-0875-3C0E-32FD-1F6326F758F1}"/>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490C41-360D-E597-F305-E0D71CC04DF0}"/>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A4414CC2-1E7C-3574-E2DB-4444CC67C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E61F9-F38D-A313-CA5E-6E6D535A36E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332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CA9E-698C-3D0A-0BD6-18761B2AB8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6B40C-4509-3398-0924-8CCD3A14A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E5111-F104-749F-2FCA-70249CFC681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46B99399-AF61-8C53-3FA8-E5EE54DCD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359E0-00A7-BE64-413D-D7A5032BCFF4}"/>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8328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B7A005-B8C9-04DE-70D9-69C65A62B4F2}"/>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B22BF3-1552-ED5E-CCBC-152136C9160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4CC1A-30E1-EFFA-6B8E-DEB8B54D5A9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D7693907-E497-875A-247B-1B218EC36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513D-FCF4-9C21-1A71-1CCA238C89E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46265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3AB-808B-4FC2-398C-EF73BA5F4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A5F0-5E63-ED21-FEC7-9BA921901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B006C-848E-9549-1D1A-2DE523CEBF5A}"/>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74F6F98-8E8D-6FE9-5E02-3F058653E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CA05-06E4-0ED5-A52C-2397C8107B6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273333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1BA6-9478-0AE9-664B-934D4FF881C5}"/>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3363A-659D-1943-33C2-00AE48C8B98C}"/>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CE23A-AF21-9E11-871C-4D427A2E2504}"/>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FCCF124F-4E32-845A-D7C9-2DC7ED7D8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B5741-FE81-2349-D505-B9FC7942BE5C}"/>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2538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62E9-1A90-8284-200A-32BCDC9CE5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26445E-AED1-64CF-2B8D-A85C7C3FFC95}"/>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2B08D-692D-8BBB-5FA6-253450B81DFB}"/>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6BF4EF-10FC-6289-3A25-F91332DAEF01}"/>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F2432B9-D830-C8BF-85F9-63262C00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361D3-9E05-F61A-A492-25EF69662BA6}"/>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62833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B1A7-7122-D469-05EA-E16B171869BE}"/>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8F9AC-0A52-4717-5052-5D54AB4122D6}"/>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AEFFF-9670-4B2B-CC89-27250F7B8950}"/>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0578FC-BAFB-7996-E1C5-65C6F66BCEF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3EA753-DD73-FBF9-6777-78F014970B14}"/>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263E3B-5282-FBBA-A835-E2611E91821B}"/>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8" name="Footer Placeholder 7">
            <a:extLst>
              <a:ext uri="{FF2B5EF4-FFF2-40B4-BE49-F238E27FC236}">
                <a16:creationId xmlns:a16="http://schemas.microsoft.com/office/drawing/2014/main" id="{FD4CD641-3999-EDFF-DFC3-C9C567DE3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62152-688F-A12B-FEF9-78037340E951}"/>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49640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4606-C78E-3D7D-5AAC-DE7562669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3FC724-F3CD-74D9-034B-EC618AB798E5}"/>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4" name="Footer Placeholder 3">
            <a:extLst>
              <a:ext uri="{FF2B5EF4-FFF2-40B4-BE49-F238E27FC236}">
                <a16:creationId xmlns:a16="http://schemas.microsoft.com/office/drawing/2014/main" id="{06F340E5-5A21-4C9F-FBA1-8F172FC25C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471B74-95B5-45B9-69D0-7E3127EAF237}"/>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62824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3CACE-6845-5FEB-E909-549C5386CBD8}"/>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3" name="Footer Placeholder 2">
            <a:extLst>
              <a:ext uri="{FF2B5EF4-FFF2-40B4-BE49-F238E27FC236}">
                <a16:creationId xmlns:a16="http://schemas.microsoft.com/office/drawing/2014/main" id="{A790CA09-006B-D2DD-3546-4BDD21667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8D58FD-4B61-0BD7-9889-2053B2FD2D3D}"/>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707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579E-0E32-00E3-2289-4A48C912B22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DC7C1-72C9-D147-C274-B12FCC24319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714A9-4C92-247B-9E10-E453D5420A6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D78E-A487-F98D-B433-51A9780C8DAF}"/>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B945F9DC-CB5C-55A4-4B1F-BB8C3E98A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3AB2-CA12-FB40-1524-0B662E994750}"/>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385738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F765-EE30-69DE-171D-29514222EFF8}"/>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031291-978C-47B3-D72C-89B6CF8E29D4}"/>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3ACA99BF-4E19-06E6-1CBA-12F222782E4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D2FCA-540A-15BA-1D30-C1FC3FCF56EC}"/>
              </a:ext>
            </a:extLst>
          </p:cNvPr>
          <p:cNvSpPr>
            <a:spLocks noGrp="1"/>
          </p:cNvSpPr>
          <p:nvPr>
            <p:ph type="dt" sz="half" idx="10"/>
          </p:nvPr>
        </p:nvSpPr>
        <p:spPr/>
        <p:txBody>
          <a:bodyPr/>
          <a:lstStyle/>
          <a:p>
            <a:fld id="{DB9C9203-E98B-4325-A7AE-7F54EE200038}" type="datetimeFigureOut">
              <a:rPr lang="en-US" smtClean="0"/>
              <a:t>11/1/2022</a:t>
            </a:fld>
            <a:endParaRPr lang="en-US"/>
          </a:p>
        </p:txBody>
      </p:sp>
      <p:sp>
        <p:nvSpPr>
          <p:cNvPr id="6" name="Footer Placeholder 5">
            <a:extLst>
              <a:ext uri="{FF2B5EF4-FFF2-40B4-BE49-F238E27FC236}">
                <a16:creationId xmlns:a16="http://schemas.microsoft.com/office/drawing/2014/main" id="{ADC31C3A-E253-373C-0590-37BFB7C9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8A259-F2B7-6E2B-0F23-D9A1818A8B28}"/>
              </a:ext>
            </a:extLst>
          </p:cNvPr>
          <p:cNvSpPr>
            <a:spLocks noGrp="1"/>
          </p:cNvSpPr>
          <p:nvPr>
            <p:ph type="sldNum" sz="quarter" idx="12"/>
          </p:nvPr>
        </p:nvSpPr>
        <p:spPr/>
        <p:txBody>
          <a:bodyPr/>
          <a:lstStyle/>
          <a:p>
            <a:fld id="{646018ED-0F67-4787-AC1D-E4513AABE534}" type="slidenum">
              <a:rPr lang="en-US" smtClean="0"/>
              <a:t>‹#›</a:t>
            </a:fld>
            <a:endParaRPr lang="en-US"/>
          </a:p>
        </p:txBody>
      </p:sp>
    </p:spTree>
    <p:extLst>
      <p:ext uri="{BB962C8B-B14F-4D97-AF65-F5344CB8AC3E}">
        <p14:creationId xmlns:p14="http://schemas.microsoft.com/office/powerpoint/2010/main" val="1380007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89123-C3FD-1C62-4465-E2F72AA55C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CC7414-0BC3-24C2-E7F6-BEA3F6E382A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0B74-6629-C1AC-34AF-E6EFA9DB1B1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9203-E98B-4325-A7AE-7F54EE200038}" type="datetimeFigureOut">
              <a:rPr lang="en-US" smtClean="0"/>
              <a:t>11/1/2022</a:t>
            </a:fld>
            <a:endParaRPr lang="en-US"/>
          </a:p>
        </p:txBody>
      </p:sp>
      <p:sp>
        <p:nvSpPr>
          <p:cNvPr id="5" name="Footer Placeholder 4">
            <a:extLst>
              <a:ext uri="{FF2B5EF4-FFF2-40B4-BE49-F238E27FC236}">
                <a16:creationId xmlns:a16="http://schemas.microsoft.com/office/drawing/2014/main" id="{CDDF3969-45A1-A6D6-DEAF-5BA690339406}"/>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4D7AD-039A-76D1-3FF7-B3F5CFF86849}"/>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018ED-0F67-4787-AC1D-E4513AABE534}" type="slidenum">
              <a:rPr lang="en-US" smtClean="0"/>
              <a:t>‹#›</a:t>
            </a:fld>
            <a:endParaRPr lang="en-US"/>
          </a:p>
        </p:txBody>
      </p:sp>
    </p:spTree>
    <p:extLst>
      <p:ext uri="{BB962C8B-B14F-4D97-AF65-F5344CB8AC3E}">
        <p14:creationId xmlns:p14="http://schemas.microsoft.com/office/powerpoint/2010/main" val="247587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polygon.i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F8EE-24DB-ED07-80FA-2E502075379F}"/>
              </a:ext>
            </a:extLst>
          </p:cNvPr>
          <p:cNvSpPr>
            <a:spLocks noGrp="1"/>
          </p:cNvSpPr>
          <p:nvPr>
            <p:ph type="ctrTitle"/>
          </p:nvPr>
        </p:nvSpPr>
        <p:spPr/>
        <p:txBody>
          <a:bodyPr/>
          <a:lstStyle/>
          <a:p>
            <a:r>
              <a:rPr lang="en-US" dirty="0"/>
              <a:t>AAPL v AMZN v GOOG</a:t>
            </a:r>
          </a:p>
        </p:txBody>
      </p:sp>
      <p:sp>
        <p:nvSpPr>
          <p:cNvPr id="3" name="Subtitle 2">
            <a:extLst>
              <a:ext uri="{FF2B5EF4-FFF2-40B4-BE49-F238E27FC236}">
                <a16:creationId xmlns:a16="http://schemas.microsoft.com/office/drawing/2014/main" id="{2610D10A-B568-C612-E6BE-CF924651A545}"/>
              </a:ext>
            </a:extLst>
          </p:cNvPr>
          <p:cNvSpPr>
            <a:spLocks noGrp="1"/>
          </p:cNvSpPr>
          <p:nvPr>
            <p:ph type="subTitle" idx="1"/>
          </p:nvPr>
        </p:nvSpPr>
        <p:spPr>
          <a:xfrm>
            <a:off x="1524000" y="3602037"/>
            <a:ext cx="9144000" cy="2558919"/>
          </a:xfrm>
        </p:spPr>
        <p:txBody>
          <a:bodyPr>
            <a:normAutofit/>
          </a:bodyPr>
          <a:lstStyle/>
          <a:p>
            <a:r>
              <a:rPr lang="en-US" dirty="0"/>
              <a:t>In the current conditions, which company, if any, would you recommend for a long-term investment.</a:t>
            </a:r>
          </a:p>
          <a:p>
            <a:r>
              <a:rPr lang="en-US" dirty="0"/>
              <a:t>-What is the past, current and predicted future trend?</a:t>
            </a:r>
          </a:p>
          <a:p>
            <a:r>
              <a:rPr lang="en-US" dirty="0"/>
              <a:t>-What is the current rate of change in share price versus financials?</a:t>
            </a:r>
          </a:p>
          <a:p>
            <a:r>
              <a:rPr lang="en-US" dirty="0"/>
              <a:t>-Which company would be the best choice based on financials?</a:t>
            </a:r>
          </a:p>
        </p:txBody>
      </p:sp>
    </p:spTree>
    <p:extLst>
      <p:ext uri="{BB962C8B-B14F-4D97-AF65-F5344CB8AC3E}">
        <p14:creationId xmlns:p14="http://schemas.microsoft.com/office/powerpoint/2010/main" val="55223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10;&#10;Description automatically generated">
            <a:extLst>
              <a:ext uri="{FF2B5EF4-FFF2-40B4-BE49-F238E27FC236}">
                <a16:creationId xmlns:a16="http://schemas.microsoft.com/office/drawing/2014/main" id="{B29E9081-2E65-DA26-6640-A63C4DAF8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8" y="0"/>
            <a:ext cx="5929552" cy="6858000"/>
          </a:xfrm>
          <a:prstGeom prst="rect">
            <a:avLst/>
          </a:prstGeom>
        </p:spPr>
      </p:pic>
      <p:pic>
        <p:nvPicPr>
          <p:cNvPr id="3" name="Picture 2" descr="Chart, scatter chart&#10;&#10;Description automatically generated">
            <a:extLst>
              <a:ext uri="{FF2B5EF4-FFF2-40B4-BE49-F238E27FC236}">
                <a16:creationId xmlns:a16="http://schemas.microsoft.com/office/drawing/2014/main" id="{07146EE1-6A51-D316-9A09-2103DCD9D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160" y="179535"/>
            <a:ext cx="4427095" cy="3143439"/>
          </a:xfrm>
          <a:prstGeom prst="rect">
            <a:avLst/>
          </a:prstGeom>
        </p:spPr>
      </p:pic>
      <p:pic>
        <p:nvPicPr>
          <p:cNvPr id="5" name="Picture 4" descr="Chart, scatter chart&#10;&#10;Description automatically generated">
            <a:extLst>
              <a:ext uri="{FF2B5EF4-FFF2-40B4-BE49-F238E27FC236}">
                <a16:creationId xmlns:a16="http://schemas.microsoft.com/office/drawing/2014/main" id="{7C589630-31FD-9F4B-041E-0AB988A238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0160" y="3535025"/>
            <a:ext cx="4467525" cy="3143440"/>
          </a:xfrm>
          <a:prstGeom prst="rect">
            <a:avLst/>
          </a:prstGeom>
        </p:spPr>
      </p:pic>
    </p:spTree>
    <p:extLst>
      <p:ext uri="{BB962C8B-B14F-4D97-AF65-F5344CB8AC3E}">
        <p14:creationId xmlns:p14="http://schemas.microsoft.com/office/powerpoint/2010/main" val="209918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4802E230-6181-D426-7979-BB594C07D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68" y="0"/>
            <a:ext cx="6432664" cy="6858000"/>
          </a:xfrm>
          <a:prstGeom prst="rect">
            <a:avLst/>
          </a:prstGeom>
        </p:spPr>
      </p:pic>
      <p:pic>
        <p:nvPicPr>
          <p:cNvPr id="5" name="Picture 4" descr="Chart, scatter chart&#10;&#10;Description automatically generated">
            <a:extLst>
              <a:ext uri="{FF2B5EF4-FFF2-40B4-BE49-F238E27FC236}">
                <a16:creationId xmlns:a16="http://schemas.microsoft.com/office/drawing/2014/main" id="{B8A287C8-19A3-ED1D-92C2-021A37479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773" y="135220"/>
            <a:ext cx="4707633" cy="3260744"/>
          </a:xfrm>
          <a:prstGeom prst="rect">
            <a:avLst/>
          </a:prstGeom>
        </p:spPr>
      </p:pic>
      <p:pic>
        <p:nvPicPr>
          <p:cNvPr id="8" name="Picture 7" descr="Chart, scatter chart&#10;&#10;Description automatically generated">
            <a:extLst>
              <a:ext uri="{FF2B5EF4-FFF2-40B4-BE49-F238E27FC236}">
                <a16:creationId xmlns:a16="http://schemas.microsoft.com/office/drawing/2014/main" id="{5C97E084-AF41-9113-824E-B875A2119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4773" y="3462037"/>
            <a:ext cx="4676179" cy="3260743"/>
          </a:xfrm>
          <a:prstGeom prst="rect">
            <a:avLst/>
          </a:prstGeom>
        </p:spPr>
      </p:pic>
    </p:spTree>
    <p:extLst>
      <p:ext uri="{BB962C8B-B14F-4D97-AF65-F5344CB8AC3E}">
        <p14:creationId xmlns:p14="http://schemas.microsoft.com/office/powerpoint/2010/main" val="384155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66AE1B-5E3B-98A3-C665-858DFA9EA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29" y="0"/>
            <a:ext cx="6432664" cy="6858000"/>
          </a:xfrm>
          <a:prstGeom prst="rect">
            <a:avLst/>
          </a:prstGeom>
        </p:spPr>
      </p:pic>
      <p:pic>
        <p:nvPicPr>
          <p:cNvPr id="5" name="Picture 4" descr="Chart, scatter chart&#10;&#10;Description automatically generated">
            <a:extLst>
              <a:ext uri="{FF2B5EF4-FFF2-40B4-BE49-F238E27FC236}">
                <a16:creationId xmlns:a16="http://schemas.microsoft.com/office/drawing/2014/main" id="{1D644608-6FB2-6795-EB27-8A24467F5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477" y="43218"/>
            <a:ext cx="4833722" cy="3385783"/>
          </a:xfrm>
          <a:prstGeom prst="rect">
            <a:avLst/>
          </a:prstGeom>
        </p:spPr>
      </p:pic>
      <p:pic>
        <p:nvPicPr>
          <p:cNvPr id="8" name="Picture 7" descr="Chart&#10;&#10;Description automatically generated">
            <a:extLst>
              <a:ext uri="{FF2B5EF4-FFF2-40B4-BE49-F238E27FC236}">
                <a16:creationId xmlns:a16="http://schemas.microsoft.com/office/drawing/2014/main" id="{4C62DCBD-DEA0-7517-C6F2-922D2C6D6D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477" y="3429000"/>
            <a:ext cx="4964363" cy="3385782"/>
          </a:xfrm>
          <a:prstGeom prst="rect">
            <a:avLst/>
          </a:prstGeom>
        </p:spPr>
      </p:pic>
    </p:spTree>
    <p:extLst>
      <p:ext uri="{BB962C8B-B14F-4D97-AF65-F5344CB8AC3E}">
        <p14:creationId xmlns:p14="http://schemas.microsoft.com/office/powerpoint/2010/main" val="170526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878653F5-DEFF-E06F-EA6C-1949A9CA1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6494"/>
            <a:ext cx="6685613" cy="3380649"/>
          </a:xfrm>
          <a:prstGeom prst="rect">
            <a:avLst/>
          </a:prstGeom>
        </p:spPr>
      </p:pic>
      <p:pic>
        <p:nvPicPr>
          <p:cNvPr id="4" name="Picture 3" descr="A picture containing antenna&#10;&#10;Description automatically generated">
            <a:extLst>
              <a:ext uri="{FF2B5EF4-FFF2-40B4-BE49-F238E27FC236}">
                <a16:creationId xmlns:a16="http://schemas.microsoft.com/office/drawing/2014/main" id="{3CC1C0FB-AED0-5537-7AD9-65D429B8C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613" y="1778091"/>
            <a:ext cx="5501715" cy="5079909"/>
          </a:xfrm>
          <a:prstGeom prst="rect">
            <a:avLst/>
          </a:prstGeom>
        </p:spPr>
      </p:pic>
    </p:spTree>
    <p:extLst>
      <p:ext uri="{BB962C8B-B14F-4D97-AF65-F5344CB8AC3E}">
        <p14:creationId xmlns:p14="http://schemas.microsoft.com/office/powerpoint/2010/main" val="357490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DE4B529-52A0-B996-0A12-AFDE0BCC1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6955436" cy="3477718"/>
          </a:xfrm>
          <a:prstGeom prst="rect">
            <a:avLst/>
          </a:prstGeom>
        </p:spPr>
      </p:pic>
      <p:pic>
        <p:nvPicPr>
          <p:cNvPr id="4" name="Picture 3" descr="Chart, histogram&#10;&#10;Description automatically generated">
            <a:extLst>
              <a:ext uri="{FF2B5EF4-FFF2-40B4-BE49-F238E27FC236}">
                <a16:creationId xmlns:a16="http://schemas.microsoft.com/office/drawing/2014/main" id="{38936A85-0FFA-E0F6-B711-41B64FB1C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436" y="1603948"/>
            <a:ext cx="5114329" cy="5059180"/>
          </a:xfrm>
          <a:prstGeom prst="rect">
            <a:avLst/>
          </a:prstGeom>
        </p:spPr>
      </p:pic>
    </p:spTree>
    <p:extLst>
      <p:ext uri="{BB962C8B-B14F-4D97-AF65-F5344CB8AC3E}">
        <p14:creationId xmlns:p14="http://schemas.microsoft.com/office/powerpoint/2010/main" val="391940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histogram&#10;&#10;Description automatically generated">
            <a:extLst>
              <a:ext uri="{FF2B5EF4-FFF2-40B4-BE49-F238E27FC236}">
                <a16:creationId xmlns:a16="http://schemas.microsoft.com/office/drawing/2014/main" id="{2717888A-C993-8FC7-8A0D-F7F49DBF5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669"/>
            <a:ext cx="6498609" cy="3447941"/>
          </a:xfrm>
          <a:prstGeom prst="rect">
            <a:avLst/>
          </a:prstGeom>
        </p:spPr>
      </p:pic>
      <p:pic>
        <p:nvPicPr>
          <p:cNvPr id="6" name="Picture 5" descr="Chart, histogram&#10;&#10;Description automatically generated">
            <a:extLst>
              <a:ext uri="{FF2B5EF4-FFF2-40B4-BE49-F238E27FC236}">
                <a16:creationId xmlns:a16="http://schemas.microsoft.com/office/drawing/2014/main" id="{7C7A37C6-8614-0090-31E1-1E190651D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173" y="1555663"/>
            <a:ext cx="5360136" cy="5302337"/>
          </a:xfrm>
          <a:prstGeom prst="rect">
            <a:avLst/>
          </a:prstGeom>
        </p:spPr>
      </p:pic>
    </p:spTree>
    <p:extLst>
      <p:ext uri="{BB962C8B-B14F-4D97-AF65-F5344CB8AC3E}">
        <p14:creationId xmlns:p14="http://schemas.microsoft.com/office/powerpoint/2010/main" val="3038966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B8A251-8A02-B222-D98E-C0A3BB4EA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995363"/>
            <a:ext cx="889635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35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C8F69E-3A0F-8D0B-8650-A0F9375DF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80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D9A2B35-168E-3297-050D-9EF0FC36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54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1B7361-2730-BC65-AA4C-6D38FA196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13" y="0"/>
            <a:ext cx="109505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78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DAE8-7B65-F220-02F5-B04656A05FF2}"/>
              </a:ext>
            </a:extLst>
          </p:cNvPr>
          <p:cNvSpPr>
            <a:spLocks noGrp="1"/>
          </p:cNvSpPr>
          <p:nvPr>
            <p:ph type="title"/>
          </p:nvPr>
        </p:nvSpPr>
        <p:spPr/>
        <p:txBody>
          <a:bodyPr/>
          <a:lstStyle/>
          <a:p>
            <a:r>
              <a:rPr lang="en-US" dirty="0"/>
              <a:t>Summary of Companies Selected</a:t>
            </a:r>
          </a:p>
        </p:txBody>
      </p:sp>
      <p:sp>
        <p:nvSpPr>
          <p:cNvPr id="3" name="Content Placeholder 2">
            <a:extLst>
              <a:ext uri="{FF2B5EF4-FFF2-40B4-BE49-F238E27FC236}">
                <a16:creationId xmlns:a16="http://schemas.microsoft.com/office/drawing/2014/main" id="{4989955C-321D-817E-B0BF-3E99EA013458}"/>
              </a:ext>
            </a:extLst>
          </p:cNvPr>
          <p:cNvSpPr>
            <a:spLocks noGrp="1"/>
          </p:cNvSpPr>
          <p:nvPr>
            <p:ph idx="1"/>
          </p:nvPr>
        </p:nvSpPr>
        <p:spPr/>
        <p:txBody>
          <a:bodyPr>
            <a:normAutofit fontScale="70000" lnSpcReduction="20000"/>
          </a:bodyPr>
          <a:lstStyle/>
          <a:p>
            <a:r>
              <a:rPr lang="en-US" dirty="0"/>
              <a:t>Apple (AAPL) designs and sells electronic devices such as the iPhone, iPad, Mac, Apple Watch, Air Pods and Apple TV. The company also offers services such as Apple Music, iCloud, Apple Care, Apple TV+, Apple Arcade, Apple Card and Apple Pay. The integrated hardware, software and services are sold in company-owned stores or third-party retailers.</a:t>
            </a:r>
          </a:p>
          <a:p>
            <a:endParaRPr lang="en-US" dirty="0"/>
          </a:p>
          <a:p>
            <a:r>
              <a:rPr lang="en-US" dirty="0"/>
              <a:t>Alphabet (GOOG) is a holding company for the internet giant Google where most of the revenue (85%) is from online ads. Other revenue is from the sales of apps, Google Pay, YouTube as well as cloud service fees and other licensing revenue. They invest in health (Verily), faster internet (Google Fiber), self-driving cars (Waymo). Operating revenue has been 25% to 30%.</a:t>
            </a:r>
          </a:p>
          <a:p>
            <a:endParaRPr lang="en-US" dirty="0"/>
          </a:p>
          <a:p>
            <a:r>
              <a:rPr lang="en-US" dirty="0"/>
              <a:t>Amazon (AMZN) is a leading online retailer and e-commerce aggregator. Net sales are about $ 386 billion and approximately $ 578 billion in estimated physical/digital online gross merchandise. Retail accounts for 80% of total revenue, 10%-15% for Amazon Web services cloud computing, 5% in advertising services. International sales are strong in Germany, United Kingdom and Japan.</a:t>
            </a:r>
          </a:p>
        </p:txBody>
      </p:sp>
    </p:spTree>
    <p:extLst>
      <p:ext uri="{BB962C8B-B14F-4D97-AF65-F5344CB8AC3E}">
        <p14:creationId xmlns:p14="http://schemas.microsoft.com/office/powerpoint/2010/main" val="273300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67AA13-7C98-F579-47D2-512A1C11C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83705ED-D669-2D9E-282F-995C1A2D9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0" cy="339566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A79FE23E-99A9-4545-24C1-BF1C130B1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290" y="66674"/>
            <a:ext cx="621142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177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B98D17-CF6D-EA94-D886-24A34EB80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419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48B2FC-58A7-3210-5597-D4210D94C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3429000"/>
            <a:ext cx="5510213" cy="339566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C6F30A7-6A10-6C41-B7D8-5F1614151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808" y="0"/>
            <a:ext cx="698038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6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67FEFA6-487B-EDB7-224E-5A0CF4A2C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47528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A171419-7FA0-E7BD-2D41-04777C3F4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3429000"/>
            <a:ext cx="5543551" cy="339566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FCF4E3C2-C5E1-94FB-F2ED-878FE12C80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63" y="33337"/>
            <a:ext cx="6863272" cy="3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20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F45C0BB-4F0E-5AB1-F4D5-CC5836292117}"/>
              </a:ext>
            </a:extLst>
          </p:cNvPr>
          <p:cNvSpPr>
            <a:spLocks noGrp="1"/>
          </p:cNvSpPr>
          <p:nvPr>
            <p:ph type="title"/>
          </p:nvPr>
        </p:nvSpPr>
        <p:spPr>
          <a:xfrm>
            <a:off x="838200" y="5137127"/>
            <a:ext cx="10515600" cy="1284128"/>
          </a:xfrm>
        </p:spPr>
        <p:txBody>
          <a:bodyPr>
            <a:noAutofit/>
          </a:bodyPr>
          <a:lstStyle/>
          <a:p>
            <a:r>
              <a:rPr lang="en-US" sz="4000" dirty="0"/>
              <a:t>Net income p-value=0.0360052536081312</a:t>
            </a:r>
            <a:br>
              <a:rPr lang="en-US" sz="4000" dirty="0"/>
            </a:br>
            <a:r>
              <a:rPr lang="en-US" sz="4000" dirty="0"/>
              <a:t>Revenue p-value=4.768592742344541e-06</a:t>
            </a:r>
          </a:p>
        </p:txBody>
      </p:sp>
      <p:pic>
        <p:nvPicPr>
          <p:cNvPr id="4" name="Picture 3" descr="Chart, box and whisker chart&#10;&#10;Description automatically generated">
            <a:extLst>
              <a:ext uri="{FF2B5EF4-FFF2-40B4-BE49-F238E27FC236}">
                <a16:creationId xmlns:a16="http://schemas.microsoft.com/office/drawing/2014/main" id="{A675796F-2371-ED6C-ACE4-CAE569F14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729234"/>
            <a:ext cx="4776288" cy="3531405"/>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A3843454-9F24-3A88-9015-D785395DB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41938"/>
            <a:ext cx="4776288" cy="3505999"/>
          </a:xfrm>
          <a:prstGeom prst="rect">
            <a:avLst/>
          </a:prstGeom>
        </p:spPr>
      </p:pic>
    </p:spTree>
    <p:extLst>
      <p:ext uri="{BB962C8B-B14F-4D97-AF65-F5344CB8AC3E}">
        <p14:creationId xmlns:p14="http://schemas.microsoft.com/office/powerpoint/2010/main" val="131281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D24B-4D65-31B9-2649-B896151DDC9D}"/>
              </a:ext>
            </a:extLst>
          </p:cNvPr>
          <p:cNvSpPr>
            <a:spLocks noGrp="1"/>
          </p:cNvSpPr>
          <p:nvPr>
            <p:ph type="title"/>
          </p:nvPr>
        </p:nvSpPr>
        <p:spPr>
          <a:xfrm>
            <a:off x="831852" y="659568"/>
            <a:ext cx="10515600" cy="854439"/>
          </a:xfrm>
        </p:spPr>
        <p:txBody>
          <a:bodyPr>
            <a:normAutofit fontScale="90000"/>
          </a:bodyPr>
          <a:lstStyle/>
          <a:p>
            <a:pPr algn="ctr"/>
            <a:r>
              <a:rPr lang="en-US" dirty="0"/>
              <a:t>Conclusion</a:t>
            </a:r>
          </a:p>
        </p:txBody>
      </p:sp>
      <p:sp>
        <p:nvSpPr>
          <p:cNvPr id="3" name="Text Placeholder 2">
            <a:extLst>
              <a:ext uri="{FF2B5EF4-FFF2-40B4-BE49-F238E27FC236}">
                <a16:creationId xmlns:a16="http://schemas.microsoft.com/office/drawing/2014/main" id="{C4F7DE56-E165-2722-5C60-06E31F35D5EF}"/>
              </a:ext>
            </a:extLst>
          </p:cNvPr>
          <p:cNvSpPr>
            <a:spLocks noGrp="1"/>
          </p:cNvSpPr>
          <p:nvPr>
            <p:ph type="body" idx="1"/>
          </p:nvPr>
        </p:nvSpPr>
        <p:spPr>
          <a:xfrm>
            <a:off x="831852" y="1918741"/>
            <a:ext cx="10515600" cy="4170911"/>
          </a:xfrm>
        </p:spPr>
        <p:txBody>
          <a:bodyPr>
            <a:normAutofit fontScale="92500" lnSpcReduction="10000"/>
          </a:bodyPr>
          <a:lstStyle/>
          <a:p>
            <a:r>
              <a:rPr lang="en-US" dirty="0">
                <a:solidFill>
                  <a:schemeClr val="tx1"/>
                </a:solidFill>
              </a:rPr>
              <a:t>Due to difference of opinions in analyzing the data, we have different recommendations:</a:t>
            </a:r>
          </a:p>
          <a:p>
            <a:r>
              <a:rPr lang="en-US" dirty="0">
                <a:solidFill>
                  <a:schemeClr val="tx1"/>
                </a:solidFill>
              </a:rPr>
              <a:t>Stefanie: </a:t>
            </a:r>
            <a:r>
              <a:rPr lang="en-US" b="0" i="0" dirty="0">
                <a:solidFill>
                  <a:srgbClr val="1D1C1D"/>
                </a:solidFill>
                <a:effectLst/>
                <a:latin typeface="Slack-Lato"/>
              </a:rPr>
              <a:t>In conclusion, using </a:t>
            </a:r>
            <a:r>
              <a:rPr lang="en-US" b="0" i="0" u="none" strike="noStrike" dirty="0">
                <a:effectLst/>
                <a:latin typeface="Slack-Lato"/>
                <a:hlinkClick r:id="rId2"/>
              </a:rPr>
              <a:t>Polygon.io</a:t>
            </a:r>
            <a:r>
              <a:rPr lang="en-US" b="0" i="0" dirty="0">
                <a:solidFill>
                  <a:srgbClr val="1D1C1D"/>
                </a:solidFill>
                <a:effectLst/>
                <a:latin typeface="Slack-Lato"/>
              </a:rPr>
              <a:t> it appears  the trend of the close price with the 20 day Simple Moving Average and the 50 day Simple Moving Average (seen by day and seen by month) has less downtrend for APPL followed by GOOG.</a:t>
            </a:r>
          </a:p>
          <a:p>
            <a:endParaRPr lang="en-US" dirty="0">
              <a:solidFill>
                <a:srgbClr val="1D1C1D"/>
              </a:solidFill>
              <a:latin typeface="Slack-Lato"/>
            </a:endParaRPr>
          </a:p>
          <a:p>
            <a:r>
              <a:rPr lang="en-US" dirty="0">
                <a:solidFill>
                  <a:srgbClr val="1D1C1D"/>
                </a:solidFill>
                <a:latin typeface="Slack-Lato"/>
              </a:rPr>
              <a:t>Lyndsay: Due to the rate of change in revenue and share price, I would have to assess my risk &amp; understand more about sustainability going forward; that being said, I would not recommend any at this time. </a:t>
            </a:r>
          </a:p>
          <a:p>
            <a:endParaRPr lang="en-US" dirty="0">
              <a:solidFill>
                <a:srgbClr val="1D1C1D"/>
              </a:solidFill>
              <a:latin typeface="Slack-Lato"/>
            </a:endParaRPr>
          </a:p>
          <a:p>
            <a:r>
              <a:rPr lang="en-US" dirty="0">
                <a:solidFill>
                  <a:srgbClr val="1D1C1D"/>
                </a:solidFill>
                <a:latin typeface="Slack-Lato"/>
              </a:rPr>
              <a:t>Kim: </a:t>
            </a:r>
            <a:r>
              <a:rPr lang="en-US" b="0" i="0" dirty="0">
                <a:solidFill>
                  <a:srgbClr val="1D1C1D"/>
                </a:solidFill>
                <a:effectLst/>
                <a:latin typeface="Slack-Lato"/>
              </a:rPr>
              <a:t>From the data provided on the cash on hand, annual net income &amp; by quarterly net income, APPL shows to have the most value in both net income, revenue, &amp; EPS followed by GOOG. I would not recommend AMZN at this time.</a:t>
            </a:r>
            <a:endParaRPr lang="en-US" dirty="0"/>
          </a:p>
        </p:txBody>
      </p:sp>
    </p:spTree>
    <p:extLst>
      <p:ext uri="{BB962C8B-B14F-4D97-AF65-F5344CB8AC3E}">
        <p14:creationId xmlns:p14="http://schemas.microsoft.com/office/powerpoint/2010/main" val="78698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86F7C7-C4ED-566C-E8DF-229FEE7374B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312582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D3650C-3CD0-DD9B-23DA-F2DF4E1617F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110142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6E21AF-926E-37B4-8F0B-1395129ADC05}"/>
              </a:ext>
            </a:extLst>
          </p:cNvPr>
          <p:cNvPicPr>
            <a:picLocks noChangeAspect="1"/>
          </p:cNvPicPr>
          <p:nvPr/>
        </p:nvPicPr>
        <p:blipFill>
          <a:blip r:embed="rId2"/>
          <a:stretch>
            <a:fillRect/>
          </a:stretch>
        </p:blipFill>
        <p:spPr>
          <a:xfrm>
            <a:off x="0" y="256732"/>
            <a:ext cx="12192000" cy="6344535"/>
          </a:xfrm>
          <a:prstGeom prst="rect">
            <a:avLst/>
          </a:prstGeom>
        </p:spPr>
      </p:pic>
    </p:spTree>
    <p:extLst>
      <p:ext uri="{BB962C8B-B14F-4D97-AF65-F5344CB8AC3E}">
        <p14:creationId xmlns:p14="http://schemas.microsoft.com/office/powerpoint/2010/main" val="61820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F73AA94-ACDC-08EC-36E9-B8719DB0369F}"/>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25975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C7B445-6F7F-6AA0-F7CD-52A50F44C23B}"/>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378193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45F670-3D0E-5790-EA52-9E3B207D93A7}"/>
              </a:ext>
            </a:extLst>
          </p:cNvPr>
          <p:cNvPicPr>
            <a:picLocks noChangeAspect="1"/>
          </p:cNvPicPr>
          <p:nvPr/>
        </p:nvPicPr>
        <p:blipFill>
          <a:blip r:embed="rId2"/>
          <a:stretch>
            <a:fillRect/>
          </a:stretch>
        </p:blipFill>
        <p:spPr>
          <a:xfrm>
            <a:off x="0" y="258528"/>
            <a:ext cx="12192000" cy="6340944"/>
          </a:xfrm>
          <a:prstGeom prst="rect">
            <a:avLst/>
          </a:prstGeom>
        </p:spPr>
      </p:pic>
    </p:spTree>
    <p:extLst>
      <p:ext uri="{BB962C8B-B14F-4D97-AF65-F5344CB8AC3E}">
        <p14:creationId xmlns:p14="http://schemas.microsoft.com/office/powerpoint/2010/main" val="17426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2C15916-542C-978A-0568-640595D3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9577"/>
            <a:ext cx="12192000" cy="6178845"/>
          </a:xfrm>
          <a:prstGeom prst="rect">
            <a:avLst/>
          </a:prstGeom>
        </p:spPr>
      </p:pic>
    </p:spTree>
    <p:extLst>
      <p:ext uri="{BB962C8B-B14F-4D97-AF65-F5344CB8AC3E}">
        <p14:creationId xmlns:p14="http://schemas.microsoft.com/office/powerpoint/2010/main" val="154938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TotalTime>
  <Words>452</Words>
  <Application>Microsoft Office PowerPoint</Application>
  <PresentationFormat>Widescreen</PresentationFormat>
  <Paragraphs>19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Slack-Lato</vt:lpstr>
      <vt:lpstr>Office Theme</vt:lpstr>
      <vt:lpstr>AAPL v AMZN v GOOG</vt:lpstr>
      <vt:lpstr>Summary of Companies Selected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income p-value=0.0360052536081312 Revenue p-value=4.768592742344541e-06</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AAPL v AMZN v GOOG</dc:title>
  <dc:creator>Lyndsay Wylie-Wyborski</dc:creator>
  <cp:lastModifiedBy>Lyndsay Wylie-Wyborski</cp:lastModifiedBy>
  <cp:revision>12</cp:revision>
  <dcterms:created xsi:type="dcterms:W3CDTF">2022-10-31T22:41:45Z</dcterms:created>
  <dcterms:modified xsi:type="dcterms:W3CDTF">2022-11-02T01:07:59Z</dcterms:modified>
</cp:coreProperties>
</file>