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polygon.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a:xfrm>
            <a:off x="1524000" y="3602037"/>
            <a:ext cx="9144000" cy="2558919"/>
          </a:xfrm>
        </p:spPr>
        <p:txBody>
          <a:bodyPr>
            <a:normAutofit/>
          </a:bodyPr>
          <a:lstStyle/>
          <a:p>
            <a:r>
              <a:rPr lang="en-US" dirty="0"/>
              <a:t>In the current conditions, which company, if any, would you recommend for a long-term investment.</a:t>
            </a:r>
          </a:p>
          <a:p>
            <a:r>
              <a:rPr lang="en-US" dirty="0"/>
              <a:t>-What is the past, current and predicted future trend?</a:t>
            </a:r>
          </a:p>
          <a:p>
            <a:r>
              <a:rPr lang="en-US" dirty="0"/>
              <a:t>-What is the current rate of change in share price versus financials?</a:t>
            </a:r>
          </a:p>
          <a:p>
            <a:r>
              <a:rPr lang="en-US" dirty="0"/>
              <a:t>-Which company would be the best choice based on financials?</a:t>
            </a:r>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3" name="Picture 2" descr="Chart, scatter chart&#10;&#10;Description automatically generated">
            <a:extLst>
              <a:ext uri="{FF2B5EF4-FFF2-40B4-BE49-F238E27FC236}">
                <a16:creationId xmlns:a16="http://schemas.microsoft.com/office/drawing/2014/main" id="{07146EE1-6A51-D316-9A09-2103DCD9D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160" y="179535"/>
            <a:ext cx="4427095" cy="3143439"/>
          </a:xfrm>
          <a:prstGeom prst="rect">
            <a:avLst/>
          </a:prstGeom>
        </p:spPr>
      </p:pic>
      <p:pic>
        <p:nvPicPr>
          <p:cNvPr id="5" name="Picture 4" descr="Chart, scatter chart&#10;&#10;Description automatically generated">
            <a:extLst>
              <a:ext uri="{FF2B5EF4-FFF2-40B4-BE49-F238E27FC236}">
                <a16:creationId xmlns:a16="http://schemas.microsoft.com/office/drawing/2014/main" id="{7C589630-31FD-9F4B-041E-0AB988A23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160" y="3535025"/>
            <a:ext cx="4467525" cy="3143440"/>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B8A287C8-19A3-ED1D-92C2-021A37479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773" y="135220"/>
            <a:ext cx="4707633" cy="3260744"/>
          </a:xfrm>
          <a:prstGeom prst="rect">
            <a:avLst/>
          </a:prstGeom>
        </p:spPr>
      </p:pic>
      <p:pic>
        <p:nvPicPr>
          <p:cNvPr id="8" name="Picture 7" descr="Chart, scatter chart&#10;&#10;Description automatically generated">
            <a:extLst>
              <a:ext uri="{FF2B5EF4-FFF2-40B4-BE49-F238E27FC236}">
                <a16:creationId xmlns:a16="http://schemas.microsoft.com/office/drawing/2014/main" id="{5C97E084-AF41-9113-824E-B875A2119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773" y="3462037"/>
            <a:ext cx="4676179" cy="3260743"/>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1D644608-6FB2-6795-EB27-8A24467F5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477" y="43218"/>
            <a:ext cx="4833722" cy="3385783"/>
          </a:xfrm>
          <a:prstGeom prst="rect">
            <a:avLst/>
          </a:prstGeom>
        </p:spPr>
      </p:pic>
      <p:pic>
        <p:nvPicPr>
          <p:cNvPr id="8" name="Picture 7" descr="Chart&#10;&#10;Description automatically generated">
            <a:extLst>
              <a:ext uri="{FF2B5EF4-FFF2-40B4-BE49-F238E27FC236}">
                <a16:creationId xmlns:a16="http://schemas.microsoft.com/office/drawing/2014/main" id="{4C62DCBD-DEA0-7517-C6F2-922D2C6D6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477" y="3429000"/>
            <a:ext cx="4964363" cy="338578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45C0BB-4F0E-5AB1-F4D5-CC5836292117}"/>
              </a:ext>
            </a:extLst>
          </p:cNvPr>
          <p:cNvSpPr>
            <a:spLocks noGrp="1"/>
          </p:cNvSpPr>
          <p:nvPr>
            <p:ph type="title"/>
          </p:nvPr>
        </p:nvSpPr>
        <p:spPr>
          <a:xfrm>
            <a:off x="838200" y="5137127"/>
            <a:ext cx="10515600" cy="1284128"/>
          </a:xfrm>
        </p:spPr>
        <p:txBody>
          <a:bodyPr>
            <a:noAutofit/>
          </a:bodyPr>
          <a:lstStyle/>
          <a:p>
            <a:r>
              <a:rPr lang="en-US" sz="4000" dirty="0"/>
              <a:t>Net income p-value=0.0360052536081312</a:t>
            </a:r>
            <a:br>
              <a:rPr lang="en-US" sz="4000" dirty="0"/>
            </a:br>
            <a:r>
              <a:rPr lang="en-US" sz="4000" dirty="0"/>
              <a:t>Revenue p-value=4.768592742344541e-06</a:t>
            </a:r>
          </a:p>
        </p:txBody>
      </p:sp>
      <p:pic>
        <p:nvPicPr>
          <p:cNvPr id="4" name="Picture 3" descr="Chart, box and whisker chart&#10;&#10;Description automatically generated">
            <a:extLst>
              <a:ext uri="{FF2B5EF4-FFF2-40B4-BE49-F238E27FC236}">
                <a16:creationId xmlns:a16="http://schemas.microsoft.com/office/drawing/2014/main" id="{A675796F-2371-ED6C-ACE4-CAE569F14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9234"/>
            <a:ext cx="4776288" cy="353140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3843454-9F24-3A88-9015-D785395DB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41938"/>
            <a:ext cx="4776288" cy="3505999"/>
          </a:xfrm>
          <a:prstGeom prst="rect">
            <a:avLst/>
          </a:prstGeom>
        </p:spPr>
      </p:pic>
    </p:spTree>
    <p:extLst>
      <p:ext uri="{BB962C8B-B14F-4D97-AF65-F5344CB8AC3E}">
        <p14:creationId xmlns:p14="http://schemas.microsoft.com/office/powerpoint/2010/main" val="131281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D24B-4D65-31B9-2649-B896151DDC9D}"/>
              </a:ext>
            </a:extLst>
          </p:cNvPr>
          <p:cNvSpPr>
            <a:spLocks noGrp="1"/>
          </p:cNvSpPr>
          <p:nvPr>
            <p:ph type="title"/>
          </p:nvPr>
        </p:nvSpPr>
        <p:spPr>
          <a:xfrm>
            <a:off x="831852" y="659568"/>
            <a:ext cx="10515600" cy="1094281"/>
          </a:xfrm>
        </p:spPr>
        <p:txBody>
          <a:bodyPr/>
          <a:lstStyle/>
          <a:p>
            <a:pPr algn="ctr"/>
            <a:r>
              <a:rPr lang="en-US" dirty="0"/>
              <a:t>Conclusion</a:t>
            </a:r>
          </a:p>
        </p:txBody>
      </p:sp>
      <p:sp>
        <p:nvSpPr>
          <p:cNvPr id="3" name="Text Placeholder 2">
            <a:extLst>
              <a:ext uri="{FF2B5EF4-FFF2-40B4-BE49-F238E27FC236}">
                <a16:creationId xmlns:a16="http://schemas.microsoft.com/office/drawing/2014/main" id="{C4F7DE56-E165-2722-5C60-06E31F35D5EF}"/>
              </a:ext>
            </a:extLst>
          </p:cNvPr>
          <p:cNvSpPr>
            <a:spLocks noGrp="1"/>
          </p:cNvSpPr>
          <p:nvPr>
            <p:ph type="body" idx="1"/>
          </p:nvPr>
        </p:nvSpPr>
        <p:spPr>
          <a:xfrm>
            <a:off x="831852" y="1918741"/>
            <a:ext cx="10515600" cy="4170911"/>
          </a:xfrm>
        </p:spPr>
        <p:txBody>
          <a:bodyPr/>
          <a:lstStyle/>
          <a:p>
            <a:r>
              <a:rPr lang="en-US" dirty="0"/>
              <a:t>Stefanie: </a:t>
            </a:r>
            <a:r>
              <a:rPr lang="en-US" b="0" i="0" dirty="0">
                <a:solidFill>
                  <a:srgbClr val="1D1C1D"/>
                </a:solidFill>
                <a:effectLst/>
                <a:latin typeface="Slack-Lato"/>
              </a:rPr>
              <a:t>In conclusion, using </a:t>
            </a:r>
            <a:r>
              <a:rPr lang="en-US" b="0" i="0" u="none" strike="noStrike" dirty="0">
                <a:effectLst/>
                <a:latin typeface="Slack-Lato"/>
                <a:hlinkClick r:id="rId2"/>
              </a:rPr>
              <a:t>Polygon.io</a:t>
            </a:r>
            <a:r>
              <a:rPr lang="en-US" b="0" i="0" dirty="0">
                <a:solidFill>
                  <a:srgbClr val="1D1C1D"/>
                </a:solidFill>
                <a:effectLst/>
                <a:latin typeface="Slack-Lato"/>
              </a:rPr>
              <a:t> it appears  the trend of the close price with the 20 day Simple Moving Average and the 50 day Simple Moving Average (seen by day and seen by month) has less downtrend for APPL followed by GOOG.</a:t>
            </a:r>
          </a:p>
          <a:p>
            <a:endParaRPr lang="en-US" dirty="0">
              <a:solidFill>
                <a:srgbClr val="1D1C1D"/>
              </a:solidFill>
              <a:latin typeface="Slack-Lato"/>
            </a:endParaRPr>
          </a:p>
          <a:p>
            <a:r>
              <a:rPr lang="en-US" dirty="0">
                <a:solidFill>
                  <a:srgbClr val="1D1C1D"/>
                </a:solidFill>
                <a:latin typeface="Slack-Lato"/>
              </a:rPr>
              <a:t>Lyndsay: Due to the rate of change in revenue and share price, I would have to assess my risk &amp; understand more about sustainability going forward; that being said, I would not recommend any at this time. </a:t>
            </a:r>
            <a:endParaRPr lang="en-US" dirty="0"/>
          </a:p>
        </p:txBody>
      </p:sp>
    </p:spTree>
    <p:extLst>
      <p:ext uri="{BB962C8B-B14F-4D97-AF65-F5344CB8AC3E}">
        <p14:creationId xmlns:p14="http://schemas.microsoft.com/office/powerpoint/2010/main" val="78698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TotalTime>
  <Words>387</Words>
  <Application>Microsoft Office PowerPoint</Application>
  <PresentationFormat>Widescreen</PresentationFormat>
  <Paragraphs>16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Slack-Lato</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income p-value=0.0360052536081312 Revenue p-value=4.768592742344541e-06</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11</cp:revision>
  <dcterms:created xsi:type="dcterms:W3CDTF">2022-10-31T22:41:45Z</dcterms:created>
  <dcterms:modified xsi:type="dcterms:W3CDTF">2022-11-02T01:04:46Z</dcterms:modified>
</cp:coreProperties>
</file>