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263" r:id="rId3"/>
    <p:sldId id="270" r:id="rId4"/>
    <p:sldId id="280" r:id="rId5"/>
    <p:sldId id="283" r:id="rId6"/>
    <p:sldId id="281" r:id="rId7"/>
    <p:sldId id="284" r:id="rId8"/>
    <p:sldId id="282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51248-5F74-46A5-BE1B-16FBBBBDD44B}" type="datetimeFigureOut"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71D29-1A20-4EBB-A140-F57810BB9D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d9a8051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d9a8051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dddc6b2a_12_9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dddc6b2a_12_9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3d9a80511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3d9a80511_1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937E735C-7ED8-4ACB-E777-8B2C70441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540b6adc3_2_910:notes">
            <a:extLst>
              <a:ext uri="{FF2B5EF4-FFF2-40B4-BE49-F238E27FC236}">
                <a16:creationId xmlns:a16="http://schemas.microsoft.com/office/drawing/2014/main" id="{25F760A5-8BC2-936A-C929-0E10B86B5D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5540b6adc3_2_910:notes">
            <a:extLst>
              <a:ext uri="{FF2B5EF4-FFF2-40B4-BE49-F238E27FC236}">
                <a16:creationId xmlns:a16="http://schemas.microsoft.com/office/drawing/2014/main" id="{F0307E25-5FE9-4B50-C2F2-4E839B5949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96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947651F8-932F-FE4F-1874-C14318B65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540b6adc3_2_910:notes">
            <a:extLst>
              <a:ext uri="{FF2B5EF4-FFF2-40B4-BE49-F238E27FC236}">
                <a16:creationId xmlns:a16="http://schemas.microsoft.com/office/drawing/2014/main" id="{67D8CC58-A394-2228-8FE1-A82957940D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5540b6adc3_2_910:notes">
            <a:extLst>
              <a:ext uri="{FF2B5EF4-FFF2-40B4-BE49-F238E27FC236}">
                <a16:creationId xmlns:a16="http://schemas.microsoft.com/office/drawing/2014/main" id="{BD90E262-64F9-21F6-7066-B67E688F64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53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8E4DAFEB-570A-ECBC-FCBF-14188C23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dddc6b2a_12_9773:notes">
            <a:extLst>
              <a:ext uri="{FF2B5EF4-FFF2-40B4-BE49-F238E27FC236}">
                <a16:creationId xmlns:a16="http://schemas.microsoft.com/office/drawing/2014/main" id="{E9FBE86C-2124-FA55-D4A3-F9B4391E8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dddc6b2a_12_9773:notes">
            <a:extLst>
              <a:ext uri="{FF2B5EF4-FFF2-40B4-BE49-F238E27FC236}">
                <a16:creationId xmlns:a16="http://schemas.microsoft.com/office/drawing/2014/main" id="{BED9F1D9-605C-B9B9-1657-9327FEBAE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8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4852" y="2010646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24852" y="3225478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526022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flipH="1">
            <a:off x="1526022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098367" y="3426500"/>
            <a:ext cx="45256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33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33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33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33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33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33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33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7071567" y="4218900"/>
            <a:ext cx="2579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160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1278033" y="2827800"/>
            <a:ext cx="5720800" cy="2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1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856067" y="2104767"/>
            <a:ext cx="53212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820400" y="1254300"/>
            <a:ext cx="855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92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94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59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335436" y="3074424"/>
            <a:ext cx="14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2"/>
          </p:nvPr>
        </p:nvSpPr>
        <p:spPr>
          <a:xfrm>
            <a:off x="3771000" y="358861"/>
            <a:ext cx="4650000" cy="11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3"/>
          </p:nvPr>
        </p:nvSpPr>
        <p:spPr>
          <a:xfrm>
            <a:off x="1879257" y="2771900"/>
            <a:ext cx="163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79264" y="3285557"/>
            <a:ext cx="25420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 hasCustomPrompt="1"/>
          </p:nvPr>
        </p:nvSpPr>
        <p:spPr>
          <a:xfrm>
            <a:off x="3733525" y="3074424"/>
            <a:ext cx="14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5"/>
          </p:nvPr>
        </p:nvSpPr>
        <p:spPr>
          <a:xfrm>
            <a:off x="5277353" y="2771895"/>
            <a:ext cx="319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6"/>
          </p:nvPr>
        </p:nvSpPr>
        <p:spPr>
          <a:xfrm>
            <a:off x="5277353" y="3285557"/>
            <a:ext cx="25420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7" hasCustomPrompt="1"/>
          </p:nvPr>
        </p:nvSpPr>
        <p:spPr>
          <a:xfrm>
            <a:off x="7122336" y="3074424"/>
            <a:ext cx="14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8"/>
          </p:nvPr>
        </p:nvSpPr>
        <p:spPr>
          <a:xfrm>
            <a:off x="8666164" y="2771895"/>
            <a:ext cx="319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9"/>
          </p:nvPr>
        </p:nvSpPr>
        <p:spPr>
          <a:xfrm>
            <a:off x="8666164" y="3285557"/>
            <a:ext cx="25420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3" hasCustomPrompt="1"/>
          </p:nvPr>
        </p:nvSpPr>
        <p:spPr>
          <a:xfrm>
            <a:off x="2024771" y="4100891"/>
            <a:ext cx="14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4"/>
          </p:nvPr>
        </p:nvSpPr>
        <p:spPr>
          <a:xfrm>
            <a:off x="3568597" y="3798361"/>
            <a:ext cx="319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5"/>
          </p:nvPr>
        </p:nvSpPr>
        <p:spPr>
          <a:xfrm>
            <a:off x="3568597" y="4312024"/>
            <a:ext cx="25420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6" hasCustomPrompt="1"/>
          </p:nvPr>
        </p:nvSpPr>
        <p:spPr>
          <a:xfrm>
            <a:off x="5433003" y="4100891"/>
            <a:ext cx="14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667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7"/>
          </p:nvPr>
        </p:nvSpPr>
        <p:spPr>
          <a:xfrm>
            <a:off x="6976829" y="3798361"/>
            <a:ext cx="319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8"/>
          </p:nvPr>
        </p:nvSpPr>
        <p:spPr>
          <a:xfrm>
            <a:off x="6976829" y="4312024"/>
            <a:ext cx="25420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56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Title + text 2 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 flipH="1">
            <a:off x="1933799" y="2902392"/>
            <a:ext cx="51568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 flipH="1">
            <a:off x="1933829" y="2275233"/>
            <a:ext cx="3428400" cy="11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89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2"/>
          </p:nvPr>
        </p:nvSpPr>
        <p:spPr>
          <a:xfrm>
            <a:off x="2399339" y="4100867"/>
            <a:ext cx="1502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1848495" y="4381784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3"/>
          </p:nvPr>
        </p:nvSpPr>
        <p:spPr>
          <a:xfrm>
            <a:off x="5395445" y="4100867"/>
            <a:ext cx="1502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4"/>
          </p:nvPr>
        </p:nvSpPr>
        <p:spPr>
          <a:xfrm>
            <a:off x="4844567" y="4381784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 idx="5"/>
          </p:nvPr>
        </p:nvSpPr>
        <p:spPr>
          <a:xfrm>
            <a:off x="8391551" y="4100867"/>
            <a:ext cx="1502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6"/>
          </p:nvPr>
        </p:nvSpPr>
        <p:spPr>
          <a:xfrm>
            <a:off x="7840639" y="4381784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44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111844" y="2837000"/>
            <a:ext cx="22040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1767141" y="3067033"/>
            <a:ext cx="28936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2"/>
          </p:nvPr>
        </p:nvSpPr>
        <p:spPr>
          <a:xfrm>
            <a:off x="7929511" y="4348733"/>
            <a:ext cx="2096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3"/>
          </p:nvPr>
        </p:nvSpPr>
        <p:spPr>
          <a:xfrm>
            <a:off x="7531259" y="4578767"/>
            <a:ext cx="28936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ctrTitle" idx="4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73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73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2"/>
          </p:nvPr>
        </p:nvSpPr>
        <p:spPr>
          <a:xfrm>
            <a:off x="6799876" y="2611667"/>
            <a:ext cx="22040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6200267" y="2943300"/>
            <a:ext cx="3353600" cy="2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ctrTitle" idx="3"/>
          </p:nvPr>
        </p:nvSpPr>
        <p:spPr>
          <a:xfrm>
            <a:off x="3517277" y="2611667"/>
            <a:ext cx="22040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2846667" y="2943300"/>
            <a:ext cx="3353600" cy="2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293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4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2"/>
          </p:nvPr>
        </p:nvSpPr>
        <p:spPr>
          <a:xfrm>
            <a:off x="1388301" y="3692267"/>
            <a:ext cx="19804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1076100" y="4534100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ctrTitle" idx="3"/>
          </p:nvPr>
        </p:nvSpPr>
        <p:spPr>
          <a:xfrm>
            <a:off x="5089428" y="3692267"/>
            <a:ext cx="19804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4"/>
          </p:nvPr>
        </p:nvSpPr>
        <p:spPr>
          <a:xfrm>
            <a:off x="4793433" y="4534100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ctrTitle" idx="5"/>
          </p:nvPr>
        </p:nvSpPr>
        <p:spPr>
          <a:xfrm>
            <a:off x="8823289" y="3692267"/>
            <a:ext cx="19804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6"/>
          </p:nvPr>
        </p:nvSpPr>
        <p:spPr>
          <a:xfrm>
            <a:off x="8511100" y="4534100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33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ctrTitle"/>
          </p:nvPr>
        </p:nvSpPr>
        <p:spPr>
          <a:xfrm>
            <a:off x="1884543" y="1569133"/>
            <a:ext cx="56124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 flipH="1">
            <a:off x="1884543" y="2766267"/>
            <a:ext cx="5897600" cy="1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64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66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0"/>
          <p:cNvGrpSpPr/>
          <p:nvPr/>
        </p:nvGrpSpPr>
        <p:grpSpPr>
          <a:xfrm>
            <a:off x="7027733" y="-23534"/>
            <a:ext cx="5164067" cy="6887067"/>
            <a:chOff x="5270800" y="-17650"/>
            <a:chExt cx="3873050" cy="5165300"/>
          </a:xfrm>
        </p:grpSpPr>
        <p:sp>
          <p:nvSpPr>
            <p:cNvPr id="93" name="Google Shape;93;p20"/>
            <p:cNvSpPr/>
            <p:nvPr/>
          </p:nvSpPr>
          <p:spPr>
            <a:xfrm>
              <a:off x="5270800" y="-17650"/>
              <a:ext cx="2198752" cy="5161174"/>
            </a:xfrm>
            <a:custGeom>
              <a:avLst/>
              <a:gdLst/>
              <a:ahLst/>
              <a:cxnLst/>
              <a:rect l="l" t="t" r="r" b="b"/>
              <a:pathLst>
                <a:path w="89226" h="209442" extrusionOk="0">
                  <a:moveTo>
                    <a:pt x="89226" y="0"/>
                  </a:moveTo>
                  <a:lnTo>
                    <a:pt x="0" y="62"/>
                  </a:lnTo>
                  <a:cubicBezTo>
                    <a:pt x="0" y="10531"/>
                    <a:pt x="14734" y="10531"/>
                    <a:pt x="14734" y="21000"/>
                  </a:cubicBezTo>
                  <a:cubicBezTo>
                    <a:pt x="14734" y="31469"/>
                    <a:pt x="0" y="31469"/>
                    <a:pt x="0" y="41938"/>
                  </a:cubicBezTo>
                  <a:cubicBezTo>
                    <a:pt x="0" y="52391"/>
                    <a:pt x="14734" y="52391"/>
                    <a:pt x="14734" y="62860"/>
                  </a:cubicBezTo>
                  <a:cubicBezTo>
                    <a:pt x="14734" y="73345"/>
                    <a:pt x="0" y="73345"/>
                    <a:pt x="0" y="83814"/>
                  </a:cubicBezTo>
                  <a:cubicBezTo>
                    <a:pt x="0" y="94283"/>
                    <a:pt x="14734" y="94283"/>
                    <a:pt x="14734" y="104752"/>
                  </a:cubicBezTo>
                  <a:cubicBezTo>
                    <a:pt x="14734" y="115221"/>
                    <a:pt x="0" y="115221"/>
                    <a:pt x="0" y="125690"/>
                  </a:cubicBezTo>
                  <a:cubicBezTo>
                    <a:pt x="0" y="136159"/>
                    <a:pt x="14734" y="136159"/>
                    <a:pt x="14734" y="146628"/>
                  </a:cubicBezTo>
                  <a:cubicBezTo>
                    <a:pt x="14734" y="157097"/>
                    <a:pt x="0" y="157097"/>
                    <a:pt x="0" y="167566"/>
                  </a:cubicBezTo>
                  <a:cubicBezTo>
                    <a:pt x="0" y="178035"/>
                    <a:pt x="14734" y="178035"/>
                    <a:pt x="14734" y="188504"/>
                  </a:cubicBezTo>
                  <a:cubicBezTo>
                    <a:pt x="14734" y="198972"/>
                    <a:pt x="0" y="198972"/>
                    <a:pt x="0" y="209441"/>
                  </a:cubicBezTo>
                  <a:lnTo>
                    <a:pt x="89226" y="209441"/>
                  </a:lnTo>
                  <a:lnTo>
                    <a:pt x="89226" y="0"/>
                  </a:lnTo>
                  <a:close/>
                </a:path>
              </a:pathLst>
            </a:custGeom>
            <a:solidFill>
              <a:srgbClr val="D64A4A">
                <a:alpha val="45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7469550" y="-13550"/>
              <a:ext cx="1674300" cy="5161200"/>
            </a:xfrm>
            <a:prstGeom prst="rect">
              <a:avLst/>
            </a:prstGeom>
            <a:solidFill>
              <a:srgbClr val="D64A4A">
                <a:alpha val="45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0"/>
          <p:cNvSpPr/>
          <p:nvPr/>
        </p:nvSpPr>
        <p:spPr>
          <a:xfrm>
            <a:off x="5689600" y="1555167"/>
            <a:ext cx="5343200" cy="3824000"/>
          </a:xfrm>
          <a:prstGeom prst="round2DiagRect">
            <a:avLst>
              <a:gd name="adj1" fmla="val 2822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 flipH="1">
            <a:off x="7071567" y="4218900"/>
            <a:ext cx="2579200" cy="8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>
              <a:solidFill>
                <a:schemeClr val="accent1"/>
              </a:solidFill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 flipH="1">
            <a:off x="6889727" y="2002259"/>
            <a:ext cx="3207679" cy="221390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s" dirty="0">
                <a:solidFill>
                  <a:schemeClr val="accent1"/>
                </a:solidFill>
              </a:rPr>
              <a:t>ruit prices</a:t>
            </a:r>
            <a:endParaRPr>
              <a:solidFill>
                <a:schemeClr val="accent1"/>
              </a:solidFill>
              <a:latin typeface="Saira ExtraCondensed SemiBold"/>
              <a:ea typeface="Saira ExtraCondensed SemiBold"/>
              <a:cs typeface="Saira ExtraCondensed SemiBold"/>
              <a:sym typeface="Saira Extra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4383649D-9455-4296-B49B-01E05854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>
            <a:extLst>
              <a:ext uri="{FF2B5EF4-FFF2-40B4-BE49-F238E27FC236}">
                <a16:creationId xmlns:a16="http://schemas.microsoft.com/office/drawing/2014/main" id="{196D268D-B386-F628-C31A-C57774BED8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00888">
            <a:off x="8385254" y="1633257"/>
            <a:ext cx="2330999" cy="1572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>
            <a:extLst>
              <a:ext uri="{FF2B5EF4-FFF2-40B4-BE49-F238E27FC236}">
                <a16:creationId xmlns:a16="http://schemas.microsoft.com/office/drawing/2014/main" id="{7A23AB76-B1C0-1350-618E-F2AB27316BC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620909">
            <a:off x="1028702" y="1298294"/>
            <a:ext cx="2013537" cy="205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>
            <a:extLst>
              <a:ext uri="{FF2B5EF4-FFF2-40B4-BE49-F238E27FC236}">
                <a16:creationId xmlns:a16="http://schemas.microsoft.com/office/drawing/2014/main" id="{EEF89101-C462-5D78-9241-5B907F3E091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143795">
            <a:off x="4924997" y="1542945"/>
            <a:ext cx="1961559" cy="19770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>
            <a:extLst>
              <a:ext uri="{FF2B5EF4-FFF2-40B4-BE49-F238E27FC236}">
                <a16:creationId xmlns:a16="http://schemas.microsoft.com/office/drawing/2014/main" id="{0F993D74-E6A8-BAC6-7925-117A3C05882E}"/>
              </a:ext>
            </a:extLst>
          </p:cNvPr>
          <p:cNvSpPr/>
          <p:nvPr/>
        </p:nvSpPr>
        <p:spPr>
          <a:xfrm rot="-5400000" flipH="1">
            <a:off x="4596225" y="-2338626"/>
            <a:ext cx="2974200" cy="12217451"/>
          </a:xfrm>
          <a:custGeom>
            <a:avLst/>
            <a:gdLst/>
            <a:ahLst/>
            <a:cxnLst/>
            <a:rect l="l" t="t" r="r" b="b"/>
            <a:pathLst>
              <a:path w="89226" h="209442" extrusionOk="0">
                <a:moveTo>
                  <a:pt x="89226" y="0"/>
                </a:moveTo>
                <a:lnTo>
                  <a:pt x="0" y="62"/>
                </a:lnTo>
                <a:cubicBezTo>
                  <a:pt x="0" y="10531"/>
                  <a:pt x="14734" y="10531"/>
                  <a:pt x="14734" y="21000"/>
                </a:cubicBezTo>
                <a:cubicBezTo>
                  <a:pt x="14734" y="31469"/>
                  <a:pt x="0" y="31469"/>
                  <a:pt x="0" y="41938"/>
                </a:cubicBezTo>
                <a:cubicBezTo>
                  <a:pt x="0" y="52391"/>
                  <a:pt x="14734" y="52391"/>
                  <a:pt x="14734" y="62860"/>
                </a:cubicBezTo>
                <a:cubicBezTo>
                  <a:pt x="14734" y="73345"/>
                  <a:pt x="0" y="73345"/>
                  <a:pt x="0" y="83814"/>
                </a:cubicBezTo>
                <a:cubicBezTo>
                  <a:pt x="0" y="94283"/>
                  <a:pt x="14734" y="94283"/>
                  <a:pt x="14734" y="104752"/>
                </a:cubicBezTo>
                <a:cubicBezTo>
                  <a:pt x="14734" y="115221"/>
                  <a:pt x="0" y="115221"/>
                  <a:pt x="0" y="125690"/>
                </a:cubicBezTo>
                <a:cubicBezTo>
                  <a:pt x="0" y="136159"/>
                  <a:pt x="14734" y="136159"/>
                  <a:pt x="14734" y="146628"/>
                </a:cubicBezTo>
                <a:cubicBezTo>
                  <a:pt x="14734" y="157097"/>
                  <a:pt x="0" y="157097"/>
                  <a:pt x="0" y="167566"/>
                </a:cubicBezTo>
                <a:cubicBezTo>
                  <a:pt x="0" y="178035"/>
                  <a:pt x="14734" y="178035"/>
                  <a:pt x="14734" y="188504"/>
                </a:cubicBezTo>
                <a:cubicBezTo>
                  <a:pt x="14734" y="198972"/>
                  <a:pt x="0" y="198972"/>
                  <a:pt x="0" y="209441"/>
                </a:cubicBezTo>
                <a:lnTo>
                  <a:pt x="89226" y="209441"/>
                </a:lnTo>
                <a:lnTo>
                  <a:pt x="892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6" name="Google Shape;106;p21">
            <a:extLst>
              <a:ext uri="{FF2B5EF4-FFF2-40B4-BE49-F238E27FC236}">
                <a16:creationId xmlns:a16="http://schemas.microsoft.com/office/drawing/2014/main" id="{024E90D4-690F-2E86-5295-1D8DEDDC475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2222533" y="4360100"/>
            <a:ext cx="2217800" cy="218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>
            <a:extLst>
              <a:ext uri="{FF2B5EF4-FFF2-40B4-BE49-F238E27FC236}">
                <a16:creationId xmlns:a16="http://schemas.microsoft.com/office/drawing/2014/main" id="{FCE70DE1-2BDD-D692-18AD-D625EA7DD36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992098">
            <a:off x="7263767" y="4585637"/>
            <a:ext cx="2193599" cy="1973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>
            <a:extLst>
              <a:ext uri="{FF2B5EF4-FFF2-40B4-BE49-F238E27FC236}">
                <a16:creationId xmlns:a16="http://schemas.microsoft.com/office/drawing/2014/main" id="{496CDEB9-F2BD-76A6-7502-A5B5FA527263}"/>
              </a:ext>
            </a:extLst>
          </p:cNvPr>
          <p:cNvSpPr/>
          <p:nvPr/>
        </p:nvSpPr>
        <p:spPr>
          <a:xfrm rot="-5400000">
            <a:off x="4596225" y="-1856026"/>
            <a:ext cx="2974200" cy="12217451"/>
          </a:xfrm>
          <a:custGeom>
            <a:avLst/>
            <a:gdLst/>
            <a:ahLst/>
            <a:cxnLst/>
            <a:rect l="l" t="t" r="r" b="b"/>
            <a:pathLst>
              <a:path w="89226" h="209442" extrusionOk="0">
                <a:moveTo>
                  <a:pt x="89226" y="0"/>
                </a:moveTo>
                <a:lnTo>
                  <a:pt x="0" y="62"/>
                </a:lnTo>
                <a:cubicBezTo>
                  <a:pt x="0" y="10531"/>
                  <a:pt x="14734" y="10531"/>
                  <a:pt x="14734" y="21000"/>
                </a:cubicBezTo>
                <a:cubicBezTo>
                  <a:pt x="14734" y="31469"/>
                  <a:pt x="0" y="31469"/>
                  <a:pt x="0" y="41938"/>
                </a:cubicBezTo>
                <a:cubicBezTo>
                  <a:pt x="0" y="52391"/>
                  <a:pt x="14734" y="52391"/>
                  <a:pt x="14734" y="62860"/>
                </a:cubicBezTo>
                <a:cubicBezTo>
                  <a:pt x="14734" y="73345"/>
                  <a:pt x="0" y="73345"/>
                  <a:pt x="0" y="83814"/>
                </a:cubicBezTo>
                <a:cubicBezTo>
                  <a:pt x="0" y="94283"/>
                  <a:pt x="14734" y="94283"/>
                  <a:pt x="14734" y="104752"/>
                </a:cubicBezTo>
                <a:cubicBezTo>
                  <a:pt x="14734" y="115221"/>
                  <a:pt x="0" y="115221"/>
                  <a:pt x="0" y="125690"/>
                </a:cubicBezTo>
                <a:cubicBezTo>
                  <a:pt x="0" y="136159"/>
                  <a:pt x="14734" y="136159"/>
                  <a:pt x="14734" y="146628"/>
                </a:cubicBezTo>
                <a:cubicBezTo>
                  <a:pt x="14734" y="157097"/>
                  <a:pt x="0" y="157097"/>
                  <a:pt x="0" y="167566"/>
                </a:cubicBezTo>
                <a:cubicBezTo>
                  <a:pt x="0" y="178035"/>
                  <a:pt x="14734" y="178035"/>
                  <a:pt x="14734" y="188504"/>
                </a:cubicBezTo>
                <a:cubicBezTo>
                  <a:pt x="14734" y="198972"/>
                  <a:pt x="0" y="198972"/>
                  <a:pt x="0" y="209441"/>
                </a:cubicBezTo>
                <a:lnTo>
                  <a:pt x="89226" y="209441"/>
                </a:lnTo>
                <a:lnTo>
                  <a:pt x="892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;p21">
            <a:extLst>
              <a:ext uri="{FF2B5EF4-FFF2-40B4-BE49-F238E27FC236}">
                <a16:creationId xmlns:a16="http://schemas.microsoft.com/office/drawing/2014/main" id="{441A5066-E8EE-1C93-626E-454778AB1810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7122336" y="3074424"/>
            <a:ext cx="1478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5" name="Google Shape;115;p21">
            <a:extLst>
              <a:ext uri="{FF2B5EF4-FFF2-40B4-BE49-F238E27FC236}">
                <a16:creationId xmlns:a16="http://schemas.microsoft.com/office/drawing/2014/main" id="{3405B8F9-03B7-FB69-F7B5-BDC80B7C67A8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733525" y="3074424"/>
            <a:ext cx="1478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21">
            <a:extLst>
              <a:ext uri="{FF2B5EF4-FFF2-40B4-BE49-F238E27FC236}">
                <a16:creationId xmlns:a16="http://schemas.microsoft.com/office/drawing/2014/main" id="{731831CB-6D18-A701-9FD4-F4517660D590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277353" y="3285557"/>
            <a:ext cx="2542000" cy="81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">
                <a:solidFill>
                  <a:schemeClr val="accent1"/>
                </a:solidFill>
              </a:rPr>
              <a:t>Here you could describe the topic of the section</a:t>
            </a:r>
            <a:endParaRPr/>
          </a:p>
        </p:txBody>
      </p:sp>
      <p:sp>
        <p:nvSpPr>
          <p:cNvPr id="118" name="Google Shape;118;p21">
            <a:extLst>
              <a:ext uri="{FF2B5EF4-FFF2-40B4-BE49-F238E27FC236}">
                <a16:creationId xmlns:a16="http://schemas.microsoft.com/office/drawing/2014/main" id="{CDD7EF75-21D4-CFEB-DB19-73D43CBD50C1}"/>
              </a:ext>
            </a:extLst>
          </p:cNvPr>
          <p:cNvSpPr txBox="1">
            <a:spLocks noGrp="1"/>
          </p:cNvSpPr>
          <p:nvPr>
            <p:ph type="ctrTitle" idx="8"/>
          </p:nvPr>
        </p:nvSpPr>
        <p:spPr>
          <a:xfrm>
            <a:off x="8666164" y="2771895"/>
            <a:ext cx="3190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GOALS &amp; STRATEGY</a:t>
            </a:r>
            <a:endParaRPr/>
          </a:p>
        </p:txBody>
      </p:sp>
      <p:sp>
        <p:nvSpPr>
          <p:cNvPr id="119" name="Google Shape;119;p21">
            <a:extLst>
              <a:ext uri="{FF2B5EF4-FFF2-40B4-BE49-F238E27FC236}">
                <a16:creationId xmlns:a16="http://schemas.microsoft.com/office/drawing/2014/main" id="{F0D96163-CE62-0205-CB8F-A9F8F765D49D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8666164" y="3285557"/>
            <a:ext cx="2542000" cy="81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">
                <a:solidFill>
                  <a:schemeClr val="accent1"/>
                </a:solidFill>
              </a:rPr>
              <a:t>Here you could describe the topic of the section</a:t>
            </a:r>
            <a:endParaRPr/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6519046D-F47C-12FD-D2D5-06E4AB4E648E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5433003" y="4100891"/>
            <a:ext cx="1478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" name="Google Shape;124;p21">
            <a:extLst>
              <a:ext uri="{FF2B5EF4-FFF2-40B4-BE49-F238E27FC236}">
                <a16:creationId xmlns:a16="http://schemas.microsoft.com/office/drawing/2014/main" id="{9E390BF8-53D2-02CD-C1B1-19B14DD6BC6A}"/>
              </a:ext>
            </a:extLst>
          </p:cNvPr>
          <p:cNvSpPr txBox="1">
            <a:spLocks noGrp="1"/>
          </p:cNvSpPr>
          <p:nvPr>
            <p:ph type="ctrTitle" idx="17"/>
          </p:nvPr>
        </p:nvSpPr>
        <p:spPr>
          <a:xfrm>
            <a:off x="6976829" y="3798361"/>
            <a:ext cx="3190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BUDGET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5" name="Google Shape;125;p21">
            <a:extLst>
              <a:ext uri="{FF2B5EF4-FFF2-40B4-BE49-F238E27FC236}">
                <a16:creationId xmlns:a16="http://schemas.microsoft.com/office/drawing/2014/main" id="{A5124824-F072-0ED8-563F-FBCE3EDDCAFA}"/>
              </a:ext>
            </a:extLst>
          </p:cNvPr>
          <p:cNvSpPr txBox="1">
            <a:spLocks noGrp="1"/>
          </p:cNvSpPr>
          <p:nvPr>
            <p:ph type="subTitle" idx="18"/>
          </p:nvPr>
        </p:nvSpPr>
        <p:spPr>
          <a:xfrm>
            <a:off x="6976829" y="4312024"/>
            <a:ext cx="2542000" cy="81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">
                <a:solidFill>
                  <a:schemeClr val="accent1"/>
                </a:solidFill>
              </a:rPr>
              <a:t>Here you could describe the topic of the section</a:t>
            </a: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A48158-A2F9-22ED-F028-468E71073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16F71A-88A8-0F62-1EE0-FA2B16C8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6811DB6-B9A8-8306-85F7-D51723D63EE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D3EB91F-8BED-5409-0F36-44C7571484F8}"/>
              </a:ext>
            </a:extLst>
          </p:cNvPr>
          <p:cNvSpPr>
            <a:spLocks noGrp="1"/>
          </p:cNvSpPr>
          <p:nvPr>
            <p:ph type="ctr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DCE0DD0-D11E-1900-2460-E0EAEA586330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CCDDD63-2325-6134-4E0B-9506034C74ED}"/>
              </a:ext>
            </a:extLst>
          </p:cNvPr>
          <p:cNvSpPr>
            <a:spLocks noGrp="1"/>
          </p:cNvSpPr>
          <p:nvPr>
            <p:ph type="ctrTitle" idx="5"/>
          </p:nvPr>
        </p:nvSpPr>
        <p:spPr>
          <a:xfrm>
            <a:off x="5272212" y="3141328"/>
            <a:ext cx="3190400" cy="770400"/>
          </a:xfrm>
        </p:spPr>
        <p:txBody>
          <a:bodyPr/>
          <a:lstStyle/>
          <a:p>
            <a:endParaRPr lang="en-US"/>
          </a:p>
        </p:txBody>
      </p:sp>
      <p:sp>
        <p:nvSpPr>
          <p:cNvPr id="109" name="Google Shape;109;p21">
            <a:extLst>
              <a:ext uri="{FF2B5EF4-FFF2-40B4-BE49-F238E27FC236}">
                <a16:creationId xmlns:a16="http://schemas.microsoft.com/office/drawing/2014/main" id="{5445B2B2-4BAB-68A0-9E45-B7F54AE8DA8D}"/>
              </a:ext>
            </a:extLst>
          </p:cNvPr>
          <p:cNvSpPr/>
          <p:nvPr/>
        </p:nvSpPr>
        <p:spPr>
          <a:xfrm>
            <a:off x="138896" y="2892514"/>
            <a:ext cx="12057544" cy="230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en-US" sz="1867" kern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0;p21">
            <a:extLst>
              <a:ext uri="{FF2B5EF4-FFF2-40B4-BE49-F238E27FC236}">
                <a16:creationId xmlns:a16="http://schemas.microsoft.com/office/drawing/2014/main" id="{F9CAE377-6890-D157-CF7A-E63C861C34EB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3373064" y="3270718"/>
            <a:ext cx="4650000" cy="113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 sz="8800">
                <a:solidFill>
                  <a:schemeClr val="accent3">
                    <a:lumMod val="40000"/>
                    <a:lumOff val="60000"/>
                  </a:schemeClr>
                </a:solidFill>
              </a:rPr>
              <a:t>Questions?</a:t>
            </a:r>
            <a:endParaRPr sz="880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6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00888">
            <a:off x="8385254" y="1633257"/>
            <a:ext cx="2330999" cy="1572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620909">
            <a:off x="1028702" y="1298294"/>
            <a:ext cx="2013537" cy="205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143795">
            <a:off x="4924997" y="1542945"/>
            <a:ext cx="1961559" cy="19770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 rot="-5400000" flipH="1">
            <a:off x="4596225" y="-2338626"/>
            <a:ext cx="2974200" cy="12217451"/>
          </a:xfrm>
          <a:custGeom>
            <a:avLst/>
            <a:gdLst/>
            <a:ahLst/>
            <a:cxnLst/>
            <a:rect l="l" t="t" r="r" b="b"/>
            <a:pathLst>
              <a:path w="89226" h="209442" extrusionOk="0">
                <a:moveTo>
                  <a:pt x="89226" y="0"/>
                </a:moveTo>
                <a:lnTo>
                  <a:pt x="0" y="62"/>
                </a:lnTo>
                <a:cubicBezTo>
                  <a:pt x="0" y="10531"/>
                  <a:pt x="14734" y="10531"/>
                  <a:pt x="14734" y="21000"/>
                </a:cubicBezTo>
                <a:cubicBezTo>
                  <a:pt x="14734" y="31469"/>
                  <a:pt x="0" y="31469"/>
                  <a:pt x="0" y="41938"/>
                </a:cubicBezTo>
                <a:cubicBezTo>
                  <a:pt x="0" y="52391"/>
                  <a:pt x="14734" y="52391"/>
                  <a:pt x="14734" y="62860"/>
                </a:cubicBezTo>
                <a:cubicBezTo>
                  <a:pt x="14734" y="73345"/>
                  <a:pt x="0" y="73345"/>
                  <a:pt x="0" y="83814"/>
                </a:cubicBezTo>
                <a:cubicBezTo>
                  <a:pt x="0" y="94283"/>
                  <a:pt x="14734" y="94283"/>
                  <a:pt x="14734" y="104752"/>
                </a:cubicBezTo>
                <a:cubicBezTo>
                  <a:pt x="14734" y="115221"/>
                  <a:pt x="0" y="115221"/>
                  <a:pt x="0" y="125690"/>
                </a:cubicBezTo>
                <a:cubicBezTo>
                  <a:pt x="0" y="136159"/>
                  <a:pt x="14734" y="136159"/>
                  <a:pt x="14734" y="146628"/>
                </a:cubicBezTo>
                <a:cubicBezTo>
                  <a:pt x="14734" y="157097"/>
                  <a:pt x="0" y="157097"/>
                  <a:pt x="0" y="167566"/>
                </a:cubicBezTo>
                <a:cubicBezTo>
                  <a:pt x="0" y="178035"/>
                  <a:pt x="14734" y="178035"/>
                  <a:pt x="14734" y="188504"/>
                </a:cubicBezTo>
                <a:cubicBezTo>
                  <a:pt x="14734" y="198972"/>
                  <a:pt x="0" y="198972"/>
                  <a:pt x="0" y="209441"/>
                </a:cubicBezTo>
                <a:lnTo>
                  <a:pt x="89226" y="209441"/>
                </a:lnTo>
                <a:lnTo>
                  <a:pt x="892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2222533" y="4360100"/>
            <a:ext cx="2217800" cy="218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2992098">
            <a:off x="7263767" y="4585637"/>
            <a:ext cx="2193599" cy="1973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 rot="-5400000">
            <a:off x="4596225" y="-1856026"/>
            <a:ext cx="2974200" cy="12217451"/>
          </a:xfrm>
          <a:custGeom>
            <a:avLst/>
            <a:gdLst/>
            <a:ahLst/>
            <a:cxnLst/>
            <a:rect l="l" t="t" r="r" b="b"/>
            <a:pathLst>
              <a:path w="89226" h="209442" extrusionOk="0">
                <a:moveTo>
                  <a:pt x="89226" y="0"/>
                </a:moveTo>
                <a:lnTo>
                  <a:pt x="0" y="62"/>
                </a:lnTo>
                <a:cubicBezTo>
                  <a:pt x="0" y="10531"/>
                  <a:pt x="14734" y="10531"/>
                  <a:pt x="14734" y="21000"/>
                </a:cubicBezTo>
                <a:cubicBezTo>
                  <a:pt x="14734" y="31469"/>
                  <a:pt x="0" y="31469"/>
                  <a:pt x="0" y="41938"/>
                </a:cubicBezTo>
                <a:cubicBezTo>
                  <a:pt x="0" y="52391"/>
                  <a:pt x="14734" y="52391"/>
                  <a:pt x="14734" y="62860"/>
                </a:cubicBezTo>
                <a:cubicBezTo>
                  <a:pt x="14734" y="73345"/>
                  <a:pt x="0" y="73345"/>
                  <a:pt x="0" y="83814"/>
                </a:cubicBezTo>
                <a:cubicBezTo>
                  <a:pt x="0" y="94283"/>
                  <a:pt x="14734" y="94283"/>
                  <a:pt x="14734" y="104752"/>
                </a:cubicBezTo>
                <a:cubicBezTo>
                  <a:pt x="14734" y="115221"/>
                  <a:pt x="0" y="115221"/>
                  <a:pt x="0" y="125690"/>
                </a:cubicBezTo>
                <a:cubicBezTo>
                  <a:pt x="0" y="136159"/>
                  <a:pt x="14734" y="136159"/>
                  <a:pt x="14734" y="146628"/>
                </a:cubicBezTo>
                <a:cubicBezTo>
                  <a:pt x="14734" y="157097"/>
                  <a:pt x="0" y="157097"/>
                  <a:pt x="0" y="167566"/>
                </a:cubicBezTo>
                <a:cubicBezTo>
                  <a:pt x="0" y="178035"/>
                  <a:pt x="14734" y="178035"/>
                  <a:pt x="14734" y="188504"/>
                </a:cubicBezTo>
                <a:cubicBezTo>
                  <a:pt x="14734" y="198972"/>
                  <a:pt x="0" y="198972"/>
                  <a:pt x="0" y="209441"/>
                </a:cubicBezTo>
                <a:lnTo>
                  <a:pt x="89226" y="209441"/>
                </a:lnTo>
                <a:lnTo>
                  <a:pt x="892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>
            <a:spLocks noGrp="1"/>
          </p:cNvSpPr>
          <p:nvPr>
            <p:ph type="ctrTitle" idx="2"/>
          </p:nvPr>
        </p:nvSpPr>
        <p:spPr>
          <a:xfrm>
            <a:off x="3771000" y="358861"/>
            <a:ext cx="4650000" cy="113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6000" dirty="0"/>
              <a:t>TABLE OF CONTENTS</a:t>
            </a:r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7"/>
          </p:nvPr>
        </p:nvSpPr>
        <p:spPr>
          <a:xfrm>
            <a:off x="7122336" y="3074424"/>
            <a:ext cx="1478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ctrTitle" idx="3"/>
          </p:nvPr>
        </p:nvSpPr>
        <p:spPr>
          <a:xfrm>
            <a:off x="1879256" y="2876075"/>
            <a:ext cx="2047141" cy="12477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Information about the fruit prices database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35436" y="3074424"/>
            <a:ext cx="1478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4"/>
          </p:nvPr>
        </p:nvSpPr>
        <p:spPr>
          <a:xfrm>
            <a:off x="3733525" y="3074424"/>
            <a:ext cx="1478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 idx="5"/>
          </p:nvPr>
        </p:nvSpPr>
        <p:spPr>
          <a:xfrm>
            <a:off x="5229300" y="3131624"/>
            <a:ext cx="2404924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What is the most expensive fruit?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ctrTitle" idx="8"/>
          </p:nvPr>
        </p:nvSpPr>
        <p:spPr>
          <a:xfrm>
            <a:off x="8666164" y="3395308"/>
            <a:ext cx="2717257" cy="8388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Does the cup equivalent size affect the retail price? </a:t>
            </a:r>
            <a:endParaRPr lang="en-US" sz="2800"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13"/>
          </p:nvPr>
        </p:nvSpPr>
        <p:spPr>
          <a:xfrm>
            <a:off x="2024771" y="4100891"/>
            <a:ext cx="1478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ctrTitle" idx="14"/>
          </p:nvPr>
        </p:nvSpPr>
        <p:spPr>
          <a:xfrm>
            <a:off x="3529987" y="4227005"/>
            <a:ext cx="2441320" cy="107293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Does the form of fruit affect the retail price?</a:t>
            </a:r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16"/>
          </p:nvPr>
        </p:nvSpPr>
        <p:spPr>
          <a:xfrm>
            <a:off x="5433003" y="4100891"/>
            <a:ext cx="1478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ctrTitle" idx="17"/>
          </p:nvPr>
        </p:nvSpPr>
        <p:spPr>
          <a:xfrm>
            <a:off x="6981308" y="4068419"/>
            <a:ext cx="1665885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34"/>
          <p:cNvCxnSpPr/>
          <p:nvPr/>
        </p:nvCxnSpPr>
        <p:spPr>
          <a:xfrm rot="10800000" flipH="1">
            <a:off x="2985600" y="3838500"/>
            <a:ext cx="7000400" cy="1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34"/>
          <p:cNvCxnSpPr/>
          <p:nvPr/>
        </p:nvCxnSpPr>
        <p:spPr>
          <a:xfrm flipH="1">
            <a:off x="9992167" y="2989900"/>
            <a:ext cx="13600" cy="2064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452" name="Google Shape;4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300004">
            <a:off x="666937" y="4841908"/>
            <a:ext cx="1601759" cy="152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78813">
            <a:off x="743106" y="870834"/>
            <a:ext cx="2169759" cy="2071873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4"/>
          <p:cNvSpPr/>
          <p:nvPr/>
        </p:nvSpPr>
        <p:spPr>
          <a:xfrm>
            <a:off x="9023567" y="2209800"/>
            <a:ext cx="1937200" cy="5376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9023567" y="4760400"/>
            <a:ext cx="1937200" cy="5376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56" name="Google Shape;456;p34"/>
          <p:cNvCxnSpPr/>
          <p:nvPr/>
        </p:nvCxnSpPr>
        <p:spPr>
          <a:xfrm rot="10800000" flipH="1">
            <a:off x="2679700" y="2526100"/>
            <a:ext cx="6082800" cy="1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34"/>
          <p:cNvCxnSpPr/>
          <p:nvPr/>
        </p:nvCxnSpPr>
        <p:spPr>
          <a:xfrm>
            <a:off x="2679700" y="5054600"/>
            <a:ext cx="63440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8" name="Google Shape;4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34" y="1790699"/>
            <a:ext cx="4174533" cy="411503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4"/>
          <p:cNvSpPr/>
          <p:nvPr/>
        </p:nvSpPr>
        <p:spPr>
          <a:xfrm>
            <a:off x="4859583" y="5797530"/>
            <a:ext cx="1973600" cy="96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674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0" name="Google Shape;460;p34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000" dirty="0"/>
              <a:t>FRUIT PRICES DATABASE 2022</a:t>
            </a:r>
          </a:p>
        </p:txBody>
      </p:sp>
      <p:sp>
        <p:nvSpPr>
          <p:cNvPr id="462" name="Google Shape;462;p34"/>
          <p:cNvSpPr/>
          <p:nvPr/>
        </p:nvSpPr>
        <p:spPr>
          <a:xfrm>
            <a:off x="5489901" y="4760400"/>
            <a:ext cx="1937200" cy="5376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3" name="Google Shape;463;p34"/>
          <p:cNvSpPr txBox="1"/>
          <p:nvPr/>
        </p:nvSpPr>
        <p:spPr>
          <a:xfrm>
            <a:off x="5471701" y="4834600"/>
            <a:ext cx="1973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" sz="1600" kern="0" dirty="0">
                <a:solidFill>
                  <a:srgbClr val="F7C3C3"/>
                </a:solidFill>
                <a:latin typeface="Muli"/>
                <a:ea typeface="Muli"/>
                <a:cs typeface="Muli"/>
                <a:sym typeface="Muli"/>
              </a:rPr>
              <a:t>5 FORMS OF FRUIT</a:t>
            </a:r>
            <a:endParaRPr sz="1600" kern="0">
              <a:solidFill>
                <a:srgbClr val="F7C3C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4" name="Google Shape;464;p34"/>
          <p:cNvSpPr txBox="1"/>
          <p:nvPr/>
        </p:nvSpPr>
        <p:spPr>
          <a:xfrm>
            <a:off x="9023567" y="2294600"/>
            <a:ext cx="1973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kern="0" dirty="0">
                <a:solidFill>
                  <a:srgbClr val="F7C3C3"/>
                </a:solidFill>
                <a:latin typeface="Muli"/>
                <a:ea typeface="Muli"/>
                <a:cs typeface="Muli"/>
                <a:sym typeface="Muli"/>
              </a:rPr>
              <a:t>62 ROWS OF DATA</a:t>
            </a:r>
          </a:p>
        </p:txBody>
      </p:sp>
      <p:sp>
        <p:nvSpPr>
          <p:cNvPr id="465" name="Google Shape;465;p34"/>
          <p:cNvSpPr txBox="1"/>
          <p:nvPr/>
        </p:nvSpPr>
        <p:spPr>
          <a:xfrm>
            <a:off x="9023567" y="4834600"/>
            <a:ext cx="1973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s" sz="1600" kern="0">
                <a:solidFill>
                  <a:srgbClr val="F7C3C3"/>
                </a:solidFill>
                <a:latin typeface="Muli"/>
                <a:ea typeface="Muli"/>
                <a:cs typeface="Muli"/>
                <a:sym typeface="Muli"/>
              </a:rPr>
              <a:t>Retailer</a:t>
            </a:r>
            <a:endParaRPr sz="1600" kern="0">
              <a:solidFill>
                <a:srgbClr val="F7C3C3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5487771" y="3522200"/>
            <a:ext cx="1937200" cy="5376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5469571" y="3607000"/>
            <a:ext cx="1973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kern="0" dirty="0">
                <a:solidFill>
                  <a:srgbClr val="F7C3C3"/>
                </a:solidFill>
                <a:latin typeface="Muli"/>
                <a:ea typeface="Muli"/>
                <a:cs typeface="Muli"/>
                <a:sym typeface="Muli"/>
              </a:rPr>
              <a:t>18 DIFFERENT FRUITS</a:t>
            </a:r>
          </a:p>
        </p:txBody>
      </p:sp>
      <p:sp>
        <p:nvSpPr>
          <p:cNvPr id="468" name="Google Shape;468;p34"/>
          <p:cNvSpPr/>
          <p:nvPr/>
        </p:nvSpPr>
        <p:spPr>
          <a:xfrm>
            <a:off x="10157667" y="4941667"/>
            <a:ext cx="2347367" cy="2020400"/>
          </a:xfrm>
          <a:custGeom>
            <a:avLst/>
            <a:gdLst/>
            <a:ahLst/>
            <a:cxnLst/>
            <a:rect l="l" t="t" r="r" b="b"/>
            <a:pathLst>
              <a:path w="70421" h="60612" extrusionOk="0">
                <a:moveTo>
                  <a:pt x="63813" y="0"/>
                </a:moveTo>
                <a:cubicBezTo>
                  <a:pt x="62552" y="0"/>
                  <a:pt x="61280" y="85"/>
                  <a:pt x="59969" y="340"/>
                </a:cubicBezTo>
                <a:cubicBezTo>
                  <a:pt x="41104" y="4048"/>
                  <a:pt x="43862" y="30386"/>
                  <a:pt x="28647" y="38832"/>
                </a:cubicBezTo>
                <a:cubicBezTo>
                  <a:pt x="20618" y="43293"/>
                  <a:pt x="11361" y="42376"/>
                  <a:pt x="5762" y="50872"/>
                </a:cubicBezTo>
                <a:cubicBezTo>
                  <a:pt x="3684" y="54023"/>
                  <a:pt x="2439" y="57845"/>
                  <a:pt x="0" y="60611"/>
                </a:cubicBezTo>
                <a:lnTo>
                  <a:pt x="70421" y="60611"/>
                </a:lnTo>
                <a:lnTo>
                  <a:pt x="70421" y="315"/>
                </a:lnTo>
                <a:lnTo>
                  <a:pt x="70396" y="315"/>
                </a:lnTo>
                <a:cubicBezTo>
                  <a:pt x="68141" y="253"/>
                  <a:pt x="65994" y="0"/>
                  <a:pt x="638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44"/>
          <p:cNvPicPr preferRelativeResize="0"/>
          <p:nvPr/>
        </p:nvPicPr>
        <p:blipFill rotWithShape="1">
          <a:blip r:embed="rId3">
            <a:alphaModFix/>
          </a:blip>
          <a:srcRect l="-1684" t="-510" r="48535" b="510"/>
          <a:stretch/>
        </p:blipFill>
        <p:spPr>
          <a:xfrm>
            <a:off x="5740431" y="-2295"/>
            <a:ext cx="64515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4"/>
          <p:cNvSpPr txBox="1">
            <a:spLocks noGrp="1"/>
          </p:cNvSpPr>
          <p:nvPr>
            <p:ph type="ctrTitle"/>
          </p:nvPr>
        </p:nvSpPr>
        <p:spPr>
          <a:xfrm>
            <a:off x="1547101" y="2323618"/>
            <a:ext cx="4447973" cy="221076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/>
              <a:t>What is the most expensive fruit?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7BC5-5195-305A-E686-EB677BAF9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CACAA-D0AB-105C-5BA0-D04B4ECD8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36F7E-CBE6-4544-0D0B-8E683A55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2" y="157556"/>
            <a:ext cx="11179896" cy="6532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04A4E6-F135-0416-4E9E-B11ED2D5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95" y="0"/>
            <a:ext cx="2012005" cy="19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529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4E594BA1-C0A2-E817-191D-0F6E4CA1E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44">
            <a:extLst>
              <a:ext uri="{FF2B5EF4-FFF2-40B4-BE49-F238E27FC236}">
                <a16:creationId xmlns:a16="http://schemas.microsoft.com/office/drawing/2014/main" id="{94F06517-A45E-36AF-F9DB-85B6FB079D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684" t="-510" r="48535" b="510"/>
          <a:stretch/>
        </p:blipFill>
        <p:spPr>
          <a:xfrm>
            <a:off x="5740434" y="1"/>
            <a:ext cx="64515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4">
            <a:extLst>
              <a:ext uri="{FF2B5EF4-FFF2-40B4-BE49-F238E27FC236}">
                <a16:creationId xmlns:a16="http://schemas.microsoft.com/office/drawing/2014/main" id="{53F730DC-C7B9-D403-DFA7-81E16138BD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2458" y="1402773"/>
            <a:ext cx="4803542" cy="405245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/>
              <a:t>Does the cup equivalent size affect the retail price?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9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D22E-C9CB-1997-52D7-78408103D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3A9D8-6B8D-BB53-BEB0-AC275B8A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1" y="295384"/>
            <a:ext cx="11839458" cy="62672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5E775-0CA8-7368-21A4-1D973F09A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247" y="4755594"/>
            <a:ext cx="2520560" cy="25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EB09D443-A189-30C6-5D5D-D4555BE6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44">
            <a:extLst>
              <a:ext uri="{FF2B5EF4-FFF2-40B4-BE49-F238E27FC236}">
                <a16:creationId xmlns:a16="http://schemas.microsoft.com/office/drawing/2014/main" id="{7C554B3B-B27D-B630-1B54-5FC7422212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684" t="-510" r="48535" b="510"/>
          <a:stretch/>
        </p:blipFill>
        <p:spPr>
          <a:xfrm>
            <a:off x="5740434" y="1"/>
            <a:ext cx="645156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4">
            <a:extLst>
              <a:ext uri="{FF2B5EF4-FFF2-40B4-BE49-F238E27FC236}">
                <a16:creationId xmlns:a16="http://schemas.microsoft.com/office/drawing/2014/main" id="{08AA5FA6-1DB1-0D90-D08F-45249B1669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2458" y="875954"/>
            <a:ext cx="4803542" cy="510609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/>
              <a:t>Does the form of the fruit (fresh, canned, frozen, and dried) affect the retail price?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149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D8384F-8857-DA49-F162-2FEC059A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7" y="166459"/>
            <a:ext cx="11414906" cy="65250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0B2BA7-67D4-28AE-8813-5B71FB3F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745" y="0"/>
            <a:ext cx="2180146" cy="19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70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uits Marketing Campaign by Slidesgo">
  <a:themeElements>
    <a:clrScheme name="Simple Light">
      <a:dk1>
        <a:srgbClr val="5D2912"/>
      </a:dk1>
      <a:lt1>
        <a:srgbClr val="FFFFFF"/>
      </a:lt1>
      <a:dk2>
        <a:srgbClr val="595959"/>
      </a:dk2>
      <a:lt2>
        <a:srgbClr val="EEEEEE"/>
      </a:lt2>
      <a:accent1>
        <a:srgbClr val="F7C3C3"/>
      </a:accent1>
      <a:accent2>
        <a:srgbClr val="F16868"/>
      </a:accent2>
      <a:accent3>
        <a:srgbClr val="D64A4A"/>
      </a:accent3>
      <a:accent4>
        <a:srgbClr val="9E3232"/>
      </a:accent4>
      <a:accent5>
        <a:srgbClr val="F57A7A"/>
      </a:accent5>
      <a:accent6>
        <a:srgbClr val="F79C9C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Widescreen</PresentationFormat>
  <Paragraphs>29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Amatic SC</vt:lpstr>
      <vt:lpstr>Arial</vt:lpstr>
      <vt:lpstr>Calibri</vt:lpstr>
      <vt:lpstr>Fira Sans Extra Condensed</vt:lpstr>
      <vt:lpstr>Muli</vt:lpstr>
      <vt:lpstr>Saira ExtraCondensed SemiBold</vt:lpstr>
      <vt:lpstr>Fruits Marketing Campaign by Slidesgo</vt:lpstr>
      <vt:lpstr>Fruit prices</vt:lpstr>
      <vt:lpstr>TABLE OF CONTENTS</vt:lpstr>
      <vt:lpstr>FRUIT PRICES DATABASE 2022</vt:lpstr>
      <vt:lpstr>What is the most expensive fruit?</vt:lpstr>
      <vt:lpstr>PowerPoint Presentation</vt:lpstr>
      <vt:lpstr>Does the cup equivalent size affect the retail price?</vt:lpstr>
      <vt:lpstr>PowerPoint Presentation</vt:lpstr>
      <vt:lpstr>Does the form of the fruit (fresh, canned, frozen, and dried) affect the retail price?</vt:lpstr>
      <vt:lpstr>PowerPoint Presentation</vt:lpstr>
      <vt:lpstr>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Warren, Lyndsie</dc:creator>
  <cp:lastModifiedBy>Warren, Lyndsie</cp:lastModifiedBy>
  <cp:revision>2</cp:revision>
  <dcterms:created xsi:type="dcterms:W3CDTF">2025-04-14T18:03:25Z</dcterms:created>
  <dcterms:modified xsi:type="dcterms:W3CDTF">2025-04-21T01:28:52Z</dcterms:modified>
</cp:coreProperties>
</file>