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10E1-CB0E-1D4A-9CC1-CE79439B8BE7}" type="datetimeFigureOut">
              <a:rPr lang="en-US" smtClean="0"/>
              <a:t>27/6/17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29FF6-CAC7-3242-BA8E-3DF1BB534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430A6-526A-3249-B474-CD7D46433E92}" type="datetimeFigureOut">
              <a:rPr lang="en-US" smtClean="0"/>
              <a:t>27/6/17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D24B-09B2-EA4D-BC67-545890CB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04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05E1-ADBE-4F43-8A5A-3B1E694DE65C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7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8AEF-3755-8447-B151-8489CA4A3C57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CDC-C584-0745-8EE6-168CC8775B51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160E-A130-1744-8110-334AAB07AECD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947-BEC9-5C48-9397-449DCA4A9051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DB8F-AD6D-6641-86DC-7A5D2F6B70E1}" type="datetime1">
              <a:rPr lang="en-SG" smtClean="0"/>
              <a:t>27/6/17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DA83-BC68-914D-B744-373725634222}" type="datetime1">
              <a:rPr lang="en-SG" smtClean="0"/>
              <a:t>27/6/17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B0C-C4F1-4F4E-926F-7012001EFA21}" type="datetime1">
              <a:rPr lang="en-SG" smtClean="0"/>
              <a:t>27/6/17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8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AB36-A390-D74C-B381-D1C91FE80300}" type="datetime1">
              <a:rPr lang="en-SG" smtClean="0"/>
              <a:t>27/6/17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5902-27EC-9E48-B89D-D36CCB094353}" type="datetime1">
              <a:rPr lang="en-SG" smtClean="0"/>
              <a:t>27/6/17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E136-4FED-EA49-A5D2-6209109195A0}" type="datetime1">
              <a:rPr lang="en-SG" smtClean="0"/>
              <a:t>27/6/17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5FFA4-48F0-3341-8988-DE40741F71DD}" type="datetime1">
              <a:rPr lang="en-SG" smtClean="0"/>
              <a:t>27/6/17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CE1C2-0CE3-E440-B097-9EEB6430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Collaboration Study</a:t>
            </a:r>
            <a:br>
              <a:rPr lang="en-US" dirty="0" smtClean="0"/>
            </a:br>
            <a:r>
              <a:rPr lang="en-US" dirty="0" smtClean="0"/>
              <a:t>Grab/MIT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Carolyn Fu</a:t>
            </a:r>
          </a:p>
          <a:p>
            <a:r>
              <a:rPr lang="en-US" sz="2000" dirty="0" smtClean="0"/>
              <a:t>PhD Candidate</a:t>
            </a:r>
          </a:p>
          <a:p>
            <a:r>
              <a:rPr lang="en-US" sz="2000" dirty="0" smtClean="0"/>
              <a:t>MIT Sloan School of Management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Determine the drivers of effective team collaboration in Grab</a:t>
            </a:r>
          </a:p>
          <a:p>
            <a:pPr lvl="1"/>
            <a:r>
              <a:rPr lang="en-US" dirty="0" smtClean="0"/>
              <a:t>Assess the quality of collaboration in tech families</a:t>
            </a:r>
          </a:p>
          <a:p>
            <a:pPr lvl="1"/>
            <a:r>
              <a:rPr lang="en-US" dirty="0" smtClean="0"/>
              <a:t>Determine its impact on project performance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Collaboration Impact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Successful innovation requires </a:t>
            </a:r>
            <a:r>
              <a:rPr lang="en-US" b="1" i="1" dirty="0" smtClean="0"/>
              <a:t>exploration and exploitation</a:t>
            </a:r>
            <a:r>
              <a:rPr lang="en-US" dirty="0" smtClean="0"/>
              <a:t> (March, 1991)</a:t>
            </a:r>
          </a:p>
          <a:p>
            <a:pPr lvl="1"/>
            <a:r>
              <a:rPr lang="en-US" b="1" dirty="0" smtClean="0"/>
              <a:t>Exploration</a:t>
            </a:r>
            <a:r>
              <a:rPr lang="en-US" dirty="0" smtClean="0"/>
              <a:t>: finding new ideas</a:t>
            </a:r>
          </a:p>
          <a:p>
            <a:pPr lvl="1"/>
            <a:r>
              <a:rPr lang="en-US" b="1" dirty="0" smtClean="0"/>
              <a:t>Exploitation</a:t>
            </a:r>
            <a:r>
              <a:rPr lang="en-US" dirty="0" smtClean="0"/>
              <a:t>: executing those ideas</a:t>
            </a:r>
          </a:p>
          <a:p>
            <a:r>
              <a:rPr lang="en-US" dirty="0" smtClean="0"/>
              <a:t>How teams achieve this:</a:t>
            </a:r>
          </a:p>
          <a:p>
            <a:pPr lvl="1"/>
            <a:r>
              <a:rPr lang="en-US" b="1" dirty="0" smtClean="0"/>
              <a:t>Exploration: </a:t>
            </a:r>
            <a:r>
              <a:rPr lang="en-US" dirty="0" smtClean="0"/>
              <a:t>assemble diverse expertise (</a:t>
            </a:r>
            <a:r>
              <a:rPr lang="en-US" dirty="0" err="1" smtClean="0"/>
              <a:t>Ancona</a:t>
            </a:r>
            <a:r>
              <a:rPr lang="en-US" dirty="0" smtClean="0"/>
              <a:t> &amp; Caldwell, 1990) and share findings with one another (Edmonson, 2003</a:t>
            </a:r>
            <a:r>
              <a:rPr lang="en-US" dirty="0" smtClean="0"/>
              <a:t>; Reagans et al., 2016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/>
              <a:t>Exploitation: </a:t>
            </a:r>
            <a:r>
              <a:rPr lang="en-US" dirty="0" smtClean="0"/>
              <a:t>rally behind a common goal (Dutton et al., 1994) and mobilize relevant resources (</a:t>
            </a:r>
            <a:r>
              <a:rPr lang="en-US" dirty="0" err="1" smtClean="0"/>
              <a:t>Jehn</a:t>
            </a:r>
            <a:r>
              <a:rPr lang="en-US" dirty="0" smtClean="0"/>
              <a:t> et al., 1999), improve process efficiency (Henderson &amp; Clark, 1990)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4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01839" y="2020071"/>
            <a:ext cx="288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composition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472852" y="3122945"/>
            <a:ext cx="309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Psychological safety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266778" y="2547273"/>
            <a:ext cx="189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Exploration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66778" y="4521888"/>
            <a:ext cx="1984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Exploitation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472852" y="4096434"/>
            <a:ext cx="316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Transactive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370359" y="5045108"/>
            <a:ext cx="219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identity</a:t>
            </a:r>
            <a:endParaRPr lang="en-US" sz="28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69899" y="2275919"/>
            <a:ext cx="571973" cy="43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34069" y="2996952"/>
            <a:ext cx="507803" cy="424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22299" y="4348978"/>
            <a:ext cx="419573" cy="30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722299" y="4869160"/>
            <a:ext cx="419573" cy="401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1839" y="2020071"/>
            <a:ext cx="288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composition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472852" y="3122945"/>
            <a:ext cx="309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Psychological safety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266778" y="2547273"/>
            <a:ext cx="189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Exploration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66778" y="4521888"/>
            <a:ext cx="1984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Exploitation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72852" y="4096434"/>
            <a:ext cx="316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Transactive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0359" y="5045108"/>
            <a:ext cx="219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Team identity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9899" y="2275919"/>
            <a:ext cx="571973" cy="43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34069" y="2996952"/>
            <a:ext cx="507803" cy="424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2299" y="4348978"/>
            <a:ext cx="419573" cy="304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722299" y="4869160"/>
            <a:ext cx="419573" cy="401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7166331" y="2541320"/>
            <a:ext cx="374709" cy="2728892"/>
          </a:xfrm>
          <a:prstGeom prst="rightBrac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82674" y="3321560"/>
            <a:ext cx="149442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79646"/>
                </a:solidFill>
              </a:rPr>
              <a:t>Email Topic Modeling</a:t>
            </a:r>
            <a:endParaRPr lang="en-US" sz="2400" dirty="0">
              <a:solidFill>
                <a:srgbClr val="F79646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flipH="1">
            <a:off x="1202028" y="2996952"/>
            <a:ext cx="517869" cy="2571376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035" y="4039402"/>
            <a:ext cx="149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</a:t>
            </a:r>
            <a:r>
              <a:rPr lang="en-US" sz="2400" dirty="0" smtClean="0">
                <a:solidFill>
                  <a:schemeClr val="accent6"/>
                </a:solidFill>
              </a:rPr>
              <a:t>urveys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659" y="1878333"/>
            <a:ext cx="1494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HR Records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flipH="1">
            <a:off x="1213916" y="2006365"/>
            <a:ext cx="517869" cy="536926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Collection: Email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Retrospective analysis of periodic email pulls</a:t>
            </a:r>
          </a:p>
          <a:p>
            <a:r>
              <a:rPr lang="en-US" dirty="0" smtClean="0"/>
              <a:t>Topic modeling algorithm</a:t>
            </a:r>
          </a:p>
          <a:p>
            <a:pPr lvl="1"/>
            <a:r>
              <a:rPr lang="en-US" dirty="0" smtClean="0"/>
              <a:t>Topics identified by clustering of terms (e.g. “database”, “server”, “client” occur frequently together, implying a common topic)</a:t>
            </a:r>
          </a:p>
          <a:p>
            <a:r>
              <a:rPr lang="en-US" dirty="0" err="1" smtClean="0"/>
              <a:t>Anonymized</a:t>
            </a:r>
            <a:r>
              <a:rPr lang="en-US" dirty="0" smtClean="0"/>
              <a:t> Content</a:t>
            </a:r>
          </a:p>
          <a:p>
            <a:pPr lvl="1"/>
            <a:r>
              <a:rPr lang="en-US" dirty="0" smtClean="0"/>
              <a:t>Actual terms unknown to the researcher</a:t>
            </a:r>
          </a:p>
          <a:p>
            <a:pPr lvl="1"/>
            <a:r>
              <a:rPr lang="en-US" dirty="0" smtClean="0"/>
              <a:t>Output as “Topic #1”, “Topic #2”</a:t>
            </a:r>
          </a:p>
          <a:p>
            <a:r>
              <a:rPr lang="en-US" dirty="0" smtClean="0"/>
              <a:t>Exploration = diverse topics; exploitation = convergent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Collection: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54678"/>
          </a:xfrm>
        </p:spPr>
        <p:txBody>
          <a:bodyPr>
            <a:normAutofit/>
          </a:bodyPr>
          <a:lstStyle/>
          <a:p>
            <a:r>
              <a:rPr lang="en-US" dirty="0" smtClean="0"/>
              <a:t>1) Administered to team members </a:t>
            </a:r>
            <a:r>
              <a:rPr lang="en-US" i="1" dirty="0" smtClean="0"/>
              <a:t>only</a:t>
            </a:r>
            <a:r>
              <a:rPr lang="en-US" dirty="0" smtClean="0"/>
              <a:t> (24 </a:t>
            </a:r>
            <a:r>
              <a:rPr lang="en-US" dirty="0" err="1" smtClean="0"/>
              <a:t>qns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Assessment of team culture and activities</a:t>
            </a:r>
          </a:p>
          <a:p>
            <a:r>
              <a:rPr lang="en-US" dirty="0" smtClean="0"/>
              <a:t>2) Performance survey administered to team </a:t>
            </a:r>
            <a:r>
              <a:rPr lang="en-US" i="1" dirty="0" smtClean="0"/>
              <a:t>and</a:t>
            </a:r>
            <a:r>
              <a:rPr lang="en-US" dirty="0" smtClean="0"/>
              <a:t> upper management (6 </a:t>
            </a:r>
            <a:r>
              <a:rPr lang="en-US" dirty="0" err="1" smtClean="0"/>
              <a:t>qns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Verification of performance outcomes</a:t>
            </a:r>
          </a:p>
          <a:p>
            <a:pPr lvl="1"/>
            <a:r>
              <a:rPr lang="en-US" dirty="0" smtClean="0"/>
              <a:t>E.g. “team meets or exceed customers’ expectations”, “team does superb work”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92061" y="3746511"/>
            <a:ext cx="1246155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228987" y="3331012"/>
            <a:ext cx="178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Family formation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4995" y="3331012"/>
            <a:ext cx="190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Study Completion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86205" y="3205158"/>
            <a:ext cx="0" cy="45806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8216" y="3205158"/>
            <a:ext cx="0" cy="45806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4775" y="3236556"/>
            <a:ext cx="0" cy="458067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1734" y="3237213"/>
            <a:ext cx="167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- 1 quarter -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82120" y="2402041"/>
            <a:ext cx="2504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HR Records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Survey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40433" y="2743493"/>
            <a:ext cx="149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Survey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4948" y="2036885"/>
            <a:ext cx="21433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Emails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Survey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Survey (</a:t>
            </a:r>
            <a:r>
              <a:rPr lang="en-US" sz="2400" dirty="0" err="1" smtClean="0">
                <a:solidFill>
                  <a:schemeClr val="accent6"/>
                </a:solidFill>
              </a:rPr>
              <a:t>mgmt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6205" y="3746511"/>
            <a:ext cx="3245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32040" y="3746511"/>
            <a:ext cx="76002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Identify bottlenecks for team collaboration</a:t>
            </a:r>
          </a:p>
          <a:p>
            <a:pPr lvl="1"/>
            <a:r>
              <a:rPr lang="en-US" dirty="0" smtClean="0"/>
              <a:t>E.g. islands where individuals are discussing the same information, but not sharing this with one another</a:t>
            </a:r>
          </a:p>
          <a:p>
            <a:pPr lvl="1"/>
            <a:r>
              <a:rPr lang="en-US" dirty="0" smtClean="0"/>
              <a:t>E.g. Exploitation of Topic X takes longer than Topic Y</a:t>
            </a:r>
          </a:p>
          <a:p>
            <a:r>
              <a:rPr lang="en-US" dirty="0" smtClean="0"/>
              <a:t>Prescribe improvements</a:t>
            </a:r>
          </a:p>
          <a:p>
            <a:pPr lvl="1"/>
            <a:r>
              <a:rPr lang="en-US" dirty="0" smtClean="0"/>
              <a:t>E.g. teams which communicate more frequently have better exploration</a:t>
            </a:r>
          </a:p>
          <a:p>
            <a:pPr lvl="1"/>
            <a:r>
              <a:rPr lang="en-US" dirty="0" smtClean="0"/>
              <a:t>E.g. teams with members from at least X different departments have significantly better exploration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CE1C2-0CE3-E440-B097-9EEB6430840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" y="6126163"/>
            <a:ext cx="1045398" cy="57328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440147" y="6553135"/>
            <a:ext cx="68451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8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388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Collaboration Study Grab/MIT</vt:lpstr>
      <vt:lpstr>Objective</vt:lpstr>
      <vt:lpstr>How Does Collaboration Impact Performance?</vt:lpstr>
      <vt:lpstr>Collaboration Factors</vt:lpstr>
      <vt:lpstr>Data Collection</vt:lpstr>
      <vt:lpstr>Data Collection: Email Topic Modeling</vt:lpstr>
      <vt:lpstr>Data Collection: Surveys</vt:lpstr>
      <vt:lpstr>Data Collection Timeline</vt:lpstr>
      <vt:lpstr>Potential 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Collaboration Study Grab/MIT</dc:title>
  <dc:creator>Carolyn</dc:creator>
  <cp:lastModifiedBy>Carolyn</cp:lastModifiedBy>
  <cp:revision>10</cp:revision>
  <dcterms:created xsi:type="dcterms:W3CDTF">2017-06-27T14:47:59Z</dcterms:created>
  <dcterms:modified xsi:type="dcterms:W3CDTF">2017-06-27T16:38:04Z</dcterms:modified>
</cp:coreProperties>
</file>