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w, Lynette" initials="SL" lastIdx="1" clrIdx="0">
    <p:extLst>
      <p:ext uri="{19B8F6BF-5375-455C-9EA6-DF929625EA0E}">
        <p15:presenceInfo xmlns:p15="http://schemas.microsoft.com/office/powerpoint/2012/main" userId="S-1-5-21-839522115-1580436667-1801674531-11490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60"/>
  </p:normalViewPr>
  <p:slideViewPr>
    <p:cSldViewPr snapToGrid="0">
      <p:cViewPr varScale="1">
        <p:scale>
          <a:sx n="85" d="100"/>
          <a:sy n="85" d="100"/>
        </p:scale>
        <p:origin x="90" y="14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1-06T10:50:21.229"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62E0F4-F54F-4813-A2D6-4F44D3445B81}" type="datetimeFigureOut">
              <a:rPr lang="en-US" smtClean="0"/>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78060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2E0F4-F54F-4813-A2D6-4F44D3445B81}" type="datetimeFigureOut">
              <a:rPr lang="en-US" smtClean="0"/>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49100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2E0F4-F54F-4813-A2D6-4F44D3445B81}" type="datetimeFigureOut">
              <a:rPr lang="en-US" smtClean="0"/>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9905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2E0F4-F54F-4813-A2D6-4F44D3445B81}" type="datetimeFigureOut">
              <a:rPr lang="en-US" smtClean="0"/>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338257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62E0F4-F54F-4813-A2D6-4F44D3445B81}" type="datetimeFigureOut">
              <a:rPr lang="en-US" smtClean="0"/>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320654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62E0F4-F54F-4813-A2D6-4F44D3445B81}" type="datetimeFigureOut">
              <a:rPr lang="en-US" smtClean="0"/>
              <a:t>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1698257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62E0F4-F54F-4813-A2D6-4F44D3445B81}" type="datetimeFigureOut">
              <a:rPr lang="en-US" smtClean="0"/>
              <a:t>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530414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62E0F4-F54F-4813-A2D6-4F44D3445B81}" type="datetimeFigureOut">
              <a:rPr lang="en-US" smtClean="0"/>
              <a:t>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152531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2E0F4-F54F-4813-A2D6-4F44D3445B81}" type="datetimeFigureOut">
              <a:rPr lang="en-US" smtClean="0"/>
              <a:t>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176236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2E0F4-F54F-4813-A2D6-4F44D3445B81}" type="datetimeFigureOut">
              <a:rPr lang="en-US" smtClean="0"/>
              <a:t>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72841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2E0F4-F54F-4813-A2D6-4F44D3445B81}" type="datetimeFigureOut">
              <a:rPr lang="en-US" smtClean="0"/>
              <a:t>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63068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2E0F4-F54F-4813-A2D6-4F44D3445B81}" type="datetimeFigureOut">
              <a:rPr lang="en-US" smtClean="0"/>
              <a:t>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DCD25-4915-43F2-830E-8B44A4BD833A}" type="slidenum">
              <a:rPr lang="en-US" smtClean="0"/>
              <a:t>‹#›</a:t>
            </a:fld>
            <a:endParaRPr lang="en-US"/>
          </a:p>
        </p:txBody>
      </p:sp>
    </p:spTree>
    <p:extLst>
      <p:ext uri="{BB962C8B-B14F-4D97-AF65-F5344CB8AC3E}">
        <p14:creationId xmlns:p14="http://schemas.microsoft.com/office/powerpoint/2010/main" val="3613587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lynetteshaw/cscs-530-wi2017"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CMPLXSYS 530</a:t>
            </a:r>
            <a:endParaRPr lang="en-US" dirty="0"/>
          </a:p>
        </p:txBody>
      </p:sp>
      <p:sp>
        <p:nvSpPr>
          <p:cNvPr id="3" name="Subtitle 2"/>
          <p:cNvSpPr>
            <a:spLocks noGrp="1"/>
          </p:cNvSpPr>
          <p:nvPr>
            <p:ph type="subTitle" idx="1"/>
          </p:nvPr>
        </p:nvSpPr>
        <p:spPr/>
        <p:txBody>
          <a:bodyPr>
            <a:normAutofit lnSpcReduction="10000"/>
          </a:bodyPr>
          <a:lstStyle/>
          <a:p>
            <a:r>
              <a:rPr lang="en-US" dirty="0" smtClean="0"/>
              <a:t>Computer Modeling of Complex Systems</a:t>
            </a:r>
          </a:p>
          <a:p>
            <a:endParaRPr lang="en-US" i="1" dirty="0" smtClean="0"/>
          </a:p>
          <a:p>
            <a:r>
              <a:rPr lang="en-US" i="1" dirty="0" smtClean="0"/>
              <a:t>Course Introduction and Overview</a:t>
            </a:r>
          </a:p>
          <a:p>
            <a:r>
              <a:rPr lang="en-US" dirty="0" smtClean="0"/>
              <a:t>1/6/17</a:t>
            </a:r>
            <a:endParaRPr lang="en-US" dirty="0"/>
          </a:p>
        </p:txBody>
      </p:sp>
    </p:spTree>
    <p:extLst>
      <p:ext uri="{BB962C8B-B14F-4D97-AF65-F5344CB8AC3E}">
        <p14:creationId xmlns:p14="http://schemas.microsoft.com/office/powerpoint/2010/main" val="1405301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smtClean="0"/>
              <a:t>Course Overview</a:t>
            </a:r>
            <a:endParaRPr lang="en-US" dirty="0"/>
          </a:p>
        </p:txBody>
      </p:sp>
      <p:sp>
        <p:nvSpPr>
          <p:cNvPr id="3" name="Content Placeholder 2"/>
          <p:cNvSpPr>
            <a:spLocks noGrp="1"/>
          </p:cNvSpPr>
          <p:nvPr>
            <p:ph idx="1"/>
          </p:nvPr>
        </p:nvSpPr>
        <p:spPr>
          <a:xfrm>
            <a:off x="838200" y="1642050"/>
            <a:ext cx="11000362" cy="4351338"/>
          </a:xfrm>
        </p:spPr>
        <p:txBody>
          <a:bodyPr>
            <a:normAutofit fontScale="70000" lnSpcReduction="20000"/>
          </a:bodyPr>
          <a:lstStyle/>
          <a:p>
            <a:pPr marL="0" indent="0">
              <a:buNone/>
            </a:pPr>
            <a:r>
              <a:rPr lang="en-US" b="1" dirty="0" smtClean="0"/>
              <a:t>Main Objectives </a:t>
            </a:r>
          </a:p>
          <a:p>
            <a:pPr marL="0" indent="0">
              <a:buNone/>
            </a:pPr>
            <a:endParaRPr lang="en-US" b="1" dirty="0" smtClean="0"/>
          </a:p>
          <a:p>
            <a:pPr marL="514350" indent="-514350">
              <a:buAutoNum type="arabicParenR"/>
            </a:pPr>
            <a:r>
              <a:rPr lang="en-US" dirty="0" smtClean="0"/>
              <a:t>Leave this class with an ABM you have designed, built, and analyzed that will (hopefully) be useful to you in your future research</a:t>
            </a:r>
          </a:p>
          <a:p>
            <a:pPr marL="514350" indent="-514350">
              <a:buAutoNum type="arabicParenR"/>
            </a:pPr>
            <a:endParaRPr lang="en-US" dirty="0" smtClean="0"/>
          </a:p>
          <a:p>
            <a:pPr marL="514350" indent="-514350">
              <a:buAutoNum type="arabicParenR"/>
            </a:pPr>
            <a:r>
              <a:rPr lang="en-US" dirty="0" smtClean="0"/>
              <a:t>Develop familiarity and competencies in two programming languages, </a:t>
            </a:r>
            <a:r>
              <a:rPr lang="en-US" b="1" i="1" dirty="0" err="1" smtClean="0"/>
              <a:t>Netlogo</a:t>
            </a:r>
            <a:r>
              <a:rPr lang="en-US" dirty="0" smtClean="0"/>
              <a:t> and </a:t>
            </a:r>
            <a:r>
              <a:rPr lang="en-US" b="1" i="1" dirty="0" smtClean="0"/>
              <a:t>Python</a:t>
            </a:r>
          </a:p>
          <a:p>
            <a:pPr marL="514350" indent="-514350">
              <a:buAutoNum type="arabicParenR"/>
            </a:pPr>
            <a:endParaRPr lang="en-US" b="1" i="1" dirty="0" smtClean="0"/>
          </a:p>
          <a:p>
            <a:pPr marL="514350" indent="-514350">
              <a:buAutoNum type="arabicParenR"/>
            </a:pPr>
            <a:r>
              <a:rPr lang="en-US" dirty="0" smtClean="0"/>
              <a:t>Get good at modeling in general and understand what models are (and are not) useful for</a:t>
            </a:r>
          </a:p>
          <a:p>
            <a:pPr marL="514350" indent="-514350">
              <a:buAutoNum type="arabicParenR"/>
            </a:pPr>
            <a:endParaRPr lang="en-US" dirty="0" smtClean="0"/>
          </a:p>
          <a:p>
            <a:pPr marL="514350" indent="-514350">
              <a:buAutoNum type="arabicParenR"/>
            </a:pPr>
            <a:r>
              <a:rPr lang="en-US" dirty="0" smtClean="0"/>
              <a:t>Become a sophisticated consumer of articles involving ABM and gain a solid grounding in some of the key models in the field</a:t>
            </a:r>
          </a:p>
          <a:p>
            <a:pPr marL="514350" indent="-514350">
              <a:buAutoNum type="arabicParenR"/>
            </a:pPr>
            <a:endParaRPr lang="en-US" dirty="0" smtClean="0"/>
          </a:p>
          <a:p>
            <a:pPr marL="514350" indent="-514350">
              <a:buAutoNum type="arabicParenR"/>
            </a:pPr>
            <a:r>
              <a:rPr lang="en-US" dirty="0" smtClean="0"/>
              <a:t>End the course ever-so-slightly mad with power given your new found ability to model ALL THE THINGS…</a:t>
            </a:r>
          </a:p>
          <a:p>
            <a:pPr marL="514350" indent="-514350">
              <a:buAutoNum type="arabicParenR"/>
            </a:pPr>
            <a:endParaRPr lang="en-US" dirty="0" smtClean="0"/>
          </a:p>
          <a:p>
            <a:pPr marL="0" indent="0">
              <a:buNone/>
            </a:pPr>
            <a:endParaRPr lang="en-US" dirty="0" smtClean="0"/>
          </a:p>
          <a:p>
            <a:pPr marL="0" indent="0">
              <a:buNone/>
            </a:pPr>
            <a:endParaRPr lang="en-US" i="1" dirty="0" smtClean="0"/>
          </a:p>
          <a:p>
            <a:pPr>
              <a:buFontTx/>
              <a:buChar char="-"/>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2705318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smtClean="0"/>
              <a:t>Course Logistics</a:t>
            </a:r>
            <a:endParaRPr lang="en-US" dirty="0"/>
          </a:p>
        </p:txBody>
      </p:sp>
      <p:sp>
        <p:nvSpPr>
          <p:cNvPr id="3" name="Content Placeholder 2"/>
          <p:cNvSpPr>
            <a:spLocks noGrp="1"/>
          </p:cNvSpPr>
          <p:nvPr>
            <p:ph idx="1"/>
          </p:nvPr>
        </p:nvSpPr>
        <p:spPr>
          <a:xfrm>
            <a:off x="838200" y="1642050"/>
            <a:ext cx="11000362" cy="4351338"/>
          </a:xfrm>
        </p:spPr>
        <p:txBody>
          <a:bodyPr>
            <a:normAutofit fontScale="92500"/>
          </a:bodyPr>
          <a:lstStyle/>
          <a:p>
            <a:pPr marL="0" indent="0">
              <a:buNone/>
            </a:pPr>
            <a:r>
              <a:rPr lang="en-US" b="1" dirty="0" smtClean="0"/>
              <a:t>Class Structure</a:t>
            </a:r>
          </a:p>
          <a:p>
            <a:pPr marL="0" indent="0">
              <a:buNone/>
            </a:pPr>
            <a:endParaRPr lang="en-US" dirty="0" smtClean="0"/>
          </a:p>
          <a:p>
            <a:pPr marL="0" indent="0">
              <a:buNone/>
            </a:pPr>
            <a:r>
              <a:rPr lang="en-US" dirty="0" smtClean="0"/>
              <a:t>One of the main benefits/drawbacks of this course is the balance it strikes between </a:t>
            </a:r>
            <a:r>
              <a:rPr lang="en-US" b="1" i="1" dirty="0" smtClean="0"/>
              <a:t>conceptual development</a:t>
            </a:r>
            <a:r>
              <a:rPr lang="en-US" dirty="0" smtClean="0"/>
              <a:t> and </a:t>
            </a:r>
            <a:r>
              <a:rPr lang="en-US" b="1" i="1" dirty="0" smtClean="0"/>
              <a:t>computational skill development</a:t>
            </a:r>
          </a:p>
          <a:p>
            <a:pPr marL="0" indent="0">
              <a:buNone/>
            </a:pPr>
            <a:endParaRPr lang="en-US" b="1" i="1" dirty="0"/>
          </a:p>
          <a:p>
            <a:pPr marL="0" indent="0">
              <a:buNone/>
            </a:pPr>
            <a:r>
              <a:rPr lang="en-US" i="1" u="sng" dirty="0" smtClean="0"/>
              <a:t>First half of class days</a:t>
            </a:r>
            <a:r>
              <a:rPr lang="en-US" dirty="0" smtClean="0"/>
              <a:t>:</a:t>
            </a:r>
            <a:r>
              <a:rPr lang="en-US" i="1" dirty="0" smtClean="0"/>
              <a:t> </a:t>
            </a:r>
            <a:r>
              <a:rPr lang="en-US" dirty="0" smtClean="0"/>
              <a:t>Lecture and Discussion*</a:t>
            </a:r>
          </a:p>
          <a:p>
            <a:pPr marL="0" indent="0">
              <a:buNone/>
            </a:pPr>
            <a:r>
              <a:rPr lang="en-US" dirty="0" smtClean="0"/>
              <a:t>(* Discussion is a BIG part of this class and will be important to your grade)</a:t>
            </a:r>
          </a:p>
          <a:p>
            <a:pPr marL="0" indent="0">
              <a:buNone/>
            </a:pPr>
            <a:endParaRPr lang="en-US" dirty="0"/>
          </a:p>
          <a:p>
            <a:pPr marL="0" indent="0">
              <a:buNone/>
            </a:pPr>
            <a:r>
              <a:rPr lang="en-US" i="1" u="sng" dirty="0" smtClean="0"/>
              <a:t>Second half of class days</a:t>
            </a:r>
            <a:r>
              <a:rPr lang="en-US" dirty="0" smtClean="0"/>
              <a:t>: Hands-on demos and practice/exercises with code</a:t>
            </a:r>
            <a:endParaRPr lang="en-US" i="1" dirty="0" smtClean="0"/>
          </a:p>
          <a:p>
            <a:pPr marL="0" indent="0">
              <a:buNone/>
            </a:pPr>
            <a:endParaRPr lang="en-US" dirty="0" smtClean="0"/>
          </a:p>
          <a:p>
            <a:pPr marL="0" indent="0">
              <a:buNone/>
            </a:pPr>
            <a:endParaRPr lang="en-US" i="1" dirty="0" smtClean="0"/>
          </a:p>
          <a:p>
            <a:pPr>
              <a:buFontTx/>
              <a:buChar char="-"/>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2411278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smtClean="0"/>
              <a:t>Course Logistics</a:t>
            </a:r>
            <a:endParaRPr lang="en-US" dirty="0"/>
          </a:p>
        </p:txBody>
      </p:sp>
      <p:sp>
        <p:nvSpPr>
          <p:cNvPr id="3" name="Content Placeholder 2"/>
          <p:cNvSpPr>
            <a:spLocks noGrp="1"/>
          </p:cNvSpPr>
          <p:nvPr>
            <p:ph idx="1"/>
          </p:nvPr>
        </p:nvSpPr>
        <p:spPr>
          <a:xfrm>
            <a:off x="838200" y="1642050"/>
            <a:ext cx="11000362" cy="4351338"/>
          </a:xfrm>
        </p:spPr>
        <p:txBody>
          <a:bodyPr>
            <a:normAutofit/>
          </a:bodyPr>
          <a:lstStyle/>
          <a:p>
            <a:pPr marL="0" indent="0">
              <a:buNone/>
            </a:pPr>
            <a:endParaRPr lang="en-US" b="1" dirty="0" smtClean="0"/>
          </a:p>
          <a:p>
            <a:pPr marL="0" indent="0">
              <a:buNone/>
            </a:pPr>
            <a:endParaRPr lang="en-US" b="1" dirty="0"/>
          </a:p>
          <a:p>
            <a:pPr marL="0" indent="0">
              <a:buNone/>
            </a:pPr>
            <a:r>
              <a:rPr lang="en-US" b="1" dirty="0" smtClean="0"/>
              <a:t>Course Website</a:t>
            </a:r>
          </a:p>
          <a:p>
            <a:pPr marL="0" indent="0">
              <a:buNone/>
            </a:pPr>
            <a:endParaRPr lang="en-US" dirty="0" smtClean="0"/>
          </a:p>
          <a:p>
            <a:pPr marL="0" indent="0" algn="ctr">
              <a:buNone/>
            </a:pPr>
            <a:r>
              <a:rPr lang="en-US" dirty="0" smtClean="0">
                <a:hlinkClick r:id="rId2"/>
              </a:rPr>
              <a:t>https://github.com/lynetteshaw/cscs-530-wi2017</a:t>
            </a:r>
            <a:endParaRPr lang="en-US" dirty="0" smtClean="0"/>
          </a:p>
          <a:p>
            <a:pPr>
              <a:buFontTx/>
              <a:buChar char="-"/>
            </a:pPr>
            <a:endParaRPr lang="en-US" dirty="0"/>
          </a:p>
          <a:p>
            <a:pPr marL="0" indent="0">
              <a:buNone/>
            </a:pPr>
            <a:endParaRPr lang="en-US" dirty="0" smtClean="0"/>
          </a:p>
        </p:txBody>
      </p:sp>
    </p:spTree>
    <p:extLst>
      <p:ext uri="{BB962C8B-B14F-4D97-AF65-F5344CB8AC3E}">
        <p14:creationId xmlns:p14="http://schemas.microsoft.com/office/powerpoint/2010/main" val="4269036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smtClean="0"/>
              <a:t>Course Logistics</a:t>
            </a:r>
            <a:endParaRPr lang="en-US" dirty="0"/>
          </a:p>
        </p:txBody>
      </p:sp>
      <p:sp>
        <p:nvSpPr>
          <p:cNvPr id="3" name="Content Placeholder 2"/>
          <p:cNvSpPr>
            <a:spLocks noGrp="1"/>
          </p:cNvSpPr>
          <p:nvPr>
            <p:ph idx="1"/>
          </p:nvPr>
        </p:nvSpPr>
        <p:spPr>
          <a:xfrm>
            <a:off x="838200" y="1457225"/>
            <a:ext cx="11000362" cy="4351338"/>
          </a:xfrm>
        </p:spPr>
        <p:txBody>
          <a:bodyPr>
            <a:normAutofit/>
          </a:bodyPr>
          <a:lstStyle/>
          <a:p>
            <a:pPr marL="0" indent="0">
              <a:buNone/>
            </a:pPr>
            <a:r>
              <a:rPr lang="en-US" sz="2000" i="1" dirty="0" smtClean="0"/>
              <a:t>A Note on Prior Background …</a:t>
            </a:r>
            <a:endParaRPr lang="en-US" sz="2000" dirty="0" smtClean="0"/>
          </a:p>
          <a:p>
            <a:pPr marL="0" indent="0">
              <a:buNone/>
            </a:pPr>
            <a:r>
              <a:rPr lang="en-US" sz="2000" dirty="0"/>
              <a:t>Prior coursework in Complex Systems is not required for this course, but hopefully you are coming in with some significant interest in the field. Some prior experience with at least beginner-level programming and basic statistical and math concepts is </a:t>
            </a:r>
            <a:r>
              <a:rPr lang="en-US" sz="2000" b="1" i="1" dirty="0"/>
              <a:t>strongly</a:t>
            </a:r>
            <a:r>
              <a:rPr lang="en-US" sz="2000" dirty="0"/>
              <a:t> encouraged</a:t>
            </a:r>
            <a:r>
              <a:rPr lang="en-US" sz="2000" dirty="0" smtClean="0"/>
              <a:t>.</a:t>
            </a:r>
          </a:p>
          <a:p>
            <a:pPr marL="0" indent="0">
              <a:buNone/>
            </a:pPr>
            <a:endParaRPr lang="en-US" dirty="0"/>
          </a:p>
          <a:p>
            <a:pPr marL="0" indent="0">
              <a:buNone/>
            </a:pPr>
            <a:endParaRPr lang="en-US" dirty="0"/>
          </a:p>
          <a:p>
            <a:pPr marL="0" indent="0">
              <a:buNone/>
            </a:pPr>
            <a:endParaRPr lang="en-US" dirty="0" smtClean="0"/>
          </a:p>
        </p:txBody>
      </p:sp>
      <p:cxnSp>
        <p:nvCxnSpPr>
          <p:cNvPr id="5" name="Straight Arrow Connector 4"/>
          <p:cNvCxnSpPr/>
          <p:nvPr/>
        </p:nvCxnSpPr>
        <p:spPr>
          <a:xfrm>
            <a:off x="1643974" y="4416358"/>
            <a:ext cx="8443609"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2919" y="3861881"/>
            <a:ext cx="1391055" cy="923330"/>
          </a:xfrm>
          <a:prstGeom prst="rect">
            <a:avLst/>
          </a:prstGeom>
          <a:noFill/>
        </p:spPr>
        <p:txBody>
          <a:bodyPr wrap="square" rtlCol="0">
            <a:spAutoFit/>
          </a:bodyPr>
          <a:lstStyle/>
          <a:p>
            <a:r>
              <a:rPr lang="en-US" b="1" i="1" dirty="0" smtClean="0"/>
              <a:t>Never seen a line of code before</a:t>
            </a:r>
            <a:endParaRPr lang="en-US" b="1" i="1" dirty="0"/>
          </a:p>
        </p:txBody>
      </p:sp>
      <p:sp>
        <p:nvSpPr>
          <p:cNvPr id="7" name="TextBox 6"/>
          <p:cNvSpPr txBox="1"/>
          <p:nvPr/>
        </p:nvSpPr>
        <p:spPr>
          <a:xfrm>
            <a:off x="4321917" y="3492549"/>
            <a:ext cx="3087721" cy="369332"/>
          </a:xfrm>
          <a:prstGeom prst="rect">
            <a:avLst/>
          </a:prstGeom>
          <a:noFill/>
        </p:spPr>
        <p:txBody>
          <a:bodyPr wrap="square" rtlCol="0">
            <a:spAutoFit/>
          </a:bodyPr>
          <a:lstStyle/>
          <a:p>
            <a:r>
              <a:rPr lang="en-US" b="1" dirty="0" smtClean="0"/>
              <a:t>Prior Programming Experience</a:t>
            </a:r>
            <a:endParaRPr lang="en-US" b="1" dirty="0"/>
          </a:p>
        </p:txBody>
      </p:sp>
      <p:sp>
        <p:nvSpPr>
          <p:cNvPr id="8" name="TextBox 7"/>
          <p:cNvSpPr txBox="1"/>
          <p:nvPr/>
        </p:nvSpPr>
        <p:spPr>
          <a:xfrm>
            <a:off x="10291863" y="3584882"/>
            <a:ext cx="1739628" cy="1477328"/>
          </a:xfrm>
          <a:prstGeom prst="rect">
            <a:avLst/>
          </a:prstGeom>
          <a:noFill/>
        </p:spPr>
        <p:txBody>
          <a:bodyPr wrap="square" rtlCol="0">
            <a:spAutoFit/>
          </a:bodyPr>
          <a:lstStyle/>
          <a:p>
            <a:r>
              <a:rPr lang="en-US" b="1" i="1" dirty="0" smtClean="0"/>
              <a:t>Professional </a:t>
            </a:r>
          </a:p>
          <a:p>
            <a:r>
              <a:rPr lang="en-US" dirty="0" smtClean="0"/>
              <a:t>(like, you could be making a lot more money right now…)</a:t>
            </a:r>
            <a:endParaRPr lang="en-US" dirty="0"/>
          </a:p>
        </p:txBody>
      </p:sp>
      <p:sp>
        <p:nvSpPr>
          <p:cNvPr id="9" name="Rectangle 8"/>
          <p:cNvSpPr/>
          <p:nvPr/>
        </p:nvSpPr>
        <p:spPr>
          <a:xfrm>
            <a:off x="2714017" y="4109936"/>
            <a:ext cx="6468894" cy="612844"/>
          </a:xfrm>
          <a:prstGeom prst="rect">
            <a:avLst/>
          </a:prstGeom>
          <a:solidFill>
            <a:schemeClr val="accent2">
              <a:lumMod val="60000"/>
              <a:lumOff val="40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861021" y="5049550"/>
            <a:ext cx="2349231" cy="954107"/>
          </a:xfrm>
          <a:prstGeom prst="rect">
            <a:avLst/>
          </a:prstGeom>
          <a:noFill/>
        </p:spPr>
        <p:txBody>
          <a:bodyPr wrap="square" rtlCol="0">
            <a:spAutoFit/>
          </a:bodyPr>
          <a:lstStyle/>
          <a:p>
            <a:pPr algn="ctr"/>
            <a:r>
              <a:rPr lang="en-US" sz="1400" i="1" dirty="0" smtClean="0"/>
              <a:t>Lots of time spent on computational aspect, simpler ABM (but will leave with a great new skill set!)</a:t>
            </a:r>
            <a:endParaRPr lang="en-US" sz="1400" i="1" dirty="0"/>
          </a:p>
        </p:txBody>
      </p:sp>
      <p:sp>
        <p:nvSpPr>
          <p:cNvPr id="11" name="TextBox 10"/>
          <p:cNvSpPr txBox="1"/>
          <p:nvPr/>
        </p:nvSpPr>
        <p:spPr>
          <a:xfrm>
            <a:off x="4640093" y="5199639"/>
            <a:ext cx="2616741" cy="954107"/>
          </a:xfrm>
          <a:prstGeom prst="rect">
            <a:avLst/>
          </a:prstGeom>
          <a:noFill/>
        </p:spPr>
        <p:txBody>
          <a:bodyPr wrap="square" rtlCol="0">
            <a:spAutoFit/>
          </a:bodyPr>
          <a:lstStyle/>
          <a:p>
            <a:pPr algn="ctr"/>
            <a:r>
              <a:rPr lang="en-US" sz="1400" i="1" dirty="0" smtClean="0"/>
              <a:t>Nice balance between learning about complex systems modeling and beefing up your coding experience</a:t>
            </a:r>
            <a:endParaRPr lang="en-US" sz="1400" i="1" dirty="0"/>
          </a:p>
        </p:txBody>
      </p:sp>
      <p:sp>
        <p:nvSpPr>
          <p:cNvPr id="12" name="TextBox 11"/>
          <p:cNvSpPr txBox="1"/>
          <p:nvPr/>
        </p:nvSpPr>
        <p:spPr>
          <a:xfrm>
            <a:off x="7890752" y="5139633"/>
            <a:ext cx="2461503" cy="954107"/>
          </a:xfrm>
          <a:prstGeom prst="rect">
            <a:avLst/>
          </a:prstGeom>
          <a:noFill/>
        </p:spPr>
        <p:txBody>
          <a:bodyPr wrap="square" rtlCol="0">
            <a:spAutoFit/>
          </a:bodyPr>
          <a:lstStyle/>
          <a:p>
            <a:r>
              <a:rPr lang="en-US" sz="1400" i="1" dirty="0" smtClean="0"/>
              <a:t>Weeks spent on coding may seem a bit remedial, but you will have lots of time to get into some deeper levels of modeling</a:t>
            </a:r>
            <a:endParaRPr lang="en-US" sz="1400" i="1" dirty="0"/>
          </a:p>
        </p:txBody>
      </p:sp>
      <p:sp>
        <p:nvSpPr>
          <p:cNvPr id="13" name="Left Brace 12"/>
          <p:cNvSpPr/>
          <p:nvPr/>
        </p:nvSpPr>
        <p:spPr>
          <a:xfrm rot="16200000">
            <a:off x="3462406" y="3553544"/>
            <a:ext cx="574398" cy="2431917"/>
          </a:xfrm>
          <a:prstGeom prst="leftBrace">
            <a:avLst>
              <a:gd name="adj1" fmla="val 8333"/>
              <a:gd name="adj2" fmla="val 49340"/>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p:cNvSpPr/>
          <p:nvPr/>
        </p:nvSpPr>
        <p:spPr>
          <a:xfrm rot="16200000">
            <a:off x="5610498" y="3245420"/>
            <a:ext cx="574398" cy="3165752"/>
          </a:xfrm>
          <a:prstGeom prst="leftBrace">
            <a:avLst>
              <a:gd name="adj1" fmla="val 8333"/>
              <a:gd name="adj2" fmla="val 4934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rot="16200000">
            <a:off x="7857283" y="3594887"/>
            <a:ext cx="574398" cy="2349233"/>
          </a:xfrm>
          <a:prstGeom prst="leftBrace">
            <a:avLst>
              <a:gd name="adj1" fmla="val 8333"/>
              <a:gd name="adj2" fmla="val 49340"/>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9892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smtClean="0"/>
              <a:t>For </a:t>
            </a:r>
            <a:r>
              <a:rPr lang="en-US"/>
              <a:t>n</a:t>
            </a:r>
            <a:r>
              <a:rPr lang="en-US" smtClean="0"/>
              <a:t>ext </a:t>
            </a:r>
            <a:r>
              <a:rPr lang="en-US" dirty="0" smtClean="0"/>
              <a:t>time…</a:t>
            </a:r>
            <a:endParaRPr lang="en-US" dirty="0"/>
          </a:p>
        </p:txBody>
      </p:sp>
      <p:sp>
        <p:nvSpPr>
          <p:cNvPr id="3" name="Content Placeholder 2"/>
          <p:cNvSpPr>
            <a:spLocks noGrp="1"/>
          </p:cNvSpPr>
          <p:nvPr>
            <p:ph idx="1"/>
          </p:nvPr>
        </p:nvSpPr>
        <p:spPr>
          <a:xfrm>
            <a:off x="838200" y="1642050"/>
            <a:ext cx="11000362" cy="4351338"/>
          </a:xfrm>
        </p:spPr>
        <p:txBody>
          <a:bodyPr>
            <a:normAutofit/>
          </a:bodyPr>
          <a:lstStyle/>
          <a:p>
            <a:pPr marL="0" indent="0">
              <a:buNone/>
            </a:pPr>
            <a:r>
              <a:rPr lang="en-US" b="1" dirty="0" smtClean="0"/>
              <a:t>Read</a:t>
            </a:r>
            <a:endParaRPr lang="en-US" dirty="0" smtClean="0"/>
          </a:p>
          <a:p>
            <a:pPr>
              <a:buFontTx/>
              <a:buChar char="-"/>
            </a:pPr>
            <a:r>
              <a:rPr lang="en-US" dirty="0" smtClean="0"/>
              <a:t>“Why Model?”, Epstein 2008</a:t>
            </a:r>
          </a:p>
          <a:p>
            <a:pPr>
              <a:buFontTx/>
              <a:buChar char="-"/>
            </a:pPr>
            <a:r>
              <a:rPr lang="en-US" dirty="0" err="1" smtClean="0"/>
              <a:t>Sayama</a:t>
            </a:r>
            <a:r>
              <a:rPr lang="en-US" dirty="0" smtClean="0"/>
              <a:t>, </a:t>
            </a:r>
            <a:r>
              <a:rPr lang="en-US" dirty="0" err="1" smtClean="0"/>
              <a:t>Chp</a:t>
            </a:r>
            <a:r>
              <a:rPr lang="en-US" dirty="0" smtClean="0"/>
              <a:t>. 2</a:t>
            </a:r>
          </a:p>
          <a:p>
            <a:pPr>
              <a:buFontTx/>
              <a:buChar char="-"/>
            </a:pPr>
            <a:r>
              <a:rPr lang="en-US" dirty="0" err="1" smtClean="0"/>
              <a:t>Wilensky</a:t>
            </a:r>
            <a:r>
              <a:rPr lang="en-US" dirty="0" smtClean="0"/>
              <a:t>, </a:t>
            </a:r>
            <a:r>
              <a:rPr lang="en-US" dirty="0" err="1" smtClean="0"/>
              <a:t>Chp</a:t>
            </a:r>
            <a:r>
              <a:rPr lang="en-US" dirty="0" smtClean="0"/>
              <a:t>. 0-1</a:t>
            </a:r>
          </a:p>
          <a:p>
            <a:pPr>
              <a:buFontTx/>
              <a:buChar char="-"/>
            </a:pPr>
            <a:endParaRPr lang="en-US" dirty="0"/>
          </a:p>
          <a:p>
            <a:pPr marL="0" indent="0">
              <a:buNone/>
            </a:pPr>
            <a:r>
              <a:rPr lang="en-US" b="1" dirty="0" smtClean="0"/>
              <a:t>Do (optional)</a:t>
            </a:r>
          </a:p>
          <a:p>
            <a:pPr marL="0" indent="0">
              <a:buNone/>
            </a:pPr>
            <a:r>
              <a:rPr lang="en-US" dirty="0" smtClean="0"/>
              <a:t>- Download and Install </a:t>
            </a:r>
            <a:r>
              <a:rPr lang="en-US" dirty="0" err="1" smtClean="0"/>
              <a:t>NetLogo</a:t>
            </a:r>
            <a:r>
              <a:rPr lang="en-US" dirty="0" smtClean="0"/>
              <a:t> to personal computer</a:t>
            </a:r>
            <a:endParaRPr lang="en-US" dirty="0"/>
          </a:p>
          <a:p>
            <a:pPr marL="0" indent="0">
              <a:buNone/>
            </a:pPr>
            <a:endParaRPr lang="en-US" dirty="0" smtClean="0"/>
          </a:p>
        </p:txBody>
      </p:sp>
    </p:spTree>
    <p:extLst>
      <p:ext uri="{BB962C8B-B14F-4D97-AF65-F5344CB8AC3E}">
        <p14:creationId xmlns:p14="http://schemas.microsoft.com/office/powerpoint/2010/main" val="3078734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Agenda for Today – Welcome to CMPLXSYS 530!</a:t>
            </a:r>
            <a:endParaRPr lang="en-US" sz="3600" dirty="0"/>
          </a:p>
        </p:txBody>
      </p:sp>
      <p:sp>
        <p:nvSpPr>
          <p:cNvPr id="3" name="Content Placeholder 2"/>
          <p:cNvSpPr>
            <a:spLocks noGrp="1"/>
          </p:cNvSpPr>
          <p:nvPr>
            <p:ph idx="1"/>
          </p:nvPr>
        </p:nvSpPr>
        <p:spPr>
          <a:xfrm>
            <a:off x="838200" y="1690688"/>
            <a:ext cx="10515600" cy="4575175"/>
          </a:xfrm>
        </p:spPr>
        <p:txBody>
          <a:bodyPr>
            <a:normAutofit fontScale="70000" lnSpcReduction="20000"/>
          </a:bodyPr>
          <a:lstStyle/>
          <a:p>
            <a:pPr marL="0" indent="0">
              <a:buNone/>
            </a:pPr>
            <a:r>
              <a:rPr lang="en-US" b="1" dirty="0" smtClean="0"/>
              <a:t>Introductions</a:t>
            </a:r>
          </a:p>
          <a:p>
            <a:pPr marL="0" indent="0">
              <a:buNone/>
            </a:pPr>
            <a:endParaRPr lang="en-US" b="1" dirty="0" smtClean="0"/>
          </a:p>
          <a:p>
            <a:pPr marL="0" indent="0">
              <a:buNone/>
            </a:pPr>
            <a:r>
              <a:rPr lang="en-US" b="1" dirty="0" smtClean="0"/>
              <a:t>Course Overview</a:t>
            </a:r>
          </a:p>
          <a:p>
            <a:pPr lvl="1"/>
            <a:r>
              <a:rPr lang="en-US" dirty="0" smtClean="0"/>
              <a:t>Complex Systems</a:t>
            </a:r>
          </a:p>
          <a:p>
            <a:pPr lvl="1"/>
            <a:r>
              <a:rPr lang="en-US" dirty="0" smtClean="0"/>
              <a:t>What this course </a:t>
            </a:r>
            <a:r>
              <a:rPr lang="en-US" i="1" u="sng" dirty="0" smtClean="0"/>
              <a:t>does</a:t>
            </a:r>
            <a:r>
              <a:rPr lang="en-US" i="1" dirty="0" smtClean="0"/>
              <a:t> </a:t>
            </a:r>
            <a:r>
              <a:rPr lang="en-US" dirty="0" smtClean="0"/>
              <a:t>cover</a:t>
            </a:r>
          </a:p>
          <a:p>
            <a:pPr lvl="1"/>
            <a:r>
              <a:rPr lang="en-US" dirty="0" smtClean="0"/>
              <a:t>What it </a:t>
            </a:r>
            <a:r>
              <a:rPr lang="en-US" i="1" u="sng" dirty="0" smtClean="0"/>
              <a:t>does not</a:t>
            </a:r>
            <a:r>
              <a:rPr lang="en-US" dirty="0" smtClean="0"/>
              <a:t> cover</a:t>
            </a:r>
          </a:p>
          <a:p>
            <a:pPr lvl="1"/>
            <a:r>
              <a:rPr lang="en-US" dirty="0" smtClean="0"/>
              <a:t>Main Objectives</a:t>
            </a:r>
          </a:p>
          <a:p>
            <a:pPr lvl="1"/>
            <a:endParaRPr lang="en-US" dirty="0"/>
          </a:p>
          <a:p>
            <a:pPr marL="0" indent="0">
              <a:buNone/>
            </a:pPr>
            <a:r>
              <a:rPr lang="en-US" b="1" dirty="0" smtClean="0"/>
              <a:t>Course Logistics</a:t>
            </a:r>
          </a:p>
          <a:p>
            <a:pPr lvl="1"/>
            <a:r>
              <a:rPr lang="en-US" dirty="0" smtClean="0"/>
              <a:t>Class structure</a:t>
            </a:r>
          </a:p>
          <a:p>
            <a:pPr lvl="1"/>
            <a:r>
              <a:rPr lang="en-US" dirty="0" smtClean="0"/>
              <a:t>Course website</a:t>
            </a:r>
          </a:p>
          <a:p>
            <a:pPr lvl="1"/>
            <a:r>
              <a:rPr lang="en-US" dirty="0" smtClean="0"/>
              <a:t>Grade breakdown</a:t>
            </a:r>
          </a:p>
          <a:p>
            <a:pPr lvl="1"/>
            <a:r>
              <a:rPr lang="en-US" dirty="0" smtClean="0"/>
              <a:t>Readings and assignment schedule</a:t>
            </a:r>
          </a:p>
          <a:p>
            <a:pPr lvl="1"/>
            <a:r>
              <a:rPr lang="en-US" dirty="0" smtClean="0"/>
              <a:t>A note on prior background coming into this class…</a:t>
            </a:r>
          </a:p>
          <a:p>
            <a:pPr marL="457200" lvl="1" indent="0">
              <a:buNone/>
            </a:pPr>
            <a:endParaRPr lang="en-US" dirty="0" smtClean="0"/>
          </a:p>
          <a:p>
            <a:pPr marL="0" indent="0">
              <a:buNone/>
            </a:pPr>
            <a:r>
              <a:rPr lang="en-US" b="1" dirty="0" smtClean="0"/>
              <a:t>First Day of Class Survey</a:t>
            </a:r>
          </a:p>
          <a:p>
            <a:pPr lvl="1"/>
            <a:endParaRPr lang="en-US" dirty="0"/>
          </a:p>
          <a:p>
            <a:pPr lvl="1"/>
            <a:endParaRPr lang="en-US" dirty="0" smtClean="0"/>
          </a:p>
        </p:txBody>
      </p:sp>
    </p:spTree>
    <p:extLst>
      <p:ext uri="{BB962C8B-B14F-4D97-AF65-F5344CB8AC3E}">
        <p14:creationId xmlns:p14="http://schemas.microsoft.com/office/powerpoint/2010/main" val="1978645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lstStyle/>
          <a:p>
            <a:pPr marL="0" indent="0">
              <a:buNone/>
            </a:pPr>
            <a:r>
              <a:rPr lang="en-US" b="1" dirty="0" smtClean="0"/>
              <a:t>Instructor: </a:t>
            </a:r>
            <a:r>
              <a:rPr lang="en-US" dirty="0" smtClean="0"/>
              <a:t>Lynette Shaw</a:t>
            </a:r>
          </a:p>
          <a:p>
            <a:pPr marL="0" indent="0">
              <a:buNone/>
            </a:pPr>
            <a:r>
              <a:rPr lang="en-US" b="1" dirty="0" smtClean="0"/>
              <a:t>Office: </a:t>
            </a:r>
            <a:r>
              <a:rPr lang="en-US" dirty="0" smtClean="0"/>
              <a:t>323A West Hall</a:t>
            </a:r>
          </a:p>
          <a:p>
            <a:pPr marL="0" indent="0">
              <a:buNone/>
            </a:pPr>
            <a:r>
              <a:rPr lang="en-US" b="1" dirty="0" smtClean="0"/>
              <a:t>Office Hours: </a:t>
            </a:r>
            <a:r>
              <a:rPr lang="en-US" dirty="0" smtClean="0"/>
              <a:t>2-4pm Weds. (may need to adjust later in semester)</a:t>
            </a:r>
          </a:p>
          <a:p>
            <a:pPr marL="0" indent="0">
              <a:buNone/>
            </a:pPr>
            <a:endParaRPr lang="en-US" b="1" dirty="0" smtClean="0"/>
          </a:p>
          <a:p>
            <a:pPr marL="0" indent="0">
              <a:buNone/>
            </a:pPr>
            <a:r>
              <a:rPr lang="en-US" b="1" dirty="0" smtClean="0"/>
              <a:t>Interest Areas: </a:t>
            </a:r>
          </a:p>
          <a:p>
            <a:pPr marL="0" indent="0">
              <a:buNone/>
            </a:pPr>
            <a:r>
              <a:rPr lang="en-US" dirty="0" smtClean="0"/>
              <a:t>Culture and Cognition, Economic Sociology, Valuation Processes, Social Theory</a:t>
            </a:r>
            <a:endParaRPr lang="en-US" b="1" dirty="0"/>
          </a:p>
        </p:txBody>
      </p:sp>
    </p:spTree>
    <p:extLst>
      <p:ext uri="{BB962C8B-B14F-4D97-AF65-F5344CB8AC3E}">
        <p14:creationId xmlns:p14="http://schemas.microsoft.com/office/powerpoint/2010/main" val="2332710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Image result for evolu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783998"/>
            <a:ext cx="3357882" cy="15466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normAutofit/>
          </a:bodyPr>
          <a:lstStyle/>
          <a:p>
            <a:pPr marL="0" indent="0" algn="ctr">
              <a:buNone/>
            </a:pPr>
            <a:r>
              <a:rPr lang="en-US" dirty="0" smtClean="0"/>
              <a:t>What exactly </a:t>
            </a:r>
            <a:r>
              <a:rPr lang="en-US" i="1" dirty="0" smtClean="0"/>
              <a:t>is</a:t>
            </a:r>
            <a:r>
              <a:rPr lang="en-US" dirty="0" smtClean="0"/>
              <a:t> a “complex system</a:t>
            </a:r>
            <a:r>
              <a:rPr lang="en-US" dirty="0" smtClean="0"/>
              <a:t>”?</a:t>
            </a:r>
            <a:endParaRPr lang="en-US" dirty="0" smtClean="0"/>
          </a:p>
        </p:txBody>
      </p:sp>
      <p:pic>
        <p:nvPicPr>
          <p:cNvPr id="1026" name="Picture 2" descr="Image result for murmu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6943" y="4330681"/>
            <a:ext cx="2859866" cy="19046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weath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4278" y="4183151"/>
            <a:ext cx="3497784" cy="19709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oarse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0568" y="2728235"/>
            <a:ext cx="3210195" cy="15106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traffi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42160" y="4330681"/>
            <a:ext cx="3212750" cy="21256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euron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46809" y="2538416"/>
            <a:ext cx="2675345" cy="1505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328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normAutofit fontScale="70000" lnSpcReduction="20000"/>
          </a:bodyPr>
          <a:lstStyle/>
          <a:p>
            <a:pPr marL="0" indent="0" algn="ctr">
              <a:buNone/>
            </a:pPr>
            <a:r>
              <a:rPr lang="en-US" dirty="0" smtClean="0"/>
              <a:t>What exactly </a:t>
            </a:r>
            <a:r>
              <a:rPr lang="en-US" i="1" dirty="0" smtClean="0"/>
              <a:t>is</a:t>
            </a:r>
            <a:r>
              <a:rPr lang="en-US" dirty="0" smtClean="0"/>
              <a:t> a “complex system”?</a:t>
            </a:r>
          </a:p>
          <a:p>
            <a:pPr marL="0" indent="0">
              <a:buNone/>
            </a:pPr>
            <a:endParaRPr lang="en-US" dirty="0" smtClean="0"/>
          </a:p>
          <a:p>
            <a:pPr marL="0" indent="0">
              <a:buNone/>
            </a:pPr>
            <a:r>
              <a:rPr lang="en-US" b="1" dirty="0" smtClean="0"/>
              <a:t>Wikipedia</a:t>
            </a:r>
            <a:r>
              <a:rPr lang="en-US" dirty="0" smtClean="0"/>
              <a:t>: </a:t>
            </a:r>
          </a:p>
          <a:p>
            <a:pPr marL="0" indent="0">
              <a:buNone/>
            </a:pPr>
            <a:r>
              <a:rPr lang="en-US" dirty="0" smtClean="0"/>
              <a:t>“A system composed of many components which may interact with one another”</a:t>
            </a:r>
          </a:p>
          <a:p>
            <a:pPr marL="0" indent="0">
              <a:buNone/>
            </a:pPr>
            <a:endParaRPr lang="en-US" dirty="0" smtClean="0"/>
          </a:p>
          <a:p>
            <a:pPr marL="0" indent="0">
              <a:buNone/>
            </a:pPr>
            <a:r>
              <a:rPr lang="en-US" b="1" dirty="0" smtClean="0"/>
              <a:t>NECSI</a:t>
            </a:r>
            <a:r>
              <a:rPr lang="en-US" dirty="0" smtClean="0"/>
              <a:t>: </a:t>
            </a:r>
          </a:p>
          <a:p>
            <a:pPr marL="0" indent="0">
              <a:buNone/>
            </a:pPr>
            <a:r>
              <a:rPr lang="en-US" dirty="0" smtClean="0"/>
              <a:t>“…a </a:t>
            </a:r>
            <a:r>
              <a:rPr lang="en-US" dirty="0"/>
              <a:t>new field of science studying how parts of a system give rise to the collective behaviors of the system, and how the system interacts with its </a:t>
            </a:r>
            <a:r>
              <a:rPr lang="en-US" dirty="0" smtClean="0"/>
              <a:t>environment”</a:t>
            </a:r>
          </a:p>
          <a:p>
            <a:pPr marL="0" indent="0">
              <a:buNone/>
            </a:pPr>
            <a:endParaRPr lang="en-US" dirty="0"/>
          </a:p>
          <a:p>
            <a:pPr marL="0" indent="0">
              <a:buNone/>
            </a:pPr>
            <a:r>
              <a:rPr lang="en-US" b="1" dirty="0" err="1" smtClean="0"/>
              <a:t>Sayama</a:t>
            </a:r>
            <a:r>
              <a:rPr lang="en-US" b="1" dirty="0" smtClean="0"/>
              <a:t> (p. 3): </a:t>
            </a:r>
          </a:p>
          <a:p>
            <a:pPr marL="0" indent="0">
              <a:buNone/>
            </a:pPr>
            <a:r>
              <a:rPr lang="en-US" b="1" dirty="0" smtClean="0"/>
              <a:t>“ </a:t>
            </a:r>
            <a:r>
              <a:rPr lang="en-US" dirty="0" smtClean="0"/>
              <a:t>Complex </a:t>
            </a:r>
            <a:r>
              <a:rPr lang="en-US" dirty="0"/>
              <a:t>systems are networks made of a number of components that interact </a:t>
            </a:r>
            <a:r>
              <a:rPr lang="en-US" dirty="0" smtClean="0"/>
              <a:t>with each </a:t>
            </a:r>
            <a:r>
              <a:rPr lang="en-US" dirty="0"/>
              <a:t>other, typically in a nonlinear fashion. Complex systems may arise and </a:t>
            </a:r>
            <a:r>
              <a:rPr lang="en-US" dirty="0" smtClean="0"/>
              <a:t>evolve through </a:t>
            </a:r>
            <a:r>
              <a:rPr lang="en-US" dirty="0"/>
              <a:t>self-organization, such that they are neither completely regular nor </a:t>
            </a:r>
            <a:r>
              <a:rPr lang="en-US" dirty="0" smtClean="0"/>
              <a:t>completely random</a:t>
            </a:r>
            <a:r>
              <a:rPr lang="en-US" dirty="0"/>
              <a:t>, permitting the development of emergent behavior at </a:t>
            </a:r>
            <a:r>
              <a:rPr lang="en-US" dirty="0" smtClean="0"/>
              <a:t>macroscopic scales.”</a:t>
            </a:r>
            <a:endParaRPr lang="en-US" b="1" dirty="0"/>
          </a:p>
        </p:txBody>
      </p:sp>
    </p:spTree>
    <p:extLst>
      <p:ext uri="{BB962C8B-B14F-4D97-AF65-F5344CB8AC3E}">
        <p14:creationId xmlns:p14="http://schemas.microsoft.com/office/powerpoint/2010/main" val="157900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normAutofit fontScale="62500" lnSpcReduction="20000"/>
          </a:bodyPr>
          <a:lstStyle/>
          <a:p>
            <a:pPr marL="0" indent="0" algn="ctr">
              <a:buNone/>
            </a:pPr>
            <a:r>
              <a:rPr lang="en-US" dirty="0" smtClean="0"/>
              <a:t>Key characteristics of “complex systems” (from </a:t>
            </a:r>
            <a:r>
              <a:rPr lang="en-US" b="1" dirty="0" smtClean="0"/>
              <a:t>CSCS</a:t>
            </a:r>
            <a:r>
              <a:rPr lang="en-US" dirty="0" smtClean="0"/>
              <a:t>)</a:t>
            </a:r>
          </a:p>
          <a:p>
            <a:pPr marL="0" indent="0">
              <a:buNone/>
            </a:pPr>
            <a:endParaRPr lang="en-US" dirty="0" smtClean="0"/>
          </a:p>
          <a:p>
            <a:pPr marL="0" indent="0">
              <a:buNone/>
            </a:pPr>
            <a:r>
              <a:rPr lang="en-US" b="1" dirty="0" smtClean="0"/>
              <a:t>SELF-ORGANIZATION </a:t>
            </a:r>
            <a:r>
              <a:rPr lang="en-US" dirty="0"/>
              <a:t>into patterns, as occurs with flocks of birds, periodicity in disease outbreaks, or residential segregation.</a:t>
            </a:r>
          </a:p>
          <a:p>
            <a:pPr marL="0" indent="0">
              <a:buNone/>
            </a:pPr>
            <a:endParaRPr lang="en-US" dirty="0" smtClean="0"/>
          </a:p>
          <a:p>
            <a:pPr marL="0" indent="0">
              <a:buNone/>
            </a:pPr>
            <a:r>
              <a:rPr lang="en-US" b="1" dirty="0" smtClean="0"/>
              <a:t>EMERGENCE </a:t>
            </a:r>
            <a:r>
              <a:rPr lang="en-US" dirty="0"/>
              <a:t>of functionalities, such as cognition in the brain or the robustness of networks.</a:t>
            </a:r>
          </a:p>
          <a:p>
            <a:pPr marL="0" indent="0">
              <a:buNone/>
            </a:pPr>
            <a:endParaRPr lang="en-US" dirty="0" smtClean="0"/>
          </a:p>
          <a:p>
            <a:pPr marL="0" indent="0">
              <a:buNone/>
            </a:pPr>
            <a:r>
              <a:rPr lang="en-US" b="1" dirty="0" smtClean="0"/>
              <a:t>CHAOS</a:t>
            </a:r>
            <a:r>
              <a:rPr lang="en-US" dirty="0"/>
              <a:t>, where small changes in initial conditions ("the flapping of a butterfly's wings in Argentina") produce large later changes ("a hurricane in the Caribbean").</a:t>
            </a:r>
          </a:p>
          <a:p>
            <a:pPr marL="0" indent="0">
              <a:buNone/>
            </a:pPr>
            <a:endParaRPr lang="en-US" dirty="0" smtClean="0"/>
          </a:p>
          <a:p>
            <a:pPr marL="0" indent="0">
              <a:buNone/>
            </a:pPr>
            <a:r>
              <a:rPr lang="en-US" b="1" dirty="0" smtClean="0"/>
              <a:t>"</a:t>
            </a:r>
            <a:r>
              <a:rPr lang="en-US" b="1" dirty="0"/>
              <a:t>FAT-TAIL" BEHAVIOR</a:t>
            </a:r>
            <a:r>
              <a:rPr lang="en-US" dirty="0"/>
              <a:t>, where rare events (e.g. mass extinctions, market crashes, and epidemics) occur much more often than would be predicted by a normal (bell-curve) distribution.</a:t>
            </a:r>
          </a:p>
          <a:p>
            <a:pPr marL="0" indent="0">
              <a:buNone/>
            </a:pPr>
            <a:endParaRPr lang="en-US" dirty="0" smtClean="0"/>
          </a:p>
          <a:p>
            <a:pPr marL="0" indent="0">
              <a:buNone/>
            </a:pPr>
            <a:r>
              <a:rPr lang="en-US" b="1" dirty="0" smtClean="0"/>
              <a:t>ADAPTIVE </a:t>
            </a:r>
            <a:r>
              <a:rPr lang="en-US" b="1" dirty="0"/>
              <a:t>INTERACTION</a:t>
            </a:r>
            <a:r>
              <a:rPr lang="en-US" dirty="0"/>
              <a:t>, where interacting agents (as in markets or the Prisoner's Dilemma) modify their strategies in diverse ways as experience accumulates to produce cooperative behavior.</a:t>
            </a:r>
          </a:p>
          <a:p>
            <a:pPr marL="0" indent="0">
              <a:buNone/>
            </a:pPr>
            <a:endParaRPr lang="en-US" dirty="0"/>
          </a:p>
        </p:txBody>
      </p:sp>
    </p:spTree>
    <p:extLst>
      <p:ext uri="{BB962C8B-B14F-4D97-AF65-F5344CB8AC3E}">
        <p14:creationId xmlns:p14="http://schemas.microsoft.com/office/powerpoint/2010/main" val="3718141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626469" y="152089"/>
            <a:ext cx="6420254" cy="6412749"/>
          </a:xfrm>
          <a:prstGeom prst="rect">
            <a:avLst/>
          </a:prstGeom>
        </p:spPr>
      </p:pic>
      <p:sp>
        <p:nvSpPr>
          <p:cNvPr id="7" name="TextBox 6"/>
          <p:cNvSpPr txBox="1"/>
          <p:nvPr/>
        </p:nvSpPr>
        <p:spPr>
          <a:xfrm>
            <a:off x="8647889" y="5972783"/>
            <a:ext cx="2149813" cy="369332"/>
          </a:xfrm>
          <a:prstGeom prst="rect">
            <a:avLst/>
          </a:prstGeom>
          <a:noFill/>
        </p:spPr>
        <p:txBody>
          <a:bodyPr wrap="square" rtlCol="0">
            <a:spAutoFit/>
          </a:bodyPr>
          <a:lstStyle/>
          <a:p>
            <a:r>
              <a:rPr lang="en-US" dirty="0" err="1" smtClean="0"/>
              <a:t>Sayama</a:t>
            </a:r>
            <a:r>
              <a:rPr lang="en-US" dirty="0" smtClean="0"/>
              <a:t>, p.5</a:t>
            </a:r>
            <a:endParaRPr lang="en-US" dirty="0"/>
          </a:p>
        </p:txBody>
      </p:sp>
    </p:spTree>
    <p:extLst>
      <p:ext uri="{BB962C8B-B14F-4D97-AF65-F5344CB8AC3E}">
        <p14:creationId xmlns:p14="http://schemas.microsoft.com/office/powerpoint/2010/main" val="3462809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smtClean="0"/>
              <a:t>Course Overview</a:t>
            </a:r>
            <a:endParaRPr lang="en-US" dirty="0"/>
          </a:p>
        </p:txBody>
      </p:sp>
      <p:sp>
        <p:nvSpPr>
          <p:cNvPr id="3" name="Content Placeholder 2"/>
          <p:cNvSpPr>
            <a:spLocks noGrp="1"/>
          </p:cNvSpPr>
          <p:nvPr>
            <p:ph idx="1"/>
          </p:nvPr>
        </p:nvSpPr>
        <p:spPr>
          <a:xfrm>
            <a:off x="838200" y="1642050"/>
            <a:ext cx="10515600" cy="4351338"/>
          </a:xfrm>
        </p:spPr>
        <p:txBody>
          <a:bodyPr>
            <a:normAutofit fontScale="77500" lnSpcReduction="20000"/>
          </a:bodyPr>
          <a:lstStyle/>
          <a:p>
            <a:pPr marL="0" indent="0">
              <a:buNone/>
            </a:pPr>
            <a:r>
              <a:rPr lang="en-US" b="1" dirty="0" smtClean="0"/>
              <a:t>What this Course </a:t>
            </a:r>
            <a:r>
              <a:rPr lang="en-US" b="1" i="1" dirty="0" smtClean="0"/>
              <a:t>will </a:t>
            </a:r>
            <a:r>
              <a:rPr lang="en-US" b="1" dirty="0" smtClean="0"/>
              <a:t>cover</a:t>
            </a:r>
            <a:r>
              <a:rPr lang="en-US" dirty="0" smtClean="0"/>
              <a:t>…</a:t>
            </a:r>
          </a:p>
          <a:p>
            <a:pPr marL="0" indent="0">
              <a:buNone/>
            </a:pPr>
            <a:endParaRPr lang="en-US" dirty="0" smtClean="0"/>
          </a:p>
          <a:p>
            <a:pPr marL="0" indent="0">
              <a:buNone/>
            </a:pPr>
            <a:r>
              <a:rPr lang="en-US" dirty="0" smtClean="0"/>
              <a:t>The central focus of this course is to teach you how to design, build, and analyze your own </a:t>
            </a:r>
            <a:r>
              <a:rPr lang="en-US" b="1" u="sng" dirty="0" smtClean="0"/>
              <a:t>Agent-Based Models</a:t>
            </a:r>
            <a:r>
              <a:rPr lang="en-US" dirty="0" smtClean="0"/>
              <a:t> (ABM)</a:t>
            </a:r>
          </a:p>
          <a:p>
            <a:pPr marL="0" indent="0">
              <a:buNone/>
            </a:pPr>
            <a:endParaRPr lang="en-US" dirty="0" smtClean="0"/>
          </a:p>
          <a:p>
            <a:pPr marL="0" indent="0">
              <a:buNone/>
            </a:pPr>
            <a:r>
              <a:rPr lang="en-US" i="1" u="sng" dirty="0" smtClean="0"/>
              <a:t>Secondary subjects we’ll hit along the way</a:t>
            </a:r>
            <a:r>
              <a:rPr lang="en-US" dirty="0" smtClean="0"/>
              <a:t>:</a:t>
            </a:r>
          </a:p>
          <a:p>
            <a:pPr>
              <a:buFontTx/>
              <a:buChar char="-"/>
            </a:pPr>
            <a:r>
              <a:rPr lang="en-US" dirty="0" smtClean="0"/>
              <a:t>Philosophy of science behind modeling</a:t>
            </a:r>
          </a:p>
          <a:p>
            <a:pPr>
              <a:buFontTx/>
              <a:buChar char="-"/>
            </a:pPr>
            <a:r>
              <a:rPr lang="en-US" dirty="0" smtClean="0"/>
              <a:t>Basic to intermediate computer programming in </a:t>
            </a:r>
            <a:r>
              <a:rPr lang="en-US" b="1" i="1" dirty="0" err="1" smtClean="0"/>
              <a:t>NetLogo</a:t>
            </a:r>
            <a:r>
              <a:rPr lang="en-US" dirty="0" smtClean="0"/>
              <a:t> and </a:t>
            </a:r>
            <a:r>
              <a:rPr lang="en-US" b="1" i="1" dirty="0" smtClean="0"/>
              <a:t>Python</a:t>
            </a:r>
          </a:p>
          <a:p>
            <a:pPr>
              <a:buFontTx/>
              <a:buChar char="-"/>
            </a:pPr>
            <a:r>
              <a:rPr lang="en-US" dirty="0" smtClean="0"/>
              <a:t>Basic statistics and probability</a:t>
            </a:r>
          </a:p>
          <a:p>
            <a:pPr>
              <a:buFontTx/>
              <a:buChar char="-"/>
            </a:pPr>
            <a:r>
              <a:rPr lang="en-US" dirty="0" smtClean="0"/>
              <a:t>Networks (i.e. Graphs)</a:t>
            </a:r>
          </a:p>
          <a:p>
            <a:pPr>
              <a:buFontTx/>
              <a:buChar char="-"/>
            </a:pPr>
            <a:r>
              <a:rPr lang="en-US" dirty="0" smtClean="0"/>
              <a:t>Collective Behavior, Pattern Formation, Game Theory [</a:t>
            </a:r>
            <a:r>
              <a:rPr lang="en-US" i="1" dirty="0" smtClean="0"/>
              <a:t>Tangentially</a:t>
            </a:r>
            <a:r>
              <a:rPr lang="en-US" dirty="0" smtClean="0"/>
              <a:t>] </a:t>
            </a:r>
          </a:p>
          <a:p>
            <a:pPr>
              <a:buFontTx/>
              <a:buChar char="-"/>
            </a:pPr>
            <a:r>
              <a:rPr lang="en-US" dirty="0" smtClean="0"/>
              <a:t>Review of a number of models of physical, biological, and social systems</a:t>
            </a:r>
          </a:p>
          <a:p>
            <a:pPr>
              <a:buFontTx/>
              <a:buChar char="-"/>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18784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smtClean="0"/>
              <a:t>Course Overview</a:t>
            </a:r>
            <a:endParaRPr lang="en-US" dirty="0"/>
          </a:p>
        </p:txBody>
      </p:sp>
      <p:sp>
        <p:nvSpPr>
          <p:cNvPr id="3" name="Content Placeholder 2"/>
          <p:cNvSpPr>
            <a:spLocks noGrp="1"/>
          </p:cNvSpPr>
          <p:nvPr>
            <p:ph idx="1"/>
          </p:nvPr>
        </p:nvSpPr>
        <p:spPr>
          <a:xfrm>
            <a:off x="838200" y="1642050"/>
            <a:ext cx="11000362" cy="4351338"/>
          </a:xfrm>
        </p:spPr>
        <p:txBody>
          <a:bodyPr>
            <a:normAutofit/>
          </a:bodyPr>
          <a:lstStyle/>
          <a:p>
            <a:pPr marL="0" indent="0">
              <a:buNone/>
            </a:pPr>
            <a:r>
              <a:rPr lang="en-US" b="1" dirty="0" smtClean="0"/>
              <a:t>What </a:t>
            </a:r>
            <a:r>
              <a:rPr lang="en-US" b="1" dirty="0" smtClean="0"/>
              <a:t>this </a:t>
            </a:r>
            <a:r>
              <a:rPr lang="en-US" b="1" dirty="0" smtClean="0"/>
              <a:t>Course </a:t>
            </a:r>
            <a:r>
              <a:rPr lang="en-US" b="1" i="1" dirty="0" smtClean="0"/>
              <a:t>will not </a:t>
            </a:r>
            <a:r>
              <a:rPr lang="en-US" b="1" dirty="0" smtClean="0"/>
              <a:t>cover</a:t>
            </a:r>
            <a:r>
              <a:rPr lang="en-US" dirty="0" smtClean="0"/>
              <a:t>…</a:t>
            </a:r>
          </a:p>
          <a:p>
            <a:pPr marL="0" indent="0">
              <a:buNone/>
            </a:pPr>
            <a:endParaRPr lang="en-US" dirty="0" smtClean="0"/>
          </a:p>
          <a:p>
            <a:r>
              <a:rPr lang="en-US" dirty="0" smtClean="0"/>
              <a:t>Equation-based modeling of system dynamics (either continuous or discrete)</a:t>
            </a:r>
          </a:p>
          <a:p>
            <a:r>
              <a:rPr lang="en-US" dirty="0" smtClean="0"/>
              <a:t>Data-driven, predictive models </a:t>
            </a:r>
          </a:p>
          <a:p>
            <a:r>
              <a:rPr lang="en-US" dirty="0" smtClean="0"/>
              <a:t>Large scale “microsimulations”</a:t>
            </a:r>
          </a:p>
          <a:p>
            <a:endParaRPr lang="en-US" dirty="0"/>
          </a:p>
          <a:p>
            <a:pPr marL="0" indent="0" algn="ctr">
              <a:buNone/>
            </a:pPr>
            <a:r>
              <a:rPr lang="en-US" i="1" dirty="0" smtClean="0"/>
              <a:t>Questions or clarifications on course content?</a:t>
            </a:r>
          </a:p>
          <a:p>
            <a:pPr>
              <a:buFontTx/>
              <a:buChar char="-"/>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1034152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843</Words>
  <Application>Microsoft Office PowerPoint</Application>
  <PresentationFormat>Widescreen</PresentationFormat>
  <Paragraphs>130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CMPLXSYS 530</vt:lpstr>
      <vt:lpstr>Agenda for Today – Welcome to CMPLXSYS 530!</vt:lpstr>
      <vt:lpstr>Introductions</vt:lpstr>
      <vt:lpstr>Course Overview</vt:lpstr>
      <vt:lpstr>Course Overview</vt:lpstr>
      <vt:lpstr>Course Overview</vt:lpstr>
      <vt:lpstr>PowerPoint Presentation</vt:lpstr>
      <vt:lpstr>Course Overview</vt:lpstr>
      <vt:lpstr>Course Overview</vt:lpstr>
      <vt:lpstr>Course Overview</vt:lpstr>
      <vt:lpstr>Course Logistics</vt:lpstr>
      <vt:lpstr>Course Logistics</vt:lpstr>
      <vt:lpstr>Course Logistics</vt:lpstr>
      <vt:lpstr>For next time…</vt:lpstr>
    </vt:vector>
  </TitlesOfParts>
  <Company>University of Michigan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CMPLXSYS 530</dc:title>
  <dc:creator>Shaw, Lynette</dc:creator>
  <cp:lastModifiedBy>Shaw, Lynette</cp:lastModifiedBy>
  <cp:revision>15</cp:revision>
  <dcterms:created xsi:type="dcterms:W3CDTF">2017-01-06T15:00:21Z</dcterms:created>
  <dcterms:modified xsi:type="dcterms:W3CDTF">2017-01-06T17:53:38Z</dcterms:modified>
</cp:coreProperties>
</file>