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97" r:id="rId3"/>
    <p:sldId id="386" r:id="rId4"/>
    <p:sldId id="398" r:id="rId5"/>
    <p:sldId id="399" r:id="rId6"/>
    <p:sldId id="400" r:id="rId7"/>
    <p:sldId id="401" r:id="rId8"/>
    <p:sldId id="402" r:id="rId9"/>
    <p:sldId id="404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05" r:id="rId23"/>
    <p:sldId id="418" r:id="rId24"/>
    <p:sldId id="419" r:id="rId25"/>
    <p:sldId id="421" r:id="rId26"/>
    <p:sldId id="420" r:id="rId27"/>
    <p:sldId id="422" r:id="rId28"/>
    <p:sldId id="423" r:id="rId29"/>
    <p:sldId id="424" r:id="rId30"/>
    <p:sldId id="426" r:id="rId31"/>
    <p:sldId id="42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BF16F9-4899-4FE8-8A1E-DFFA245C2B63}">
          <p14:sldIdLst>
            <p14:sldId id="256"/>
            <p14:sldId id="397"/>
            <p14:sldId id="386"/>
            <p14:sldId id="398"/>
            <p14:sldId id="399"/>
            <p14:sldId id="400"/>
            <p14:sldId id="401"/>
            <p14:sldId id="402"/>
            <p14:sldId id="404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05"/>
            <p14:sldId id="418"/>
            <p14:sldId id="419"/>
            <p14:sldId id="421"/>
            <p14:sldId id="420"/>
          </p14:sldIdLst>
        </p14:section>
        <p14:section name="Untitled Section" id="{473A83D3-B563-4CF2-B4EA-DB8523DB373E}">
          <p14:sldIdLst>
            <p14:sldId id="422"/>
            <p14:sldId id="423"/>
            <p14:sldId id="424"/>
            <p14:sldId id="426"/>
            <p14:sldId id="425"/>
          </p14:sldIdLst>
        </p14:section>
        <p14:section name="Untitled Section" id="{0364A279-6877-4BD1-A9C0-D010BD951EF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w, Lynette" initials="SL" lastIdx="1" clrIdx="0">
    <p:extLst>
      <p:ext uri="{19B8F6BF-5375-455C-9EA6-DF929625EA0E}">
        <p15:presenceInfo xmlns:p15="http://schemas.microsoft.com/office/powerpoint/2012/main" userId="S-1-5-21-839522115-1580436667-1801674531-11490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0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4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5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1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1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3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E0F4-F54F-4813-A2D6-4F44D3445B81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8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E0F4-F54F-4813-A2D6-4F44D3445B81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DCD25-4915-43F2-830E-8B44A4BD8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8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CMPLXSYS 530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Computer Modeling of Complex Systems</a:t>
            </a:r>
          </a:p>
          <a:p>
            <a:endParaRPr lang="en-US" i="1" dirty="0"/>
          </a:p>
          <a:p>
            <a:r>
              <a:rPr lang="en-US" i="1" dirty="0" smtClean="0"/>
              <a:t>Networks I</a:t>
            </a:r>
            <a:endParaRPr lang="en-US" i="1" dirty="0"/>
          </a:p>
          <a:p>
            <a:r>
              <a:rPr lang="en-US" dirty="0" smtClean="0"/>
              <a:t>3/8/17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30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Terms and Types - Overview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88052" y="1690688"/>
            <a:ext cx="5238607" cy="461125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b="1" dirty="0" smtClean="0"/>
              <a:t>Basic Terms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i="1" u="sng" dirty="0" smtClean="0"/>
              <a:t>Walk</a:t>
            </a:r>
          </a:p>
          <a:p>
            <a:pPr marL="0" indent="0">
              <a:buNone/>
            </a:pPr>
            <a:r>
              <a:rPr lang="en-US" sz="3200" dirty="0" smtClean="0"/>
              <a:t>List of edges sequentially connected to form a continuous route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i="1" dirty="0" smtClean="0">
                <a:solidFill>
                  <a:schemeClr val="accent6">
                    <a:lumMod val="50000"/>
                  </a:schemeClr>
                </a:solidFill>
              </a:rPr>
              <a:t>Path</a:t>
            </a:r>
          </a:p>
          <a:p>
            <a:pPr marL="0" indent="0">
              <a:buNone/>
            </a:pPr>
            <a:r>
              <a:rPr lang="en-US" sz="3200" dirty="0" smtClean="0"/>
              <a:t>Walk that doesn’t visit any node twice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i="1" dirty="0" smtClean="0">
                <a:solidFill>
                  <a:srgbClr val="7030A0"/>
                </a:solidFill>
              </a:rPr>
              <a:t>Cycle</a:t>
            </a:r>
          </a:p>
          <a:p>
            <a:pPr marL="0" indent="0">
              <a:buNone/>
            </a:pPr>
            <a:r>
              <a:rPr lang="en-US" sz="3200" dirty="0" smtClean="0"/>
              <a:t>Walk that starts and ends at same node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824" y="2357041"/>
            <a:ext cx="4518976" cy="258876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8270789" y="3273547"/>
            <a:ext cx="329514" cy="1372594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36940" y="2670610"/>
            <a:ext cx="1280984" cy="410341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798011" y="3146854"/>
            <a:ext cx="1238257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9193427" y="3273547"/>
            <a:ext cx="842841" cy="787707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715632" y="3273547"/>
            <a:ext cx="296563" cy="686297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02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Terms and Types - Overview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88052" y="1690688"/>
            <a:ext cx="5238607" cy="461125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b="1" dirty="0" smtClean="0"/>
              <a:t>Basic Terms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i="1" u="sng" dirty="0" smtClean="0"/>
              <a:t>Subgraph </a:t>
            </a:r>
          </a:p>
          <a:p>
            <a:pPr marL="0" indent="0">
              <a:buNone/>
            </a:pPr>
            <a:r>
              <a:rPr lang="en-US" sz="3200" dirty="0" smtClean="0"/>
              <a:t>Part of the graph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i="1" u="sng" dirty="0" smtClean="0"/>
              <a:t>Connected Graph</a:t>
            </a:r>
          </a:p>
          <a:p>
            <a:pPr marL="0" indent="0">
              <a:buNone/>
            </a:pPr>
            <a:r>
              <a:rPr lang="en-US" sz="3200" dirty="0" smtClean="0"/>
              <a:t>Graph in which every node is “reachable” from every other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i="1" u="sng" dirty="0" smtClean="0"/>
              <a:t>Connected Component</a:t>
            </a:r>
          </a:p>
          <a:p>
            <a:pPr marL="0" indent="0">
              <a:buNone/>
            </a:pPr>
            <a:r>
              <a:rPr lang="en-US" sz="3200" dirty="0" smtClean="0"/>
              <a:t>Subgraph that is connected w/in itself but not the rest of the graph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824" y="2357041"/>
            <a:ext cx="4518976" cy="258876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213124" y="2603157"/>
            <a:ext cx="2314833" cy="19523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6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Terms and Types - Overview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67641" y="5025081"/>
            <a:ext cx="5238607" cy="95558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000" b="1" dirty="0" smtClean="0"/>
              <a:t>Complete Graph</a:t>
            </a:r>
          </a:p>
          <a:p>
            <a:pPr marL="0" indent="0" algn="ctr">
              <a:buNone/>
            </a:pPr>
            <a:r>
              <a:rPr lang="en-US" sz="3000" dirty="0" smtClean="0"/>
              <a:t>All pairs of nodes are connected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874" y="2291924"/>
            <a:ext cx="4214326" cy="2131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329" y="2353743"/>
            <a:ext cx="4366651" cy="220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Terms and Types - Overview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39978" y="5280454"/>
            <a:ext cx="5238607" cy="9555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b="1" dirty="0" smtClean="0"/>
              <a:t>Regular Graph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 smtClean="0"/>
              <a:t>All nodes have the same degree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040" y="2689255"/>
            <a:ext cx="4315876" cy="19542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632" y="2689255"/>
            <a:ext cx="4315876" cy="220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7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Terms and Types - Overview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61752" y="5255741"/>
            <a:ext cx="9302578" cy="9555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b="1" dirty="0" smtClean="0"/>
              <a:t>Bipartite (</a:t>
            </a:r>
            <a:r>
              <a:rPr lang="en-US" sz="3000" b="1" i="1" dirty="0" smtClean="0"/>
              <a:t>n-partite</a:t>
            </a:r>
            <a:r>
              <a:rPr lang="en-US" sz="3000" b="1" dirty="0" smtClean="0"/>
              <a:t>) Graph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 smtClean="0"/>
              <a:t>Graph whose nodes can be divided into </a:t>
            </a:r>
            <a:r>
              <a:rPr lang="en-US" sz="3000" b="1" i="1" dirty="0" smtClean="0"/>
              <a:t>n</a:t>
            </a:r>
            <a:r>
              <a:rPr lang="en-US" sz="3000" dirty="0" smtClean="0"/>
              <a:t> groups such that no edges connect w/in a group</a:t>
            </a:r>
            <a:endParaRPr lang="en-US" sz="30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935" y="2082607"/>
            <a:ext cx="5769045" cy="231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2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Terms and Types - Overview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61752" y="5255741"/>
            <a:ext cx="9844216" cy="13098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b="1" dirty="0" smtClean="0"/>
              <a:t>Tree and Forests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 smtClean="0"/>
              <a:t>A </a:t>
            </a:r>
            <a:r>
              <a:rPr lang="en-US" sz="3000" i="1" dirty="0" smtClean="0"/>
              <a:t>tree</a:t>
            </a:r>
            <a:r>
              <a:rPr lang="en-US" sz="3000" dirty="0" smtClean="0"/>
              <a:t> is a graph with no cycles; </a:t>
            </a:r>
            <a:r>
              <a:rPr lang="en-US" sz="3000" i="1" dirty="0" smtClean="0"/>
              <a:t>forest </a:t>
            </a:r>
            <a:r>
              <a:rPr lang="en-US" sz="3000" dirty="0" smtClean="0"/>
              <a:t>is a graph containing multiple trees</a:t>
            </a:r>
            <a:endParaRPr lang="en-US" sz="30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562" y="2185139"/>
            <a:ext cx="5873203" cy="25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7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Terms and Types - Overview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46421" y="5609967"/>
            <a:ext cx="9976021" cy="9270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smtClean="0"/>
              <a:t>Undirected: </a:t>
            </a:r>
            <a:r>
              <a:rPr lang="en-US" sz="3200" dirty="0" smtClean="0"/>
              <a:t>symmetrical relationships [e(1, 2) = e(2,1)]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Directed: </a:t>
            </a:r>
            <a:r>
              <a:rPr lang="en-US" sz="3200" dirty="0" smtClean="0"/>
              <a:t>asymmetrical relationships </a:t>
            </a:r>
            <a:r>
              <a:rPr lang="en-US" sz="3200" dirty="0"/>
              <a:t>[e(1, 2) </a:t>
            </a:r>
            <a:r>
              <a:rPr lang="en-US" sz="3200" dirty="0" smtClean="0"/>
              <a:t>=/= </a:t>
            </a:r>
            <a:r>
              <a:rPr lang="en-US" sz="3200" dirty="0"/>
              <a:t>e(2,1)]</a:t>
            </a:r>
            <a:endParaRPr lang="en-US" sz="32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 smtClean="0"/>
          </a:p>
        </p:txBody>
      </p:sp>
      <p:pic>
        <p:nvPicPr>
          <p:cNvPr id="1026" name="Picture 2" descr="Image result for undirected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997" y="1578846"/>
            <a:ext cx="7826889" cy="394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35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Terms and Types - Overview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46421" y="5609967"/>
            <a:ext cx="9976021" cy="9270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smtClean="0"/>
              <a:t>Unweighted: </a:t>
            </a:r>
            <a:r>
              <a:rPr lang="en-US" sz="3200" dirty="0" smtClean="0"/>
              <a:t>Edges are binary [0,1]</a:t>
            </a:r>
            <a:endParaRPr lang="en-US" sz="3200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smtClean="0"/>
              <a:t>Directed: </a:t>
            </a:r>
            <a:r>
              <a:rPr lang="en-US" sz="3200" dirty="0" smtClean="0"/>
              <a:t>Edges have weight values attached to them</a:t>
            </a:r>
            <a:endParaRPr lang="en-US" sz="32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 smtClean="0"/>
          </a:p>
        </p:txBody>
      </p:sp>
      <p:pic>
        <p:nvPicPr>
          <p:cNvPr id="2050" name="Picture 2" descr="https://home.kpn.nl/stam7883/graph_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560" y="1779093"/>
            <a:ext cx="5421203" cy="332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91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Terms and Types - Overview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70117" y="5642919"/>
            <a:ext cx="9976021" cy="9270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 smtClean="0"/>
              <a:t>Multiple Edge Graphs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 smtClean="0"/>
              <a:t>Graph containing multiple edge types (i.e. multiple edge sets)</a:t>
            </a:r>
            <a:endParaRPr lang="en-US" sz="32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 smtClean="0"/>
          </a:p>
        </p:txBody>
      </p:sp>
      <p:pic>
        <p:nvPicPr>
          <p:cNvPr id="4098" name="Picture 2" descr="Image result for multi edge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003" y="1894401"/>
            <a:ext cx="581025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67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Terms and Types - Overview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79501" y="5782962"/>
            <a:ext cx="9976021" cy="8281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dirty="0" smtClean="0"/>
              <a:t>Adjacency Matrix vs. Adjacency List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312" y="1735524"/>
            <a:ext cx="6806398" cy="404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2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Agenda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51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ABM and Networks</a:t>
            </a:r>
            <a:endParaRPr lang="en-US" b="1" dirty="0"/>
          </a:p>
          <a:p>
            <a:r>
              <a:rPr lang="en-US" dirty="0" smtClean="0"/>
              <a:t>What is being represented?</a:t>
            </a:r>
            <a:endParaRPr lang="en-US" dirty="0"/>
          </a:p>
          <a:p>
            <a:r>
              <a:rPr lang="en-US" dirty="0" smtClean="0"/>
              <a:t>Classes of network dynamics</a:t>
            </a:r>
            <a:endParaRPr lang="en-US" dirty="0"/>
          </a:p>
          <a:p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Terminology</a:t>
            </a:r>
          </a:p>
          <a:p>
            <a:r>
              <a:rPr lang="en-US" dirty="0" smtClean="0"/>
              <a:t>Overview of basic network terms and concepts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Network Metrics</a:t>
            </a:r>
          </a:p>
          <a:p>
            <a:r>
              <a:rPr lang="en-US" dirty="0" smtClean="0"/>
              <a:t>Overview of metrics characterizing network structure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Working with Networks in ABM</a:t>
            </a:r>
          </a:p>
          <a:p>
            <a:r>
              <a:rPr lang="en-US" dirty="0" err="1" smtClean="0"/>
              <a:t>NetLogo</a:t>
            </a:r>
            <a:endParaRPr lang="en-US" dirty="0"/>
          </a:p>
          <a:p>
            <a:r>
              <a:rPr lang="en-US" dirty="0" smtClean="0"/>
              <a:t>Python: </a:t>
            </a:r>
            <a:r>
              <a:rPr lang="en-US" dirty="0" err="1" smtClean="0"/>
              <a:t>NetworkX</a:t>
            </a: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0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Metrics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7989" y="1458096"/>
            <a:ext cx="9976021" cy="5058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smtClean="0"/>
              <a:t>Network Measures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There are variety of measures, of varying levels of complexity,  that are used to characterize networks at both the “micro” (i.e. node and edge) and “macro” (i.e. network) levels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6345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Metrics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7990" y="1458096"/>
            <a:ext cx="5647038" cy="50580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smtClean="0"/>
              <a:t>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Number of nodes and edges in a network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 smtClean="0"/>
              <a:t>Density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Portion of all </a:t>
            </a:r>
            <a:r>
              <a:rPr lang="en-US" sz="3200" i="1" dirty="0" smtClean="0"/>
              <a:t>realized</a:t>
            </a:r>
            <a:r>
              <a:rPr lang="en-US" sz="3200" dirty="0" smtClean="0"/>
              <a:t> edges relative to </a:t>
            </a:r>
            <a:r>
              <a:rPr lang="en-US" sz="3200" i="1" dirty="0" smtClean="0"/>
              <a:t>possible </a:t>
            </a:r>
            <a:r>
              <a:rPr lang="en-US" sz="3200" dirty="0" smtClean="0"/>
              <a:t>edges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	n = number of nodes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	m = number of edges</a:t>
            </a: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/>
              <a:t>	D = 2m/n(n-1)  [</a:t>
            </a:r>
            <a:r>
              <a:rPr lang="en-US" sz="3200" i="1" dirty="0" smtClean="0"/>
              <a:t>for undirected]</a:t>
            </a:r>
            <a:endParaRPr lang="en-US" sz="3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401" y="2228074"/>
            <a:ext cx="4810599" cy="275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6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Metrics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88052" y="1690688"/>
            <a:ext cx="6148888" cy="46112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 smtClean="0"/>
              <a:t>Degree</a:t>
            </a:r>
          </a:p>
          <a:p>
            <a:pPr marL="0" indent="0">
              <a:buNone/>
            </a:pPr>
            <a:r>
              <a:rPr lang="en-US" sz="3200" dirty="0" smtClean="0"/>
              <a:t>Number of edges connected to a node [</a:t>
            </a:r>
            <a:r>
              <a:rPr lang="en-US" sz="3200" i="1" dirty="0" smtClean="0"/>
              <a:t>Ex: </a:t>
            </a:r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sz="3200" i="1" dirty="0" smtClean="0"/>
              <a:t>(5) </a:t>
            </a:r>
            <a:r>
              <a:rPr lang="en-US" sz="3200" dirty="0" smtClean="0"/>
              <a:t>= 2]</a:t>
            </a:r>
            <a:endParaRPr lang="en-US" sz="3200" i="1" dirty="0" smtClean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 smtClean="0"/>
              <a:t>Average Degree</a:t>
            </a:r>
          </a:p>
          <a:p>
            <a:pPr marL="0" indent="0">
              <a:buNone/>
            </a:pPr>
            <a:r>
              <a:rPr lang="en-US" sz="3200" dirty="0" smtClean="0"/>
              <a:t>Average degree of nodes in network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 smtClean="0"/>
              <a:t>In/Out Degree</a:t>
            </a:r>
          </a:p>
          <a:p>
            <a:pPr marL="0" indent="0">
              <a:buNone/>
            </a:pPr>
            <a:r>
              <a:rPr lang="en-US" sz="3200" dirty="0" smtClean="0"/>
              <a:t>In a directed graph, number of edges coming into or out of a node</a:t>
            </a:r>
            <a:endParaRPr lang="en-US" sz="3200" dirty="0"/>
          </a:p>
          <a:p>
            <a:pPr marL="0" indent="0">
              <a:buNone/>
            </a:pPr>
            <a:endParaRPr lang="en-US" sz="32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962" y="1898559"/>
            <a:ext cx="3435336" cy="1967981"/>
          </a:xfrm>
          <a:prstGeom prst="rect">
            <a:avLst/>
          </a:prstGeom>
        </p:spPr>
      </p:pic>
      <p:pic>
        <p:nvPicPr>
          <p:cNvPr id="5122" name="Picture 2" descr="Image result for in degree out deg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962" y="4450798"/>
            <a:ext cx="2817241" cy="194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66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Metrics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6001" y="1690688"/>
            <a:ext cx="10707588" cy="4611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Degree Distribution</a:t>
            </a:r>
          </a:p>
          <a:p>
            <a:pPr marL="0" indent="0">
              <a:buNone/>
            </a:pPr>
            <a:r>
              <a:rPr lang="en-US" sz="2400" dirty="0" smtClean="0"/>
              <a:t>Distribution of node degrees in a network [</a:t>
            </a:r>
            <a:r>
              <a:rPr lang="en-US" sz="2400" i="1" dirty="0" smtClean="0"/>
              <a:t>probability distribution indicating probability of a node having degree k </a:t>
            </a:r>
            <a:r>
              <a:rPr lang="en-US" sz="2400" dirty="0" smtClean="0"/>
              <a:t>]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227" y="2999273"/>
            <a:ext cx="4676770" cy="3302673"/>
          </a:xfrm>
          <a:prstGeom prst="rect">
            <a:avLst/>
          </a:prstGeom>
        </p:spPr>
      </p:pic>
      <p:pic>
        <p:nvPicPr>
          <p:cNvPr id="9218" name="Picture 2" descr="Image result for karate club network 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291" y="3474271"/>
            <a:ext cx="36957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5255740" y="4255143"/>
            <a:ext cx="1540476" cy="955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5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Metrics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6001" y="1690688"/>
            <a:ext cx="5921404" cy="4611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Average (Characteristic) Path Length</a:t>
            </a:r>
          </a:p>
          <a:p>
            <a:pPr marL="0" indent="0">
              <a:buNone/>
            </a:pPr>
            <a:r>
              <a:rPr lang="en-US" sz="2400" dirty="0" smtClean="0"/>
              <a:t>Average of the shortest path lengths between all pairs of nodes in the network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Eccentricity</a:t>
            </a:r>
          </a:p>
          <a:p>
            <a:pPr marL="0" indent="0">
              <a:buNone/>
            </a:pPr>
            <a:r>
              <a:rPr lang="en-US" sz="2400" dirty="0" smtClean="0"/>
              <a:t>For each </a:t>
            </a:r>
            <a:r>
              <a:rPr lang="en-US" sz="2400" b="1" i="1" dirty="0" smtClean="0"/>
              <a:t>node</a:t>
            </a:r>
            <a:r>
              <a:rPr lang="en-US" sz="2400" dirty="0" smtClean="0"/>
              <a:t>, shortest path to the node farthest away from it in the network</a:t>
            </a:r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r>
              <a:rPr lang="en-US" sz="2400" b="1" dirty="0" smtClean="0"/>
              <a:t>Network Diameter</a:t>
            </a:r>
          </a:p>
          <a:p>
            <a:pPr marL="0" indent="0">
              <a:buNone/>
            </a:pPr>
            <a:r>
              <a:rPr lang="en-US" sz="2400" dirty="0" smtClean="0"/>
              <a:t>Maximum eccentricity value in the network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206" y="2148137"/>
            <a:ext cx="5132173" cy="300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6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Metrics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6000" y="1690688"/>
            <a:ext cx="6613383" cy="4611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Clustering Coefficient</a:t>
            </a:r>
          </a:p>
          <a:p>
            <a:pPr marL="0" indent="0">
              <a:buNone/>
            </a:pPr>
            <a:r>
              <a:rPr lang="en-US" sz="2400" dirty="0" smtClean="0"/>
              <a:t>For a </a:t>
            </a:r>
            <a:r>
              <a:rPr lang="en-US" sz="2400" b="1" i="1" dirty="0" smtClean="0"/>
              <a:t>node</a:t>
            </a:r>
            <a:r>
              <a:rPr lang="en-US" sz="2400" i="1" dirty="0" smtClean="0"/>
              <a:t>, </a:t>
            </a:r>
            <a:r>
              <a:rPr lang="en-US" sz="2400" dirty="0" smtClean="0"/>
              <a:t>proportion of </a:t>
            </a:r>
            <a:r>
              <a:rPr lang="en-US" sz="2400" i="1" dirty="0" smtClean="0"/>
              <a:t>realized ties</a:t>
            </a:r>
            <a:r>
              <a:rPr lang="en-US" sz="2400" dirty="0" smtClean="0"/>
              <a:t> </a:t>
            </a:r>
            <a:r>
              <a:rPr lang="en-US" sz="2400" i="1" dirty="0" smtClean="0"/>
              <a:t>between neighbors</a:t>
            </a:r>
            <a:r>
              <a:rPr lang="en-US" sz="2400" dirty="0" smtClean="0"/>
              <a:t> as compared to </a:t>
            </a:r>
            <a:r>
              <a:rPr lang="en-US" sz="2400" i="1" dirty="0" smtClean="0"/>
              <a:t>possible ties </a:t>
            </a:r>
            <a:r>
              <a:rPr lang="en-US" sz="2400" dirty="0" smtClean="0"/>
              <a:t>between neighbors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Average Clustering Coefficient</a:t>
            </a:r>
          </a:p>
          <a:p>
            <a:pPr marL="0" indent="0">
              <a:buNone/>
            </a:pPr>
            <a:r>
              <a:rPr lang="en-US" sz="2400" dirty="0" smtClean="0"/>
              <a:t>Average of all individual node clustering coefficients; gets at “</a:t>
            </a:r>
            <a:r>
              <a:rPr lang="en-US" sz="2400" dirty="0" err="1" smtClean="0"/>
              <a:t>clumpiness</a:t>
            </a:r>
            <a:r>
              <a:rPr lang="en-US" sz="2400" dirty="0" smtClean="0"/>
              <a:t>” or “cliquishness” of a network</a:t>
            </a:r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r>
              <a:rPr lang="en-US" sz="2400" dirty="0" smtClean="0"/>
              <a:t>Also related to the notion of </a:t>
            </a:r>
            <a:r>
              <a:rPr lang="en-US" sz="2400" b="1" i="1" dirty="0" smtClean="0"/>
              <a:t>network transitivity</a:t>
            </a:r>
            <a:endParaRPr lang="en-US" sz="2400" dirty="0"/>
          </a:p>
        </p:txBody>
      </p:sp>
      <p:pic>
        <p:nvPicPr>
          <p:cNvPr id="12290" name="Picture 2" descr="File:Clustering coefficient 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131" y="749043"/>
            <a:ext cx="1587721" cy="535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83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Metrics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6001" y="1690688"/>
            <a:ext cx="3944323" cy="46112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Centrality </a:t>
            </a:r>
            <a:r>
              <a:rPr lang="en-US" sz="2400" b="1" dirty="0" smtClean="0"/>
              <a:t>Measures</a:t>
            </a:r>
          </a:p>
          <a:p>
            <a:pPr marL="0" indent="0">
              <a:buNone/>
            </a:pPr>
            <a:r>
              <a:rPr lang="en-US" sz="2400" dirty="0" smtClean="0"/>
              <a:t>Way of getting at how “important” a node is in a network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Many different approaches to assessing this…</a:t>
            </a:r>
          </a:p>
        </p:txBody>
      </p:sp>
      <p:pic>
        <p:nvPicPr>
          <p:cNvPr id="10242" name="Picture 2" descr="Image result for network central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643" y="576947"/>
            <a:ext cx="5651157" cy="531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66920" y="5978780"/>
            <a:ext cx="3426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Centrality of Florentine Families </a:t>
            </a:r>
          </a:p>
          <a:p>
            <a:pPr algn="ctr"/>
            <a:r>
              <a:rPr lang="en-US" i="1" dirty="0" smtClean="0"/>
              <a:t>(from Wolfram Mathematica)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61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 in ABM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6000" y="1690688"/>
            <a:ext cx="10229795" cy="46112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Dynamics </a:t>
            </a:r>
            <a:r>
              <a:rPr lang="en-US" sz="2400" b="1" i="1" dirty="0" smtClean="0"/>
              <a:t>on</a:t>
            </a:r>
            <a:r>
              <a:rPr lang="en-US" sz="2400" b="1" dirty="0" smtClean="0"/>
              <a:t> Networks</a:t>
            </a:r>
          </a:p>
          <a:p>
            <a:pPr marL="0" indent="0">
              <a:buNone/>
            </a:pPr>
            <a:r>
              <a:rPr lang="en-US" sz="2400" dirty="0" smtClean="0"/>
              <a:t>Investigating how introduction of different interactional topologies between agents impacts emergent outcomes </a:t>
            </a:r>
          </a:p>
          <a:p>
            <a:pPr marL="0" indent="0">
              <a:buNone/>
            </a:pPr>
            <a:r>
              <a:rPr lang="en-US" sz="2400" b="1" i="1" dirty="0" smtClean="0"/>
              <a:t>Think: </a:t>
            </a:r>
            <a:r>
              <a:rPr lang="en-US" sz="2400" i="1" dirty="0" smtClean="0"/>
              <a:t>network characteristics as </a:t>
            </a:r>
            <a:r>
              <a:rPr lang="en-US" sz="2400" i="1" u="sng" dirty="0" smtClean="0"/>
              <a:t>independent</a:t>
            </a:r>
            <a:r>
              <a:rPr lang="en-US" sz="2400" i="1" dirty="0" smtClean="0"/>
              <a:t> variables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Dynamics </a:t>
            </a:r>
            <a:r>
              <a:rPr lang="en-US" sz="2400" b="1" i="1" dirty="0" smtClean="0"/>
              <a:t>of </a:t>
            </a:r>
            <a:r>
              <a:rPr lang="en-US" sz="2400" b="1" dirty="0" smtClean="0"/>
              <a:t>Networks</a:t>
            </a:r>
          </a:p>
          <a:p>
            <a:pPr marL="0" indent="0">
              <a:buNone/>
            </a:pPr>
            <a:r>
              <a:rPr lang="en-US" sz="2400" dirty="0" smtClean="0"/>
              <a:t>Investigating how individual rules constitute emergent network structures</a:t>
            </a:r>
          </a:p>
          <a:p>
            <a:pPr marL="0" indent="0">
              <a:buNone/>
            </a:pPr>
            <a:r>
              <a:rPr lang="en-US" sz="2400" b="1" i="1" dirty="0" smtClean="0"/>
              <a:t>Think: </a:t>
            </a:r>
            <a:r>
              <a:rPr lang="en-US" sz="2400" i="1" dirty="0" smtClean="0"/>
              <a:t>network characteristics as </a:t>
            </a:r>
            <a:r>
              <a:rPr lang="en-US" sz="2400" i="1" u="sng" dirty="0" smtClean="0"/>
              <a:t>dependent</a:t>
            </a:r>
            <a:r>
              <a:rPr lang="en-US" sz="2400" i="1" dirty="0" smtClean="0"/>
              <a:t> variables</a:t>
            </a:r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r>
              <a:rPr lang="en-US" sz="2400" b="1" dirty="0" smtClean="0"/>
              <a:t>Adaptive Networks</a:t>
            </a:r>
          </a:p>
          <a:p>
            <a:pPr marL="0" indent="0">
              <a:buNone/>
            </a:pPr>
            <a:r>
              <a:rPr lang="en-US" sz="2400" dirty="0" smtClean="0"/>
              <a:t>Individual rules interact dynamically with topology of interaction</a:t>
            </a:r>
          </a:p>
          <a:p>
            <a:pPr marL="0" indent="0">
              <a:buNone/>
            </a:pPr>
            <a:r>
              <a:rPr lang="en-US" sz="2400" b="1" i="1" dirty="0" smtClean="0"/>
              <a:t>Think: </a:t>
            </a:r>
            <a:r>
              <a:rPr lang="en-US" sz="2400" i="1" dirty="0" smtClean="0"/>
              <a:t>recursive, evolving interplay between the two</a:t>
            </a:r>
            <a:endParaRPr lang="en-US" sz="2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55972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 in ABM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6000" y="1690688"/>
            <a:ext cx="10229795" cy="46112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 smtClean="0"/>
              <a:t>Agents as Nodes</a:t>
            </a:r>
            <a:endParaRPr lang="en-US" sz="2600" b="1" dirty="0"/>
          </a:p>
          <a:p>
            <a:pPr marL="0" indent="0">
              <a:buNone/>
            </a:pPr>
            <a:r>
              <a:rPr lang="en-US" sz="2400" dirty="0" smtClean="0"/>
              <a:t>Almost always, your agents will be your nodes.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Will consequently need ways to specify </a:t>
            </a:r>
            <a:r>
              <a:rPr lang="en-US" sz="2400" b="1" i="1" u="sng" dirty="0" smtClean="0"/>
              <a:t>node attributes</a:t>
            </a:r>
            <a:r>
              <a:rPr lang="en-US" sz="2400" b="1" dirty="0" smtClean="0"/>
              <a:t> </a:t>
            </a:r>
            <a:r>
              <a:rPr lang="en-US" sz="2400" dirty="0" smtClean="0"/>
              <a:t>in order to capture agent attributes </a:t>
            </a:r>
            <a:r>
              <a:rPr lang="en-US" sz="2400" dirty="0" smtClean="0"/>
              <a:t>and be able to </a:t>
            </a:r>
            <a:r>
              <a:rPr lang="en-US" sz="2400" b="1" i="1" u="sng" dirty="0" smtClean="0"/>
              <a:t>iterate through the node set</a:t>
            </a:r>
            <a:r>
              <a:rPr lang="en-US" sz="2400" i="1" dirty="0" smtClean="0"/>
              <a:t> </a:t>
            </a:r>
            <a:r>
              <a:rPr lang="en-US" sz="2400" dirty="0" smtClean="0"/>
              <a:t>to apply agent methods.</a:t>
            </a:r>
          </a:p>
          <a:p>
            <a:pPr marL="0" indent="0">
              <a:buNone/>
            </a:pPr>
            <a:endParaRPr lang="en-US" sz="2600" b="1" dirty="0" smtClean="0"/>
          </a:p>
          <a:p>
            <a:pPr marL="0" indent="0">
              <a:buNone/>
            </a:pPr>
            <a:r>
              <a:rPr lang="en-US" sz="2600" b="1" dirty="0" smtClean="0"/>
              <a:t>Interaction </a:t>
            </a:r>
            <a:r>
              <a:rPr lang="en-US" sz="2600" b="1" dirty="0"/>
              <a:t>Structure as Ties</a:t>
            </a:r>
          </a:p>
          <a:p>
            <a:pPr marL="0" indent="0">
              <a:buNone/>
            </a:pPr>
            <a:r>
              <a:rPr lang="en-US" sz="2400" dirty="0"/>
              <a:t>Agents’ interaction partners for a turn will be drawn (usually) from their </a:t>
            </a:r>
            <a:r>
              <a:rPr lang="en-US" sz="2400" b="1" i="1" u="sng" dirty="0"/>
              <a:t>network neighbors</a:t>
            </a:r>
            <a:r>
              <a:rPr lang="en-US" sz="2400" dirty="0"/>
              <a:t>. Will need a way of identifying and storing this set of neighbors.</a:t>
            </a:r>
          </a:p>
          <a:p>
            <a:pPr marL="0" indent="0">
              <a:buNone/>
            </a:pPr>
            <a:endParaRPr lang="en-US" sz="2400" i="1" u="sng" dirty="0"/>
          </a:p>
          <a:p>
            <a:pPr marL="0" indent="0">
              <a:buNone/>
            </a:pPr>
            <a:r>
              <a:rPr lang="en-US" sz="2400" dirty="0"/>
              <a:t>Additionally, if different partnerships will have different qualities (e.g. type of relationship, weight, etc.) will need to be able to specify </a:t>
            </a:r>
            <a:r>
              <a:rPr lang="en-US" sz="2400" b="1" i="1" u="sng" dirty="0"/>
              <a:t>tie attributes</a:t>
            </a:r>
            <a:endParaRPr lang="en-US" sz="2400" u="sng" dirty="0"/>
          </a:p>
          <a:p>
            <a:pPr marL="0" indent="0">
              <a:buNone/>
            </a:pPr>
            <a:endParaRPr lang="en-US" sz="2400" b="1" i="1" u="sng" dirty="0" smtClean="0"/>
          </a:p>
          <a:p>
            <a:pPr marL="0" indent="0">
              <a:buNone/>
            </a:pP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53741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 in ABM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422724" y="1690688"/>
            <a:ext cx="7346551" cy="461125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3100" b="1" dirty="0" err="1" smtClean="0"/>
              <a:t>NetLogo</a:t>
            </a:r>
            <a:endParaRPr lang="en-US" sz="3100" b="1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Nodes </a:t>
            </a:r>
            <a:r>
              <a:rPr lang="en-US" sz="2400" dirty="0" smtClean="0">
                <a:sym typeface="Wingdings" panose="05000000000000000000" pitchFamily="2" charset="2"/>
              </a:rPr>
              <a:t> Turtles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Node attributes are “turtles-own” variables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Node </a:t>
            </a:r>
            <a:r>
              <a:rPr lang="en-US" sz="2400" dirty="0" smtClean="0">
                <a:sym typeface="Wingdings" panose="05000000000000000000" pitchFamily="2" charset="2"/>
              </a:rPr>
              <a:t>sets </a:t>
            </a:r>
            <a:r>
              <a:rPr lang="en-US" sz="2400" dirty="0" smtClean="0">
                <a:sym typeface="Wingdings" panose="05000000000000000000" pitchFamily="2" charset="2"/>
              </a:rPr>
              <a:t>are the </a:t>
            </a:r>
            <a:r>
              <a:rPr lang="en-US" sz="2400" dirty="0" err="1" smtClean="0">
                <a:sym typeface="Wingdings" panose="05000000000000000000" pitchFamily="2" charset="2"/>
              </a:rPr>
              <a:t>agentsets</a:t>
            </a:r>
            <a:r>
              <a:rPr lang="en-US" sz="2400" dirty="0" smtClean="0">
                <a:sym typeface="Wingdings" panose="05000000000000000000" pitchFamily="2" charset="2"/>
              </a:rPr>
              <a:t> of turtles</a:t>
            </a:r>
          </a:p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b="1" dirty="0" smtClean="0">
                <a:sym typeface="Wingdings" panose="05000000000000000000" pitchFamily="2" charset="2"/>
              </a:rPr>
              <a:t>Ties  </a:t>
            </a:r>
            <a:r>
              <a:rPr lang="en-US" sz="2400" dirty="0" smtClean="0">
                <a:sym typeface="Wingdings" panose="05000000000000000000" pitchFamily="2" charset="2"/>
              </a:rPr>
              <a:t>Links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Links treated as their own agents in </a:t>
            </a:r>
            <a:r>
              <a:rPr lang="en-US" sz="2400" dirty="0" err="1" smtClean="0">
                <a:sym typeface="Wingdings" panose="05000000000000000000" pitchFamily="2" charset="2"/>
              </a:rPr>
              <a:t>NetLogo</a:t>
            </a:r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Identified by the “who” id of the turtles they connect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Default is </a:t>
            </a:r>
            <a:r>
              <a:rPr lang="en-US" sz="2400" i="1" dirty="0" smtClean="0">
                <a:sym typeface="Wingdings" panose="05000000000000000000" pitchFamily="2" charset="2"/>
              </a:rPr>
              <a:t>undirected</a:t>
            </a:r>
            <a:r>
              <a:rPr lang="en-US" sz="2400" dirty="0" smtClean="0">
                <a:sym typeface="Wingdings" panose="05000000000000000000" pitchFamily="2" charset="2"/>
              </a:rPr>
              <a:t>, but can be directed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Tie attributes handled through “links-own”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Neighbor set is identified via “[turtle] link-neighbors”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2400" b="1" dirty="0" smtClean="0">
                <a:sym typeface="Wingdings" panose="05000000000000000000" pitchFamily="2" charset="2"/>
              </a:rPr>
              <a:t>Further flexibility available via the </a:t>
            </a:r>
            <a:r>
              <a:rPr lang="en-US" sz="2400" b="1" dirty="0" err="1" smtClean="0">
                <a:sym typeface="Wingdings" panose="05000000000000000000" pitchFamily="2" charset="2"/>
              </a:rPr>
              <a:t>NetLogo</a:t>
            </a:r>
            <a:r>
              <a:rPr lang="en-US" sz="2400" b="1" dirty="0" smtClean="0">
                <a:sym typeface="Wingdings" panose="05000000000000000000" pitchFamily="2" charset="2"/>
              </a:rPr>
              <a:t> Network Extension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152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ABM and Networks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46862" y="1791884"/>
            <a:ext cx="987651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 smtClean="0"/>
              <a:t>Networks in ABM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dirty="0" smtClean="0"/>
              <a:t>In contrast to either </a:t>
            </a:r>
            <a:r>
              <a:rPr lang="en-US" sz="3200" i="1" u="sng" dirty="0" smtClean="0"/>
              <a:t>perfectly mixed</a:t>
            </a:r>
            <a:r>
              <a:rPr lang="en-US" sz="3200" i="1" dirty="0" smtClean="0"/>
              <a:t> </a:t>
            </a:r>
            <a:r>
              <a:rPr lang="en-US" sz="3200" dirty="0" smtClean="0"/>
              <a:t>and </a:t>
            </a:r>
            <a:r>
              <a:rPr lang="en-US" sz="3200" i="1" u="sng" dirty="0" smtClean="0"/>
              <a:t>regular grid</a:t>
            </a:r>
            <a:r>
              <a:rPr lang="en-US" sz="3200" i="1" dirty="0" smtClean="0"/>
              <a:t> </a:t>
            </a:r>
            <a:r>
              <a:rPr lang="en-US" sz="3200" dirty="0" smtClean="0"/>
              <a:t>topologies, networks</a:t>
            </a:r>
            <a:r>
              <a:rPr lang="en-US" sz="3200" i="1" dirty="0" smtClean="0"/>
              <a:t> </a:t>
            </a:r>
            <a:r>
              <a:rPr lang="en-US" sz="3200" dirty="0" smtClean="0"/>
              <a:t>provide a way of getting at the role of </a:t>
            </a:r>
            <a:r>
              <a:rPr lang="en-US" sz="3200" b="1" i="1" dirty="0" smtClean="0"/>
              <a:t>non-homogeneous</a:t>
            </a:r>
            <a:r>
              <a:rPr lang="en-US" sz="3200" dirty="0" smtClean="0"/>
              <a:t> interaction structures in emergent processes</a:t>
            </a:r>
          </a:p>
          <a:p>
            <a:pPr marL="0" indent="0">
              <a:buNone/>
            </a:pPr>
            <a:endParaRPr lang="en-US" sz="3200" i="1" dirty="0" smtClean="0"/>
          </a:p>
          <a:p>
            <a:pPr marL="0" indent="0">
              <a:buNone/>
            </a:pPr>
            <a:r>
              <a:rPr lang="en-US" sz="3200" dirty="0" smtClean="0"/>
              <a:t>Consequently, understanding of networks often proves to be important in computational model of complex systems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483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 in ABM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21492" y="1690688"/>
            <a:ext cx="10791567" cy="461125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3100" b="1" dirty="0" smtClean="0"/>
              <a:t>Python </a:t>
            </a:r>
            <a:r>
              <a:rPr lang="en-US" sz="3100" dirty="0" smtClean="0"/>
              <a:t>(</a:t>
            </a:r>
            <a:r>
              <a:rPr lang="en-US" sz="3100" dirty="0" err="1" smtClean="0"/>
              <a:t>NetworkX</a:t>
            </a:r>
            <a:r>
              <a:rPr lang="en-US" sz="3100" dirty="0" smtClean="0"/>
              <a:t> package)</a:t>
            </a:r>
            <a:endParaRPr lang="en-US" sz="3100" b="1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Graph</a:t>
            </a:r>
          </a:p>
          <a:p>
            <a:pPr marL="0" indent="0">
              <a:buNone/>
            </a:pPr>
            <a:r>
              <a:rPr lang="en-US" sz="2400" dirty="0" smtClean="0"/>
              <a:t>The entire graph is stored as a </a:t>
            </a:r>
            <a:r>
              <a:rPr lang="en-US" sz="2400" dirty="0" err="1" smtClean="0"/>
              <a:t>NetworkX</a:t>
            </a:r>
            <a:r>
              <a:rPr lang="en-US" sz="2400" dirty="0" smtClean="0"/>
              <a:t> Graph object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Nodes </a:t>
            </a:r>
            <a:r>
              <a:rPr lang="en-US" sz="2400" dirty="0" smtClean="0">
                <a:sym typeface="Wingdings" panose="05000000000000000000" pitchFamily="2" charset="2"/>
              </a:rPr>
              <a:t> Keys in “dictionary of dictionaries” called </a:t>
            </a:r>
            <a:r>
              <a:rPr lang="en-US" sz="2400" b="1" i="1" dirty="0" smtClean="0">
                <a:sym typeface="Wingdings" panose="05000000000000000000" pitchFamily="2" charset="2"/>
              </a:rPr>
              <a:t>&lt;Graph </a:t>
            </a:r>
            <a:r>
              <a:rPr lang="en-US" sz="2400" b="1" i="1" dirty="0" smtClean="0">
                <a:sym typeface="Wingdings" panose="05000000000000000000" pitchFamily="2" charset="2"/>
              </a:rPr>
              <a:t>object&gt;</a:t>
            </a:r>
            <a:r>
              <a:rPr lang="en-US" sz="2400" dirty="0" smtClean="0">
                <a:sym typeface="Wingdings" panose="05000000000000000000" pitchFamily="2" charset="2"/>
              </a:rPr>
              <a:t>.</a:t>
            </a:r>
            <a:r>
              <a:rPr lang="en-US" sz="2400" b="1" dirty="0" smtClean="0">
                <a:sym typeface="Wingdings" panose="05000000000000000000" pitchFamily="2" charset="2"/>
              </a:rPr>
              <a:t>node</a:t>
            </a:r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Node attributes are kept in that node’s associated dictionary</a:t>
            </a:r>
          </a:p>
          <a:p>
            <a:pPr marL="0" indent="0" algn="ctr">
              <a:buNone/>
            </a:pPr>
            <a:r>
              <a:rPr lang="en-US" sz="2400" i="1" u="sng" dirty="0" smtClean="0">
                <a:sym typeface="Wingdings" panose="05000000000000000000" pitchFamily="2" charset="2"/>
              </a:rPr>
              <a:t>Example</a:t>
            </a:r>
            <a:r>
              <a:rPr lang="en-US" sz="2400" dirty="0" smtClean="0">
                <a:sym typeface="Wingdings" panose="05000000000000000000" pitchFamily="2" charset="2"/>
              </a:rPr>
              <a:t>: {“Node1”: { “attribute1”: attribute1 value}}</a:t>
            </a:r>
          </a:p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b="1" dirty="0" smtClean="0">
                <a:sym typeface="Wingdings" panose="05000000000000000000" pitchFamily="2" charset="2"/>
              </a:rPr>
              <a:t>Edges  </a:t>
            </a:r>
            <a:r>
              <a:rPr lang="en-US" sz="2400" dirty="0" smtClean="0">
                <a:sym typeface="Wingdings" panose="05000000000000000000" pitchFamily="2" charset="2"/>
              </a:rPr>
              <a:t>Each node acts as the key in another “dictionary of dictionaries of dictionaries” </a:t>
            </a:r>
            <a:r>
              <a:rPr lang="en-US" sz="2400" dirty="0" smtClean="0">
                <a:sym typeface="Wingdings" panose="05000000000000000000" pitchFamily="2" charset="2"/>
              </a:rPr>
              <a:t>called </a:t>
            </a:r>
            <a:r>
              <a:rPr lang="en-US" sz="2400" b="1" i="1" dirty="0" smtClean="0">
                <a:sym typeface="Wingdings" panose="05000000000000000000" pitchFamily="2" charset="2"/>
              </a:rPr>
              <a:t>&lt;Graph </a:t>
            </a:r>
            <a:r>
              <a:rPr lang="en-US" sz="2400" b="1" i="1" dirty="0" smtClean="0">
                <a:sym typeface="Wingdings" panose="05000000000000000000" pitchFamily="2" charset="2"/>
              </a:rPr>
              <a:t>object&gt;.</a:t>
            </a:r>
            <a:r>
              <a:rPr lang="en-US" sz="2400" b="1" dirty="0" smtClean="0">
                <a:sym typeface="Wingdings" panose="05000000000000000000" pitchFamily="2" charset="2"/>
              </a:rPr>
              <a:t>edge</a:t>
            </a:r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Each node acts as a key for a dictionary containing each of its neighbors</a:t>
            </a:r>
          </a:p>
          <a:p>
            <a:r>
              <a:rPr lang="en-US" sz="2400" dirty="0">
                <a:sym typeface="Wingdings" panose="05000000000000000000" pitchFamily="2" charset="2"/>
              </a:rPr>
              <a:t>S</a:t>
            </a:r>
            <a:r>
              <a:rPr lang="en-US" sz="2400" dirty="0" smtClean="0">
                <a:sym typeface="Wingdings" panose="05000000000000000000" pitchFamily="2" charset="2"/>
              </a:rPr>
              <a:t>pecifying </a:t>
            </a:r>
            <a:r>
              <a:rPr lang="en-US" sz="2400" dirty="0" smtClean="0">
                <a:sym typeface="Wingdings" panose="05000000000000000000" pitchFamily="2" charset="2"/>
              </a:rPr>
              <a:t>a node and then neighbor allows access to edge attributes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Default is </a:t>
            </a:r>
            <a:r>
              <a:rPr lang="en-US" sz="2400" b="1" i="1" dirty="0" smtClean="0">
                <a:sym typeface="Wingdings" panose="05000000000000000000" pitchFamily="2" charset="2"/>
              </a:rPr>
              <a:t>undirected</a:t>
            </a:r>
            <a:r>
              <a:rPr lang="en-US" sz="2400" dirty="0" smtClean="0">
                <a:sym typeface="Wingdings" panose="05000000000000000000" pitchFamily="2" charset="2"/>
              </a:rPr>
              <a:t> graph that populates edge symmetrically (can use “</a:t>
            </a:r>
            <a:r>
              <a:rPr lang="en-US" sz="2400" dirty="0" err="1" smtClean="0">
                <a:sym typeface="Wingdings" panose="05000000000000000000" pitchFamily="2" charset="2"/>
              </a:rPr>
              <a:t>DiGraph</a:t>
            </a:r>
            <a:r>
              <a:rPr lang="en-US" sz="2400" dirty="0" smtClean="0">
                <a:sym typeface="Wingdings" panose="05000000000000000000" pitchFamily="2" charset="2"/>
              </a:rPr>
              <a:t>” for a directed one)</a:t>
            </a:r>
          </a:p>
          <a:p>
            <a:pPr marL="0" indent="0" algn="ctr">
              <a:buNone/>
            </a:pPr>
            <a:r>
              <a:rPr lang="en-US" sz="2400" i="1" u="sng" dirty="0">
                <a:sym typeface="Wingdings" panose="05000000000000000000" pitchFamily="2" charset="2"/>
              </a:rPr>
              <a:t>Example</a:t>
            </a:r>
            <a:r>
              <a:rPr lang="en-US" sz="2400" i="1" dirty="0">
                <a:sym typeface="Wingdings" panose="05000000000000000000" pitchFamily="2" charset="2"/>
              </a:rPr>
              <a:t>: </a:t>
            </a:r>
            <a:r>
              <a:rPr lang="en-US" sz="2400" dirty="0">
                <a:sym typeface="Wingdings" panose="05000000000000000000" pitchFamily="2" charset="2"/>
              </a:rPr>
              <a:t>{“Node1” : { “Node3” : {“weight”: .5}, “Node8”: {“dislike”: .2}}… “Node8”: {“Node1”: {“dislike: 2}}}</a:t>
            </a:r>
          </a:p>
          <a:p>
            <a:endParaRPr lang="en-US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7532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 in ABM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6000" y="1690688"/>
            <a:ext cx="10229795" cy="46112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i="1" dirty="0"/>
          </a:p>
          <a:p>
            <a:pPr marL="0" indent="0" algn="ctr">
              <a:buNone/>
            </a:pPr>
            <a:endParaRPr lang="en-US" sz="2600" b="1" dirty="0" smtClean="0"/>
          </a:p>
          <a:p>
            <a:pPr marL="0" indent="0" algn="ctr">
              <a:buNone/>
            </a:pPr>
            <a:r>
              <a:rPr lang="en-US" sz="2600" b="1" dirty="0" smtClean="0"/>
              <a:t>Practice with </a:t>
            </a:r>
            <a:r>
              <a:rPr lang="en-US" sz="2600" b="1" dirty="0" err="1" smtClean="0"/>
              <a:t>NetworkX</a:t>
            </a:r>
            <a:r>
              <a:rPr lang="en-US" sz="2600" b="1" dirty="0" smtClean="0"/>
              <a:t> with “</a:t>
            </a:r>
            <a:r>
              <a:rPr lang="en-US" sz="2600" b="1" dirty="0" err="1" smtClean="0"/>
              <a:t>Intro_to_NetworkX</a:t>
            </a:r>
            <a:r>
              <a:rPr lang="en-US" sz="2600" b="1" dirty="0" smtClean="0"/>
              <a:t>” notebook</a:t>
            </a:r>
          </a:p>
          <a:p>
            <a:pPr marL="0" indent="0" algn="ctr">
              <a:buNone/>
            </a:pPr>
            <a:endParaRPr lang="en-US" sz="2600" b="1" dirty="0"/>
          </a:p>
          <a:p>
            <a:pPr marL="0" indent="0" algn="ctr">
              <a:buNone/>
            </a:pPr>
            <a:r>
              <a:rPr lang="en-US" sz="2600" dirty="0" smtClean="0"/>
              <a:t>(OR just work on your model!!!)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66336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ABM and Networks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46862" y="1791884"/>
            <a:ext cx="987651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 smtClean="0"/>
              <a:t>What is being represented in a network?</a:t>
            </a: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dirty="0" smtClean="0"/>
              <a:t>Networks are an </a:t>
            </a:r>
            <a:r>
              <a:rPr lang="en-US" sz="3200" i="1" dirty="0" smtClean="0"/>
              <a:t>extraordinarily</a:t>
            </a:r>
            <a:r>
              <a:rPr lang="en-US" sz="3200" dirty="0" smtClean="0"/>
              <a:t> flexible means of </a:t>
            </a:r>
            <a:r>
              <a:rPr lang="en-US" sz="3200" b="1" dirty="0" smtClean="0"/>
              <a:t>representing the relationships/interactions between entities </a:t>
            </a:r>
            <a:r>
              <a:rPr lang="en-US" sz="3200" dirty="0" smtClean="0"/>
              <a:t>within a system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As with ABM more generally, networks can handle a wide range of conceptual concreteness – from empirically </a:t>
            </a:r>
            <a:r>
              <a:rPr lang="en-US" sz="3200" dirty="0" smtClean="0"/>
              <a:t>driven </a:t>
            </a:r>
            <a:r>
              <a:rPr lang="en-US" sz="3200" dirty="0" smtClean="0"/>
              <a:t>to highly abstracted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920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ABM and Networks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46862" y="1791884"/>
            <a:ext cx="9876511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b="1" dirty="0" smtClean="0"/>
              <a:t>What is being represented in a network?</a:t>
            </a: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b="1" i="1" dirty="0" smtClean="0"/>
              <a:t>Examples:</a:t>
            </a:r>
          </a:p>
          <a:p>
            <a:pPr marL="0" indent="0">
              <a:buNone/>
            </a:pPr>
            <a:endParaRPr lang="en-US" sz="3200" b="1" i="1" dirty="0" smtClean="0"/>
          </a:p>
          <a:p>
            <a:r>
              <a:rPr lang="en-US" sz="3200" dirty="0" smtClean="0"/>
              <a:t>Links between webpages</a:t>
            </a:r>
          </a:p>
          <a:p>
            <a:r>
              <a:rPr lang="en-US" sz="3200" dirty="0" smtClean="0"/>
              <a:t>Family trees</a:t>
            </a:r>
          </a:p>
          <a:p>
            <a:r>
              <a:rPr lang="en-US" sz="3200" dirty="0" smtClean="0"/>
              <a:t>Food webs among species</a:t>
            </a:r>
          </a:p>
          <a:p>
            <a:r>
              <a:rPr lang="en-US" sz="3200" dirty="0" smtClean="0"/>
              <a:t>Friendships</a:t>
            </a:r>
          </a:p>
          <a:p>
            <a:r>
              <a:rPr lang="en-US" sz="3200" dirty="0" smtClean="0"/>
              <a:t>Diplomatic relationships </a:t>
            </a:r>
            <a:r>
              <a:rPr lang="en-US" sz="3200" dirty="0" err="1" smtClean="0"/>
              <a:t>btwn</a:t>
            </a:r>
            <a:r>
              <a:rPr lang="en-US" sz="3200" dirty="0" smtClean="0"/>
              <a:t> countries</a:t>
            </a:r>
          </a:p>
          <a:p>
            <a:r>
              <a:rPr lang="en-US" sz="3200" dirty="0" smtClean="0"/>
              <a:t>Gene regulatory networks</a:t>
            </a:r>
          </a:p>
          <a:p>
            <a:r>
              <a:rPr lang="en-US" sz="3200" dirty="0" smtClean="0"/>
              <a:t>Boolean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86833" y="2240692"/>
            <a:ext cx="39376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CAUTION!!!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dirty="0" smtClean="0"/>
              <a:t>Just because you </a:t>
            </a:r>
            <a:r>
              <a:rPr lang="en-US" sz="2400" b="1" i="1" dirty="0" smtClean="0"/>
              <a:t>can</a:t>
            </a:r>
            <a:r>
              <a:rPr lang="en-US" sz="2400" dirty="0" smtClean="0"/>
              <a:t> </a:t>
            </a:r>
            <a:r>
              <a:rPr lang="en-US" sz="2400" b="1" i="1" dirty="0" smtClean="0"/>
              <a:t>think</a:t>
            </a:r>
            <a:r>
              <a:rPr lang="en-US" sz="2400" dirty="0" smtClean="0"/>
              <a:t> of a network representation of a system </a:t>
            </a:r>
            <a:r>
              <a:rPr lang="en-US" sz="2400" b="1" i="1" dirty="0" smtClean="0"/>
              <a:t>does not make </a:t>
            </a:r>
            <a:r>
              <a:rPr lang="en-US" sz="2400" b="1" i="1" dirty="0" smtClean="0"/>
              <a:t>it</a:t>
            </a:r>
            <a:r>
              <a:rPr lang="en-US" sz="2400" b="1" i="1" dirty="0" smtClean="0"/>
              <a:t> </a:t>
            </a:r>
            <a:r>
              <a:rPr lang="en-US" sz="2400" b="1" i="1" dirty="0" smtClean="0"/>
              <a:t>a meaningful</a:t>
            </a:r>
            <a:r>
              <a:rPr lang="en-US" sz="2400" dirty="0" smtClean="0"/>
              <a:t> representation of </a:t>
            </a:r>
            <a:r>
              <a:rPr lang="en-US" sz="2400" dirty="0" smtClean="0"/>
              <a:t>that </a:t>
            </a:r>
            <a:r>
              <a:rPr lang="en-US" sz="2400" dirty="0" smtClean="0"/>
              <a:t>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31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ABM and Networks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46862" y="1791884"/>
            <a:ext cx="987651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 smtClean="0"/>
              <a:t>Dynamics </a:t>
            </a:r>
            <a:r>
              <a:rPr lang="en-US" sz="3200" b="1" i="1" u="sng" dirty="0" smtClean="0"/>
              <a:t>on</a:t>
            </a:r>
            <a:r>
              <a:rPr lang="en-US" sz="3200" b="1" dirty="0" smtClean="0"/>
              <a:t> networks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models with fixed topologies wherein the processes of interest occur over the network structure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Dynamics </a:t>
            </a:r>
            <a:r>
              <a:rPr lang="en-US" sz="3200" b="1" i="1" u="sng" dirty="0" smtClean="0"/>
              <a:t>of</a:t>
            </a:r>
            <a:r>
              <a:rPr lang="en-US" sz="3200" b="1" dirty="0" smtClean="0"/>
              <a:t> </a:t>
            </a:r>
            <a:r>
              <a:rPr lang="en-US" sz="3200" b="1" dirty="0"/>
              <a:t>networks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models concerned with the mechanisms that generate certain topologies, network features, or characteristics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 smtClean="0"/>
              <a:t>Adaptive networks</a:t>
            </a:r>
          </a:p>
          <a:p>
            <a:pPr marL="0" indent="0">
              <a:buNone/>
            </a:pPr>
            <a:r>
              <a:rPr lang="en-US" sz="3200" dirty="0" smtClean="0"/>
              <a:t>models looking at the interplay of the two</a:t>
            </a:r>
            <a:endParaRPr lang="en-US" sz="3200" dirty="0"/>
          </a:p>
          <a:p>
            <a:pPr marL="0" indent="0">
              <a:buNone/>
            </a:pP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364598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Terms and Types - Overview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46862" y="1791884"/>
            <a:ext cx="98765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Basic Terms</a:t>
            </a:r>
          </a:p>
          <a:p>
            <a:pPr marL="0" indent="0">
              <a:buNone/>
            </a:pPr>
            <a:endParaRPr lang="en-US" sz="3200" b="1" dirty="0"/>
          </a:p>
          <a:p>
            <a:r>
              <a:rPr lang="en-US" sz="3200" dirty="0" smtClean="0"/>
              <a:t>Network, Graph</a:t>
            </a: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824" y="2357041"/>
            <a:ext cx="4518976" cy="258876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211330" y="1878227"/>
            <a:ext cx="4596713" cy="33280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0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Terms and Types - Overview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88052" y="1690688"/>
            <a:ext cx="98765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Basic Terms</a:t>
            </a:r>
          </a:p>
          <a:p>
            <a:pPr marL="0" indent="0">
              <a:buNone/>
            </a:pPr>
            <a:endParaRPr lang="en-US" sz="3200" b="1" dirty="0"/>
          </a:p>
          <a:p>
            <a:r>
              <a:rPr lang="en-US" sz="3200" dirty="0" smtClean="0"/>
              <a:t>Network, Graph</a:t>
            </a:r>
          </a:p>
          <a:p>
            <a:r>
              <a:rPr lang="en-US" sz="3200" dirty="0"/>
              <a:t>Node, Vertex, Actor</a:t>
            </a: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824" y="2357041"/>
            <a:ext cx="4518976" cy="258876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382897" y="2611395"/>
            <a:ext cx="1466335" cy="11121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2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Terms and Types - Overview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88052" y="1690688"/>
            <a:ext cx="59141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Basic Terms</a:t>
            </a:r>
          </a:p>
          <a:p>
            <a:pPr marL="0" indent="0">
              <a:buNone/>
            </a:pPr>
            <a:endParaRPr lang="en-US" sz="3200" b="1" dirty="0"/>
          </a:p>
          <a:p>
            <a:r>
              <a:rPr lang="en-US" sz="3200" dirty="0" smtClean="0"/>
              <a:t>Network, Graph</a:t>
            </a:r>
          </a:p>
          <a:p>
            <a:r>
              <a:rPr lang="en-US" sz="3200" dirty="0" smtClean="0"/>
              <a:t>Node, Vertex, Actor</a:t>
            </a:r>
          </a:p>
          <a:p>
            <a:r>
              <a:rPr lang="en-US" sz="3200" dirty="0" smtClean="0"/>
              <a:t>Tie, Edge, Link</a:t>
            </a: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824" y="2357041"/>
            <a:ext cx="4518976" cy="258876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798012" y="2636108"/>
            <a:ext cx="1219200" cy="9308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2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4753</TotalTime>
  <Words>1234</Words>
  <Application>Microsoft Office PowerPoint</Application>
  <PresentationFormat>Widescreen</PresentationFormat>
  <Paragraphs>252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Wingdings</vt:lpstr>
      <vt:lpstr>Office Theme</vt:lpstr>
      <vt:lpstr>CMPLXSYS 530</vt:lpstr>
      <vt:lpstr>Agenda for Today</vt:lpstr>
      <vt:lpstr>ABM and Networks</vt:lpstr>
      <vt:lpstr>ABM and Networks</vt:lpstr>
      <vt:lpstr>ABM and Networks</vt:lpstr>
      <vt:lpstr>ABM and Networks</vt:lpstr>
      <vt:lpstr>Network Terms and Types - Overview</vt:lpstr>
      <vt:lpstr>Network Terms and Types - Overview</vt:lpstr>
      <vt:lpstr>Network Terms and Types - Overview</vt:lpstr>
      <vt:lpstr>Network Terms and Types - Overview</vt:lpstr>
      <vt:lpstr>Network Terms and Types - Overview</vt:lpstr>
      <vt:lpstr>Network Terms and Types - Overview</vt:lpstr>
      <vt:lpstr>Network Terms and Types - Overview</vt:lpstr>
      <vt:lpstr>Network Terms and Types - Overview</vt:lpstr>
      <vt:lpstr>Network Terms and Types - Overview</vt:lpstr>
      <vt:lpstr>Network Terms and Types - Overview</vt:lpstr>
      <vt:lpstr>Network Terms and Types - Overview</vt:lpstr>
      <vt:lpstr>Network Terms and Types - Overview</vt:lpstr>
      <vt:lpstr>Network Terms and Types - Overview</vt:lpstr>
      <vt:lpstr>Network Metrics</vt:lpstr>
      <vt:lpstr>Network Metrics</vt:lpstr>
      <vt:lpstr>Network Metrics</vt:lpstr>
      <vt:lpstr>Network Metrics</vt:lpstr>
      <vt:lpstr>Network Metrics</vt:lpstr>
      <vt:lpstr>Network Metrics</vt:lpstr>
      <vt:lpstr>Network Metrics</vt:lpstr>
      <vt:lpstr>Networks in ABM</vt:lpstr>
      <vt:lpstr>Networks in ABM</vt:lpstr>
      <vt:lpstr>Networks in ABM</vt:lpstr>
      <vt:lpstr>Networks in ABM</vt:lpstr>
      <vt:lpstr>Networks in ABM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CMPLXSYS 530</dc:title>
  <dc:creator>Shaw, Lynette</dc:creator>
  <cp:lastModifiedBy>Shaw, Lynette</cp:lastModifiedBy>
  <cp:revision>247</cp:revision>
  <dcterms:created xsi:type="dcterms:W3CDTF">2017-01-06T15:00:21Z</dcterms:created>
  <dcterms:modified xsi:type="dcterms:W3CDTF">2017-03-10T17:25:34Z</dcterms:modified>
</cp:coreProperties>
</file>