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95" r:id="rId5"/>
    <p:sldId id="28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295"/>
            <p14:sldId id="287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netteshaw/cscs-530-wi2017/blob/master/Assignments/Assignment_1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Basic Components of an ABM</a:t>
            </a:r>
          </a:p>
          <a:p>
            <a:r>
              <a:rPr lang="en-US" dirty="0" smtClean="0"/>
              <a:t>1/18/17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785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Interactions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of the most important features of ABM that allows it to “get at” complex system behavior comes from the fact that </a:t>
            </a:r>
            <a:r>
              <a:rPr lang="en-US" sz="2400" dirty="0" smtClean="0"/>
              <a:t>its </a:t>
            </a:r>
            <a:r>
              <a:rPr lang="en-US" sz="2400" b="1" dirty="0" smtClean="0"/>
              <a:t>macro-level </a:t>
            </a:r>
            <a:r>
              <a:rPr lang="en-US" sz="2400" b="1" dirty="0"/>
              <a:t>outcomes arise </a:t>
            </a:r>
            <a:r>
              <a:rPr lang="en-US" sz="2400" dirty="0"/>
              <a:t>out of </a:t>
            </a:r>
            <a:r>
              <a:rPr lang="en-US" sz="2400" b="1" dirty="0" smtClean="0"/>
              <a:t>agents’ reliance on</a:t>
            </a:r>
            <a:r>
              <a:rPr lang="en-US" sz="2400" dirty="0" smtClean="0"/>
              <a:t> </a:t>
            </a:r>
            <a:r>
              <a:rPr lang="en-US" sz="2400" b="1" i="1" dirty="0" smtClean="0"/>
              <a:t>local </a:t>
            </a:r>
            <a:r>
              <a:rPr lang="en-US" sz="2400" b="1" i="1" dirty="0"/>
              <a:t>information </a:t>
            </a:r>
            <a:r>
              <a:rPr lang="en-US" sz="2400" dirty="0"/>
              <a:t>to drive their behavior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This makes specification of the </a:t>
            </a:r>
            <a:r>
              <a:rPr lang="en-US" sz="2400" b="1" dirty="0"/>
              <a:t>interactions between </a:t>
            </a:r>
            <a:r>
              <a:rPr lang="en-US" sz="2400" b="1" dirty="0" smtClean="0"/>
              <a:t>agents and their environment </a:t>
            </a:r>
            <a:r>
              <a:rPr lang="en-US" sz="2400" dirty="0"/>
              <a:t>as critical </a:t>
            </a:r>
            <a:r>
              <a:rPr lang="en-US" sz="2400" dirty="0" smtClean="0"/>
              <a:t>to an </a:t>
            </a:r>
            <a:r>
              <a:rPr lang="en-US" sz="2400" dirty="0" smtClean="0"/>
              <a:t>ABM as </a:t>
            </a:r>
            <a:r>
              <a:rPr lang="en-US" sz="2400" dirty="0"/>
              <a:t>the specification of the agents themselves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i="1" dirty="0"/>
              <a:t>What is meant by </a:t>
            </a:r>
            <a:r>
              <a:rPr lang="en-US" sz="2400" b="1" i="1" dirty="0" smtClean="0"/>
              <a:t>“local information”? </a:t>
            </a:r>
            <a:r>
              <a:rPr lang="en-US" sz="2400" b="1" i="1" dirty="0"/>
              <a:t>Examples of what does and does not fall under this heading? </a:t>
            </a:r>
          </a:p>
        </p:txBody>
      </p:sp>
    </p:spTree>
    <p:extLst>
      <p:ext uri="{BB962C8B-B14F-4D97-AF65-F5344CB8AC3E}">
        <p14:creationId xmlns:p14="http://schemas.microsoft.com/office/powerpoint/2010/main" val="61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One of the main </a:t>
            </a:r>
            <a:r>
              <a:rPr lang="en-US" sz="2400" dirty="0" smtClean="0"/>
              <a:t>considerations for a modeler </a:t>
            </a:r>
            <a:r>
              <a:rPr lang="en-US" sz="2400" dirty="0" smtClean="0"/>
              <a:t>is the question of </a:t>
            </a:r>
            <a:r>
              <a:rPr lang="en-US" sz="2400" b="1" i="1" dirty="0" smtClean="0"/>
              <a:t>who </a:t>
            </a:r>
            <a:r>
              <a:rPr lang="en-US" sz="2400" b="1" i="1" dirty="0"/>
              <a:t>will be interacting with whom and with what part of the environment?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/>
              <a:t>Relevant terminology: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Agent’s local environment </a:t>
            </a:r>
            <a:r>
              <a:rPr lang="en-US" sz="2400" b="1" dirty="0"/>
              <a:t>– </a:t>
            </a:r>
            <a:r>
              <a:rPr lang="en-US" sz="2400" dirty="0"/>
              <a:t>local area around the agent</a:t>
            </a:r>
          </a:p>
          <a:p>
            <a:pPr marL="0" indent="0">
              <a:buNone/>
            </a:pPr>
            <a:r>
              <a:rPr lang="en-US" sz="2400" b="1" dirty="0" smtClean="0"/>
              <a:t>Neighbors </a:t>
            </a:r>
            <a:r>
              <a:rPr lang="en-US" sz="2400" dirty="0"/>
              <a:t>– subset of agents with whom an agent interacts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Neighborhood </a:t>
            </a:r>
            <a:r>
              <a:rPr lang="en-US" sz="2400" dirty="0"/>
              <a:t>– social or spatial areas in the </a:t>
            </a:r>
            <a:r>
              <a:rPr lang="en-US" sz="2400" dirty="0" smtClean="0"/>
              <a:t>“world” containing </a:t>
            </a:r>
            <a:r>
              <a:rPr lang="en-US" sz="2400" dirty="0"/>
              <a:t>an agent’s neighbors</a:t>
            </a:r>
          </a:p>
          <a:p>
            <a:pPr marL="0" indent="0">
              <a:buNone/>
            </a:pPr>
            <a:r>
              <a:rPr lang="en-US" sz="2400" b="1" dirty="0" smtClean="0"/>
              <a:t>Topology </a:t>
            </a:r>
            <a:r>
              <a:rPr lang="en-US" sz="2400" dirty="0"/>
              <a:t>– how agents are connected to one another </a:t>
            </a:r>
            <a:r>
              <a:rPr lang="en-US" sz="2400" dirty="0" smtClean="0"/>
              <a:t>within </a:t>
            </a:r>
            <a:r>
              <a:rPr lang="en-US" sz="2400" dirty="0"/>
              <a:t>the system  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 smtClean="0"/>
              <a:t>What determines the answer to the other critical question of </a:t>
            </a:r>
            <a:r>
              <a:rPr lang="en-US" sz="2400" b="1" i="1" u="sng" dirty="0" smtClean="0"/>
              <a:t>how</a:t>
            </a:r>
            <a:r>
              <a:rPr lang="en-US" sz="2400" b="1" i="1" dirty="0" smtClean="0"/>
              <a:t> do agents interact with each other and their </a:t>
            </a:r>
            <a:r>
              <a:rPr lang="en-US" sz="2400" b="1" i="1" dirty="0" smtClean="0"/>
              <a:t>environment?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3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59" y="1413600"/>
            <a:ext cx="6808381" cy="512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778" y="1690688"/>
            <a:ext cx="31535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of Topologies</a:t>
            </a:r>
          </a:p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400" i="1" dirty="0"/>
              <a:t>Why does topology matter?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How does it relate to the issue of </a:t>
            </a:r>
            <a:r>
              <a:rPr lang="en-US" sz="2400" i="1" dirty="0" smtClean="0"/>
              <a:t>having to make simplifications </a:t>
            </a:r>
            <a:r>
              <a:rPr lang="en-US" sz="2400" i="1" dirty="0"/>
              <a:t>in models</a:t>
            </a:r>
            <a:r>
              <a:rPr lang="en-US" sz="2400" i="1" dirty="0" smtClean="0"/>
              <a:t>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 smtClean="0"/>
              <a:t>What dangers might lay here?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413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final component to consider is the </a:t>
            </a:r>
            <a:r>
              <a:rPr lang="en-US" sz="2400" b="1" dirty="0" smtClean="0"/>
              <a:t>environment</a:t>
            </a:r>
            <a:r>
              <a:rPr lang="en-US" sz="2400" dirty="0" smtClean="0"/>
              <a:t> within which agents are situated.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Environments in ABM </a:t>
            </a:r>
            <a:r>
              <a:rPr lang="en-US" sz="2400" b="1" dirty="0" smtClean="0"/>
              <a:t>vary widely on many characteristics: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600" dirty="0" smtClean="0"/>
              <a:t>A</a:t>
            </a:r>
            <a:r>
              <a:rPr lang="en-US" sz="2600" dirty="0" smtClean="0"/>
              <a:t>bstraction vs Realism</a:t>
            </a:r>
          </a:p>
          <a:p>
            <a:pPr lvl="1"/>
            <a:r>
              <a:rPr lang="en-US" sz="2600" dirty="0" smtClean="0"/>
              <a:t>Representation of physical vs. social space</a:t>
            </a:r>
          </a:p>
          <a:p>
            <a:pPr lvl="1"/>
            <a:r>
              <a:rPr lang="en-US" sz="2600" dirty="0"/>
              <a:t>Static vs </a:t>
            </a:r>
            <a:r>
              <a:rPr lang="en-US" sz="2600" dirty="0" smtClean="0"/>
              <a:t>Dynamic</a:t>
            </a:r>
            <a:endParaRPr lang="en-US" sz="2600" dirty="0" smtClean="0"/>
          </a:p>
          <a:p>
            <a:pPr lvl="1"/>
            <a:r>
              <a:rPr lang="en-US" sz="2600" dirty="0" smtClean="0"/>
              <a:t>How much they have i</a:t>
            </a:r>
            <a:r>
              <a:rPr lang="en-US" sz="2600" dirty="0" smtClean="0"/>
              <a:t>nfluence </a:t>
            </a:r>
            <a:r>
              <a:rPr lang="en-US" sz="2600" i="1" dirty="0" smtClean="0"/>
              <a:t>on </a:t>
            </a:r>
            <a:r>
              <a:rPr lang="en-US" sz="2600" dirty="0" smtClean="0"/>
              <a:t>agents </a:t>
            </a:r>
          </a:p>
          <a:p>
            <a:pPr lvl="1"/>
            <a:r>
              <a:rPr lang="en-US" sz="2600" dirty="0" smtClean="0"/>
              <a:t>How much they are influenced </a:t>
            </a:r>
            <a:r>
              <a:rPr lang="en-US" sz="2600" i="1" dirty="0" smtClean="0"/>
              <a:t>by</a:t>
            </a:r>
            <a:r>
              <a:rPr lang="en-US" sz="2600" dirty="0" smtClean="0"/>
              <a:t> agents</a:t>
            </a:r>
          </a:p>
          <a:p>
            <a:pPr lvl="1"/>
            <a:r>
              <a:rPr lang="en-US" sz="2600" dirty="0" smtClean="0"/>
              <a:t>Dimensionality</a:t>
            </a:r>
          </a:p>
          <a:p>
            <a:pPr lvl="1"/>
            <a:r>
              <a:rPr lang="en-US" sz="2600" dirty="0" smtClean="0"/>
              <a:t>Continuous vs. discrete</a:t>
            </a:r>
          </a:p>
          <a:p>
            <a:pPr lvl="1"/>
            <a:r>
              <a:rPr lang="en-US" sz="2600" dirty="0" smtClean="0"/>
              <a:t>Boundary conditions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 algn="ctr">
              <a:buNone/>
            </a:pPr>
            <a:r>
              <a:rPr lang="en-US" sz="2600" b="1" i="1" dirty="0" smtClean="0"/>
              <a:t>These features </a:t>
            </a:r>
            <a:r>
              <a:rPr lang="en-US" sz="2600" b="1" i="1" u="sng" dirty="0" smtClean="0"/>
              <a:t>matter </a:t>
            </a:r>
            <a:r>
              <a:rPr lang="en-US" sz="2600" b="1" i="1" dirty="0" smtClean="0"/>
              <a:t> - Choose wisely!!!</a:t>
            </a:r>
          </a:p>
        </p:txBody>
      </p:sp>
    </p:spTree>
    <p:extLst>
      <p:ext uri="{BB962C8B-B14F-4D97-AF65-F5344CB8AC3E}">
        <p14:creationId xmlns:p14="http://schemas.microsoft.com/office/powerpoint/2010/main" val="8412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 smtClean="0"/>
              <a:t>Examples of variation in environments:</a:t>
            </a:r>
            <a:endParaRPr lang="en-US" sz="2600" i="1" dirty="0" smtClean="0"/>
          </a:p>
          <a:p>
            <a:pPr marL="0" indent="0">
              <a:buNone/>
            </a:pPr>
            <a:endParaRPr lang="en-US" sz="2600" b="1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1860" r="2065" b="3907"/>
          <a:stretch/>
        </p:blipFill>
        <p:spPr>
          <a:xfrm>
            <a:off x="6475081" y="2122185"/>
            <a:ext cx="2759675" cy="2358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9" y="4441512"/>
            <a:ext cx="2298358" cy="2270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4" y="2405786"/>
            <a:ext cx="2356811" cy="2346690"/>
          </a:xfrm>
          <a:prstGeom prst="rect">
            <a:avLst/>
          </a:prstGeom>
        </p:spPr>
      </p:pic>
      <p:pic>
        <p:nvPicPr>
          <p:cNvPr id="1026" name="Picture 2" descr="Image result for virus net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2" y="2949146"/>
            <a:ext cx="2598539" cy="259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109" y="4330194"/>
            <a:ext cx="2155833" cy="214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5793" t="15065" r="4835" b="10699"/>
          <a:stretch/>
        </p:blipFill>
        <p:spPr>
          <a:xfrm>
            <a:off x="9005421" y="3047424"/>
            <a:ext cx="2879623" cy="2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i="1" dirty="0" smtClean="0"/>
          </a:p>
          <a:p>
            <a:pPr marL="0" indent="0">
              <a:buNone/>
            </a:pPr>
            <a:endParaRPr lang="en-US" sz="2600" b="1" i="1" dirty="0" smtClean="0"/>
          </a:p>
          <a:p>
            <a:pPr marL="0" indent="0">
              <a:buNone/>
            </a:pPr>
            <a:endParaRPr lang="en-US" sz="2600" b="1" i="1" dirty="0"/>
          </a:p>
          <a:p>
            <a:pPr marL="0" indent="0" algn="ctr">
              <a:buNone/>
            </a:pPr>
            <a:r>
              <a:rPr lang="en-US" sz="2600" b="1" dirty="0" smtClean="0">
                <a:hlinkClick r:id="rId2"/>
              </a:rPr>
              <a:t>Assignment 1: </a:t>
            </a:r>
            <a:r>
              <a:rPr lang="en-US" sz="2600" b="1" dirty="0" err="1" smtClean="0">
                <a:hlinkClick r:id="rId2"/>
              </a:rPr>
              <a:t>NetLogo</a:t>
            </a:r>
            <a:r>
              <a:rPr lang="en-US" sz="2600" b="1" dirty="0" smtClean="0">
                <a:hlinkClick r:id="rId2"/>
              </a:rPr>
              <a:t> Exercises</a:t>
            </a:r>
            <a:endParaRPr lang="en-US" sz="2600" b="1" dirty="0" smtClean="0"/>
          </a:p>
          <a:p>
            <a:pPr marL="0" indent="0" algn="ctr">
              <a:buNone/>
            </a:pPr>
            <a:r>
              <a:rPr lang="en-US" sz="2600" b="1" i="1" dirty="0" smtClean="0"/>
              <a:t>Due in 1 week, Weds. 1/25/17 via Canvas Dropbox</a:t>
            </a:r>
            <a:endParaRPr lang="en-US" sz="2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50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i="1" dirty="0" smtClean="0"/>
              <a:t>Setup for the Game of Life</a:t>
            </a:r>
          </a:p>
          <a:p>
            <a:pPr marL="0" indent="0">
              <a:buNone/>
            </a:pPr>
            <a:r>
              <a:rPr lang="en-US" sz="2600" dirty="0" smtClean="0"/>
              <a:t>Individuals cells are </a:t>
            </a:r>
            <a:r>
              <a:rPr lang="en-US" sz="2600" i="1" dirty="0" smtClean="0"/>
              <a:t>fixed </a:t>
            </a:r>
            <a:r>
              <a:rPr lang="en-US" sz="2600" dirty="0" smtClean="0"/>
              <a:t>and situated in a </a:t>
            </a:r>
            <a:r>
              <a:rPr lang="en-US" sz="2600" i="1" dirty="0" smtClean="0"/>
              <a:t>square lattice</a:t>
            </a:r>
            <a:r>
              <a:rPr lang="en-US" sz="2600" dirty="0" smtClean="0"/>
              <a:t> structure with other cells. Cells can either be “alive” or “dead”.</a:t>
            </a:r>
            <a:endParaRPr lang="en-US" sz="2600" dirty="0" smtClean="0"/>
          </a:p>
          <a:p>
            <a:pPr marL="0" indent="0">
              <a:buNone/>
            </a:pPr>
            <a:endParaRPr lang="en-US" sz="2600" b="1" i="1" dirty="0" smtClean="0"/>
          </a:p>
          <a:p>
            <a:pPr marL="0" indent="0">
              <a:buNone/>
            </a:pPr>
            <a:r>
              <a:rPr lang="en-US" sz="2600" b="1" i="1" dirty="0" smtClean="0"/>
              <a:t>Rules</a:t>
            </a:r>
            <a:endParaRPr lang="en-US" sz="2600" b="1" i="1" dirty="0"/>
          </a:p>
          <a:p>
            <a:pPr marL="514350" indent="-514350">
              <a:buAutoNum type="arabicParenR"/>
            </a:pPr>
            <a:r>
              <a:rPr lang="en-US" sz="2600" dirty="0" smtClean="0"/>
              <a:t>If a cell has less than 2 live neighbors, it dies (loneliness)</a:t>
            </a:r>
          </a:p>
          <a:p>
            <a:pPr marL="514350" indent="-514350">
              <a:buAutoNum type="arabicParenR"/>
            </a:pPr>
            <a:r>
              <a:rPr lang="en-US" sz="2600" dirty="0" smtClean="0"/>
              <a:t>If a cell has more than 3 live neighbors, it also dies (crowding)</a:t>
            </a:r>
          </a:p>
          <a:p>
            <a:pPr marL="514350" indent="-514350">
              <a:buAutoNum type="arabicParenR"/>
            </a:pPr>
            <a:r>
              <a:rPr lang="en-US" sz="2600" dirty="0" smtClean="0"/>
              <a:t>If a cell has exactly 2 live neighbors, it stays the same</a:t>
            </a:r>
          </a:p>
          <a:p>
            <a:pPr marL="514350" indent="-514350">
              <a:buAutoNum type="arabicParenR"/>
            </a:pPr>
            <a:r>
              <a:rPr lang="en-US" sz="2600" dirty="0" smtClean="0"/>
              <a:t>If a cell has exactly 3 live neighbors, it comes back to life if its dead or just stays alive if it already is</a:t>
            </a:r>
          </a:p>
          <a:p>
            <a:pPr marL="0" indent="0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i="1" dirty="0" smtClean="0"/>
              <a:t>Task: </a:t>
            </a:r>
            <a:r>
              <a:rPr lang="en-US" sz="2600" dirty="0" smtClean="0"/>
              <a:t>Create an ABM for this</a:t>
            </a:r>
            <a:endParaRPr lang="en-US" sz="2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293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Components of an ABM</a:t>
            </a:r>
          </a:p>
          <a:p>
            <a:pPr lvl="1"/>
            <a:r>
              <a:rPr lang="en-US" dirty="0"/>
              <a:t>Agents 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Interactions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First Assignment: </a:t>
            </a:r>
            <a:r>
              <a:rPr lang="en-US" dirty="0" err="1"/>
              <a:t>NetLogo</a:t>
            </a:r>
            <a:r>
              <a:rPr lang="en-US" dirty="0"/>
              <a:t> practice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NetLogo</a:t>
            </a:r>
            <a:r>
              <a:rPr lang="en-US" b="1" dirty="0"/>
              <a:t> – </a:t>
            </a:r>
            <a:r>
              <a:rPr lang="en-US" b="1" dirty="0"/>
              <a:t>the Simple Life (and maybe some Fire)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2" y="1816597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3 main building blocks </a:t>
            </a:r>
            <a:r>
              <a:rPr lang="en-US" dirty="0"/>
              <a:t>to any Agent Based Model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Agents </a:t>
            </a:r>
          </a:p>
          <a:p>
            <a:pPr lvl="1">
              <a:buFontTx/>
              <a:buChar char="-"/>
            </a:pPr>
            <a:r>
              <a:rPr lang="en-US" dirty="0"/>
              <a:t>Environment in which agents are situated</a:t>
            </a:r>
          </a:p>
          <a:p>
            <a:pPr lvl="1">
              <a:buFontTx/>
              <a:buChar char="-"/>
            </a:pPr>
            <a:r>
              <a:rPr lang="en-US" dirty="0"/>
              <a:t>Interactions between agents and/or environment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approaching any model you might want to build, </a:t>
            </a:r>
            <a:r>
              <a:rPr lang="en-US" dirty="0" smtClean="0"/>
              <a:t>it’s helpful </a:t>
            </a:r>
            <a:r>
              <a:rPr lang="en-US" dirty="0"/>
              <a:t>to begin by conceptually divvying the task up into your </a:t>
            </a:r>
            <a:r>
              <a:rPr lang="en-US" b="1" dirty="0"/>
              <a:t>specifications of these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840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3 main building blocks </a:t>
            </a:r>
            <a:r>
              <a:rPr lang="en-US" dirty="0"/>
              <a:t>to any Agent Based Model (ABM)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26" y="2442053"/>
            <a:ext cx="7600279" cy="403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3378" y="6414380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8564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Essential</a:t>
            </a:r>
            <a:r>
              <a:rPr lang="en-US" dirty="0"/>
              <a:t> characteristics of agents</a:t>
            </a:r>
            <a:endParaRPr lang="en-US" i="1" dirty="0"/>
          </a:p>
          <a:p>
            <a:pPr marL="0" indent="0">
              <a:buNone/>
            </a:pPr>
            <a:r>
              <a:rPr lang="en-US" sz="2400" b="1" i="1" dirty="0"/>
              <a:t>Self-contained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dirty="0"/>
              <a:t>Clear boundaries between self/other; distinguished from and recognizable to other agents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Autonomous</a:t>
            </a:r>
          </a:p>
          <a:p>
            <a:pPr marL="0" indent="0">
              <a:buNone/>
            </a:pPr>
            <a:r>
              <a:rPr lang="en-US" sz="2400" dirty="0"/>
              <a:t>Self-directed and functions independently; takes in </a:t>
            </a:r>
            <a:r>
              <a:rPr lang="en-US" sz="2400" b="1" i="1" dirty="0"/>
              <a:t>local information </a:t>
            </a:r>
            <a:r>
              <a:rPr lang="en-US" sz="2400" dirty="0"/>
              <a:t>and executes behaviors based on it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States</a:t>
            </a:r>
          </a:p>
          <a:p>
            <a:pPr marL="0" indent="0">
              <a:buNone/>
            </a:pPr>
            <a:r>
              <a:rPr lang="en-US" sz="2400" dirty="0"/>
              <a:t>Possesses a set of </a:t>
            </a:r>
            <a:r>
              <a:rPr lang="en-US" sz="2400" b="1" i="1" dirty="0"/>
              <a:t>attributes</a:t>
            </a:r>
            <a:r>
              <a:rPr lang="en-US" sz="2400" dirty="0"/>
              <a:t> that can change via interactions and which drive its behavior	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Social</a:t>
            </a:r>
          </a:p>
          <a:p>
            <a:pPr marL="0" indent="0">
              <a:buNone/>
            </a:pPr>
            <a:r>
              <a:rPr lang="en-US" sz="2400" b="1" i="1" dirty="0"/>
              <a:t>Interactions</a:t>
            </a:r>
            <a:r>
              <a:rPr lang="en-US" sz="2400" dirty="0"/>
              <a:t> of agents with one another influences their behaviors</a:t>
            </a:r>
          </a:p>
        </p:txBody>
      </p:sp>
    </p:spTree>
    <p:extLst>
      <p:ext uri="{BB962C8B-B14F-4D97-AF65-F5344CB8AC3E}">
        <p14:creationId xmlns:p14="http://schemas.microsoft.com/office/powerpoint/2010/main" val="7247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/>
              <a:t>Potential</a:t>
            </a:r>
            <a:r>
              <a:rPr lang="en-US" sz="2000" dirty="0"/>
              <a:t> characteristics of </a:t>
            </a:r>
            <a:r>
              <a:rPr lang="en-US" sz="2000" dirty="0" smtClean="0"/>
              <a:t>agents</a:t>
            </a:r>
            <a:endParaRPr lang="en-US" sz="2000" b="1" i="1" dirty="0" smtClean="0"/>
          </a:p>
          <a:p>
            <a:pPr marL="0" indent="0">
              <a:buNone/>
            </a:pPr>
            <a:r>
              <a:rPr lang="en-US" sz="2000" b="1" i="1" dirty="0" smtClean="0"/>
              <a:t>Adaptive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Rules that modify behaviors based on accumulated experience (i.e. some form of learning)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b="1" i="1" dirty="0"/>
              <a:t>Goal-directed</a:t>
            </a:r>
          </a:p>
          <a:p>
            <a:pPr marL="0" indent="0">
              <a:buNone/>
            </a:pPr>
            <a:r>
              <a:rPr lang="en-US" sz="2000" dirty="0"/>
              <a:t>Outcomes can be judged against whether they achieve a goal and future behaviors adjusted accordingly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Heterogeneous</a:t>
            </a:r>
          </a:p>
          <a:p>
            <a:pPr marL="0" indent="0">
              <a:buNone/>
            </a:pPr>
            <a:r>
              <a:rPr lang="en-US" sz="2000" dirty="0"/>
              <a:t>Agents within a model can vary on all these fronts</a:t>
            </a:r>
          </a:p>
        </p:txBody>
      </p:sp>
    </p:spTree>
    <p:extLst>
      <p:ext uri="{BB962C8B-B14F-4D97-AF65-F5344CB8AC3E}">
        <p14:creationId xmlns:p14="http://schemas.microsoft.com/office/powerpoint/2010/main" val="8262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Agent design </a:t>
            </a:r>
            <a:r>
              <a:rPr lang="en-US" sz="2400" dirty="0" smtClean="0"/>
              <a:t>can </a:t>
            </a:r>
            <a:r>
              <a:rPr lang="en-US" sz="2400" dirty="0"/>
              <a:t>be broken out into </a:t>
            </a:r>
            <a:r>
              <a:rPr lang="en-US" sz="2400" b="1" dirty="0"/>
              <a:t>two basic components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Attributes 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Defines the </a:t>
            </a:r>
            <a:r>
              <a:rPr lang="en-US" sz="2400" b="1" i="1" dirty="0"/>
              <a:t>state</a:t>
            </a:r>
            <a:r>
              <a:rPr lang="en-US" sz="2400" dirty="0"/>
              <a:t> of the </a:t>
            </a:r>
            <a:r>
              <a:rPr lang="en-US" sz="2400" dirty="0" smtClean="0"/>
              <a:t>agent</a:t>
            </a:r>
          </a:p>
          <a:p>
            <a:pPr>
              <a:buFontTx/>
              <a:buChar char="-"/>
            </a:pPr>
            <a:r>
              <a:rPr lang="en-US" sz="2400" dirty="0" smtClean="0"/>
              <a:t>Can be either </a:t>
            </a:r>
            <a:r>
              <a:rPr lang="en-US" sz="2400" b="1" dirty="0" smtClean="0"/>
              <a:t>static</a:t>
            </a:r>
            <a:r>
              <a:rPr lang="en-US" sz="2400" dirty="0" smtClean="0"/>
              <a:t> or </a:t>
            </a:r>
            <a:r>
              <a:rPr lang="en-US" sz="2400" b="1" dirty="0" smtClean="0"/>
              <a:t>dynamic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Captured via </a:t>
            </a:r>
            <a:r>
              <a:rPr lang="en-US" sz="2400" dirty="0" smtClean="0"/>
              <a:t>“&lt;</a:t>
            </a:r>
            <a:r>
              <a:rPr lang="en-US" sz="2400" b="1" dirty="0" smtClean="0"/>
              <a:t>agent&gt;-owned</a:t>
            </a:r>
            <a:r>
              <a:rPr lang="en-US" sz="2400" dirty="0"/>
              <a:t>” variables (</a:t>
            </a:r>
            <a:r>
              <a:rPr lang="en-US" sz="2400" dirty="0" err="1"/>
              <a:t>NetLogo</a:t>
            </a:r>
            <a:r>
              <a:rPr lang="en-US" sz="2400" dirty="0"/>
              <a:t>) or </a:t>
            </a:r>
            <a:r>
              <a:rPr lang="en-US" sz="2400" b="1" dirty="0"/>
              <a:t>class attributes</a:t>
            </a:r>
            <a:r>
              <a:rPr lang="en-US" sz="2400" dirty="0"/>
              <a:t> (Python)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Methods </a:t>
            </a:r>
          </a:p>
          <a:p>
            <a:pPr>
              <a:buFontTx/>
              <a:buChar char="-"/>
            </a:pPr>
            <a:r>
              <a:rPr lang="en-US" sz="2400" dirty="0" smtClean="0"/>
              <a:t>How state and interaction information translates into the </a:t>
            </a:r>
            <a:r>
              <a:rPr lang="en-US" sz="2400" b="1" i="1" dirty="0"/>
              <a:t>behavior</a:t>
            </a:r>
            <a:r>
              <a:rPr lang="en-US" sz="2400" dirty="0"/>
              <a:t> of the </a:t>
            </a:r>
            <a:r>
              <a:rPr lang="en-US" sz="2400" dirty="0" smtClean="0"/>
              <a:t>agent</a:t>
            </a:r>
          </a:p>
          <a:p>
            <a:pPr>
              <a:buFontTx/>
              <a:buChar char="-"/>
            </a:pPr>
            <a:r>
              <a:rPr lang="en-US" sz="2400" dirty="0" smtClean="0"/>
              <a:t>Also used to </a:t>
            </a:r>
            <a:r>
              <a:rPr lang="en-US" sz="2400" b="1" dirty="0" smtClean="0"/>
              <a:t>update attributes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Captured via </a:t>
            </a:r>
            <a:r>
              <a:rPr lang="en-US" sz="2400" b="1" dirty="0"/>
              <a:t>agent executed procedures</a:t>
            </a:r>
            <a:r>
              <a:rPr lang="en-US" sz="2400" dirty="0"/>
              <a:t> (</a:t>
            </a:r>
            <a:r>
              <a:rPr lang="en-US" sz="2400" dirty="0" err="1"/>
              <a:t>NetLogo</a:t>
            </a:r>
            <a:r>
              <a:rPr lang="en-US" sz="2400" dirty="0"/>
              <a:t>) or </a:t>
            </a:r>
            <a:r>
              <a:rPr lang="en-US" sz="2400" b="1" dirty="0"/>
              <a:t>class methods</a:t>
            </a:r>
            <a:r>
              <a:rPr lang="en-US" sz="2400" dirty="0"/>
              <a:t> (Python)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97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91" y="1787964"/>
            <a:ext cx="4079745" cy="4665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1233" y="608423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39937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283" y="2348815"/>
            <a:ext cx="3268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agents’ </a:t>
            </a:r>
            <a:r>
              <a:rPr lang="en-US" sz="2800" b="1" dirty="0"/>
              <a:t>attributes</a:t>
            </a:r>
            <a:r>
              <a:rPr lang="en-US" sz="2800" dirty="0"/>
              <a:t> </a:t>
            </a:r>
            <a:r>
              <a:rPr lang="en-US" sz="2800" dirty="0" smtClean="0"/>
              <a:t>in the </a:t>
            </a:r>
            <a:br>
              <a:rPr lang="en-US" sz="2800" dirty="0" smtClean="0"/>
            </a:br>
            <a:r>
              <a:rPr lang="en-US" sz="2800" dirty="0" smtClean="0"/>
              <a:t>“Ants” model?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are the agents’ </a:t>
            </a:r>
            <a:r>
              <a:rPr lang="en-US" sz="2800" b="1" dirty="0"/>
              <a:t>methods</a:t>
            </a:r>
            <a:r>
              <a:rPr lang="en-US" sz="28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42" y="1611310"/>
            <a:ext cx="4854688" cy="47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772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CMPLXSYS 530</vt:lpstr>
      <vt:lpstr>Agenda for Today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NetLogo Exercises</vt:lpstr>
      <vt:lpstr>The Simple Life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79</cp:revision>
  <dcterms:created xsi:type="dcterms:W3CDTF">2017-01-06T15:00:21Z</dcterms:created>
  <dcterms:modified xsi:type="dcterms:W3CDTF">2017-01-18T17:55:10Z</dcterms:modified>
</cp:coreProperties>
</file>